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718" r:id="rId2"/>
  </p:sldMasterIdLst>
  <p:notesMasterIdLst>
    <p:notesMasterId r:id="rId15"/>
  </p:notesMasterIdLst>
  <p:sldIdLst>
    <p:sldId id="269" r:id="rId3"/>
    <p:sldId id="262" r:id="rId4"/>
    <p:sldId id="271" r:id="rId5"/>
    <p:sldId id="270" r:id="rId6"/>
    <p:sldId id="264" r:id="rId7"/>
    <p:sldId id="265" r:id="rId8"/>
    <p:sldId id="266" r:id="rId9"/>
    <p:sldId id="263" r:id="rId10"/>
    <p:sldId id="267" r:id="rId11"/>
    <p:sldId id="260" r:id="rId12"/>
    <p:sldId id="261" r:id="rId13"/>
    <p:sldId id="259" r:id="rId14"/>
  </p:sldIdLst>
  <p:sldSz cx="9144000" cy="5143500" type="screen16x9"/>
  <p:notesSz cx="6858000" cy="9144000"/>
  <p:embeddedFontLst>
    <p:embeddedFont>
      <p:font typeface="Calisto MT" panose="02040603050505030304" pitchFamily="18" charset="0"/>
      <p:regular r:id="rId16"/>
      <p:bold r:id="rId17"/>
      <p:italic r:id="rId18"/>
      <p:boldItalic r:id="rId19"/>
    </p:embeddedFont>
    <p:embeddedFont>
      <p:font typeface="Wingdings 2" panose="05020102010507070707" pitchFamily="18" charset="2"/>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13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3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b31705d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b31705d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Kim et al for top image</a:t>
            </a:r>
            <a:endParaRPr dirty="0"/>
          </a:p>
        </p:txBody>
      </p:sp>
    </p:spTree>
    <p:extLst>
      <p:ext uri="{BB962C8B-B14F-4D97-AF65-F5344CB8AC3E}">
        <p14:creationId xmlns:p14="http://schemas.microsoft.com/office/powerpoint/2010/main" val="178710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96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9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08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64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77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18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b31705d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b31705d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23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sz="1000">
              <a:solidFill>
                <a:schemeClr val="dk2"/>
              </a:solidFill>
            </a:endParaRPr>
          </a:p>
        </p:txBody>
      </p:sp>
    </p:spTree>
    <p:extLst>
      <p:ext uri="{BB962C8B-B14F-4D97-AF65-F5344CB8AC3E}">
        <p14:creationId xmlns:p14="http://schemas.microsoft.com/office/powerpoint/2010/main" val="226469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030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7204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4041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43631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75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52918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59459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57518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18230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1193079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1022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521128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5263155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121825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285931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000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5/18/2021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7714367"/>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densamo/CSE498-FinalProject-21-Densamo"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582D-FC2B-461A-ABCA-2EDA849C7AB7}"/>
              </a:ext>
            </a:extLst>
          </p:cNvPr>
          <p:cNvSpPr>
            <a:spLocks noGrp="1"/>
          </p:cNvSpPr>
          <p:nvPr>
            <p:ph type="ctrTitle"/>
          </p:nvPr>
        </p:nvSpPr>
        <p:spPr>
          <a:xfrm>
            <a:off x="853733" y="0"/>
            <a:ext cx="7436533" cy="1077124"/>
          </a:xfrm>
        </p:spPr>
        <p:txBody>
          <a:bodyPr>
            <a:normAutofit/>
          </a:bodyPr>
          <a:lstStyle/>
          <a:p>
            <a:r>
              <a:rPr lang="en-US" sz="3200" dirty="0"/>
              <a:t>Vector Field Trajectory Tracking Control</a:t>
            </a:r>
          </a:p>
        </p:txBody>
      </p:sp>
      <p:sp>
        <p:nvSpPr>
          <p:cNvPr id="3" name="Subtitle 2">
            <a:extLst>
              <a:ext uri="{FF2B5EF4-FFF2-40B4-BE49-F238E27FC236}">
                <a16:creationId xmlns:a16="http://schemas.microsoft.com/office/drawing/2014/main" id="{300BAB92-E90B-403F-BB2F-AD4B5FF9C14A}"/>
              </a:ext>
            </a:extLst>
          </p:cNvPr>
          <p:cNvSpPr>
            <a:spLocks noGrp="1"/>
          </p:cNvSpPr>
          <p:nvPr>
            <p:ph type="subTitle" idx="1"/>
          </p:nvPr>
        </p:nvSpPr>
        <p:spPr>
          <a:xfrm>
            <a:off x="949438" y="3904638"/>
            <a:ext cx="7080026" cy="787400"/>
          </a:xfrm>
        </p:spPr>
        <p:txBody>
          <a:bodyPr>
            <a:normAutofit fontScale="62500" lnSpcReduction="20000"/>
          </a:bodyPr>
          <a:lstStyle/>
          <a:p>
            <a:r>
              <a:rPr lang="en-US" sz="1700" dirty="0"/>
              <a:t>Spring 2021 CSE 498 – Adv. Aerial Robotics </a:t>
            </a:r>
          </a:p>
          <a:p>
            <a:r>
              <a:rPr lang="en-US" sz="1700" dirty="0"/>
              <a:t>Final Presentation</a:t>
            </a:r>
          </a:p>
          <a:p>
            <a:r>
              <a:rPr lang="en-US" sz="1700" dirty="0"/>
              <a:t>Ruth Densamo</a:t>
            </a:r>
          </a:p>
          <a:p>
            <a:endParaRPr lang="en-US" dirty="0"/>
          </a:p>
        </p:txBody>
      </p:sp>
      <p:pic>
        <p:nvPicPr>
          <p:cNvPr id="4" name="Google Shape;108;p26">
            <a:extLst>
              <a:ext uri="{FF2B5EF4-FFF2-40B4-BE49-F238E27FC236}">
                <a16:creationId xmlns:a16="http://schemas.microsoft.com/office/drawing/2014/main" id="{769ED38E-E8AE-4095-AC31-44A19700A3E8}"/>
              </a:ext>
            </a:extLst>
          </p:cNvPr>
          <p:cNvPicPr preferRelativeResize="0"/>
          <p:nvPr/>
        </p:nvPicPr>
        <p:blipFill>
          <a:blip r:embed="rId2">
            <a:alphaModFix/>
          </a:blip>
          <a:stretch>
            <a:fillRect/>
          </a:stretch>
        </p:blipFill>
        <p:spPr>
          <a:xfrm>
            <a:off x="2356033" y="1167212"/>
            <a:ext cx="4266835" cy="2647337"/>
          </a:xfrm>
          <a:prstGeom prst="rect">
            <a:avLst/>
          </a:prstGeom>
          <a:noFill/>
          <a:ln>
            <a:noFill/>
          </a:ln>
        </p:spPr>
      </p:pic>
    </p:spTree>
    <p:extLst>
      <p:ext uri="{BB962C8B-B14F-4D97-AF65-F5344CB8AC3E}">
        <p14:creationId xmlns:p14="http://schemas.microsoft.com/office/powerpoint/2010/main" val="161720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References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chemeClr val="tx1"/>
                </a:solidFill>
              </a:rPr>
              <a:t>Papers: </a:t>
            </a: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endParaRPr lang="en" sz="1100" dirty="0">
              <a:solidFill>
                <a:schemeClr val="tx1"/>
              </a:solidFill>
            </a:endParaRPr>
          </a:p>
          <a:p>
            <a:pPr marL="0" lvl="0" indent="0" algn="l" rtl="0">
              <a:spcBef>
                <a:spcPts val="0"/>
              </a:spcBef>
              <a:spcAft>
                <a:spcPts val="0"/>
              </a:spcAft>
              <a:buNone/>
            </a:pPr>
            <a:r>
              <a:rPr lang="en" sz="1100" dirty="0">
                <a:solidFill>
                  <a:schemeClr val="tx1"/>
                </a:solidFill>
              </a:rPr>
              <a:t>Github: </a:t>
            </a:r>
            <a:r>
              <a:rPr lang="en-US" sz="1100" dirty="0">
                <a:solidFill>
                  <a:schemeClr val="tx1"/>
                </a:solidFill>
                <a:hlinkClick r:id="rId3">
                  <a:extLst>
                    <a:ext uri="{A12FA001-AC4F-418D-AE19-62706E023703}">
                      <ahyp:hlinkClr xmlns:ahyp="http://schemas.microsoft.com/office/drawing/2018/hyperlinkcolor" val="tx"/>
                    </a:ext>
                  </a:extLst>
                </a:hlinkClick>
              </a:rPr>
              <a:t>https://github.com/rdensamo/CSE498-FinalProject-21-Densamo</a:t>
            </a:r>
            <a:endParaRPr lang="en-US"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chemeClr val="tx1"/>
                </a:solidFill>
              </a:rPr>
              <a:t>Hi all,</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As we discussed in our last meeting, the final project is going to be this wednesday at 3pm. We will have an external guest, Prof. Rafael Fierro is going to help us to review the projects and provide some feedback.</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Each project will have a time slot (15min max)  for presentation with the simulation prototype.</a:t>
            </a:r>
            <a:endParaRPr sz="1100" dirty="0">
              <a:solidFill>
                <a:schemeClr val="tx1"/>
              </a:solidFill>
            </a:endParaRPr>
          </a:p>
          <a:p>
            <a:pPr marL="0" lvl="0" indent="0" algn="l" rtl="0">
              <a:spcBef>
                <a:spcPts val="0"/>
              </a:spcBef>
              <a:spcAft>
                <a:spcPts val="0"/>
              </a:spcAft>
              <a:buNone/>
            </a:pPr>
            <a:endParaRPr sz="1100" dirty="0">
              <a:solidFill>
                <a:schemeClr val="tx1"/>
              </a:solidFill>
            </a:endParaRPr>
          </a:p>
          <a:p>
            <a:pPr marL="0" lvl="0" indent="0" algn="l" rtl="0">
              <a:spcBef>
                <a:spcPts val="0"/>
              </a:spcBef>
              <a:spcAft>
                <a:spcPts val="0"/>
              </a:spcAft>
              <a:buNone/>
            </a:pPr>
            <a:r>
              <a:rPr lang="en" sz="1100" dirty="0">
                <a:solidFill>
                  <a:schemeClr val="tx1"/>
                </a:solidFill>
              </a:rPr>
              <a:t>Looking forward to it!</a:t>
            </a:r>
            <a:endParaRPr sz="1100" dirty="0">
              <a:solidFill>
                <a:schemeClr val="tx1"/>
              </a:solidFill>
            </a:endParaRPr>
          </a:p>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52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Thoughts </a:t>
            </a:r>
            <a:endParaRPr/>
          </a:p>
        </p:txBody>
      </p:sp>
      <p:sp>
        <p:nvSpPr>
          <p:cNvPr id="131" name="Google Shape;131;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chemeClr val="tx1"/>
                </a:solidFill>
              </a:rPr>
              <a:t>Technically isn’t differential flatness treating something like a point? Should explain what differential flatness is </a:t>
            </a:r>
            <a:endParaRPr sz="1500" dirty="0">
              <a:solidFill>
                <a:schemeClr val="tx1"/>
              </a:solidFill>
            </a:endParaRPr>
          </a:p>
          <a:p>
            <a:pPr marL="0" lvl="0" indent="0" algn="l" rtl="0">
              <a:spcBef>
                <a:spcPts val="0"/>
              </a:spcBef>
              <a:spcAft>
                <a:spcPts val="0"/>
              </a:spcAft>
              <a:buNone/>
            </a:pPr>
            <a:r>
              <a:rPr lang="en" sz="1500" dirty="0">
                <a:solidFill>
                  <a:schemeClr val="tx1"/>
                </a:solidFill>
              </a:rPr>
              <a:t>What a limit cycle is </a:t>
            </a:r>
            <a:endParaRPr sz="1500" dirty="0">
              <a:solidFill>
                <a:schemeClr val="tx1"/>
              </a:solidFill>
            </a:endParaRPr>
          </a:p>
          <a:p>
            <a:pPr marL="0" lvl="0" indent="0" algn="l" rtl="0">
              <a:spcBef>
                <a:spcPts val="0"/>
              </a:spcBef>
              <a:spcAft>
                <a:spcPts val="0"/>
              </a:spcAft>
              <a:buNone/>
            </a:pPr>
            <a:r>
              <a:rPr lang="en" sz="1500" dirty="0">
                <a:solidFill>
                  <a:schemeClr val="tx1"/>
                </a:solidFill>
              </a:rPr>
              <a:t>Cite papers </a:t>
            </a:r>
            <a:endParaRPr sz="15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Why Use Vector Fields for Trajectory Tracking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464100" y="1304875"/>
            <a:ext cx="8520600"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effectLst>
                  <a:outerShdw blurRad="38100" dist="38100" dir="2700000" algn="tl">
                    <a:srgbClr val="000000">
                      <a:alpha val="43137"/>
                    </a:srgbClr>
                  </a:outerShdw>
                </a:effectLst>
                <a:ea typeface="Lora"/>
                <a:cs typeface="Lora"/>
                <a:sym typeface="Lora"/>
              </a:rPr>
              <a:t>Many Control and planning techniques give an output in the form of a vector field along which the robot is intended to follow to accomplish the desired task</a:t>
            </a:r>
          </a:p>
          <a:p>
            <a:pPr lvl="1"/>
            <a:r>
              <a:rPr lang="en-US" dirty="0">
                <a:effectLst>
                  <a:outerShdw blurRad="38100" dist="38100" dir="2700000" algn="tl">
                    <a:srgbClr val="000000">
                      <a:alpha val="43137"/>
                    </a:srgbClr>
                  </a:outerShdw>
                </a:effectLst>
                <a:ea typeface="Lora"/>
                <a:cs typeface="Lora"/>
                <a:sym typeface="Lora"/>
              </a:rPr>
              <a:t>Examples : Navigation, Obstacle Avoidance, Collision Avoidance, Swarming and Flocking, Mobile Network connective maintenance controls </a:t>
            </a:r>
          </a:p>
          <a:p>
            <a:r>
              <a:rPr lang="en-US" dirty="0">
                <a:effectLst>
                  <a:outerShdw blurRad="38100" dist="38100" dir="2700000" algn="tl">
                    <a:srgbClr val="000000">
                      <a:alpha val="43137"/>
                    </a:srgbClr>
                  </a:outerShdw>
                </a:effectLst>
                <a:ea typeface="Lora"/>
                <a:cs typeface="Lora"/>
                <a:sym typeface="Lora"/>
              </a:rPr>
              <a:t>Ideal for robots in which dynamics do not play a major role because it is a challenge to control a robot along an arbitrary vector field especially if they have high dimensional nonlinear dynamics</a:t>
            </a:r>
          </a:p>
          <a:p>
            <a:pPr lvl="1"/>
            <a:r>
              <a:rPr lang="en-US" dirty="0">
                <a:effectLst>
                  <a:outerShdw blurRad="38100" dist="38100" dir="2700000" algn="tl">
                    <a:srgbClr val="000000">
                      <a:alpha val="43137"/>
                    </a:srgbClr>
                  </a:outerShdw>
                </a:effectLst>
                <a:ea typeface="Lora"/>
                <a:cs typeface="Lora"/>
                <a:sym typeface="Lora"/>
              </a:rPr>
              <a:t>Examples : Ground robots w/ gear reduction, slow moving aerial robots</a:t>
            </a:r>
          </a:p>
          <a:p>
            <a:endParaRPr lang="en-US" dirty="0"/>
          </a:p>
        </p:txBody>
      </p:sp>
    </p:spTree>
    <p:extLst>
      <p:ext uri="{BB962C8B-B14F-4D97-AF65-F5344CB8AC3E}">
        <p14:creationId xmlns:p14="http://schemas.microsoft.com/office/powerpoint/2010/main" val="4278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Vector Fields vs. Potential Fields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
        <p:nvSpPr>
          <p:cNvPr id="4" name="Text Placeholder 2">
            <a:extLst>
              <a:ext uri="{FF2B5EF4-FFF2-40B4-BE49-F238E27FC236}">
                <a16:creationId xmlns:a16="http://schemas.microsoft.com/office/drawing/2014/main" id="{FE9E7347-8D23-4024-AF2B-5AE9F7D092E8}"/>
              </a:ext>
            </a:extLst>
          </p:cNvPr>
          <p:cNvSpPr txBox="1">
            <a:spLocks/>
          </p:cNvSpPr>
          <p:nvPr/>
        </p:nvSpPr>
        <p:spPr>
          <a:xfrm>
            <a:off x="2957512" y="1101119"/>
            <a:ext cx="5874787" cy="3416400"/>
          </a:xfrm>
          <a:prstGeom prst="rect">
            <a:avLst/>
          </a:prstGeom>
          <a:noFill/>
          <a:ln>
            <a:noFill/>
          </a:ln>
          <a:effectLst>
            <a:outerShdw blurRad="25400" dir="17880000">
              <a:srgbClr val="000000">
                <a:alpha val="46000"/>
              </a:srgbClr>
            </a:outerShdw>
          </a:effectLst>
        </p:spPr>
        <p:txBody>
          <a:bodyPr spcFirstLastPara="1" vert="horz" wrap="square" lIns="91425" tIns="91425" rIns="91425" bIns="91425" rtlCol="0" anchor="t" anchorCtr="0">
            <a:normAutofit fontScale="85000" lnSpcReduction="10000"/>
          </a:bodyPr>
          <a:lstStyle>
            <a:lvl1pPr marL="457200" lvl="0" indent="-342900" algn="l" defTabSz="342900" rtl="0" eaLnBrk="1" latinLnBrk="0" hangingPunct="1">
              <a:lnSpc>
                <a:spcPct val="115000"/>
              </a:lnSpc>
              <a:spcBef>
                <a:spcPts val="0"/>
              </a:spcBef>
              <a:spcAft>
                <a:spcPts val="0"/>
              </a:spcAft>
              <a:buClr>
                <a:schemeClr val="tx2"/>
              </a:buClr>
              <a:buSzPts val="18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914400" lvl="1" indent="-317500" algn="l" defTabSz="342900" rtl="0" eaLnBrk="1" latinLnBrk="0" hangingPunct="1">
              <a:lnSpc>
                <a:spcPct val="115000"/>
              </a:lnSpc>
              <a:spcBef>
                <a:spcPts val="0"/>
              </a:spcBef>
              <a:spcAft>
                <a:spcPts val="0"/>
              </a:spcAft>
              <a:buClr>
                <a:schemeClr val="tx2"/>
              </a:buClr>
              <a:buSzPts val="14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371600" lvl="2" indent="-317500" algn="l" defTabSz="342900" rtl="0" eaLnBrk="1" latinLnBrk="0" hangingPunct="1">
              <a:lnSpc>
                <a:spcPct val="115000"/>
              </a:lnSpc>
              <a:spcBef>
                <a:spcPts val="0"/>
              </a:spcBef>
              <a:spcAft>
                <a:spcPts val="0"/>
              </a:spcAft>
              <a:buClr>
                <a:schemeClr val="tx2"/>
              </a:buClr>
              <a:buSzPts val="14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828800" lvl="3"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286000" lvl="4"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743200" lvl="5"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200400" lvl="6"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657600" lvl="7"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114800" lvl="8" indent="-317500" algn="l" defTabSz="342900" rtl="0" eaLnBrk="1" latinLnBrk="0" hangingPunct="1">
              <a:lnSpc>
                <a:spcPct val="115000"/>
              </a:lnSpc>
              <a:spcBef>
                <a:spcPts val="0"/>
              </a:spcBef>
              <a:spcAft>
                <a:spcPts val="0"/>
              </a:spcAft>
              <a:buClr>
                <a:schemeClr val="tx2"/>
              </a:buClr>
              <a:buSzPts val="14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000" dirty="0">
                <a:latin typeface="Calisto MT (Body)"/>
                <a:ea typeface="Lora"/>
                <a:cs typeface="Lora"/>
                <a:sym typeface="Lora"/>
              </a:rPr>
              <a:t>Vector Fields are like Potential Fields however, Vector Field (right) simply indicates a desired direction and different from potential fiend because it does not represent the gradient of a potential field </a:t>
            </a:r>
          </a:p>
          <a:p>
            <a:r>
              <a:rPr lang="en-US" sz="2000" dirty="0">
                <a:latin typeface="Calisto MT (Body)"/>
                <a:ea typeface="Lora"/>
                <a:cs typeface="Lora"/>
                <a:sym typeface="Lora"/>
              </a:rPr>
              <a:t>Vector fields are general enough for any trajectory </a:t>
            </a:r>
          </a:p>
          <a:p>
            <a:r>
              <a:rPr lang="en-US" sz="2000" dirty="0">
                <a:latin typeface="Calisto MT (Body)"/>
              </a:rPr>
              <a:t>The potential field </a:t>
            </a:r>
            <a:r>
              <a:rPr lang="en-US" sz="2000" i="1" dirty="0">
                <a:latin typeface="Calisto MT (Body)"/>
              </a:rPr>
              <a:t>P</a:t>
            </a:r>
            <a:r>
              <a:rPr lang="en-US" sz="2000" dirty="0">
                <a:latin typeface="Calisto MT (Body)"/>
              </a:rPr>
              <a:t>(x) is defined over the environment.</a:t>
            </a:r>
          </a:p>
          <a:p>
            <a:r>
              <a:rPr lang="en-US" sz="2000" dirty="0">
                <a:latin typeface="Calisto MT (Body)"/>
              </a:rPr>
              <a:t>Sensor information y is used to estimate the potential field gradient Ñ</a:t>
            </a:r>
            <a:r>
              <a:rPr lang="en-US" sz="2000" i="1" dirty="0">
                <a:latin typeface="Calisto MT (Body)"/>
              </a:rPr>
              <a:t>P</a:t>
            </a:r>
            <a:r>
              <a:rPr lang="en-US" sz="2000" dirty="0">
                <a:latin typeface="Calisto MT (Body)"/>
              </a:rPr>
              <a:t>(x)</a:t>
            </a:r>
          </a:p>
          <a:p>
            <a:r>
              <a:rPr lang="en-US" sz="2000" dirty="0">
                <a:latin typeface="Calisto MT (Body)"/>
              </a:rPr>
              <a:t>The motor vector u is determined to follow that gradient.</a:t>
            </a:r>
          </a:p>
          <a:p>
            <a:endParaRPr lang="en-US" sz="1100" dirty="0">
              <a:effectLst>
                <a:outerShdw blurRad="38100" dist="38100" dir="2700000" algn="tl">
                  <a:srgbClr val="000000">
                    <a:alpha val="43137"/>
                  </a:srgbClr>
                </a:outerShdw>
              </a:effectLst>
              <a:latin typeface="Calisto MT (Body)"/>
              <a:ea typeface="Lora"/>
              <a:cs typeface="Lora"/>
              <a:sym typeface="Lora"/>
            </a:endParaRPr>
          </a:p>
          <a:p>
            <a:pPr marL="114300" indent="0">
              <a:buNone/>
            </a:pPr>
            <a:endParaRPr lang="en-US" dirty="0"/>
          </a:p>
        </p:txBody>
      </p:sp>
      <p:pic>
        <p:nvPicPr>
          <p:cNvPr id="7" name="Google Shape;123;p28">
            <a:extLst>
              <a:ext uri="{FF2B5EF4-FFF2-40B4-BE49-F238E27FC236}">
                <a16:creationId xmlns:a16="http://schemas.microsoft.com/office/drawing/2014/main" id="{22503F91-3BB3-422C-A7E7-77CC590324FE}"/>
              </a:ext>
            </a:extLst>
          </p:cNvPr>
          <p:cNvPicPr preferRelativeResize="0"/>
          <p:nvPr/>
        </p:nvPicPr>
        <p:blipFill>
          <a:blip r:embed="rId3">
            <a:alphaModFix/>
          </a:blip>
          <a:stretch>
            <a:fillRect/>
          </a:stretch>
        </p:blipFill>
        <p:spPr>
          <a:xfrm>
            <a:off x="644792" y="1101119"/>
            <a:ext cx="2064233" cy="1835688"/>
          </a:xfrm>
          <a:prstGeom prst="rect">
            <a:avLst/>
          </a:prstGeom>
          <a:noFill/>
          <a:ln>
            <a:noFill/>
          </a:ln>
        </p:spPr>
      </p:pic>
      <p:pic>
        <p:nvPicPr>
          <p:cNvPr id="8" name="Google Shape;125;p28">
            <a:extLst>
              <a:ext uri="{FF2B5EF4-FFF2-40B4-BE49-F238E27FC236}">
                <a16:creationId xmlns:a16="http://schemas.microsoft.com/office/drawing/2014/main" id="{AA53D4E6-6184-4B78-89B5-0811FC0A1474}"/>
              </a:ext>
            </a:extLst>
          </p:cNvPr>
          <p:cNvPicPr preferRelativeResize="0"/>
          <p:nvPr/>
        </p:nvPicPr>
        <p:blipFill>
          <a:blip r:embed="rId4">
            <a:alphaModFix/>
          </a:blip>
          <a:stretch>
            <a:fillRect/>
          </a:stretch>
        </p:blipFill>
        <p:spPr>
          <a:xfrm>
            <a:off x="644792" y="3028950"/>
            <a:ext cx="2064233" cy="1793081"/>
          </a:xfrm>
          <a:prstGeom prst="rect">
            <a:avLst/>
          </a:prstGeom>
          <a:noFill/>
          <a:ln>
            <a:noFill/>
          </a:ln>
        </p:spPr>
      </p:pic>
    </p:spTree>
    <p:extLst>
      <p:ext uri="{BB962C8B-B14F-4D97-AF65-F5344CB8AC3E}">
        <p14:creationId xmlns:p14="http://schemas.microsoft.com/office/powerpoint/2010/main" val="338656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230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VF Function for Limit Cycle</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511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RK4</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9828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SE(3) Controller </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5643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Simulation</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pic>
        <p:nvPicPr>
          <p:cNvPr id="2" name="trajectory">
            <a:hlinkClick r:id="" action="ppaction://media"/>
            <a:extLst>
              <a:ext uri="{FF2B5EF4-FFF2-40B4-BE49-F238E27FC236}">
                <a16:creationId xmlns:a16="http://schemas.microsoft.com/office/drawing/2014/main" id="{4ABDFCB2-E904-4AB2-98D3-CF19F3C562D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671897" y="1469097"/>
            <a:ext cx="4003580" cy="2402148"/>
          </a:xfrm>
          <a:prstGeom prst="rect">
            <a:avLst/>
          </a:prstGeom>
        </p:spPr>
      </p:pic>
      <p:pic>
        <p:nvPicPr>
          <p:cNvPr id="4" name="Picture 3">
            <a:extLst>
              <a:ext uri="{FF2B5EF4-FFF2-40B4-BE49-F238E27FC236}">
                <a16:creationId xmlns:a16="http://schemas.microsoft.com/office/drawing/2014/main" id="{0B2D7CE2-3942-4B85-B88F-7370F30E9B78}"/>
              </a:ext>
            </a:extLst>
          </p:cNvPr>
          <p:cNvPicPr>
            <a:picLocks noChangeAspect="1"/>
          </p:cNvPicPr>
          <p:nvPr/>
        </p:nvPicPr>
        <p:blipFill>
          <a:blip r:embed="rId6"/>
          <a:stretch>
            <a:fillRect/>
          </a:stretch>
        </p:blipFill>
        <p:spPr>
          <a:xfrm>
            <a:off x="416439" y="1469098"/>
            <a:ext cx="4041261" cy="2402148"/>
          </a:xfrm>
          <a:prstGeom prst="rect">
            <a:avLst/>
          </a:prstGeom>
        </p:spPr>
      </p:pic>
    </p:spTree>
    <p:extLst>
      <p:ext uri="{BB962C8B-B14F-4D97-AF65-F5344CB8AC3E}">
        <p14:creationId xmlns:p14="http://schemas.microsoft.com/office/powerpoint/2010/main" val="31047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Differential Flatness Based Methods</a:t>
            </a:r>
            <a:endParaRPr dirty="0"/>
          </a:p>
        </p:txBody>
      </p:sp>
      <p:sp>
        <p:nvSpPr>
          <p:cNvPr id="137" name="Google Shape;137;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solidFill>
                <a:srgbClr val="888888"/>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386809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340</Words>
  <Application>Microsoft Office PowerPoint</Application>
  <PresentationFormat>On-screen Show (16:9)</PresentationFormat>
  <Paragraphs>40</Paragraphs>
  <Slides>12</Slides>
  <Notes>11</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Wingdings 2</vt:lpstr>
      <vt:lpstr>Calisto MT</vt:lpstr>
      <vt:lpstr>Calisto MT (Body)</vt:lpstr>
      <vt:lpstr>Arial</vt:lpstr>
      <vt:lpstr>Simple Light</vt:lpstr>
      <vt:lpstr>Slate</vt:lpstr>
      <vt:lpstr>Vector Field Trajectory Tracking Control</vt:lpstr>
      <vt:lpstr>Why Use Vector Fields for Trajectory Tracking ?</vt:lpstr>
      <vt:lpstr>Vector Fields vs. Potential Fields </vt:lpstr>
      <vt:lpstr>Limit Cycle</vt:lpstr>
      <vt:lpstr>VF Function for Limit Cycle</vt:lpstr>
      <vt:lpstr>RK4</vt:lpstr>
      <vt:lpstr>SE(3) Controller </vt:lpstr>
      <vt:lpstr>Simulation</vt:lpstr>
      <vt:lpstr>Differential Flatness Based Methods</vt:lpstr>
      <vt:lpstr>References </vt:lpstr>
      <vt:lpstr>PowerPoint Presentation</vt:lpstr>
      <vt:lpstr>Thoughts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Field Trajectory Tracking Control</dc:title>
  <cp:lastModifiedBy>Ruth B Densamo</cp:lastModifiedBy>
  <cp:revision>4</cp:revision>
  <dcterms:modified xsi:type="dcterms:W3CDTF">2021-05-18T18:00:56Z</dcterms:modified>
</cp:coreProperties>
</file>