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18" r:id="rId2"/>
  </p:sldMasterIdLst>
  <p:notesMasterIdLst>
    <p:notesMasterId r:id="rId15"/>
  </p:notesMasterIdLst>
  <p:sldIdLst>
    <p:sldId id="269" r:id="rId3"/>
    <p:sldId id="262" r:id="rId4"/>
    <p:sldId id="271" r:id="rId5"/>
    <p:sldId id="270" r:id="rId6"/>
    <p:sldId id="264" r:id="rId7"/>
    <p:sldId id="265" r:id="rId8"/>
    <p:sldId id="266" r:id="rId9"/>
    <p:sldId id="263" r:id="rId10"/>
    <p:sldId id="267" r:id="rId11"/>
    <p:sldId id="260" r:id="rId12"/>
    <p:sldId id="261" r:id="rId13"/>
    <p:sldId id="259" r:id="rId14"/>
  </p:sldIdLst>
  <p:sldSz cx="9144000" cy="5143500" type="screen16x9"/>
  <p:notesSz cx="6858000" cy="9144000"/>
  <p:embeddedFontLst>
    <p:embeddedFont>
      <p:font typeface="Calisto MT" panose="02040603050505030304"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Wingdings 2" panose="05020102010507070707" pitchFamily="18" charset="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90" autoAdjust="0"/>
  </p:normalViewPr>
  <p:slideViewPr>
    <p:cSldViewPr snapToGrid="0">
      <p:cViewPr varScale="1">
        <p:scale>
          <a:sx n="56" d="100"/>
          <a:sy n="56" d="100"/>
        </p:scale>
        <p:origin x="62"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have artificial potential fields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Can guarantee collision avoidance by producing a dynamic vector field </a:t>
            </a:r>
          </a:p>
          <a:p>
            <a:pPr marL="0" lvl="0" indent="0" algn="l" rtl="0">
              <a:spcBef>
                <a:spcPts val="0"/>
              </a:spcBef>
              <a:spcAft>
                <a:spcPts val="0"/>
              </a:spcAft>
              <a:buNone/>
            </a:pPr>
            <a:r>
              <a:rPr lang="en-US" dirty="0"/>
              <a:t>Benefits : The vector ﬁeld is dynamic in the sense that it changes</a:t>
            </a:r>
          </a:p>
          <a:p>
            <a:pPr marL="0" lvl="0" indent="0" algn="l" rtl="0">
              <a:spcBef>
                <a:spcPts val="0"/>
              </a:spcBef>
              <a:spcAft>
                <a:spcPts val="0"/>
              </a:spcAft>
              <a:buNone/>
            </a:pPr>
            <a:r>
              <a:rPr lang="en-US" dirty="0"/>
              <a:t>according to the robots’ relative positions. This is necessary</a:t>
            </a:r>
          </a:p>
          <a:p>
            <a:pPr marL="0" lvl="0" indent="0" algn="l" rtl="0">
              <a:spcBef>
                <a:spcPts val="0"/>
              </a:spcBef>
              <a:spcAft>
                <a:spcPts val="0"/>
              </a:spcAft>
              <a:buNone/>
            </a:pPr>
            <a:r>
              <a:rPr lang="en-US" dirty="0"/>
              <a:t>to guarantee collision avoidance. </a:t>
            </a:r>
            <a:r>
              <a:rPr lang="en-US" dirty="0" err="1"/>
              <a:t>Ceccarelli</a:t>
            </a:r>
            <a:r>
              <a:rPr lang="en-US" dirty="0"/>
              <a:t> et al.</a:t>
            </a:r>
            <a:endParaRPr dirty="0"/>
          </a:p>
        </p:txBody>
      </p:sp>
    </p:spTree>
    <p:extLst>
      <p:ext uri="{BB962C8B-B14F-4D97-AF65-F5344CB8AC3E}">
        <p14:creationId xmlns:p14="http://schemas.microsoft.com/office/powerpoint/2010/main" val="65013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3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b31705d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b31705d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Kim et al for top image</a:t>
            </a:r>
            <a:endParaRPr dirty="0"/>
          </a:p>
        </p:txBody>
      </p:sp>
    </p:spTree>
    <p:extLst>
      <p:ext uri="{BB962C8B-B14F-4D97-AF65-F5344CB8AC3E}">
        <p14:creationId xmlns:p14="http://schemas.microsoft.com/office/powerpoint/2010/main" val="178710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Limit Cycle Nonlinear Control Systems </a:t>
            </a:r>
          </a:p>
          <a:p>
            <a:pPr marL="0" lvl="0" indent="0" algn="l" rtl="0">
              <a:spcBef>
                <a:spcPts val="0"/>
              </a:spcBef>
              <a:spcAft>
                <a:spcPts val="0"/>
              </a:spcAft>
              <a:buNone/>
            </a:pPr>
            <a:r>
              <a:rPr lang="en-US" dirty="0"/>
              <a:t>https://www.sciencedirect.com/topics/engineering/limit-cycle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https://link.springer.com/referenceworkentry/10.1007%2F978-1-4419-9863-7_533</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4D5156"/>
                </a:solidFill>
                <a:effectLst/>
                <a:latin typeface="Roboto" panose="02000000000000000000" pitchFamily="2" charset="0"/>
              </a:rPr>
              <a:t>In dynamical system theory, a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is a </a:t>
            </a:r>
            <a:r>
              <a:rPr lang="en-US" b="1" i="0" dirty="0">
                <a:solidFill>
                  <a:srgbClr val="5F6368"/>
                </a:solidFill>
                <a:effectLst/>
                <a:latin typeface="Roboto" panose="02000000000000000000" pitchFamily="2" charset="0"/>
              </a:rPr>
              <a:t>space</a:t>
            </a:r>
            <a:r>
              <a:rPr lang="en-US" b="0" i="0" dirty="0">
                <a:solidFill>
                  <a:srgbClr val="4D5156"/>
                </a:solidFill>
                <a:effectLst/>
                <a:latin typeface="Roboto" panose="02000000000000000000" pitchFamily="2" charset="0"/>
              </a:rPr>
              <a:t> in which all possible states of a system are represented, with each possible state corresponding to one unique point in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For mechanical systems,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usually consists of all possible values of position and momentum variables.</a:t>
            </a:r>
            <a:endParaRPr dirty="0"/>
          </a:p>
        </p:txBody>
      </p:sp>
    </p:spTree>
    <p:extLst>
      <p:ext uri="{BB962C8B-B14F-4D97-AF65-F5344CB8AC3E}">
        <p14:creationId xmlns:p14="http://schemas.microsoft.com/office/powerpoint/2010/main" val="239596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to the ﬁeld that attracts the robot to the target</a:t>
            </a:r>
          </a:p>
          <a:p>
            <a:pPr marL="0" lvl="0" indent="0" algn="l" rtl="0">
              <a:spcBef>
                <a:spcPts val="0"/>
              </a:spcBef>
              <a:spcAft>
                <a:spcPts val="0"/>
              </a:spcAft>
              <a:buNone/>
            </a:pPr>
            <a:r>
              <a:rPr lang="en-US" dirty="0"/>
              <a:t>curve, another vector ﬁeld is also necessary to make the robot</a:t>
            </a:r>
          </a:p>
          <a:p>
            <a:pPr marL="0" lvl="0" indent="0" algn="l" rtl="0">
              <a:spcBef>
                <a:spcPts val="0"/>
              </a:spcBef>
              <a:spcAft>
                <a:spcPts val="0"/>
              </a:spcAft>
              <a:buNone/>
            </a:pPr>
            <a:r>
              <a:rPr lang="en-US" dirty="0"/>
              <a:t>traverse the curve. The computation of these ﬁelds and a method</a:t>
            </a:r>
          </a:p>
          <a:p>
            <a:pPr marL="0" lvl="0" indent="0" algn="l" rtl="0">
              <a:spcBef>
                <a:spcPts val="0"/>
              </a:spcBef>
              <a:spcAft>
                <a:spcPts val="0"/>
              </a:spcAft>
              <a:buNone/>
            </a:pPr>
            <a:r>
              <a:rPr lang="en-US" dirty="0"/>
              <a:t>to compose them, allowing for proofs of convergence, are the</a:t>
            </a:r>
          </a:p>
          <a:p>
            <a:pPr marL="0" lvl="0" indent="0" algn="l" rtl="0">
              <a:spcBef>
                <a:spcPts val="0"/>
              </a:spcBef>
              <a:spcAft>
                <a:spcPts val="0"/>
              </a:spcAft>
              <a:buNone/>
            </a:pPr>
            <a:r>
              <a:rPr lang="en-US" dirty="0"/>
              <a:t>main challenges to obtain good solutions. The composition of</a:t>
            </a:r>
          </a:p>
          <a:p>
            <a:pPr marL="0" lvl="0" indent="0" algn="l" rtl="0">
              <a:spcBef>
                <a:spcPts val="0"/>
              </a:spcBef>
              <a:spcAft>
                <a:spcPts val="0"/>
              </a:spcAft>
              <a:buNone/>
            </a:pPr>
            <a:r>
              <a:rPr lang="en-US" dirty="0"/>
              <a:t>an attractive and a rotational ﬁeld usually creates a stable limit</a:t>
            </a:r>
          </a:p>
          <a:p>
            <a:pPr marL="0" lvl="0" indent="0" algn="l" rtl="0">
              <a:spcBef>
                <a:spcPts val="0"/>
              </a:spcBef>
              <a:spcAft>
                <a:spcPts val="0"/>
              </a:spcAft>
              <a:buNone/>
            </a:pPr>
            <a:r>
              <a:rPr lang="en-US" dirty="0"/>
              <a:t>cycle in the robot conﬁguration space.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presents a methodology for computation of artiﬁcial vector ﬁelds that allows a robot to converge to and circulate around generic curves speciﬁed in n-dimensional spaces. These vector ﬁelds may be directly applied to solve several robot-navigation problems such as border monitoring, surveillance, tar-get tracking, and multirobot pattern generation, with special application to ﬁxed-wing aerial robots, which must keep a positive forward velocity and cannot converge to a single point.</a:t>
            </a:r>
          </a:p>
          <a:p>
            <a:pPr marL="0" lvl="0" indent="0" algn="l" rtl="0">
              <a:spcBef>
                <a:spcPts val="0"/>
              </a:spcBef>
              <a:spcAft>
                <a:spcPts val="0"/>
              </a:spcAft>
              <a:buNone/>
            </a:pPr>
            <a:r>
              <a:rPr lang="en-US" dirty="0"/>
              <a:t>the approach is based on fully continuous vector ﬁelds and is generalized to time-varying curves deﬁned in n-dimensional spaces.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 Given an n-dimensional domain Ω, a vector</a:t>
            </a:r>
          </a:p>
          <a:p>
            <a:pPr marL="0" lvl="0" indent="0" algn="l" rtl="0">
              <a:spcBef>
                <a:spcPts val="0"/>
              </a:spcBef>
              <a:spcAft>
                <a:spcPts val="0"/>
              </a:spcAft>
              <a:buNone/>
            </a:pPr>
            <a:r>
              <a:rPr lang="en-US" dirty="0"/>
              <a:t>ﬁeld h is deﬁned such that h :Ω → </a:t>
            </a:r>
            <a:r>
              <a:rPr lang="en-US" dirty="0" err="1"/>
              <a:t>Tq</a:t>
            </a:r>
            <a:r>
              <a:rPr lang="en-US" dirty="0"/>
              <a:t>(Ω), where </a:t>
            </a:r>
            <a:r>
              <a:rPr lang="en-US" dirty="0" err="1"/>
              <a:t>Tq</a:t>
            </a:r>
            <a:r>
              <a:rPr lang="en-US" dirty="0"/>
              <a:t>(Ω) is the</a:t>
            </a:r>
          </a:p>
          <a:p>
            <a:pPr marL="0" lvl="0" indent="0" algn="l" rtl="0">
              <a:spcBef>
                <a:spcPts val="0"/>
              </a:spcBef>
              <a:spcAft>
                <a:spcPts val="0"/>
              </a:spcAft>
              <a:buNone/>
            </a:pPr>
            <a:r>
              <a:rPr lang="en-US" dirty="0"/>
              <a:t>tangent space of Ω, and q ∈ Ω. In robotics, the domain Ω is the</a:t>
            </a:r>
          </a:p>
          <a:p>
            <a:pPr marL="0" lvl="0" indent="0" algn="l" rtl="0">
              <a:spcBef>
                <a:spcPts val="0"/>
              </a:spcBef>
              <a:spcAft>
                <a:spcPts val="0"/>
              </a:spcAft>
              <a:buNone/>
            </a:pPr>
            <a:r>
              <a:rPr lang="en-US" dirty="0"/>
              <a:t>robot’s conﬁguration space, also represented by C. The desired</a:t>
            </a:r>
          </a:p>
          <a:p>
            <a:pPr marL="0" lvl="0" indent="0" algn="l" rtl="0">
              <a:spcBef>
                <a:spcPts val="0"/>
              </a:spcBef>
              <a:spcAft>
                <a:spcPts val="0"/>
              </a:spcAft>
              <a:buNone/>
            </a:pPr>
            <a:r>
              <a:rPr lang="en-US" dirty="0"/>
              <a:t>task is then accomplished by forcing the robot to use the vector</a:t>
            </a:r>
          </a:p>
          <a:p>
            <a:pPr marL="0" lvl="0" indent="0" algn="l" rtl="0">
              <a:spcBef>
                <a:spcPts val="0"/>
              </a:spcBef>
              <a:spcAft>
                <a:spcPts val="0"/>
              </a:spcAft>
              <a:buNone/>
            </a:pPr>
            <a:r>
              <a:rPr lang="en-US" dirty="0"/>
              <a:t>ﬁeld as velocity or acceleration input.</a:t>
            </a:r>
          </a:p>
          <a:p>
            <a:pPr marL="0" lvl="0" indent="0" algn="l" rtl="0">
              <a:spcBef>
                <a:spcPts val="0"/>
              </a:spcBef>
              <a:spcAft>
                <a:spcPts val="0"/>
              </a:spcAft>
              <a:buNone/>
            </a:pPr>
            <a:r>
              <a:rPr lang="en-US" dirty="0"/>
              <a:t>http://www.cpdee.ufmg.br/~gpereira/papers/tro2010.pdf</a:t>
            </a:r>
            <a:endParaRPr dirty="0"/>
          </a:p>
        </p:txBody>
      </p:sp>
    </p:spTree>
    <p:extLst>
      <p:ext uri="{BB962C8B-B14F-4D97-AF65-F5344CB8AC3E}">
        <p14:creationId xmlns:p14="http://schemas.microsoft.com/office/powerpoint/2010/main" val="34959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https://www.codeproject.com/articles/18922/solving-a-differential-equation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rk4_int gets the next position could use this for </a:t>
            </a:r>
            <a:r>
              <a:rPr lang="en-US" dirty="0" err="1"/>
              <a:t>pid</a:t>
            </a:r>
            <a:r>
              <a:rPr lang="en-US" dirty="0"/>
              <a:t> control</a:t>
            </a:r>
            <a:endParaRPr dirty="0"/>
          </a:p>
        </p:txBody>
      </p:sp>
    </p:spTree>
    <p:extLst>
      <p:ext uri="{BB962C8B-B14F-4D97-AF65-F5344CB8AC3E}">
        <p14:creationId xmlns:p14="http://schemas.microsoft.com/office/powerpoint/2010/main" val="31860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42729"/>
                </a:solidFill>
                <a:effectLst/>
                <a:latin typeface="-apple-system"/>
              </a:rPr>
              <a:t>Planning Algorithms, Steven M LaValle 2012-04-20 - http://msl.cs.uiuc.edu/planning/book.html</a:t>
            </a:r>
            <a:endParaRPr lang="en-US" dirty="0"/>
          </a:p>
          <a:p>
            <a:pPr marL="0" lvl="0" indent="0" algn="l" rtl="0">
              <a:spcBef>
                <a:spcPts val="0"/>
              </a:spcBef>
              <a:spcAft>
                <a:spcPts val="0"/>
              </a:spcAft>
              <a:buNone/>
            </a:pPr>
            <a:r>
              <a:rPr lang="en-US" dirty="0"/>
              <a:t>Set of all positions and orientation in 3-dimensional space configuration</a:t>
            </a:r>
          </a:p>
          <a:p>
            <a:pPr marL="0" lvl="0" indent="0" algn="l" rtl="0">
              <a:spcBef>
                <a:spcPts val="0"/>
              </a:spcBef>
              <a:spcAft>
                <a:spcPts val="0"/>
              </a:spcAft>
              <a:buNone/>
            </a:pPr>
            <a:r>
              <a:rPr lang="en-US" b="0" i="0" dirty="0">
                <a:solidFill>
                  <a:srgbClr val="242729"/>
                </a:solidFill>
                <a:effectLst/>
                <a:latin typeface="-apple-system"/>
              </a:rPr>
              <a:t>"the special Euclidean group of rigid body displacements in three-dimensions“</a:t>
            </a:r>
          </a:p>
          <a:p>
            <a:pPr algn="l" fontAlgn="base"/>
            <a:r>
              <a:rPr lang="en-US" b="0" i="0" u="none" strike="noStrike" dirty="0">
                <a:solidFill>
                  <a:srgbClr val="242729"/>
                </a:solidFill>
                <a:effectLst/>
                <a:latin typeface="inherit"/>
              </a:rPr>
              <a:t>SE(3)</a:t>
            </a:r>
            <a:r>
              <a:rPr lang="en-US" b="0" i="0" dirty="0">
                <a:solidFill>
                  <a:srgbClr val="242729"/>
                </a:solidFill>
                <a:effectLst/>
                <a:latin typeface="-apple-system"/>
              </a:rPr>
              <a:t> is the representation for both translation and rotation in 3D space, whereas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SO(3)</a:t>
            </a:r>
            <a:r>
              <a:rPr lang="en-US" b="0" i="0" dirty="0">
                <a:solidFill>
                  <a:srgbClr val="242729"/>
                </a:solidFill>
                <a:effectLst/>
                <a:latin typeface="-apple-system"/>
              </a:rPr>
              <a:t> is only the representation for rotations.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R3</a:t>
            </a:r>
            <a:r>
              <a:rPr lang="en-US" b="0" i="0" dirty="0">
                <a:solidFill>
                  <a:srgbClr val="242729"/>
                </a:solidFill>
                <a:effectLst/>
                <a:latin typeface="-apple-system"/>
              </a:rPr>
              <a:t> is for translations in 3D space.</a:t>
            </a:r>
          </a:p>
          <a:p>
            <a:pPr algn="l" fontAlgn="base"/>
            <a:r>
              <a:rPr lang="en-US" b="0" i="0" dirty="0">
                <a:solidFill>
                  <a:srgbClr val="242729"/>
                </a:solidFill>
                <a:effectLst/>
                <a:latin typeface="-apple-system"/>
              </a:rPr>
              <a:t>If you only consider 2-dimentional space, then you can simply change 3 to 2, i.e., </a:t>
            </a:r>
            <a:r>
              <a:rPr lang="en-US" b="0" i="0" u="none" strike="noStrike" dirty="0">
                <a:solidFill>
                  <a:srgbClr val="242729"/>
                </a:solidFill>
                <a:effectLst/>
                <a:latin typeface="MathJax_Math-italic"/>
              </a:rPr>
              <a:t>SE</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SE(2)</a:t>
            </a:r>
            <a:r>
              <a:rPr lang="en-US" b="0" i="0" dirty="0">
                <a:solidFill>
                  <a:srgbClr val="242729"/>
                </a:solidFill>
                <a:effectLst/>
                <a:latin typeface="-apple-system"/>
              </a:rPr>
              <a:t>,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SO(2)</a:t>
            </a:r>
            <a:r>
              <a:rPr lang="en-US" b="0" i="0" dirty="0">
                <a:solidFill>
                  <a:srgbClr val="242729"/>
                </a:solidFill>
                <a:effectLst/>
                <a:latin typeface="-apple-system"/>
              </a:rPr>
              <a:t>,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R2</a:t>
            </a:r>
            <a:r>
              <a:rPr lang="en-US" b="0" i="0" dirty="0">
                <a:solidFill>
                  <a:srgbClr val="242729"/>
                </a:solidFill>
                <a:effectLst/>
                <a:latin typeface="-apple-system"/>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164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7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Get Vector field → spatial derivatives of vector field → time derivatives → states and inputs of the quadrotor using the endogenous transformation and </a:t>
            </a:r>
            <a:r>
              <a:rPr lang="en-US" sz="1800" b="0" i="0" u="none" strike="noStrike" dirty="0" err="1">
                <a:solidFill>
                  <a:srgbClr val="FF0000"/>
                </a:solidFill>
                <a:effectLst/>
                <a:latin typeface="Roboto" panose="02000000000000000000" pitchFamily="2" charset="0"/>
              </a:rPr>
              <a:t>thm</a:t>
            </a:r>
            <a:r>
              <a:rPr lang="en-US" sz="1800" b="0" i="0" u="none" strike="noStrike" dirty="0">
                <a:solidFill>
                  <a:srgbClr val="FF0000"/>
                </a:solidFill>
                <a:effectLst/>
                <a:latin typeface="Roboto" panose="02000000000000000000" pitchFamily="2" charset="0"/>
              </a:rPr>
              <a:t> 1 </a:t>
            </a:r>
          </a:p>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I did not understand their endogenous transformation function from this paper that would enable me to do this. </a:t>
            </a:r>
            <a:endParaRPr dirty="0"/>
          </a:p>
        </p:txBody>
      </p:sp>
    </p:spTree>
    <p:extLst>
      <p:ext uri="{BB962C8B-B14F-4D97-AF65-F5344CB8AC3E}">
        <p14:creationId xmlns:p14="http://schemas.microsoft.com/office/powerpoint/2010/main" val="20821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3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sz="1000">
              <a:solidFill>
                <a:schemeClr val="dk2"/>
              </a:solidFill>
            </a:endParaRPr>
          </a:p>
        </p:txBody>
      </p:sp>
    </p:spTree>
    <p:extLst>
      <p:ext uri="{BB962C8B-B14F-4D97-AF65-F5344CB8AC3E}">
        <p14:creationId xmlns:p14="http://schemas.microsoft.com/office/powerpoint/2010/main" val="226469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3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7204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4041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363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75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5291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5945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5751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1823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19307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1022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2112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263155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1825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85931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00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5/19/2021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714367"/>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densamo/CSE498-FinalProject-21-Densamo"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82D-FC2B-461A-ABCA-2EDA849C7AB7}"/>
              </a:ext>
            </a:extLst>
          </p:cNvPr>
          <p:cNvSpPr>
            <a:spLocks noGrp="1"/>
          </p:cNvSpPr>
          <p:nvPr>
            <p:ph type="ctrTitle"/>
          </p:nvPr>
        </p:nvSpPr>
        <p:spPr>
          <a:xfrm>
            <a:off x="853733" y="0"/>
            <a:ext cx="7436533" cy="1077124"/>
          </a:xfrm>
        </p:spPr>
        <p:txBody>
          <a:bodyPr>
            <a:normAutofit/>
          </a:bodyPr>
          <a:lstStyle/>
          <a:p>
            <a:r>
              <a:rPr lang="en-US" sz="3200" dirty="0"/>
              <a:t>Vector Field Trajectory Tracking Control</a:t>
            </a:r>
          </a:p>
        </p:txBody>
      </p:sp>
      <p:sp>
        <p:nvSpPr>
          <p:cNvPr id="3" name="Subtitle 2">
            <a:extLst>
              <a:ext uri="{FF2B5EF4-FFF2-40B4-BE49-F238E27FC236}">
                <a16:creationId xmlns:a16="http://schemas.microsoft.com/office/drawing/2014/main" id="{300BAB92-E90B-403F-BB2F-AD4B5FF9C14A}"/>
              </a:ext>
            </a:extLst>
          </p:cNvPr>
          <p:cNvSpPr>
            <a:spLocks noGrp="1"/>
          </p:cNvSpPr>
          <p:nvPr>
            <p:ph type="subTitle" idx="1"/>
          </p:nvPr>
        </p:nvSpPr>
        <p:spPr>
          <a:xfrm>
            <a:off x="949438" y="3904638"/>
            <a:ext cx="7080026" cy="787400"/>
          </a:xfrm>
        </p:spPr>
        <p:txBody>
          <a:bodyPr>
            <a:normAutofit fontScale="62500" lnSpcReduction="20000"/>
          </a:bodyPr>
          <a:lstStyle/>
          <a:p>
            <a:r>
              <a:rPr lang="en-US" sz="1700" dirty="0"/>
              <a:t>Spring 2021 CSE 498 – Adv. Aerial Robotics </a:t>
            </a:r>
          </a:p>
          <a:p>
            <a:r>
              <a:rPr lang="en-US" sz="1700" dirty="0"/>
              <a:t>Final Presentation</a:t>
            </a:r>
          </a:p>
          <a:p>
            <a:r>
              <a:rPr lang="en-US" sz="1700" dirty="0"/>
              <a:t>Ruth Densamo</a:t>
            </a:r>
          </a:p>
          <a:p>
            <a:endParaRPr lang="en-US" dirty="0"/>
          </a:p>
        </p:txBody>
      </p:sp>
      <p:pic>
        <p:nvPicPr>
          <p:cNvPr id="4" name="Google Shape;108;p26">
            <a:extLst>
              <a:ext uri="{FF2B5EF4-FFF2-40B4-BE49-F238E27FC236}">
                <a16:creationId xmlns:a16="http://schemas.microsoft.com/office/drawing/2014/main" id="{769ED38E-E8AE-4095-AC31-44A19700A3E8}"/>
              </a:ext>
            </a:extLst>
          </p:cNvPr>
          <p:cNvPicPr preferRelativeResize="0"/>
          <p:nvPr/>
        </p:nvPicPr>
        <p:blipFill>
          <a:blip r:embed="rId2">
            <a:alphaModFix/>
          </a:blip>
          <a:stretch>
            <a:fillRect/>
          </a:stretch>
        </p:blipFill>
        <p:spPr>
          <a:xfrm>
            <a:off x="2356033" y="1167212"/>
            <a:ext cx="4266835" cy="2647337"/>
          </a:xfrm>
          <a:prstGeom prst="rect">
            <a:avLst/>
          </a:prstGeom>
          <a:noFill/>
          <a:ln>
            <a:noFill/>
          </a:ln>
        </p:spPr>
      </p:pic>
    </p:spTree>
    <p:extLst>
      <p:ext uri="{BB962C8B-B14F-4D97-AF65-F5344CB8AC3E}">
        <p14:creationId xmlns:p14="http://schemas.microsoft.com/office/powerpoint/2010/main" val="161720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dirty="0">
                <a:solidFill>
                  <a:schemeClr val="tx1"/>
                </a:solidFill>
              </a:rPr>
              <a:t>Papers: </a:t>
            </a:r>
          </a:p>
          <a:p>
            <a:pPr marL="0" lvl="0" indent="0" algn="l" rtl="0">
              <a:spcBef>
                <a:spcPts val="0"/>
              </a:spcBef>
              <a:spcAft>
                <a:spcPts val="0"/>
              </a:spcAft>
              <a:buNone/>
            </a:pPr>
            <a:r>
              <a:rPr lang="en-US" sz="1100" dirty="0">
                <a:solidFill>
                  <a:schemeClr val="tx1"/>
                </a:solidFill>
              </a:rPr>
              <a:t>D. Zhou and M. </a:t>
            </a:r>
            <a:r>
              <a:rPr lang="en-US" sz="1100" dirty="0" err="1">
                <a:solidFill>
                  <a:schemeClr val="tx1"/>
                </a:solidFill>
              </a:rPr>
              <a:t>Schwager</a:t>
            </a:r>
            <a:r>
              <a:rPr lang="en-US" sz="1100" dirty="0">
                <a:solidFill>
                  <a:schemeClr val="tx1"/>
                </a:solidFill>
              </a:rPr>
              <a:t>, "Vector field following for quadrotors using differential flatness," 2014 IEEE International Conference on Robotics and Automation (ICRA), Hong Kong, China, 2014, pp. 6567-6572, </a:t>
            </a:r>
            <a:r>
              <a:rPr lang="en-US" sz="1100" dirty="0" err="1">
                <a:solidFill>
                  <a:schemeClr val="tx1"/>
                </a:solidFill>
              </a:rPr>
              <a:t>doi</a:t>
            </a:r>
            <a:r>
              <a:rPr lang="en-US" sz="1100" dirty="0">
                <a:solidFill>
                  <a:schemeClr val="tx1"/>
                </a:solidFill>
              </a:rPr>
              <a:t>: 10.1109/ICRA.2014.6907828</a:t>
            </a:r>
          </a:p>
          <a:p>
            <a:pPr marL="0" lvl="0" indent="0" algn="l" rtl="0">
              <a:spcBef>
                <a:spcPts val="0"/>
              </a:spcBef>
              <a:spcAft>
                <a:spcPts val="0"/>
              </a:spcAft>
              <a:buNone/>
            </a:pPr>
            <a:endParaRPr lang="en-US" sz="1100" dirty="0">
              <a:solidFill>
                <a:schemeClr val="tx1"/>
              </a:solidFill>
            </a:endParaRPr>
          </a:p>
          <a:p>
            <a:pPr marL="0" lvl="0" indent="0" algn="l" rtl="0">
              <a:spcBef>
                <a:spcPts val="0"/>
              </a:spcBef>
              <a:spcAft>
                <a:spcPts val="0"/>
              </a:spcAft>
              <a:buNone/>
            </a:pPr>
            <a:r>
              <a:rPr lang="en-US" sz="1100" dirty="0">
                <a:solidFill>
                  <a:schemeClr val="tx1"/>
                </a:solidFill>
              </a:rPr>
              <a:t>Ramasamy, Suresh &amp; Wu, </a:t>
            </a:r>
            <a:r>
              <a:rPr lang="en-US" sz="1100" dirty="0" err="1">
                <a:solidFill>
                  <a:schemeClr val="tx1"/>
                </a:solidFill>
              </a:rPr>
              <a:t>Guofan</a:t>
            </a:r>
            <a:r>
              <a:rPr lang="en-US" sz="1100" dirty="0">
                <a:solidFill>
                  <a:schemeClr val="tx1"/>
                </a:solidFill>
              </a:rPr>
              <a:t> &amp; </a:t>
            </a:r>
            <a:r>
              <a:rPr lang="en-US" sz="1100" dirty="0" err="1">
                <a:solidFill>
                  <a:schemeClr val="tx1"/>
                </a:solidFill>
              </a:rPr>
              <a:t>Sreenath</a:t>
            </a:r>
            <a:r>
              <a:rPr lang="en-US" sz="1100" dirty="0">
                <a:solidFill>
                  <a:schemeClr val="tx1"/>
                </a:solidFill>
              </a:rPr>
              <a:t>, </a:t>
            </a:r>
            <a:r>
              <a:rPr lang="en-US" sz="1100" dirty="0" err="1">
                <a:solidFill>
                  <a:schemeClr val="tx1"/>
                </a:solidFill>
              </a:rPr>
              <a:t>Koushil</a:t>
            </a:r>
            <a:r>
              <a:rPr lang="en-US" sz="1100" dirty="0">
                <a:solidFill>
                  <a:schemeClr val="tx1"/>
                </a:solidFill>
              </a:rPr>
              <a:t>. (2014). Dynamically Feasible Motion Planning through Partial Differential Flatness.. 10.15607/RSS.2014.X.053.</a:t>
            </a:r>
          </a:p>
          <a:p>
            <a:pPr marL="0" lvl="0" indent="0" algn="l" rtl="0">
              <a:spcBef>
                <a:spcPts val="0"/>
              </a:spcBef>
              <a:spcAft>
                <a:spcPts val="0"/>
              </a:spcAft>
              <a:buNone/>
            </a:pPr>
            <a:endParaRPr lang="en-US" sz="1100" dirty="0">
              <a:solidFill>
                <a:schemeClr val="tx1"/>
              </a:solidFill>
            </a:endParaRPr>
          </a:p>
          <a:p>
            <a:pPr marL="0" lvl="0" indent="0" algn="l" rtl="0">
              <a:spcBef>
                <a:spcPts val="0"/>
              </a:spcBef>
              <a:spcAft>
                <a:spcPts val="0"/>
              </a:spcAft>
              <a:buNone/>
            </a:pPr>
            <a:r>
              <a:rPr lang="en-US" sz="1200" b="0" i="0" dirty="0">
                <a:solidFill>
                  <a:srgbClr val="333333"/>
                </a:solidFill>
                <a:effectLst/>
                <a:latin typeface="Arial" panose="020B0604020202020204" pitchFamily="34" charset="0"/>
              </a:rPr>
              <a:t>V. M. Goncalves, L. C. A. </a:t>
            </a:r>
            <a:r>
              <a:rPr lang="en-US" sz="1200" b="0" i="0" dirty="0" err="1">
                <a:solidFill>
                  <a:srgbClr val="333333"/>
                </a:solidFill>
                <a:effectLst/>
                <a:latin typeface="Arial" panose="020B0604020202020204" pitchFamily="34" charset="0"/>
              </a:rPr>
              <a:t>Pimenta</a:t>
            </a:r>
            <a:r>
              <a:rPr lang="en-US" sz="1200" b="0" i="0" dirty="0">
                <a:solidFill>
                  <a:srgbClr val="333333"/>
                </a:solidFill>
                <a:effectLst/>
                <a:latin typeface="Arial" panose="020B0604020202020204" pitchFamily="34" charset="0"/>
              </a:rPr>
              <a:t>, C. A. Maia, B. C. O. Dutra and G. A. S. Pereira, "Vector Fields for Robot Navigation Along Time-Varying Curves in </a:t>
            </a:r>
            <a:r>
              <a:rPr lang="en-US" sz="1200" b="0" i="0" dirty="0">
                <a:solidFill>
                  <a:srgbClr val="888888"/>
                </a:solidFill>
                <a:effectLst/>
                <a:latin typeface="Arial" panose="020B0604020202020204" pitchFamily="34" charset="0"/>
              </a:rPr>
              <a:t>n</a:t>
            </a:r>
            <a:r>
              <a:rPr lang="en-US" sz="1200" b="0" i="0" dirty="0">
                <a:solidFill>
                  <a:srgbClr val="333333"/>
                </a:solidFill>
                <a:effectLst/>
                <a:latin typeface="Arial" panose="020B0604020202020204" pitchFamily="34" charset="0"/>
              </a:rPr>
              <a:t> -Dimensions," in </a:t>
            </a:r>
            <a:r>
              <a:rPr lang="en-US" sz="1200" b="0" i="1" dirty="0">
                <a:solidFill>
                  <a:srgbClr val="333333"/>
                </a:solidFill>
                <a:effectLst/>
                <a:latin typeface="Arial" panose="020B0604020202020204" pitchFamily="34" charset="0"/>
              </a:rPr>
              <a:t>IEEE Transactions on Robotics</a:t>
            </a:r>
            <a:r>
              <a:rPr lang="en-US" sz="1200" b="0" i="0" dirty="0">
                <a:solidFill>
                  <a:srgbClr val="333333"/>
                </a:solidFill>
                <a:effectLst/>
                <a:latin typeface="Arial" panose="020B0604020202020204" pitchFamily="34" charset="0"/>
              </a:rPr>
              <a:t>, vol. 26, no. 4, pp. 647-659, Aug. 2010, </a:t>
            </a:r>
            <a:r>
              <a:rPr lang="en-US" sz="1200" b="0" i="0" dirty="0" err="1">
                <a:solidFill>
                  <a:srgbClr val="333333"/>
                </a:solidFill>
                <a:effectLst/>
                <a:latin typeface="Arial" panose="020B0604020202020204" pitchFamily="34" charset="0"/>
              </a:rPr>
              <a:t>doi</a:t>
            </a:r>
            <a:r>
              <a:rPr lang="en-US" sz="1200" b="0" i="0" dirty="0">
                <a:solidFill>
                  <a:srgbClr val="333333"/>
                </a:solidFill>
                <a:effectLst/>
                <a:latin typeface="Arial" panose="020B0604020202020204" pitchFamily="34" charset="0"/>
              </a:rPr>
              <a:t>: 10.1109/TRO.2010.2053077.</a:t>
            </a:r>
            <a:endParaRPr lang="en-US" sz="1100" dirty="0">
              <a:solidFill>
                <a:schemeClr val="tx1"/>
              </a:solidFill>
            </a:endParaRP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r>
              <a:rPr lang="en" sz="1100" dirty="0">
                <a:solidFill>
                  <a:schemeClr val="tx1"/>
                </a:solidFill>
              </a:rPr>
              <a:t>Other sources: </a:t>
            </a: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r>
              <a:rPr lang="en" sz="1100" dirty="0">
                <a:solidFill>
                  <a:schemeClr val="tx1"/>
                </a:solidFill>
              </a:rPr>
              <a:t>Github: </a:t>
            </a:r>
            <a:r>
              <a:rPr lang="en-US" sz="1100" dirty="0">
                <a:solidFill>
                  <a:schemeClr val="tx1"/>
                </a:solidFill>
                <a:hlinkClick r:id="rId3">
                  <a:extLst>
                    <a:ext uri="{A12FA001-AC4F-418D-AE19-62706E023703}">
                      <ahyp:hlinkClr xmlns:ahyp="http://schemas.microsoft.com/office/drawing/2018/hyperlinkcolor" val="tx"/>
                    </a:ext>
                  </a:extLst>
                </a:hlinkClick>
              </a:rPr>
              <a:t>https://github.com/rdensamo/CSE498-FinalProject-21-Densamo</a:t>
            </a:r>
            <a:endParaRPr lang="en-US"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chemeClr val="tx1"/>
                </a:solidFill>
              </a:rPr>
              <a:t>Hi all,</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As we discussed in our last meeting, the final project is going to be this wednesday at 3pm. We will have an external guest, Prof. Rafael Fierro is going to help us to review the projects and provide some feedback.</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Each project will have a time slot (15min max)  for presentation with the simulation prototype.</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Looking forward to it!</a:t>
            </a:r>
            <a:endParaRPr sz="1100" dirty="0">
              <a:solidFill>
                <a:schemeClr val="tx1"/>
              </a:solidFill>
            </a:endParaRPr>
          </a:p>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52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Thoughts </a:t>
            </a:r>
            <a:endParaRPr/>
          </a:p>
        </p:txBody>
      </p:sp>
      <p:sp>
        <p:nvSpPr>
          <p:cNvPr id="131" name="Google Shape;131;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chemeClr val="tx1"/>
                </a:solidFill>
              </a:rPr>
              <a:t>Technically isn’t differential flatness treating something like a point? Should explain what differential flatness is </a:t>
            </a:r>
            <a:endParaRPr sz="1500" dirty="0">
              <a:solidFill>
                <a:schemeClr val="tx1"/>
              </a:solidFill>
            </a:endParaRPr>
          </a:p>
          <a:p>
            <a:pPr marL="0" lvl="0" indent="0" algn="l" rtl="0">
              <a:spcBef>
                <a:spcPts val="0"/>
              </a:spcBef>
              <a:spcAft>
                <a:spcPts val="0"/>
              </a:spcAft>
              <a:buNone/>
            </a:pPr>
            <a:r>
              <a:rPr lang="en" sz="1500" dirty="0">
                <a:solidFill>
                  <a:schemeClr val="tx1"/>
                </a:solidFill>
              </a:rPr>
              <a:t>What a limit cycle is </a:t>
            </a:r>
            <a:endParaRPr sz="1500" dirty="0">
              <a:solidFill>
                <a:schemeClr val="tx1"/>
              </a:solidFill>
            </a:endParaRPr>
          </a:p>
          <a:p>
            <a:pPr marL="0" lvl="0" indent="0" algn="l" rtl="0">
              <a:spcBef>
                <a:spcPts val="0"/>
              </a:spcBef>
              <a:spcAft>
                <a:spcPts val="0"/>
              </a:spcAft>
              <a:buNone/>
            </a:pPr>
            <a:r>
              <a:rPr lang="en" sz="1500" dirty="0">
                <a:solidFill>
                  <a:schemeClr val="tx1"/>
                </a:solidFill>
              </a:rPr>
              <a:t>Cite papers </a:t>
            </a:r>
            <a:endParaRPr sz="15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Why Use Vector Fields for Trajectory Tracking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ea typeface="Lora"/>
                <a:cs typeface="Lora"/>
                <a:sym typeface="Lora"/>
              </a:rPr>
              <a:t>Many control and planning techniques give an output in the form of a vector field along which the robot is intended to follow to accomplish the desired task</a:t>
            </a:r>
          </a:p>
          <a:p>
            <a:pPr lvl="1"/>
            <a:r>
              <a:rPr lang="en-US" sz="2000" i="1" dirty="0">
                <a:effectLst>
                  <a:outerShdw blurRad="38100" dist="38100" dir="2700000" algn="tl">
                    <a:srgbClr val="000000">
                      <a:alpha val="43137"/>
                    </a:srgbClr>
                  </a:outerShdw>
                </a:effectLst>
                <a:ea typeface="Lora"/>
                <a:cs typeface="Lora"/>
                <a:sym typeface="Lora"/>
              </a:rPr>
              <a:t>Examples : Navigation, Obstacle Avoidance, Collision Avoidance, Swarming and Flocking, Mobile Network connective maintenance controls </a:t>
            </a:r>
          </a:p>
          <a:p>
            <a:r>
              <a:rPr lang="en-US" sz="2000" dirty="0">
                <a:effectLst>
                  <a:outerShdw blurRad="38100" dist="38100" dir="2700000" algn="tl">
                    <a:srgbClr val="000000">
                      <a:alpha val="43137"/>
                    </a:srgbClr>
                  </a:outerShdw>
                </a:effectLst>
                <a:ea typeface="Lora"/>
                <a:cs typeface="Lora"/>
                <a:sym typeface="Lora"/>
              </a:rPr>
              <a:t>Ideal for robots in which dynamics do not play a major role because it is a challenge to control a robot along an arbitrary vector field especially if they have high dimensional nonlinear dynamics</a:t>
            </a:r>
          </a:p>
          <a:p>
            <a:pPr lvl="1"/>
            <a:r>
              <a:rPr lang="en-US" sz="2000" i="1" dirty="0">
                <a:effectLst>
                  <a:outerShdw blurRad="38100" dist="38100" dir="2700000" algn="tl">
                    <a:srgbClr val="000000">
                      <a:alpha val="43137"/>
                    </a:srgbClr>
                  </a:outerShdw>
                </a:effectLst>
                <a:ea typeface="Lora"/>
                <a:cs typeface="Lora"/>
                <a:sym typeface="Lora"/>
              </a:rPr>
              <a:t>Examples : Ground robots w/ gear reduction, slow moving aerial robots</a:t>
            </a:r>
          </a:p>
          <a:p>
            <a:pPr lvl="1"/>
            <a:r>
              <a:rPr lang="en-US" sz="2000" i="1" dirty="0">
                <a:effectLst>
                  <a:outerShdw blurRad="38100" dist="38100" dir="2700000" algn="tl">
                    <a:srgbClr val="000000">
                      <a:alpha val="43137"/>
                    </a:srgbClr>
                  </a:outerShdw>
                </a:effectLst>
                <a:ea typeface="Lora"/>
                <a:cs typeface="Lora"/>
                <a:sym typeface="Lora"/>
              </a:rPr>
              <a:t>Exception: Vehicles with the differential flatness property </a:t>
            </a:r>
          </a:p>
          <a:p>
            <a:endParaRPr lang="en-US" dirty="0"/>
          </a:p>
        </p:txBody>
      </p:sp>
    </p:spTree>
    <p:extLst>
      <p:ext uri="{BB962C8B-B14F-4D97-AF65-F5344CB8AC3E}">
        <p14:creationId xmlns:p14="http://schemas.microsoft.com/office/powerpoint/2010/main" val="4278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Vector Fields vs. Potential Fields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2957512" y="1101119"/>
            <a:ext cx="5874787"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85000" lnSpcReduction="2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latin typeface="Calisto MT (Body)"/>
                <a:ea typeface="Lora"/>
                <a:cs typeface="Lora"/>
                <a:sym typeface="Lora"/>
              </a:rPr>
              <a:t>Vector Fields are like Potential Fields however, Vector Field (left) simply indicates a desired direction and is different from potential field because it does not represent the gradient of a potential field </a:t>
            </a:r>
          </a:p>
          <a:p>
            <a:r>
              <a:rPr lang="en-US" sz="2000" dirty="0">
                <a:latin typeface="Calisto MT (Body)"/>
                <a:ea typeface="Lora"/>
                <a:cs typeface="Lora"/>
                <a:sym typeface="Lora"/>
              </a:rPr>
              <a:t>Vector fields are general enough for any trajectory </a:t>
            </a:r>
          </a:p>
          <a:p>
            <a:endParaRPr lang="en-US" sz="2000" dirty="0">
              <a:latin typeface="Calisto MT (Body)"/>
              <a:sym typeface="Lora"/>
            </a:endParaRPr>
          </a:p>
          <a:p>
            <a:endParaRPr lang="en-US" sz="2000" dirty="0">
              <a:latin typeface="Calisto MT (Body)"/>
              <a:sym typeface="Lora"/>
            </a:endParaRPr>
          </a:p>
          <a:p>
            <a:endParaRPr lang="en-US" sz="2000" dirty="0">
              <a:latin typeface="Calisto MT (Body)"/>
              <a:sym typeface="Lora"/>
            </a:endParaRPr>
          </a:p>
          <a:p>
            <a:r>
              <a:rPr lang="en-US" sz="2000" dirty="0">
                <a:latin typeface="Calisto MT (Body)"/>
              </a:rPr>
              <a:t>The potential field </a:t>
            </a:r>
            <a:r>
              <a:rPr lang="en-US" sz="2000" i="1" dirty="0">
                <a:latin typeface="Calisto MT (Body)"/>
              </a:rPr>
              <a:t>P</a:t>
            </a:r>
            <a:r>
              <a:rPr lang="en-US" sz="2000" dirty="0">
                <a:latin typeface="Calisto MT (Body)"/>
              </a:rPr>
              <a:t>(x) is defined over the environment.</a:t>
            </a:r>
          </a:p>
          <a:p>
            <a:r>
              <a:rPr lang="en-US" sz="2000" dirty="0">
                <a:latin typeface="Calisto MT (Body)"/>
              </a:rPr>
              <a:t>Sensor information y is used to estimate the potential field gradient Ñ</a:t>
            </a:r>
            <a:r>
              <a:rPr lang="en-US" sz="2000" i="1" dirty="0">
                <a:latin typeface="Calisto MT (Body)"/>
              </a:rPr>
              <a:t>P</a:t>
            </a:r>
            <a:r>
              <a:rPr lang="en-US" sz="2000" dirty="0">
                <a:latin typeface="Calisto MT (Body)"/>
              </a:rPr>
              <a:t>(x)</a:t>
            </a:r>
          </a:p>
          <a:p>
            <a:r>
              <a:rPr lang="en-US" sz="2000" dirty="0">
                <a:latin typeface="Calisto MT (Body)"/>
              </a:rPr>
              <a:t>The motor vector u is determined to follow that gradient.</a:t>
            </a:r>
          </a:p>
          <a:p>
            <a:endParaRPr lang="en-US" sz="1100" dirty="0">
              <a:effectLst>
                <a:outerShdw blurRad="38100" dist="38100" dir="2700000" algn="tl">
                  <a:srgbClr val="000000">
                    <a:alpha val="43137"/>
                  </a:srgbClr>
                </a:outerShdw>
              </a:effectLst>
              <a:latin typeface="Calisto MT (Body)"/>
              <a:ea typeface="Lora"/>
              <a:cs typeface="Lora"/>
              <a:sym typeface="Lora"/>
            </a:endParaRPr>
          </a:p>
          <a:p>
            <a:pPr marL="114300" indent="0">
              <a:buNone/>
            </a:pPr>
            <a:endParaRPr lang="en-US" dirty="0"/>
          </a:p>
        </p:txBody>
      </p:sp>
      <p:pic>
        <p:nvPicPr>
          <p:cNvPr id="7" name="Google Shape;123;p28">
            <a:extLst>
              <a:ext uri="{FF2B5EF4-FFF2-40B4-BE49-F238E27FC236}">
                <a16:creationId xmlns:a16="http://schemas.microsoft.com/office/drawing/2014/main" id="{22503F91-3BB3-422C-A7E7-77CC590324FE}"/>
              </a:ext>
            </a:extLst>
          </p:cNvPr>
          <p:cNvPicPr preferRelativeResize="0"/>
          <p:nvPr/>
        </p:nvPicPr>
        <p:blipFill>
          <a:blip r:embed="rId3">
            <a:alphaModFix/>
          </a:blip>
          <a:stretch>
            <a:fillRect/>
          </a:stretch>
        </p:blipFill>
        <p:spPr>
          <a:xfrm>
            <a:off x="644792" y="1101119"/>
            <a:ext cx="2064233" cy="1835688"/>
          </a:xfrm>
          <a:prstGeom prst="rect">
            <a:avLst/>
          </a:prstGeom>
          <a:noFill/>
          <a:ln>
            <a:noFill/>
          </a:ln>
        </p:spPr>
      </p:pic>
      <p:pic>
        <p:nvPicPr>
          <p:cNvPr id="8" name="Google Shape;125;p28">
            <a:extLst>
              <a:ext uri="{FF2B5EF4-FFF2-40B4-BE49-F238E27FC236}">
                <a16:creationId xmlns:a16="http://schemas.microsoft.com/office/drawing/2014/main" id="{AA53D4E6-6184-4B78-89B5-0811FC0A1474}"/>
              </a:ext>
            </a:extLst>
          </p:cNvPr>
          <p:cNvPicPr preferRelativeResize="0"/>
          <p:nvPr/>
        </p:nvPicPr>
        <p:blipFill>
          <a:blip r:embed="rId4">
            <a:alphaModFix/>
          </a:blip>
          <a:stretch>
            <a:fillRect/>
          </a:stretch>
        </p:blipFill>
        <p:spPr>
          <a:xfrm>
            <a:off x="644792" y="3028950"/>
            <a:ext cx="2064233" cy="1793081"/>
          </a:xfrm>
          <a:prstGeom prst="rect">
            <a:avLst/>
          </a:prstGeom>
          <a:noFill/>
          <a:ln>
            <a:noFill/>
          </a:ln>
        </p:spPr>
      </p:pic>
    </p:spTree>
    <p:extLst>
      <p:ext uri="{BB962C8B-B14F-4D97-AF65-F5344CB8AC3E}">
        <p14:creationId xmlns:p14="http://schemas.microsoft.com/office/powerpoint/2010/main" val="338656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A06E08F9-CF75-4945-9D0D-B614C68012A7}"/>
              </a:ext>
            </a:extLst>
          </p:cNvPr>
          <p:cNvSpPr txBox="1">
            <a:spLocks/>
          </p:cNvSpPr>
          <p:nvPr/>
        </p:nvSpPr>
        <p:spPr>
          <a:xfrm>
            <a:off x="464100" y="1304875"/>
            <a:ext cx="4989049"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0" i="0" dirty="0">
                <a:solidFill>
                  <a:srgbClr val="4D5156"/>
                </a:solidFill>
                <a:effectLst/>
                <a:latin typeface="Roboto" panose="02000000000000000000" pitchFamily="2" charset="0"/>
              </a:rPr>
              <a:t>“A </a:t>
            </a:r>
            <a:r>
              <a:rPr lang="en-US" sz="1600" b="1" i="0" dirty="0">
                <a:solidFill>
                  <a:srgbClr val="5F6368"/>
                </a:solidFill>
                <a:effectLst/>
                <a:latin typeface="Roboto" panose="02000000000000000000" pitchFamily="2" charset="0"/>
              </a:rPr>
              <a:t>limit cycle</a:t>
            </a:r>
            <a:r>
              <a:rPr lang="en-US" sz="1600" b="0" i="0" dirty="0">
                <a:solidFill>
                  <a:srgbClr val="4D5156"/>
                </a:solidFill>
                <a:effectLst/>
                <a:latin typeface="Roboto" panose="02000000000000000000" pitchFamily="2" charset="0"/>
              </a:rPr>
              <a:t> is a closed trajectory in phase space having the property that at least one other trajectory spirals into it either as time approaches infinity or as time approaches negative infinity.” – Science Direct </a:t>
            </a:r>
          </a:p>
          <a:p>
            <a:r>
              <a:rPr lang="en-US" sz="1600" dirty="0">
                <a:solidFill>
                  <a:srgbClr val="4D5156"/>
                </a:solidFill>
                <a:effectLst/>
                <a:latin typeface="Roboto" panose="02000000000000000000" pitchFamily="2" charset="0"/>
              </a:rPr>
              <a:t>Oscillation occurring only in non-linear systems</a:t>
            </a:r>
          </a:p>
          <a:p>
            <a:r>
              <a:rPr lang="en-US" sz="1600" dirty="0">
                <a:solidFill>
                  <a:srgbClr val="4D5156"/>
                </a:solidFill>
                <a:effectLst/>
                <a:latin typeface="Roboto" panose="02000000000000000000" pitchFamily="2" charset="0"/>
              </a:rPr>
              <a:t>An isolated closed trajectory in phase space</a:t>
            </a:r>
            <a:endParaRPr lang="en-US" sz="1600" dirty="0"/>
          </a:p>
        </p:txBody>
      </p:sp>
      <p:pic>
        <p:nvPicPr>
          <p:cNvPr id="3" name="Picture 2">
            <a:extLst>
              <a:ext uri="{FF2B5EF4-FFF2-40B4-BE49-F238E27FC236}">
                <a16:creationId xmlns:a16="http://schemas.microsoft.com/office/drawing/2014/main" id="{51AFD687-0A04-4099-AF42-1018555D2356}"/>
              </a:ext>
            </a:extLst>
          </p:cNvPr>
          <p:cNvPicPr>
            <a:picLocks noChangeAspect="1"/>
          </p:cNvPicPr>
          <p:nvPr/>
        </p:nvPicPr>
        <p:blipFill>
          <a:blip r:embed="rId3"/>
          <a:stretch>
            <a:fillRect/>
          </a:stretch>
        </p:blipFill>
        <p:spPr>
          <a:xfrm>
            <a:off x="5701927" y="1304875"/>
            <a:ext cx="2977973" cy="951375"/>
          </a:xfrm>
          <a:prstGeom prst="rect">
            <a:avLst/>
          </a:prstGeom>
        </p:spPr>
      </p:pic>
      <p:sp>
        <p:nvSpPr>
          <p:cNvPr id="5" name="TextBox 4">
            <a:extLst>
              <a:ext uri="{FF2B5EF4-FFF2-40B4-BE49-F238E27FC236}">
                <a16:creationId xmlns:a16="http://schemas.microsoft.com/office/drawing/2014/main" id="{191E4109-206D-48E1-90C8-9ED0D29176ED}"/>
              </a:ext>
            </a:extLst>
          </p:cNvPr>
          <p:cNvSpPr txBox="1"/>
          <p:nvPr/>
        </p:nvSpPr>
        <p:spPr>
          <a:xfrm>
            <a:off x="6523454" y="2391000"/>
            <a:ext cx="2518756" cy="307777"/>
          </a:xfrm>
          <a:prstGeom prst="rect">
            <a:avLst/>
          </a:prstGeom>
          <a:noFill/>
        </p:spPr>
        <p:txBody>
          <a:bodyPr wrap="square" rtlCol="0">
            <a:spAutoFit/>
          </a:bodyPr>
          <a:lstStyle/>
          <a:p>
            <a:r>
              <a:rPr lang="en-US" dirty="0"/>
              <a:t>SpringerLink</a:t>
            </a:r>
          </a:p>
        </p:txBody>
      </p:sp>
    </p:spTree>
    <p:extLst>
      <p:ext uri="{BB962C8B-B14F-4D97-AF65-F5344CB8AC3E}">
        <p14:creationId xmlns:p14="http://schemas.microsoft.com/office/powerpoint/2010/main" val="24723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 VF Function for 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26671C0-6D38-45DB-AF1F-A97CAB85E62E}"/>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From a paper where they compute several different artificial vector fields for various tasks (Goncalves </a:t>
            </a:r>
            <a:r>
              <a:rPr lang="en-US" sz="2000" i="1" dirty="0">
                <a:effectLst>
                  <a:outerShdw blurRad="38100" dist="38100" dir="2700000" algn="tl">
                    <a:srgbClr val="000000">
                      <a:alpha val="43137"/>
                    </a:srgbClr>
                  </a:outerShdw>
                </a:effectLst>
                <a:sym typeface="Lora"/>
              </a:rPr>
              <a:t>et al </a:t>
            </a:r>
            <a:r>
              <a:rPr lang="en-US" sz="2000" dirty="0">
                <a:effectLst>
                  <a:outerShdw blurRad="38100" dist="38100" dir="2700000" algn="tl">
                    <a:srgbClr val="000000">
                      <a:alpha val="43137"/>
                    </a:srgbClr>
                  </a:outerShdw>
                </a:effectLst>
                <a:sym typeface="Lora"/>
              </a:rPr>
              <a:t>2010, Vector Fields for Robot Navigation Along Time-Varying Curves in n-Dimensions)</a:t>
            </a:r>
          </a:p>
          <a:p>
            <a:r>
              <a:rPr lang="en-US" sz="2000" dirty="0">
                <a:effectLst>
                  <a:outerShdw blurRad="38100" dist="38100" dir="2700000" algn="tl">
                    <a:srgbClr val="000000">
                      <a:alpha val="43137"/>
                    </a:srgbClr>
                  </a:outerShdw>
                </a:effectLst>
                <a:sym typeface="Lora"/>
              </a:rPr>
              <a:t>Composed of a circulating term and attracting term</a:t>
            </a:r>
          </a:p>
          <a:p>
            <a:endParaRPr lang="en-US" dirty="0"/>
          </a:p>
        </p:txBody>
      </p:sp>
    </p:spTree>
    <p:extLst>
      <p:ext uri="{BB962C8B-B14F-4D97-AF65-F5344CB8AC3E}">
        <p14:creationId xmlns:p14="http://schemas.microsoft.com/office/powerpoint/2010/main" val="33511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 4</a:t>
            </a:r>
            <a:r>
              <a:rPr lang="en-US" baseline="30000" dirty="0"/>
              <a:t>th</a:t>
            </a:r>
            <a:r>
              <a:rPr lang="en-US" dirty="0"/>
              <a:t> Order Runge-</a:t>
            </a:r>
            <a:r>
              <a:rPr lang="en-US" dirty="0" err="1"/>
              <a:t>Kutta</a:t>
            </a:r>
            <a:r>
              <a:rPr lang="en-US" dirty="0"/>
              <a:t> Integration Algorithm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5" name="Text Placeholder 2">
            <a:extLst>
              <a:ext uri="{FF2B5EF4-FFF2-40B4-BE49-F238E27FC236}">
                <a16:creationId xmlns:a16="http://schemas.microsoft.com/office/drawing/2014/main" id="{E765F6E3-61EF-4B3A-B8BB-77EBED82DA73}"/>
              </a:ext>
            </a:extLst>
          </p:cNvPr>
          <p:cNvSpPr txBox="1">
            <a:spLocks/>
          </p:cNvSpPr>
          <p:nvPr/>
        </p:nvSpPr>
        <p:spPr>
          <a:xfrm>
            <a:off x="440853" y="12820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Given a vector field that defines a trajectory have differential equations to solve</a:t>
            </a:r>
          </a:p>
          <a:p>
            <a:r>
              <a:rPr lang="en-US" sz="2000" dirty="0">
                <a:effectLst>
                  <a:outerShdw blurRad="38100" dist="38100" dir="2700000" algn="tl">
                    <a:srgbClr val="000000">
                      <a:alpha val="43137"/>
                    </a:srgbClr>
                  </a:outerShdw>
                </a:effectLst>
                <a:sym typeface="Lora"/>
              </a:rPr>
              <a:t>Instead of integrating equations (because the equations could be non-linear) could use Runge-</a:t>
            </a:r>
            <a:r>
              <a:rPr lang="en-US" sz="2000" dirty="0" err="1">
                <a:effectLst>
                  <a:outerShdw blurRad="38100" dist="38100" dir="2700000" algn="tl">
                    <a:srgbClr val="000000">
                      <a:alpha val="43137"/>
                    </a:srgbClr>
                  </a:outerShdw>
                </a:effectLst>
                <a:sym typeface="Lora"/>
              </a:rPr>
              <a:t>Kutta</a:t>
            </a:r>
            <a:r>
              <a:rPr lang="en-US" sz="2000" dirty="0">
                <a:effectLst>
                  <a:outerShdw blurRad="38100" dist="38100" dir="2700000" algn="tl">
                    <a:srgbClr val="000000">
                      <a:alpha val="43137"/>
                    </a:srgbClr>
                  </a:outerShdw>
                </a:effectLst>
                <a:sym typeface="Lora"/>
              </a:rPr>
              <a:t> method to estimate y given initial condition</a:t>
            </a:r>
          </a:p>
          <a:p>
            <a:pPr lvl="1"/>
            <a:r>
              <a:rPr lang="en-US" sz="1850" dirty="0">
                <a:effectLst>
                  <a:outerShdw blurRad="38100" dist="38100" dir="2700000" algn="tl">
                    <a:srgbClr val="000000">
                      <a:alpha val="43137"/>
                    </a:srgbClr>
                  </a:outerShdw>
                </a:effectLst>
                <a:sym typeface="Lora"/>
              </a:rPr>
              <a:t>The Runge-</a:t>
            </a:r>
            <a:r>
              <a:rPr lang="en-US" sz="1850" dirty="0" err="1">
                <a:effectLst>
                  <a:outerShdw blurRad="38100" dist="38100" dir="2700000" algn="tl">
                    <a:srgbClr val="000000">
                      <a:alpha val="43137"/>
                    </a:srgbClr>
                  </a:outerShdw>
                </a:effectLst>
                <a:sym typeface="Lora"/>
              </a:rPr>
              <a:t>Kutta</a:t>
            </a:r>
            <a:r>
              <a:rPr lang="en-US" sz="1850" dirty="0">
                <a:effectLst>
                  <a:outerShdw blurRad="38100" dist="38100" dir="2700000" algn="tl">
                    <a:srgbClr val="000000">
                      <a:alpha val="43137"/>
                    </a:srgbClr>
                  </a:outerShdw>
                </a:effectLst>
                <a:sym typeface="Lora"/>
              </a:rPr>
              <a:t> method finds the next value yn+1 from the present value </a:t>
            </a:r>
            <a:r>
              <a:rPr lang="en-US" sz="1850" dirty="0" err="1">
                <a:effectLst>
                  <a:outerShdw blurRad="38100" dist="38100" dir="2700000" algn="tl">
                    <a:srgbClr val="000000">
                      <a:alpha val="43137"/>
                    </a:srgbClr>
                  </a:outerShdw>
                </a:effectLst>
                <a:sym typeface="Lora"/>
              </a:rPr>
              <a:t>yn</a:t>
            </a:r>
            <a:r>
              <a:rPr lang="en-US" sz="1850" dirty="0">
                <a:effectLst>
                  <a:outerShdw blurRad="38100" dist="38100" dir="2700000" algn="tl">
                    <a:srgbClr val="000000">
                      <a:alpha val="43137"/>
                    </a:srgbClr>
                  </a:outerShdw>
                </a:effectLst>
                <a:sym typeface="Lora"/>
              </a:rPr>
              <a:t> with the help of following equation:</a:t>
            </a:r>
          </a:p>
          <a:p>
            <a:pPr lvl="2"/>
            <a:r>
              <a:rPr lang="en-US" sz="1700" dirty="0">
                <a:effectLst>
                  <a:outerShdw blurRad="38100" dist="38100" dir="2700000" algn="tl">
                    <a:srgbClr val="000000">
                      <a:alpha val="43137"/>
                    </a:srgbClr>
                  </a:outerShdw>
                </a:effectLst>
                <a:sym typeface="Lora"/>
              </a:rPr>
              <a:t>yn+1 = </a:t>
            </a:r>
            <a:r>
              <a:rPr lang="en-US" sz="1700" dirty="0" err="1">
                <a:effectLst>
                  <a:outerShdw blurRad="38100" dist="38100" dir="2700000" algn="tl">
                    <a:srgbClr val="000000">
                      <a:alpha val="43137"/>
                    </a:srgbClr>
                  </a:outerShdw>
                </a:effectLst>
                <a:sym typeface="Lora"/>
              </a:rPr>
              <a:t>yn</a:t>
            </a:r>
            <a:r>
              <a:rPr lang="en-US" sz="1700" dirty="0">
                <a:effectLst>
                  <a:outerShdw blurRad="38100" dist="38100" dir="2700000" algn="tl">
                    <a:srgbClr val="000000">
                      <a:alpha val="43137"/>
                    </a:srgbClr>
                  </a:outerShdw>
                </a:effectLst>
                <a:sym typeface="Lora"/>
              </a:rPr>
              <a:t> + h/6 (k1 + 2 * k2 + 2 * k3 + k4)</a:t>
            </a:r>
          </a:p>
          <a:p>
            <a:r>
              <a:rPr lang="en-US" sz="2000" dirty="0">
                <a:effectLst>
                  <a:outerShdw blurRad="38100" dist="38100" dir="2700000" algn="tl">
                    <a:srgbClr val="000000">
                      <a:alpha val="43137"/>
                    </a:srgbClr>
                  </a:outerShdw>
                </a:effectLst>
                <a:sym typeface="Lora"/>
              </a:rPr>
              <a:t>More specifically, the </a:t>
            </a:r>
            <a:r>
              <a:rPr lang="en-US" sz="2000" dirty="0" err="1">
                <a:effectLst>
                  <a:outerShdw blurRad="38100" dist="38100" dir="2700000" algn="tl">
                    <a:srgbClr val="000000">
                      <a:alpha val="43137"/>
                    </a:srgbClr>
                  </a:outerShdw>
                </a:effectLst>
                <a:sym typeface="Lora"/>
              </a:rPr>
              <a:t>Nyström</a:t>
            </a:r>
            <a:r>
              <a:rPr lang="en-US" sz="2000" dirty="0">
                <a:effectLst>
                  <a:outerShdw blurRad="38100" dist="38100" dir="2700000" algn="tl">
                    <a:srgbClr val="000000">
                      <a:alpha val="43137"/>
                    </a:srgbClr>
                  </a:outerShdw>
                </a:effectLst>
                <a:sym typeface="Lora"/>
              </a:rPr>
              <a:t> modification of the fourth-order Runge-</a:t>
            </a:r>
            <a:r>
              <a:rPr lang="en-US" sz="2000" dirty="0" err="1">
                <a:effectLst>
                  <a:outerShdw blurRad="38100" dist="38100" dir="2700000" algn="tl">
                    <a:srgbClr val="000000">
                      <a:alpha val="43137"/>
                    </a:srgbClr>
                  </a:outerShdw>
                </a:effectLst>
                <a:sym typeface="Lora"/>
              </a:rPr>
              <a:t>Kutta</a:t>
            </a:r>
            <a:r>
              <a:rPr lang="en-US" sz="2000" dirty="0">
                <a:effectLst>
                  <a:outerShdw blurRad="38100" dist="38100" dir="2700000" algn="tl">
                    <a:srgbClr val="000000">
                      <a:alpha val="43137"/>
                    </a:srgbClr>
                  </a:outerShdw>
                </a:effectLst>
                <a:sym typeface="Lora"/>
              </a:rPr>
              <a:t> method for second order differential equation with initial condition</a:t>
            </a:r>
            <a:endParaRPr lang="en-US" dirty="0"/>
          </a:p>
        </p:txBody>
      </p:sp>
    </p:spTree>
    <p:extLst>
      <p:ext uri="{BB962C8B-B14F-4D97-AF65-F5344CB8AC3E}">
        <p14:creationId xmlns:p14="http://schemas.microsoft.com/office/powerpoint/2010/main" val="39982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III. SE(3) Controller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560168B2-2BB1-476F-BFD0-B916393FCD80}"/>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Use the velocity from the vector field and the estimated position from the 4</a:t>
            </a:r>
            <a:r>
              <a:rPr lang="en-US" sz="2000" baseline="30000" dirty="0">
                <a:effectLst>
                  <a:outerShdw blurRad="38100" dist="38100" dir="2700000" algn="tl">
                    <a:srgbClr val="000000">
                      <a:alpha val="43137"/>
                    </a:srgbClr>
                  </a:outerShdw>
                </a:effectLst>
                <a:sym typeface="Lora"/>
              </a:rPr>
              <a:t>th</a:t>
            </a:r>
            <a:r>
              <a:rPr lang="en-US" sz="2000" dirty="0">
                <a:effectLst>
                  <a:outerShdw blurRad="38100" dist="38100" dir="2700000" algn="tl">
                    <a:srgbClr val="000000">
                      <a:alpha val="43137"/>
                    </a:srgbClr>
                  </a:outerShdw>
                </a:effectLst>
                <a:sym typeface="Lora"/>
              </a:rPr>
              <a:t> Order Runge-Kunta Integration Algorithm to control the point-robot to the desired destinations </a:t>
            </a:r>
            <a:endParaRPr lang="en-US" dirty="0"/>
          </a:p>
        </p:txBody>
      </p:sp>
    </p:spTree>
    <p:extLst>
      <p:ext uri="{BB962C8B-B14F-4D97-AF65-F5344CB8AC3E}">
        <p14:creationId xmlns:p14="http://schemas.microsoft.com/office/powerpoint/2010/main" val="365643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Simulation</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pic>
        <p:nvPicPr>
          <p:cNvPr id="2" name="trajectory">
            <a:hlinkClick r:id="" action="ppaction://media"/>
            <a:extLst>
              <a:ext uri="{FF2B5EF4-FFF2-40B4-BE49-F238E27FC236}">
                <a16:creationId xmlns:a16="http://schemas.microsoft.com/office/drawing/2014/main" id="{4ABDFCB2-E904-4AB2-98D3-CF19F3C562D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71897" y="1469097"/>
            <a:ext cx="4003580" cy="2402148"/>
          </a:xfrm>
          <a:prstGeom prst="rect">
            <a:avLst/>
          </a:prstGeom>
        </p:spPr>
      </p:pic>
      <p:pic>
        <p:nvPicPr>
          <p:cNvPr id="4" name="Picture 3">
            <a:extLst>
              <a:ext uri="{FF2B5EF4-FFF2-40B4-BE49-F238E27FC236}">
                <a16:creationId xmlns:a16="http://schemas.microsoft.com/office/drawing/2014/main" id="{0B2D7CE2-3942-4B85-B88F-7370F30E9B78}"/>
              </a:ext>
            </a:extLst>
          </p:cNvPr>
          <p:cNvPicPr>
            <a:picLocks noChangeAspect="1"/>
          </p:cNvPicPr>
          <p:nvPr/>
        </p:nvPicPr>
        <p:blipFill>
          <a:blip r:embed="rId6"/>
          <a:stretch>
            <a:fillRect/>
          </a:stretch>
        </p:blipFill>
        <p:spPr>
          <a:xfrm>
            <a:off x="416439" y="1469098"/>
            <a:ext cx="4041261" cy="2402148"/>
          </a:xfrm>
          <a:prstGeom prst="rect">
            <a:avLst/>
          </a:prstGeom>
        </p:spPr>
      </p:pic>
    </p:spTree>
    <p:extLst>
      <p:ext uri="{BB962C8B-B14F-4D97-AF65-F5344CB8AC3E}">
        <p14:creationId xmlns:p14="http://schemas.microsoft.com/office/powerpoint/2010/main" val="31047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Future Extensions: Differential Flatness</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67F37A2F-CD01-4417-8A05-ED615E387B0F}"/>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b="0" i="0" u="none" strike="noStrike" dirty="0">
                <a:solidFill>
                  <a:srgbClr val="FFFFFF"/>
                </a:solidFill>
                <a:effectLst/>
                <a:latin typeface="Lora"/>
              </a:rPr>
              <a:t>Using the endogenous transformation get states and inputs for the quadrotor to be used as a control reference to control it along the desired vector field </a:t>
            </a:r>
            <a:endParaRPr lang="en-US" sz="2000" b="0" i="0" u="none" strike="noStrike" dirty="0">
              <a:solidFill>
                <a:srgbClr val="FFFFFF"/>
              </a:solidFill>
              <a:effectLst>
                <a:outerShdw blurRad="38100" dist="38100" dir="2700000" algn="tl">
                  <a:srgbClr val="000000">
                    <a:alpha val="43137"/>
                  </a:srgbClr>
                </a:outerShdw>
              </a:effectLst>
              <a:latin typeface="Lora"/>
              <a:sym typeface="Lora"/>
            </a:endParaRPr>
          </a:p>
          <a:p>
            <a:pPr rtl="0" fontAlgn="base">
              <a:spcBef>
                <a:spcPts val="0"/>
              </a:spcBef>
              <a:spcAft>
                <a:spcPts val="0"/>
              </a:spcAft>
              <a:buFont typeface="Arial" panose="020B0604020202020204" pitchFamily="34" charset="0"/>
              <a:buChar char="•"/>
            </a:pPr>
            <a:r>
              <a:rPr lang="en-US" sz="1800" b="0" i="1" u="none" strike="noStrike" dirty="0">
                <a:solidFill>
                  <a:srgbClr val="FFFFFF"/>
                </a:solidFill>
                <a:effectLst/>
                <a:latin typeface="Lora"/>
              </a:rPr>
              <a:t>State </a:t>
            </a:r>
            <a:r>
              <a:rPr lang="el-GR" sz="1800" b="0" i="1" u="none" strike="noStrike" dirty="0">
                <a:solidFill>
                  <a:srgbClr val="FFFFFF"/>
                </a:solidFill>
                <a:effectLst/>
                <a:latin typeface="Lora"/>
              </a:rPr>
              <a:t>ξ </a:t>
            </a:r>
            <a:r>
              <a:rPr lang="el-GR" sz="1800" b="0" i="1" u="none" strike="noStrike" dirty="0">
                <a:solidFill>
                  <a:schemeClr val="tx1"/>
                </a:solidFill>
                <a:effectLst/>
                <a:latin typeface="Lora"/>
              </a:rPr>
              <a:t>= [</a:t>
            </a:r>
            <a:r>
              <a:rPr lang="en-US" sz="1800" b="0" i="1" u="none" strike="noStrike" dirty="0">
                <a:solidFill>
                  <a:schemeClr val="tx1"/>
                </a:solidFill>
                <a:effectLst/>
                <a:latin typeface="Lora"/>
              </a:rPr>
              <a:t>x, y, z, </a:t>
            </a:r>
            <a:r>
              <a:rPr lang="en-US" sz="1800" b="0" i="1" u="none" strike="noStrike" dirty="0" err="1">
                <a:solidFill>
                  <a:schemeClr val="tx1"/>
                </a:solidFill>
                <a:effectLst/>
                <a:latin typeface="Lora"/>
              </a:rPr>
              <a:t>vx</a:t>
            </a:r>
            <a:r>
              <a:rPr lang="en-US" sz="1800" b="0" i="1" u="none" strike="noStrike" dirty="0">
                <a:solidFill>
                  <a:schemeClr val="tx1"/>
                </a:solidFill>
                <a:effectLst/>
                <a:latin typeface="Lora"/>
              </a:rPr>
              <a:t>, </a:t>
            </a:r>
            <a:r>
              <a:rPr lang="en-US" sz="1800" b="0" i="1" u="none" strike="noStrike" dirty="0" err="1">
                <a:solidFill>
                  <a:schemeClr val="tx1"/>
                </a:solidFill>
                <a:effectLst/>
                <a:latin typeface="Lora"/>
              </a:rPr>
              <a:t>vy</a:t>
            </a:r>
            <a:r>
              <a:rPr lang="en-US" sz="1800" b="0" i="1" u="none" strike="noStrike" dirty="0">
                <a:solidFill>
                  <a:schemeClr val="tx1"/>
                </a:solidFill>
                <a:effectLst/>
                <a:latin typeface="Lora"/>
              </a:rPr>
              <a:t>, </a:t>
            </a:r>
            <a:r>
              <a:rPr lang="en-US" sz="1800" b="0" i="1" u="none" strike="noStrike" dirty="0" err="1">
                <a:solidFill>
                  <a:schemeClr val="tx1"/>
                </a:solidFill>
                <a:effectLst/>
                <a:latin typeface="Lora"/>
              </a:rPr>
              <a:t>vz</a:t>
            </a:r>
            <a:r>
              <a:rPr lang="en-US" sz="1800" b="0" i="1" u="none" strike="noStrike" dirty="0">
                <a:solidFill>
                  <a:schemeClr val="tx1"/>
                </a:solidFill>
                <a:effectLst/>
                <a:latin typeface="Lora"/>
              </a:rPr>
              <a:t>, </a:t>
            </a:r>
            <a:r>
              <a:rPr lang="el-GR" sz="1800" b="0" i="1" u="none" strike="noStrike" dirty="0">
                <a:solidFill>
                  <a:schemeClr val="tx1"/>
                </a:solidFill>
                <a:effectLst/>
                <a:latin typeface="Lora"/>
              </a:rPr>
              <a:t>ψ, θ, φ, </a:t>
            </a:r>
            <a:r>
              <a:rPr lang="en-US" sz="1800" b="0" i="1" u="none" strike="noStrike" dirty="0">
                <a:solidFill>
                  <a:schemeClr val="tx1"/>
                </a:solidFill>
                <a:effectLst/>
                <a:latin typeface="Lora"/>
              </a:rPr>
              <a:t>p, q, r] T </a:t>
            </a:r>
          </a:p>
          <a:p>
            <a:pPr rtl="0" fontAlgn="base">
              <a:spcBef>
                <a:spcPts val="0"/>
              </a:spcBef>
              <a:spcAft>
                <a:spcPts val="0"/>
              </a:spcAft>
              <a:buFont typeface="Arial" panose="020B0604020202020204" pitchFamily="34" charset="0"/>
              <a:buChar char="•"/>
            </a:pPr>
            <a:r>
              <a:rPr lang="en-US" sz="1800" b="0" i="1" u="none" strike="noStrike" dirty="0">
                <a:solidFill>
                  <a:schemeClr val="tx1"/>
                </a:solidFill>
                <a:effectLst/>
                <a:latin typeface="Lora"/>
              </a:rPr>
              <a:t>Input µ = [</a:t>
            </a:r>
            <a:r>
              <a:rPr lang="en-US" sz="1800" b="0" i="1" u="none" strike="noStrike" dirty="0" err="1">
                <a:solidFill>
                  <a:schemeClr val="tx1"/>
                </a:solidFill>
                <a:effectLst/>
                <a:latin typeface="Lora"/>
              </a:rPr>
              <a:t>fz</a:t>
            </a:r>
            <a:r>
              <a:rPr lang="en-US" sz="1800" b="0" i="1" u="none" strike="noStrike" dirty="0">
                <a:solidFill>
                  <a:schemeClr val="tx1"/>
                </a:solidFill>
                <a:effectLst/>
                <a:latin typeface="Lora"/>
              </a:rPr>
              <a:t>, </a:t>
            </a:r>
            <a:r>
              <a:rPr lang="el-GR" sz="1800" b="0" i="1" u="none" strike="noStrike" dirty="0">
                <a:solidFill>
                  <a:schemeClr val="tx1"/>
                </a:solidFill>
                <a:effectLst/>
                <a:latin typeface="Lora"/>
              </a:rPr>
              <a:t>τ</a:t>
            </a:r>
            <a:r>
              <a:rPr lang="en-US" sz="1800" b="0" i="1" u="none" strike="noStrike" dirty="0">
                <a:solidFill>
                  <a:schemeClr val="tx1"/>
                </a:solidFill>
                <a:effectLst/>
                <a:latin typeface="Lora"/>
              </a:rPr>
              <a:t>x, </a:t>
            </a:r>
            <a:r>
              <a:rPr lang="el-GR" sz="1800" b="0" i="1" u="none" strike="noStrike" dirty="0">
                <a:solidFill>
                  <a:schemeClr val="tx1"/>
                </a:solidFill>
                <a:effectLst/>
                <a:latin typeface="Lora"/>
              </a:rPr>
              <a:t>τ</a:t>
            </a:r>
            <a:r>
              <a:rPr lang="en-US" sz="1800" b="0" i="1" u="none" strike="noStrike" dirty="0">
                <a:solidFill>
                  <a:schemeClr val="tx1"/>
                </a:solidFill>
                <a:effectLst/>
                <a:latin typeface="Lora"/>
              </a:rPr>
              <a:t>y, </a:t>
            </a:r>
            <a:r>
              <a:rPr lang="el-GR" sz="1800" b="0" i="1" u="none" strike="noStrike" dirty="0">
                <a:solidFill>
                  <a:schemeClr val="tx1"/>
                </a:solidFill>
                <a:effectLst/>
                <a:latin typeface="Lora"/>
              </a:rPr>
              <a:t>τ</a:t>
            </a:r>
            <a:r>
              <a:rPr lang="en-US" sz="1800" b="0" i="1" u="none" strike="noStrike" dirty="0">
                <a:solidFill>
                  <a:schemeClr val="tx1"/>
                </a:solidFill>
                <a:effectLst/>
                <a:latin typeface="Lora"/>
              </a:rPr>
              <a:t>z] T </a:t>
            </a:r>
          </a:p>
          <a:p>
            <a:pPr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Roboto" panose="02000000000000000000" pitchFamily="2" charset="0"/>
              </a:rPr>
              <a:t>Get Vector field → spatial derivatives of vector field → time derivatives → states and inputs of the quadrotor using the endogenous transformation and </a:t>
            </a:r>
            <a:r>
              <a:rPr lang="en-US" sz="1400" b="0" i="0" u="none" strike="noStrike" dirty="0" err="1">
                <a:solidFill>
                  <a:schemeClr val="tx1"/>
                </a:solidFill>
                <a:effectLst/>
                <a:latin typeface="Roboto" panose="02000000000000000000" pitchFamily="2" charset="0"/>
              </a:rPr>
              <a:t>thm</a:t>
            </a:r>
            <a:r>
              <a:rPr lang="en-US" sz="1400" b="0" i="0" u="none" strike="noStrike" dirty="0">
                <a:solidFill>
                  <a:schemeClr val="tx1"/>
                </a:solidFill>
                <a:effectLst/>
                <a:latin typeface="Roboto" panose="02000000000000000000" pitchFamily="2" charset="0"/>
              </a:rPr>
              <a:t> 1 </a:t>
            </a:r>
            <a:endParaRPr lang="en-US" sz="1400" i="1" dirty="0">
              <a:solidFill>
                <a:schemeClr val="tx1"/>
              </a:solidFill>
              <a:effectLst/>
              <a:latin typeface="Lora"/>
            </a:endParaRPr>
          </a:p>
          <a:p>
            <a:pPr rtl="0">
              <a:spcBef>
                <a:spcPts val="0"/>
              </a:spcBef>
              <a:spcAft>
                <a:spcPts val="0"/>
              </a:spcAft>
            </a:pPr>
            <a:r>
              <a:rPr lang="en-US" sz="1800" b="1" i="0" u="none" strike="noStrike" dirty="0">
                <a:solidFill>
                  <a:schemeClr val="tx1"/>
                </a:solidFill>
                <a:effectLst/>
                <a:latin typeface="Arial" panose="020B0604020202020204" pitchFamily="34" charset="0"/>
              </a:rPr>
              <a:t>Endogenous transformation</a:t>
            </a:r>
            <a:r>
              <a:rPr lang="en-US" sz="1800" b="0" i="0" u="none" strike="noStrike" dirty="0">
                <a:solidFill>
                  <a:schemeClr val="tx1"/>
                </a:solidFill>
                <a:effectLst/>
                <a:latin typeface="Arial" panose="020B0604020202020204" pitchFamily="34" charset="0"/>
              </a:rPr>
              <a:t> - the function that maps</a:t>
            </a:r>
            <a:r>
              <a:rPr lang="en-US" sz="1800" b="1" i="0" u="none" strike="noStrike" dirty="0">
                <a:solidFill>
                  <a:schemeClr val="tx1"/>
                </a:solidFill>
                <a:effectLst/>
                <a:latin typeface="Arial" panose="020B0604020202020204" pitchFamily="34" charset="0"/>
              </a:rPr>
              <a:t> from the outputs and their time derivatives</a:t>
            </a:r>
            <a:r>
              <a:rPr lang="en-US" sz="1800" b="0" i="0" u="none" strike="noStrike" dirty="0">
                <a:solidFill>
                  <a:schemeClr val="tx1"/>
                </a:solidFill>
                <a:effectLst/>
                <a:latin typeface="Arial" panose="020B0604020202020204" pitchFamily="34" charset="0"/>
              </a:rPr>
              <a:t> to the</a:t>
            </a:r>
            <a:r>
              <a:rPr lang="en-US" sz="1800" b="1" i="0" u="none" strike="noStrike" dirty="0">
                <a:solidFill>
                  <a:schemeClr val="tx1"/>
                </a:solidFill>
                <a:effectLst/>
                <a:latin typeface="Arial" panose="020B0604020202020204" pitchFamily="34" charset="0"/>
              </a:rPr>
              <a:t> states and inputs </a:t>
            </a:r>
            <a:r>
              <a:rPr lang="en-US" sz="1800" b="0" i="0" u="none" strike="noStrike" dirty="0">
                <a:solidFill>
                  <a:schemeClr val="tx1"/>
                </a:solidFill>
                <a:effectLst/>
                <a:latin typeface="Arial" panose="020B0604020202020204" pitchFamily="34" charset="0"/>
              </a:rPr>
              <a:t>is known as the endogenous transformation </a:t>
            </a:r>
          </a:p>
          <a:p>
            <a:pPr marL="114300" indent="0" rtl="0">
              <a:spcBef>
                <a:spcPts val="0"/>
              </a:spcBef>
              <a:spcAft>
                <a:spcPts val="0"/>
              </a:spcAft>
              <a:buNone/>
            </a:pPr>
            <a:r>
              <a:rPr lang="en-US" sz="1200" b="0" i="0" u="none" strike="noStrike" dirty="0">
                <a:solidFill>
                  <a:schemeClr val="tx1"/>
                </a:solidFill>
                <a:effectLst/>
                <a:latin typeface="Arial" panose="020B0604020202020204" pitchFamily="34" charset="0"/>
              </a:rPr>
              <a:t>Zhou </a:t>
            </a:r>
            <a:r>
              <a:rPr lang="en-US" sz="1200" b="0" i="1" u="none" strike="noStrike" dirty="0">
                <a:solidFill>
                  <a:schemeClr val="tx1"/>
                </a:solidFill>
                <a:effectLst/>
                <a:latin typeface="Arial" panose="020B0604020202020204" pitchFamily="34" charset="0"/>
              </a:rPr>
              <a:t>et al</a:t>
            </a:r>
            <a:r>
              <a:rPr lang="en-US" sz="1200" b="0" i="0" u="none" strike="noStrike" dirty="0">
                <a:solidFill>
                  <a:schemeClr val="tx1"/>
                </a:solidFill>
                <a:effectLst/>
                <a:latin typeface="Arial" panose="020B0604020202020204" pitchFamily="34" charset="0"/>
              </a:rPr>
              <a:t>. 2014 - </a:t>
            </a:r>
            <a:r>
              <a:rPr lang="en-US" sz="1200" b="0" i="1" u="none" strike="noStrike" dirty="0">
                <a:solidFill>
                  <a:schemeClr val="tx1"/>
                </a:solidFill>
                <a:effectLst/>
                <a:latin typeface="Arial" panose="020B0604020202020204" pitchFamily="34" charset="0"/>
              </a:rPr>
              <a:t>Vector Field Following using Differential Flatness</a:t>
            </a:r>
          </a:p>
          <a:p>
            <a:pPr rtl="0">
              <a:spcBef>
                <a:spcPts val="0"/>
              </a:spcBef>
              <a:spcAft>
                <a:spcPts val="0"/>
              </a:spcAft>
            </a:pPr>
            <a:endParaRPr lang="en-US" sz="2000" b="0" dirty="0">
              <a:effectLst/>
            </a:endParaRPr>
          </a:p>
          <a:p>
            <a:endParaRPr lang="en-US" sz="1800" b="0" i="1" u="none" strike="noStrike" dirty="0">
              <a:solidFill>
                <a:srgbClr val="FFFFFF"/>
              </a:solidFill>
              <a:effectLst/>
              <a:latin typeface="Lora"/>
            </a:endParaRPr>
          </a:p>
          <a:p>
            <a:pPr rtl="0" fontAlgn="base">
              <a:spcBef>
                <a:spcPts val="0"/>
              </a:spcBef>
              <a:spcAft>
                <a:spcPts val="0"/>
              </a:spcAft>
              <a:buFont typeface="Arial" panose="020B0604020202020204" pitchFamily="34" charset="0"/>
              <a:buChar char="•"/>
            </a:pPr>
            <a:endParaRPr lang="en-US" sz="1800" b="0" i="1" u="none" strike="noStrike" dirty="0">
              <a:solidFill>
                <a:srgbClr val="FFFFFF"/>
              </a:solidFill>
              <a:effectLst/>
              <a:latin typeface="Lora"/>
            </a:endParaRPr>
          </a:p>
          <a:p>
            <a:endParaRPr lang="en-US" dirty="0"/>
          </a:p>
        </p:txBody>
      </p:sp>
      <p:pic>
        <p:nvPicPr>
          <p:cNvPr id="1028" name="Picture 4">
            <a:extLst>
              <a:ext uri="{FF2B5EF4-FFF2-40B4-BE49-F238E27FC236}">
                <a16:creationId xmlns:a16="http://schemas.microsoft.com/office/drawing/2014/main" id="{320DD8BD-A949-43A7-A9B3-8964E170D0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3" t="7779" r="51515" b="30616"/>
          <a:stretch/>
        </p:blipFill>
        <p:spPr bwMode="auto">
          <a:xfrm>
            <a:off x="7351370" y="3938994"/>
            <a:ext cx="1480930" cy="9095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AC0313F-23BD-4CD0-B8EF-C5E02786F08E}"/>
              </a:ext>
            </a:extLst>
          </p:cNvPr>
          <p:cNvPicPr>
            <a:picLocks noChangeAspect="1"/>
          </p:cNvPicPr>
          <p:nvPr/>
        </p:nvPicPr>
        <p:blipFill>
          <a:blip r:embed="rId4"/>
          <a:stretch>
            <a:fillRect/>
          </a:stretch>
        </p:blipFill>
        <p:spPr>
          <a:xfrm>
            <a:off x="4682854" y="4479371"/>
            <a:ext cx="2592316" cy="369132"/>
          </a:xfrm>
          <a:prstGeom prst="rect">
            <a:avLst/>
          </a:prstGeom>
        </p:spPr>
      </p:pic>
    </p:spTree>
    <p:extLst>
      <p:ext uri="{BB962C8B-B14F-4D97-AF65-F5344CB8AC3E}">
        <p14:creationId xmlns:p14="http://schemas.microsoft.com/office/powerpoint/2010/main" val="28538680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1547</Words>
  <Application>Microsoft Office PowerPoint</Application>
  <PresentationFormat>On-screen Show (16:9)</PresentationFormat>
  <Paragraphs>127</Paragraphs>
  <Slides>12</Slides>
  <Notes>11</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-apple-system</vt:lpstr>
      <vt:lpstr>Wingdings 2</vt:lpstr>
      <vt:lpstr>MathJax_Math-italic</vt:lpstr>
      <vt:lpstr>Calisto MT</vt:lpstr>
      <vt:lpstr>MathJax_AMS</vt:lpstr>
      <vt:lpstr>Arial</vt:lpstr>
      <vt:lpstr>inherit</vt:lpstr>
      <vt:lpstr>Lora</vt:lpstr>
      <vt:lpstr>Roboto</vt:lpstr>
      <vt:lpstr>MathJax_Main</vt:lpstr>
      <vt:lpstr>Calisto MT (Body)</vt:lpstr>
      <vt:lpstr>Simple Light</vt:lpstr>
      <vt:lpstr>Slate</vt:lpstr>
      <vt:lpstr>Vector Field Trajectory Tracking Control</vt:lpstr>
      <vt:lpstr>Why Use Vector Fields for Trajectory Tracking ?</vt:lpstr>
      <vt:lpstr>Vector Fields vs. Potential Fields </vt:lpstr>
      <vt:lpstr>Limit Cycle</vt:lpstr>
      <vt:lpstr>I. VF Function for Limit Cycle</vt:lpstr>
      <vt:lpstr>II. 4th Order Runge-Kutta Integration Algorithm </vt:lpstr>
      <vt:lpstr>III. SE(3) Controller </vt:lpstr>
      <vt:lpstr>Simulation</vt:lpstr>
      <vt:lpstr>Future Extensions: Differential Flatness</vt:lpstr>
      <vt:lpstr>References </vt:lpstr>
      <vt:lpstr>PowerPoint Presentation</vt:lpstr>
      <vt:lpstr>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Field Trajectory Tracking Control</dc:title>
  <cp:lastModifiedBy>Ruth B Densamo</cp:lastModifiedBy>
  <cp:revision>18</cp:revision>
  <dcterms:modified xsi:type="dcterms:W3CDTF">2021-05-19T13:02:29Z</dcterms:modified>
</cp:coreProperties>
</file>