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93" r:id="rId14"/>
    <p:sldId id="262" r:id="rId15"/>
    <p:sldId id="282" r:id="rId16"/>
    <p:sldId id="263" r:id="rId17"/>
    <p:sldId id="265" r:id="rId18"/>
    <p:sldId id="273" r:id="rId19"/>
    <p:sldId id="292" r:id="rId20"/>
    <p:sldId id="266" r:id="rId21"/>
    <p:sldId id="283" r:id="rId22"/>
    <p:sldId id="284" r:id="rId23"/>
    <p:sldId id="268" r:id="rId24"/>
    <p:sldId id="272" r:id="rId25"/>
    <p:sldId id="285" r:id="rId26"/>
    <p:sldId id="286" r:id="rId27"/>
    <p:sldId id="287" r:id="rId28"/>
    <p:sldId id="288" r:id="rId29"/>
    <p:sldId id="289" r:id="rId30"/>
    <p:sldId id="29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ict"/><Relationship Id="rId4" Type="http://schemas.openxmlformats.org/officeDocument/2006/relationships/image" Target="../media/image11.pict"/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sz="3556" dirty="0" smtClean="0"/>
              <a:t>22C:19 Discrete Structures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Introduction and Scope: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Propositions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87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Sukumar Ghosh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operator: EXCLUSIVE 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1854200"/>
            <a:ext cx="62230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5523" y="5423382"/>
            <a:ext cx="546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. </a:t>
            </a:r>
            <a:r>
              <a:rPr lang="en-US" dirty="0" err="1" smtClean="0"/>
              <a:t>p</a:t>
            </a:r>
            <a:r>
              <a:rPr lang="en-US" dirty="0" smtClean="0"/>
              <a:t> ⊕ 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 false </a:t>
            </a:r>
            <a:r>
              <a:rPr lang="en-US" dirty="0" smtClean="0"/>
              <a:t>if </a:t>
            </a:r>
            <a:r>
              <a:rPr lang="en-US" dirty="0" smtClean="0">
                <a:solidFill>
                  <a:srgbClr val="0000FF"/>
                </a:solidFill>
              </a:rPr>
              <a:t>both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</a:t>
            </a:r>
            <a:r>
              <a:rPr lang="en-US" dirty="0" smtClean="0">
                <a:solidFill>
                  <a:srgbClr val="0000FF"/>
                </a:solidFill>
              </a:rPr>
              <a:t> are true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both are false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(Inclusive) OR or EXCLUSIVE OR?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32" y="1892299"/>
            <a:ext cx="6486818" cy="3406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 NAND and NOR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85" y="1612900"/>
            <a:ext cx="5787515" cy="3925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942" y="1660026"/>
            <a:ext cx="7198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conditional</a:t>
            </a:r>
            <a:r>
              <a:rPr lang="en-US" sz="2400" dirty="0" smtClean="0"/>
              <a:t>, also means an </a:t>
            </a:r>
            <a:r>
              <a:rPr lang="en-US" sz="2400" b="1" dirty="0" smtClean="0"/>
              <a:t>implication</a:t>
            </a:r>
            <a:r>
              <a:rPr lang="en-US" sz="2400" dirty="0" smtClean="0"/>
              <a:t> means </a:t>
            </a:r>
          </a:p>
          <a:p>
            <a:r>
              <a:rPr lang="en-US" sz="2400" dirty="0" smtClean="0"/>
              <a:t>“if       then      ”:</a:t>
            </a:r>
          </a:p>
          <a:p>
            <a:endParaRPr lang="en-US" sz="2400" dirty="0" smtClean="0"/>
          </a:p>
          <a:p>
            <a:r>
              <a:rPr lang="en-US" sz="2400" b="1" dirty="0" smtClean="0"/>
              <a:t>Symbol</a:t>
            </a:r>
            <a:r>
              <a:rPr lang="en-US" sz="2400" dirty="0" smtClean="0"/>
              <a:t>: 	  as in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If this is an apple (     ) </a:t>
            </a:r>
          </a:p>
          <a:p>
            <a:r>
              <a:rPr lang="en-US" sz="2400" dirty="0" smtClean="0"/>
              <a:t>then it is a fruit (    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990402" y="2852663"/>
          <a:ext cx="445471" cy="255886"/>
        </p:xfrm>
        <a:graphic>
          <a:graphicData uri="http://schemas.openxmlformats.org/presentationml/2006/ole">
            <p:oleObj spid="_x0000_s45058" name="Equation" r:id="rId4" imgW="177800" imgH="12700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327462" y="2852663"/>
          <a:ext cx="928854" cy="418778"/>
        </p:xfrm>
        <a:graphic>
          <a:graphicData uri="http://schemas.openxmlformats.org/presentationml/2006/ole">
            <p:oleObj spid="_x0000_s45059" name="Equation" r:id="rId5" imgW="393700" imgH="1651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1048" y="4387983"/>
            <a:ext cx="16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antecedent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5873" y="4891680"/>
            <a:ext cx="182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consequence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921054" y="4609140"/>
            <a:ext cx="56508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7925" y="3923595"/>
            <a:ext cx="559210" cy="464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374324" y="2124689"/>
          <a:ext cx="357697" cy="377313"/>
        </p:xfrm>
        <a:graphic>
          <a:graphicData uri="http://schemas.openxmlformats.org/presentationml/2006/ole">
            <p:oleObj spid="_x0000_s45060" name="Equation" r:id="rId6" imgW="139700" imgH="165100" progId="Equation.DSMT4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400430" y="2124689"/>
          <a:ext cx="357697" cy="377313"/>
        </p:xfrm>
        <a:graphic>
          <a:graphicData uri="http://schemas.openxmlformats.org/presentationml/2006/ole">
            <p:oleObj spid="_x0000_s45061" name="Equation" r:id="rId7" imgW="127000" imgH="165100" progId="Equation.DSMT4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049520" y="3923595"/>
          <a:ext cx="277942" cy="403001"/>
        </p:xfrm>
        <a:graphic>
          <a:graphicData uri="http://schemas.openxmlformats.org/presentationml/2006/ole">
            <p:oleObj spid="_x0000_s45062" name="Equation" r:id="rId8" imgW="127000" imgH="165100" progId="Equation.DSMT4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454759" y="3639277"/>
          <a:ext cx="265336" cy="284318"/>
        </p:xfrm>
        <a:graphic>
          <a:graphicData uri="http://schemas.openxmlformats.org/presentationml/2006/ole">
            <p:oleObj spid="_x0000_s45063" name="Equation" r:id="rId9" imgW="139700" imgH="16510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3647" y="2279650"/>
            <a:ext cx="2671108" cy="2139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73" y="1870515"/>
            <a:ext cx="7072723" cy="37915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35" y="2044699"/>
            <a:ext cx="6651965" cy="3254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A proposition </a:t>
            </a:r>
            <a:r>
              <a:rPr lang="en-US" sz="2800" dirty="0" err="1" smtClean="0"/>
              <a:t>p</a:t>
            </a:r>
            <a:r>
              <a:rPr lang="en-US" sz="2800" dirty="0" smtClean="0"/>
              <a:t> can also be represented by a </a:t>
            </a:r>
            <a:r>
              <a:rPr lang="en-US" sz="2800" dirty="0" smtClean="0">
                <a:solidFill>
                  <a:srgbClr val="0000FF"/>
                </a:solidFill>
              </a:rPr>
              <a:t>set</a:t>
            </a:r>
            <a:r>
              <a:rPr lang="en-US" sz="2800" dirty="0" smtClean="0"/>
              <a:t> (a collection of elements) for which the proposition is true.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64932" y="3742897"/>
            <a:ext cx="1728685" cy="188424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9268" y="454494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7274" y="525781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¬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2440" y="3004233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529810" y="3004233"/>
            <a:ext cx="1005541" cy="369332"/>
          </a:xfrm>
          <a:prstGeom prst="wedgeRoundRectCallout">
            <a:avLst>
              <a:gd name="adj1" fmla="val -7950"/>
              <a:gd name="adj2" fmla="val 15109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5070" y="4248952"/>
            <a:ext cx="1060281" cy="8402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2239" y="452910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64609" y="3742897"/>
            <a:ext cx="1728685" cy="188424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610" y="3742897"/>
            <a:ext cx="1728685" cy="188424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56103" y="3981230"/>
            <a:ext cx="1060281" cy="1001409"/>
          </a:xfrm>
          <a:prstGeom prst="ellipse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85206" y="3853073"/>
            <a:ext cx="1060281" cy="791758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9190" y="4444892"/>
            <a:ext cx="1007194" cy="907079"/>
          </a:xfrm>
          <a:prstGeom prst="ellipse">
            <a:avLst/>
          </a:prstGeom>
          <a:solidFill>
            <a:srgbClr val="FF66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50005" y="398123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50005" y="498263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33321" y="4529100"/>
            <a:ext cx="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smtClean="0"/>
              <a:t> ∧ 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38293" y="4284097"/>
            <a:ext cx="1007194" cy="907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09153" y="5211031"/>
            <a:ext cx="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smtClean="0"/>
              <a:t> ∨ 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378480" y="3837245"/>
            <a:ext cx="1097525" cy="1373786"/>
          </a:xfrm>
          <a:custGeom>
            <a:avLst/>
            <a:gdLst>
              <a:gd name="connsiteX0" fmla="*/ 496528 w 1097525"/>
              <a:gd name="connsiteY0" fmla="*/ 10683 h 1373786"/>
              <a:gd name="connsiteX1" fmla="*/ 467883 w 1097525"/>
              <a:gd name="connsiteY1" fmla="*/ 1134 h 1373786"/>
              <a:gd name="connsiteX2" fmla="*/ 372396 w 1097525"/>
              <a:gd name="connsiteY2" fmla="*/ 29779 h 1373786"/>
              <a:gd name="connsiteX3" fmla="*/ 267362 w 1097525"/>
              <a:gd name="connsiteY3" fmla="*/ 48875 h 1373786"/>
              <a:gd name="connsiteX4" fmla="*/ 238716 w 1097525"/>
              <a:gd name="connsiteY4" fmla="*/ 58424 h 1373786"/>
              <a:gd name="connsiteX5" fmla="*/ 190973 w 1097525"/>
              <a:gd name="connsiteY5" fmla="*/ 87068 h 1373786"/>
              <a:gd name="connsiteX6" fmla="*/ 143229 w 1097525"/>
              <a:gd name="connsiteY6" fmla="*/ 115713 h 1373786"/>
              <a:gd name="connsiteX7" fmla="*/ 95486 w 1097525"/>
              <a:gd name="connsiteY7" fmla="*/ 153906 h 1373786"/>
              <a:gd name="connsiteX8" fmla="*/ 66840 w 1097525"/>
              <a:gd name="connsiteY8" fmla="*/ 173002 h 1373786"/>
              <a:gd name="connsiteX9" fmla="*/ 57292 w 1097525"/>
              <a:gd name="connsiteY9" fmla="*/ 201647 h 1373786"/>
              <a:gd name="connsiteX10" fmla="*/ 38195 w 1097525"/>
              <a:gd name="connsiteY10" fmla="*/ 230291 h 1373786"/>
              <a:gd name="connsiteX11" fmla="*/ 19097 w 1097525"/>
              <a:gd name="connsiteY11" fmla="*/ 287581 h 1373786"/>
              <a:gd name="connsiteX12" fmla="*/ 9549 w 1097525"/>
              <a:gd name="connsiteY12" fmla="*/ 316225 h 1373786"/>
              <a:gd name="connsiteX13" fmla="*/ 0 w 1097525"/>
              <a:gd name="connsiteY13" fmla="*/ 344870 h 1373786"/>
              <a:gd name="connsiteX14" fmla="*/ 9549 w 1097525"/>
              <a:gd name="connsiteY14" fmla="*/ 507189 h 1373786"/>
              <a:gd name="connsiteX15" fmla="*/ 19097 w 1097525"/>
              <a:gd name="connsiteY15" fmla="*/ 535834 h 1373786"/>
              <a:gd name="connsiteX16" fmla="*/ 57292 w 1097525"/>
              <a:gd name="connsiteY16" fmla="*/ 574027 h 1373786"/>
              <a:gd name="connsiteX17" fmla="*/ 85938 w 1097525"/>
              <a:gd name="connsiteY17" fmla="*/ 602671 h 1373786"/>
              <a:gd name="connsiteX18" fmla="*/ 124132 w 1097525"/>
              <a:gd name="connsiteY18" fmla="*/ 650413 h 1373786"/>
              <a:gd name="connsiteX19" fmla="*/ 133681 w 1097525"/>
              <a:gd name="connsiteY19" fmla="*/ 688605 h 1373786"/>
              <a:gd name="connsiteX20" fmla="*/ 105035 w 1097525"/>
              <a:gd name="connsiteY20" fmla="*/ 745895 h 1373786"/>
              <a:gd name="connsiteX21" fmla="*/ 76389 w 1097525"/>
              <a:gd name="connsiteY21" fmla="*/ 764991 h 1373786"/>
              <a:gd name="connsiteX22" fmla="*/ 47743 w 1097525"/>
              <a:gd name="connsiteY22" fmla="*/ 822280 h 1373786"/>
              <a:gd name="connsiteX23" fmla="*/ 38195 w 1097525"/>
              <a:gd name="connsiteY23" fmla="*/ 850925 h 1373786"/>
              <a:gd name="connsiteX24" fmla="*/ 66840 w 1097525"/>
              <a:gd name="connsiteY24" fmla="*/ 1032341 h 1373786"/>
              <a:gd name="connsiteX25" fmla="*/ 76389 w 1097525"/>
              <a:gd name="connsiteY25" fmla="*/ 1060985 h 1373786"/>
              <a:gd name="connsiteX26" fmla="*/ 105035 w 1097525"/>
              <a:gd name="connsiteY26" fmla="*/ 1080082 h 1373786"/>
              <a:gd name="connsiteX27" fmla="*/ 124132 w 1097525"/>
              <a:gd name="connsiteY27" fmla="*/ 1108726 h 1373786"/>
              <a:gd name="connsiteX28" fmla="*/ 143229 w 1097525"/>
              <a:gd name="connsiteY28" fmla="*/ 1127823 h 1373786"/>
              <a:gd name="connsiteX29" fmla="*/ 181424 w 1097525"/>
              <a:gd name="connsiteY29" fmla="*/ 1175564 h 1373786"/>
              <a:gd name="connsiteX30" fmla="*/ 200521 w 1097525"/>
              <a:gd name="connsiteY30" fmla="*/ 1204209 h 1373786"/>
              <a:gd name="connsiteX31" fmla="*/ 257813 w 1097525"/>
              <a:gd name="connsiteY31" fmla="*/ 1232853 h 1373786"/>
              <a:gd name="connsiteX32" fmla="*/ 276910 w 1097525"/>
              <a:gd name="connsiteY32" fmla="*/ 1251950 h 1373786"/>
              <a:gd name="connsiteX33" fmla="*/ 343751 w 1097525"/>
              <a:gd name="connsiteY33" fmla="*/ 1280594 h 1373786"/>
              <a:gd name="connsiteX34" fmla="*/ 391494 w 1097525"/>
              <a:gd name="connsiteY34" fmla="*/ 1309239 h 1373786"/>
              <a:gd name="connsiteX35" fmla="*/ 420140 w 1097525"/>
              <a:gd name="connsiteY35" fmla="*/ 1328335 h 1373786"/>
              <a:gd name="connsiteX36" fmla="*/ 506077 w 1097525"/>
              <a:gd name="connsiteY36" fmla="*/ 1366528 h 1373786"/>
              <a:gd name="connsiteX37" fmla="*/ 687501 w 1097525"/>
              <a:gd name="connsiteY37" fmla="*/ 1356980 h 1373786"/>
              <a:gd name="connsiteX38" fmla="*/ 782987 w 1097525"/>
              <a:gd name="connsiteY38" fmla="*/ 1328335 h 1373786"/>
              <a:gd name="connsiteX39" fmla="*/ 840279 w 1097525"/>
              <a:gd name="connsiteY39" fmla="*/ 1299691 h 1373786"/>
              <a:gd name="connsiteX40" fmla="*/ 859376 w 1097525"/>
              <a:gd name="connsiteY40" fmla="*/ 1280594 h 1373786"/>
              <a:gd name="connsiteX41" fmla="*/ 897571 w 1097525"/>
              <a:gd name="connsiteY41" fmla="*/ 1261498 h 1373786"/>
              <a:gd name="connsiteX42" fmla="*/ 907119 w 1097525"/>
              <a:gd name="connsiteY42" fmla="*/ 1223305 h 1373786"/>
              <a:gd name="connsiteX43" fmla="*/ 973960 w 1097525"/>
              <a:gd name="connsiteY43" fmla="*/ 1156467 h 1373786"/>
              <a:gd name="connsiteX44" fmla="*/ 1031251 w 1097525"/>
              <a:gd name="connsiteY44" fmla="*/ 1060985 h 1373786"/>
              <a:gd name="connsiteX45" fmla="*/ 1050349 w 1097525"/>
              <a:gd name="connsiteY45" fmla="*/ 1003696 h 1373786"/>
              <a:gd name="connsiteX46" fmla="*/ 1059897 w 1097525"/>
              <a:gd name="connsiteY46" fmla="*/ 975052 h 1373786"/>
              <a:gd name="connsiteX47" fmla="*/ 1078994 w 1097525"/>
              <a:gd name="connsiteY47" fmla="*/ 889118 h 1373786"/>
              <a:gd name="connsiteX48" fmla="*/ 1050349 w 1097525"/>
              <a:gd name="connsiteY48" fmla="*/ 831828 h 1373786"/>
              <a:gd name="connsiteX49" fmla="*/ 1040800 w 1097525"/>
              <a:gd name="connsiteY49" fmla="*/ 803184 h 1373786"/>
              <a:gd name="connsiteX50" fmla="*/ 1002605 w 1097525"/>
              <a:gd name="connsiteY50" fmla="*/ 764991 h 1373786"/>
              <a:gd name="connsiteX51" fmla="*/ 993057 w 1097525"/>
              <a:gd name="connsiteY51" fmla="*/ 583575 h 1373786"/>
              <a:gd name="connsiteX52" fmla="*/ 1021703 w 1097525"/>
              <a:gd name="connsiteY52" fmla="*/ 574027 h 1373786"/>
              <a:gd name="connsiteX53" fmla="*/ 1040800 w 1097525"/>
              <a:gd name="connsiteY53" fmla="*/ 554930 h 1373786"/>
              <a:gd name="connsiteX54" fmla="*/ 1069446 w 1097525"/>
              <a:gd name="connsiteY54" fmla="*/ 507189 h 1373786"/>
              <a:gd name="connsiteX55" fmla="*/ 1069446 w 1097525"/>
              <a:gd name="connsiteY55" fmla="*/ 278032 h 1373786"/>
              <a:gd name="connsiteX56" fmla="*/ 1040800 w 1097525"/>
              <a:gd name="connsiteY56" fmla="*/ 258936 h 1373786"/>
              <a:gd name="connsiteX57" fmla="*/ 1002605 w 1097525"/>
              <a:gd name="connsiteY57" fmla="*/ 211195 h 1373786"/>
              <a:gd name="connsiteX58" fmla="*/ 964411 w 1097525"/>
              <a:gd name="connsiteY58" fmla="*/ 153906 h 1373786"/>
              <a:gd name="connsiteX59" fmla="*/ 945314 w 1097525"/>
              <a:gd name="connsiteY59" fmla="*/ 134809 h 1373786"/>
              <a:gd name="connsiteX60" fmla="*/ 888022 w 1097525"/>
              <a:gd name="connsiteY60" fmla="*/ 115713 h 1373786"/>
              <a:gd name="connsiteX61" fmla="*/ 859376 w 1097525"/>
              <a:gd name="connsiteY61" fmla="*/ 106165 h 1373786"/>
              <a:gd name="connsiteX62" fmla="*/ 802084 w 1097525"/>
              <a:gd name="connsiteY62" fmla="*/ 67972 h 1373786"/>
              <a:gd name="connsiteX63" fmla="*/ 744793 w 1097525"/>
              <a:gd name="connsiteY63" fmla="*/ 48875 h 1373786"/>
              <a:gd name="connsiteX64" fmla="*/ 716147 w 1097525"/>
              <a:gd name="connsiteY64" fmla="*/ 39327 h 1373786"/>
              <a:gd name="connsiteX65" fmla="*/ 677952 w 1097525"/>
              <a:gd name="connsiteY65" fmla="*/ 29779 h 1373786"/>
              <a:gd name="connsiteX66" fmla="*/ 611112 w 1097525"/>
              <a:gd name="connsiteY66" fmla="*/ 10683 h 1373786"/>
              <a:gd name="connsiteX67" fmla="*/ 429688 w 1097525"/>
              <a:gd name="connsiteY67" fmla="*/ 1134 h 137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97525" h="1373786">
                <a:moveTo>
                  <a:pt x="496528" y="10683"/>
                </a:moveTo>
                <a:cubicBezTo>
                  <a:pt x="486980" y="7500"/>
                  <a:pt x="477948" y="1134"/>
                  <a:pt x="467883" y="1134"/>
                </a:cubicBezTo>
                <a:cubicBezTo>
                  <a:pt x="452010" y="1134"/>
                  <a:pt x="377943" y="28670"/>
                  <a:pt x="372396" y="29779"/>
                </a:cubicBezTo>
                <a:cubicBezTo>
                  <a:pt x="305669" y="43124"/>
                  <a:pt x="340662" y="36659"/>
                  <a:pt x="267362" y="48875"/>
                </a:cubicBezTo>
                <a:cubicBezTo>
                  <a:pt x="257813" y="52058"/>
                  <a:pt x="247347" y="53246"/>
                  <a:pt x="238716" y="58424"/>
                </a:cubicBezTo>
                <a:cubicBezTo>
                  <a:pt x="173183" y="97742"/>
                  <a:pt x="272116" y="60021"/>
                  <a:pt x="190973" y="87068"/>
                </a:cubicBezTo>
                <a:cubicBezTo>
                  <a:pt x="153670" y="124369"/>
                  <a:pt x="192812" y="90923"/>
                  <a:pt x="143229" y="115713"/>
                </a:cubicBezTo>
                <a:cubicBezTo>
                  <a:pt x="104045" y="135304"/>
                  <a:pt x="125090" y="130224"/>
                  <a:pt x="95486" y="153906"/>
                </a:cubicBezTo>
                <a:cubicBezTo>
                  <a:pt x="86525" y="161075"/>
                  <a:pt x="76389" y="166637"/>
                  <a:pt x="66840" y="173002"/>
                </a:cubicBezTo>
                <a:cubicBezTo>
                  <a:pt x="63657" y="182550"/>
                  <a:pt x="61793" y="192645"/>
                  <a:pt x="57292" y="201647"/>
                </a:cubicBezTo>
                <a:cubicBezTo>
                  <a:pt x="52160" y="211911"/>
                  <a:pt x="42856" y="219805"/>
                  <a:pt x="38195" y="230291"/>
                </a:cubicBezTo>
                <a:cubicBezTo>
                  <a:pt x="30019" y="248686"/>
                  <a:pt x="25463" y="268484"/>
                  <a:pt x="19097" y="287581"/>
                </a:cubicBezTo>
                <a:lnTo>
                  <a:pt x="9549" y="316225"/>
                </a:lnTo>
                <a:lnTo>
                  <a:pt x="0" y="344870"/>
                </a:lnTo>
                <a:cubicBezTo>
                  <a:pt x="3183" y="398976"/>
                  <a:pt x="4156" y="453258"/>
                  <a:pt x="9549" y="507189"/>
                </a:cubicBezTo>
                <a:cubicBezTo>
                  <a:pt x="10551" y="517204"/>
                  <a:pt x="13247" y="527644"/>
                  <a:pt x="19097" y="535834"/>
                </a:cubicBezTo>
                <a:cubicBezTo>
                  <a:pt x="29562" y="550485"/>
                  <a:pt x="44560" y="561296"/>
                  <a:pt x="57292" y="574027"/>
                </a:cubicBezTo>
                <a:lnTo>
                  <a:pt x="85938" y="602671"/>
                </a:lnTo>
                <a:cubicBezTo>
                  <a:pt x="117149" y="696306"/>
                  <a:pt x="66549" y="564044"/>
                  <a:pt x="124132" y="650413"/>
                </a:cubicBezTo>
                <a:cubicBezTo>
                  <a:pt x="131411" y="661331"/>
                  <a:pt x="130498" y="675874"/>
                  <a:pt x="133681" y="688605"/>
                </a:cubicBezTo>
                <a:cubicBezTo>
                  <a:pt x="125915" y="711902"/>
                  <a:pt x="123544" y="727386"/>
                  <a:pt x="105035" y="745895"/>
                </a:cubicBezTo>
                <a:cubicBezTo>
                  <a:pt x="96920" y="754009"/>
                  <a:pt x="85938" y="758626"/>
                  <a:pt x="76389" y="764991"/>
                </a:cubicBezTo>
                <a:cubicBezTo>
                  <a:pt x="52385" y="836999"/>
                  <a:pt x="84767" y="748234"/>
                  <a:pt x="47743" y="822280"/>
                </a:cubicBezTo>
                <a:cubicBezTo>
                  <a:pt x="43242" y="831282"/>
                  <a:pt x="41378" y="841377"/>
                  <a:pt x="38195" y="850925"/>
                </a:cubicBezTo>
                <a:cubicBezTo>
                  <a:pt x="49286" y="995116"/>
                  <a:pt x="34620" y="935687"/>
                  <a:pt x="66840" y="1032341"/>
                </a:cubicBezTo>
                <a:cubicBezTo>
                  <a:pt x="70023" y="1041889"/>
                  <a:pt x="68015" y="1055402"/>
                  <a:pt x="76389" y="1060985"/>
                </a:cubicBezTo>
                <a:lnTo>
                  <a:pt x="105035" y="1080082"/>
                </a:lnTo>
                <a:cubicBezTo>
                  <a:pt x="111401" y="1089630"/>
                  <a:pt x="116963" y="1099765"/>
                  <a:pt x="124132" y="1108726"/>
                </a:cubicBezTo>
                <a:cubicBezTo>
                  <a:pt x="129756" y="1115756"/>
                  <a:pt x="138597" y="1120104"/>
                  <a:pt x="143229" y="1127823"/>
                </a:cubicBezTo>
                <a:cubicBezTo>
                  <a:pt x="173977" y="1179067"/>
                  <a:pt x="124371" y="1137529"/>
                  <a:pt x="181424" y="1175564"/>
                </a:cubicBezTo>
                <a:cubicBezTo>
                  <a:pt x="187790" y="1185112"/>
                  <a:pt x="192406" y="1196095"/>
                  <a:pt x="200521" y="1204209"/>
                </a:cubicBezTo>
                <a:cubicBezTo>
                  <a:pt x="219031" y="1222718"/>
                  <a:pt x="234516" y="1225088"/>
                  <a:pt x="257813" y="1232853"/>
                </a:cubicBezTo>
                <a:cubicBezTo>
                  <a:pt x="264179" y="1239219"/>
                  <a:pt x="269419" y="1246957"/>
                  <a:pt x="276910" y="1251950"/>
                </a:cubicBezTo>
                <a:cubicBezTo>
                  <a:pt x="300507" y="1267681"/>
                  <a:pt x="318289" y="1272107"/>
                  <a:pt x="343751" y="1280594"/>
                </a:cubicBezTo>
                <a:cubicBezTo>
                  <a:pt x="381050" y="1317893"/>
                  <a:pt x="341914" y="1284451"/>
                  <a:pt x="391494" y="1309239"/>
                </a:cubicBezTo>
                <a:cubicBezTo>
                  <a:pt x="401758" y="1314371"/>
                  <a:pt x="409653" y="1323674"/>
                  <a:pt x="420140" y="1328335"/>
                </a:cubicBezTo>
                <a:cubicBezTo>
                  <a:pt x="522407" y="1373786"/>
                  <a:pt x="441248" y="1323311"/>
                  <a:pt x="506077" y="1366528"/>
                </a:cubicBezTo>
                <a:cubicBezTo>
                  <a:pt x="566552" y="1363345"/>
                  <a:pt x="627170" y="1362226"/>
                  <a:pt x="687501" y="1356980"/>
                </a:cubicBezTo>
                <a:cubicBezTo>
                  <a:pt x="702848" y="1355646"/>
                  <a:pt x="778249" y="1331494"/>
                  <a:pt x="782987" y="1328335"/>
                </a:cubicBezTo>
                <a:cubicBezTo>
                  <a:pt x="820008" y="1303656"/>
                  <a:pt x="800746" y="1312868"/>
                  <a:pt x="840279" y="1299691"/>
                </a:cubicBezTo>
                <a:cubicBezTo>
                  <a:pt x="846645" y="1293325"/>
                  <a:pt x="851885" y="1285587"/>
                  <a:pt x="859376" y="1280594"/>
                </a:cubicBezTo>
                <a:cubicBezTo>
                  <a:pt x="871220" y="1272699"/>
                  <a:pt x="888458" y="1272433"/>
                  <a:pt x="897571" y="1261498"/>
                </a:cubicBezTo>
                <a:cubicBezTo>
                  <a:pt x="905972" y="1251417"/>
                  <a:pt x="900164" y="1234433"/>
                  <a:pt x="907119" y="1223305"/>
                </a:cubicBezTo>
                <a:cubicBezTo>
                  <a:pt x="944243" y="1163908"/>
                  <a:pt x="940547" y="1206585"/>
                  <a:pt x="973960" y="1156467"/>
                </a:cubicBezTo>
                <a:cubicBezTo>
                  <a:pt x="996380" y="1122838"/>
                  <a:pt x="1016569" y="1097688"/>
                  <a:pt x="1031251" y="1060985"/>
                </a:cubicBezTo>
                <a:cubicBezTo>
                  <a:pt x="1038727" y="1042295"/>
                  <a:pt x="1043983" y="1022792"/>
                  <a:pt x="1050349" y="1003696"/>
                </a:cubicBezTo>
                <a:cubicBezTo>
                  <a:pt x="1053532" y="994148"/>
                  <a:pt x="1057456" y="984816"/>
                  <a:pt x="1059897" y="975052"/>
                </a:cubicBezTo>
                <a:cubicBezTo>
                  <a:pt x="1073382" y="921115"/>
                  <a:pt x="1066872" y="949727"/>
                  <a:pt x="1078994" y="889118"/>
                </a:cubicBezTo>
                <a:cubicBezTo>
                  <a:pt x="1055447" y="794927"/>
                  <a:pt x="1086831" y="892628"/>
                  <a:pt x="1050349" y="831828"/>
                </a:cubicBezTo>
                <a:cubicBezTo>
                  <a:pt x="1045171" y="823198"/>
                  <a:pt x="1046650" y="811374"/>
                  <a:pt x="1040800" y="803184"/>
                </a:cubicBezTo>
                <a:cubicBezTo>
                  <a:pt x="1030334" y="788533"/>
                  <a:pt x="1002605" y="764991"/>
                  <a:pt x="1002605" y="764991"/>
                </a:cubicBezTo>
                <a:cubicBezTo>
                  <a:pt x="967834" y="695450"/>
                  <a:pt x="963319" y="702518"/>
                  <a:pt x="993057" y="583575"/>
                </a:cubicBezTo>
                <a:cubicBezTo>
                  <a:pt x="995498" y="573810"/>
                  <a:pt x="1012154" y="577210"/>
                  <a:pt x="1021703" y="574027"/>
                </a:cubicBezTo>
                <a:cubicBezTo>
                  <a:pt x="1028069" y="567661"/>
                  <a:pt x="1036168" y="562649"/>
                  <a:pt x="1040800" y="554930"/>
                </a:cubicBezTo>
                <a:cubicBezTo>
                  <a:pt x="1077987" y="492955"/>
                  <a:pt x="1021058" y="555577"/>
                  <a:pt x="1069446" y="507189"/>
                </a:cubicBezTo>
                <a:cubicBezTo>
                  <a:pt x="1097525" y="422951"/>
                  <a:pt x="1096949" y="436169"/>
                  <a:pt x="1069446" y="278032"/>
                </a:cubicBezTo>
                <a:cubicBezTo>
                  <a:pt x="1067480" y="266726"/>
                  <a:pt x="1050349" y="265301"/>
                  <a:pt x="1040800" y="258936"/>
                </a:cubicBezTo>
                <a:cubicBezTo>
                  <a:pt x="1019296" y="194428"/>
                  <a:pt x="1049119" y="264351"/>
                  <a:pt x="1002605" y="211195"/>
                </a:cubicBezTo>
                <a:cubicBezTo>
                  <a:pt x="987491" y="193923"/>
                  <a:pt x="980640" y="170135"/>
                  <a:pt x="964411" y="153906"/>
                </a:cubicBezTo>
                <a:cubicBezTo>
                  <a:pt x="958045" y="147540"/>
                  <a:pt x="953366" y="138835"/>
                  <a:pt x="945314" y="134809"/>
                </a:cubicBezTo>
                <a:cubicBezTo>
                  <a:pt x="927309" y="125807"/>
                  <a:pt x="907119" y="122078"/>
                  <a:pt x="888022" y="115713"/>
                </a:cubicBezTo>
                <a:lnTo>
                  <a:pt x="859376" y="106165"/>
                </a:lnTo>
                <a:cubicBezTo>
                  <a:pt x="840279" y="93434"/>
                  <a:pt x="823858" y="75230"/>
                  <a:pt x="802084" y="67972"/>
                </a:cubicBezTo>
                <a:lnTo>
                  <a:pt x="744793" y="48875"/>
                </a:lnTo>
                <a:cubicBezTo>
                  <a:pt x="735244" y="45692"/>
                  <a:pt x="725912" y="41768"/>
                  <a:pt x="716147" y="39327"/>
                </a:cubicBezTo>
                <a:cubicBezTo>
                  <a:pt x="703415" y="36144"/>
                  <a:pt x="690571" y="33384"/>
                  <a:pt x="677952" y="29779"/>
                </a:cubicBezTo>
                <a:cubicBezTo>
                  <a:pt x="654908" y="23195"/>
                  <a:pt x="635535" y="13397"/>
                  <a:pt x="611112" y="10683"/>
                </a:cubicBezTo>
                <a:cubicBezTo>
                  <a:pt x="514965" y="0"/>
                  <a:pt x="503079" y="1134"/>
                  <a:pt x="429688" y="113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8604" y="385307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18604" y="479797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1048" y="5881696"/>
            <a:ext cx="16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Venn diagram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Bi-conditional Statements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8" y="1695449"/>
            <a:ext cx="6483572" cy="37947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6" y="1739900"/>
            <a:ext cx="7638898" cy="39508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9927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ym typeface="Wingdings"/>
              </a:rPr>
              <a:t>	</a:t>
            </a:r>
            <a:r>
              <a:rPr lang="en-US" sz="2400" dirty="0" smtClean="0">
                <a:sym typeface="Wingdings"/>
              </a:rPr>
              <a:t>Great for developing intuition about propositional operators.</a:t>
            </a:r>
          </a:p>
          <a:p>
            <a:pPr>
              <a:buNone/>
            </a:pPr>
            <a:endParaRPr lang="en-US" sz="2800" dirty="0" smtClean="0"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	</a:t>
            </a:r>
            <a:endParaRPr lang="en-US" sz="2800" dirty="0" smtClean="0">
              <a:sym typeface="Wingding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7376" y="2718915"/>
            <a:ext cx="56298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 (is true) then </a:t>
            </a:r>
            <a:r>
              <a:rPr lang="en-US" sz="2400" dirty="0" err="1" smtClean="0"/>
              <a:t>q</a:t>
            </a:r>
            <a:r>
              <a:rPr lang="en-US" sz="2400" dirty="0" smtClean="0"/>
              <a:t> (must be true)</a:t>
            </a:r>
            <a:endParaRPr lang="en-US" sz="2400" dirty="0" smtClean="0"/>
          </a:p>
          <a:p>
            <a:r>
              <a:rPr lang="en-US" sz="24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/>
              <a:t>(is true) </a:t>
            </a:r>
            <a:r>
              <a:rPr lang="en-US" sz="2400" cap="small" dirty="0" smtClean="0">
                <a:solidFill>
                  <a:srgbClr val="FF0000"/>
                </a:solidFill>
              </a:rPr>
              <a:t>ONLY IF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/>
              <a:t>(is true)</a:t>
            </a:r>
          </a:p>
          <a:p>
            <a:r>
              <a:rPr lang="en-US" sz="2400" cap="small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I am elected (</a:t>
            </a:r>
            <a:r>
              <a:rPr lang="en-US" sz="2400" dirty="0" err="1" smtClean="0"/>
              <a:t>p</a:t>
            </a:r>
            <a:r>
              <a:rPr lang="en-US" sz="2400" dirty="0" smtClean="0"/>
              <a:t>) then I will lower taxes (</a:t>
            </a:r>
            <a:r>
              <a:rPr lang="en-US" sz="2400" dirty="0" err="1" smtClean="0"/>
              <a:t>q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9" y="2776844"/>
            <a:ext cx="2065547" cy="247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8662" y="5052517"/>
            <a:ext cx="4034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/>
              <a:t>is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C70F05"/>
                </a:solidFill>
              </a:rPr>
              <a:t>sufficien</a:t>
            </a:r>
            <a:r>
              <a:rPr lang="en-US" sz="2400" dirty="0" smtClean="0"/>
              <a:t>t condition for </a:t>
            </a:r>
            <a:r>
              <a:rPr lang="en-US" sz="2400" dirty="0" err="1" smtClean="0"/>
              <a:t>q</a:t>
            </a:r>
            <a:endParaRPr lang="en-US" sz="2400" dirty="0" smtClean="0"/>
          </a:p>
          <a:p>
            <a:r>
              <a:rPr lang="en-US" sz="2400" dirty="0" err="1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/>
              <a:t>is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C70F05"/>
                </a:solidFill>
              </a:rPr>
              <a:t>necessary</a:t>
            </a:r>
            <a:r>
              <a:rPr lang="en-US" sz="2400" dirty="0" smtClean="0"/>
              <a:t> condition for 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128818" y="2459741"/>
            <a:ext cx="5788374" cy="1754350"/>
          </a:xfrm>
          <a:prstGeom prst="roundRect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87376" y="4910357"/>
            <a:ext cx="4424988" cy="1269770"/>
          </a:xfrm>
          <a:prstGeom prst="roundRect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Discrete </a:t>
            </a:r>
            <a:r>
              <a:rPr lang="en-US" sz="2800" b="1" dirty="0">
                <a:solidFill>
                  <a:srgbClr val="FF0000"/>
                </a:solidFill>
              </a:rPr>
              <a:t>mathematics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studies mathematical </a:t>
            </a:r>
            <a:r>
              <a:rPr lang="en-US" sz="2800" dirty="0"/>
              <a:t>structures that are </a:t>
            </a:r>
            <a:r>
              <a:rPr lang="en-US" sz="2800" dirty="0" smtClean="0"/>
              <a:t>fundamentally </a:t>
            </a:r>
            <a:r>
              <a:rPr lang="en-US" sz="2800" b="1" dirty="0" smtClean="0">
                <a:solidFill>
                  <a:srgbClr val="FF0000"/>
                </a:solidFill>
              </a:rPr>
              <a:t>discrete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not </a:t>
            </a:r>
            <a:r>
              <a:rPr lang="en-US" sz="2800" dirty="0">
                <a:solidFill>
                  <a:srgbClr val="0000FF"/>
                </a:solidFill>
              </a:rPr>
              <a:t>supporting </a:t>
            </a:r>
            <a:r>
              <a:rPr lang="en-US" sz="2800" dirty="0" smtClean="0">
                <a:solidFill>
                  <a:srgbClr val="0000FF"/>
                </a:solidFill>
              </a:rPr>
              <a:t>or requiring </a:t>
            </a:r>
            <a:r>
              <a:rPr lang="en-US" sz="2800" dirty="0">
                <a:solidFill>
                  <a:srgbClr val="0000FF"/>
                </a:solidFill>
              </a:rPr>
              <a:t>the notion of </a:t>
            </a:r>
            <a:r>
              <a:rPr lang="en-US" sz="2800" b="1" dirty="0">
                <a:solidFill>
                  <a:srgbClr val="0000FF"/>
                </a:solidFill>
              </a:rPr>
              <a:t>continuity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(Wikipedia).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Deals with </a:t>
            </a:r>
            <a:r>
              <a:rPr lang="en-US" sz="2800" b="1" dirty="0" smtClean="0">
                <a:solidFill>
                  <a:srgbClr val="FF0000"/>
                </a:solidFill>
              </a:rPr>
              <a:t>countable</a:t>
            </a:r>
            <a:r>
              <a:rPr lang="en-US" sz="2800" dirty="0" smtClean="0"/>
              <a:t> things.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ym typeface="Wingdings"/>
              </a:rPr>
              <a:t>	</a:t>
            </a:r>
            <a:r>
              <a:rPr lang="en-US" sz="2800" b="1" dirty="0" smtClean="0">
                <a:sym typeface="Wingdings"/>
              </a:rPr>
              <a:t>Example 1</a:t>
            </a:r>
            <a:r>
              <a:rPr lang="en-US" sz="2800" dirty="0" smtClean="0">
                <a:sym typeface="Wingdings"/>
              </a:rPr>
              <a:t>.  </a:t>
            </a:r>
            <a:r>
              <a:rPr lang="en-US" sz="2800" dirty="0" err="1" smtClean="0">
                <a:sym typeface="Wingdings"/>
              </a:rPr>
              <a:t>p</a:t>
            </a:r>
            <a:r>
              <a:rPr lang="en-US" sz="2800" dirty="0" smtClean="0">
                <a:sym typeface="Wingdings"/>
              </a:rPr>
              <a:t> =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</a:t>
            </a:r>
            <a:r>
              <a:rPr lang="en-US" sz="2800" dirty="0" smtClean="0">
                <a:sym typeface="Wingdings"/>
              </a:rPr>
              <a:t>idwest</a:t>
            </a:r>
            <a:r>
              <a:rPr lang="en-US" sz="2800" dirty="0" smtClean="0">
                <a:sym typeface="Wingdings"/>
              </a:rPr>
              <a:t>	</a:t>
            </a:r>
            <a:r>
              <a:rPr lang="en-US" sz="2800" dirty="0" err="1" smtClean="0">
                <a:sym typeface="Wingdings"/>
              </a:rPr>
              <a:t>q</a:t>
            </a:r>
            <a:r>
              <a:rPr lang="en-US" sz="2800" dirty="0" smtClean="0">
                <a:sym typeface="Wingdings"/>
              </a:rPr>
              <a:t> =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I</a:t>
            </a:r>
            <a:r>
              <a:rPr lang="en-US" sz="2800" dirty="0" smtClean="0">
                <a:sym typeface="Wingdings"/>
              </a:rPr>
              <a:t>owa</a:t>
            </a:r>
            <a:endParaRPr lang="en-US" sz="2800" dirty="0" smtClean="0"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ym typeface="Wingdings"/>
              </a:rPr>
              <a:t>	</a:t>
            </a:r>
            <a:r>
              <a:rPr lang="en-US" sz="2800" cap="small" dirty="0" smtClean="0">
                <a:solidFill>
                  <a:srgbClr val="FF0000"/>
                </a:solidFill>
                <a:sym typeface="Wingdings"/>
              </a:rPr>
              <a:t>if</a:t>
            </a:r>
            <a:r>
              <a:rPr lang="en-US" sz="2800" dirty="0" smtClean="0">
                <a:sym typeface="Wingdings"/>
              </a:rPr>
              <a:t> I live in Iowa then I live in the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</a:t>
            </a:r>
            <a:r>
              <a:rPr lang="en-US" sz="2800" dirty="0" smtClean="0">
                <a:sym typeface="Wingdings"/>
              </a:rPr>
              <a:t>idwest</a:t>
            </a:r>
            <a:endParaRPr lang="en-US" sz="2800" dirty="0" smtClean="0"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ym typeface="Wingdings"/>
              </a:rPr>
              <a:t>	I live in</a:t>
            </a:r>
            <a:r>
              <a:rPr lang="en-US" sz="2800" dirty="0" smtClean="0">
                <a:sym typeface="Wingdings"/>
              </a:rPr>
              <a:t> Iowa </a:t>
            </a:r>
            <a:r>
              <a:rPr lang="en-US" sz="2800" cap="small" dirty="0" smtClean="0">
                <a:solidFill>
                  <a:srgbClr val="FF0000"/>
                </a:solidFill>
                <a:sym typeface="Wingdings"/>
              </a:rPr>
              <a:t>only </a:t>
            </a:r>
            <a:r>
              <a:rPr lang="en-US" sz="2800" cap="small" dirty="0" smtClean="0">
                <a:solidFill>
                  <a:srgbClr val="FF0000"/>
                </a:solidFill>
                <a:sym typeface="Wingdings"/>
              </a:rPr>
              <a:t>if </a:t>
            </a:r>
            <a:r>
              <a:rPr lang="en-US" sz="2800" dirty="0" smtClean="0">
                <a:sym typeface="Wingdings"/>
              </a:rPr>
              <a:t>I live in</a:t>
            </a:r>
            <a:r>
              <a:rPr lang="en-US" sz="2800" dirty="0" smtClean="0">
                <a:sym typeface="Wingdings"/>
              </a:rPr>
              <a:t> the Midwest</a:t>
            </a:r>
          </a:p>
          <a:p>
            <a:pPr>
              <a:buNone/>
            </a:pPr>
            <a:endParaRPr lang="en-US" sz="2800" dirty="0" smtClean="0"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800" b="1" dirty="0" smtClean="0">
                <a:solidFill>
                  <a:schemeClr val="tx2"/>
                </a:solidFill>
                <a:sym typeface="Wingdings"/>
              </a:rPr>
              <a:t>Example 2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. You can access the Internet from campus </a:t>
            </a:r>
            <a:r>
              <a:rPr lang="en-US" sz="2800" cap="small" dirty="0" smtClean="0">
                <a:solidFill>
                  <a:srgbClr val="FF0000"/>
                </a:solidFill>
                <a:sym typeface="Wingdings"/>
              </a:rPr>
              <a:t>only if 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you are a CS major or an ECE major or a MATH major, or you are not a freshman (</a:t>
            </a:r>
            <a:r>
              <a:rPr lang="en-US" sz="2800" dirty="0" err="1" smtClean="0">
                <a:solidFill>
                  <a:schemeClr val="tx2"/>
                </a:solidFill>
                <a:sym typeface="Wingdings"/>
              </a:rPr>
              <a:t>f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):</a:t>
            </a:r>
          </a:p>
          <a:p>
            <a:pPr>
              <a:buNone/>
            </a:pPr>
            <a:endParaRPr lang="en-US" sz="2800" dirty="0" smtClean="0">
              <a:solidFill>
                <a:schemeClr val="tx2"/>
              </a:solidFill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				(</a:t>
            </a:r>
            <a:r>
              <a:rPr lang="en-US" sz="2800" dirty="0" err="1" smtClean="0">
                <a:solidFill>
                  <a:schemeClr val="tx2"/>
                </a:solidFill>
                <a:sym typeface="Wingdings"/>
              </a:rPr>
              <a:t>cs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∨ECE∨MATH ∨ ¬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sym typeface="Wingdings"/>
              </a:rPr>
              <a:t>f</a:t>
            </a:r>
            <a:r>
              <a:rPr lang="en-US" sz="2800" dirty="0" smtClean="0">
                <a:solidFill>
                  <a:schemeClr val="tx2"/>
                </a:solidFill>
                <a:sym typeface="Wingdings"/>
              </a:rPr>
              <a:t>) ⟶ Internet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17" y="1619250"/>
            <a:ext cx="6607647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 in search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29" y="2159000"/>
            <a:ext cx="6933259" cy="1898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 and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ym typeface="Wingdings"/>
              </a:rPr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9" y="1832648"/>
            <a:ext cx="6286391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08" y="2167443"/>
            <a:ext cx="7323794" cy="15945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00200"/>
            <a:ext cx="54483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31" y="2186540"/>
            <a:ext cx="6311640" cy="26781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93" y="1861900"/>
            <a:ext cx="3098800" cy="74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93" y="2781300"/>
            <a:ext cx="5283200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3027" y="2046566"/>
            <a:ext cx="236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Associative Laws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93" y="4229856"/>
            <a:ext cx="3327234" cy="8115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7610" y="4312540"/>
            <a:ext cx="217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Distributive</a:t>
            </a:r>
            <a:r>
              <a:rPr lang="en-US" dirty="0" smtClean="0"/>
              <a:t> </a:t>
            </a:r>
            <a:r>
              <a:rPr lang="en-US" sz="2400" dirty="0" smtClean="0"/>
              <a:t>Law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793" y="5203773"/>
            <a:ext cx="2162302" cy="7256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7853" y="5471123"/>
            <a:ext cx="281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Law of absorption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75" y="1995575"/>
            <a:ext cx="6522196" cy="2176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186" y="4497206"/>
            <a:ext cx="81108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 You </a:t>
            </a:r>
            <a:r>
              <a:rPr lang="en-US" sz="2400" dirty="0" smtClean="0">
                <a:solidFill>
                  <a:srgbClr val="0000FF"/>
                </a:solidFill>
              </a:rPr>
              <a:t>can</a:t>
            </a:r>
            <a:r>
              <a:rPr lang="en-US" sz="2400" dirty="0" smtClean="0"/>
              <a:t> take 22C:21 if you take 22C:16 </a:t>
            </a:r>
            <a:r>
              <a:rPr lang="en-US" sz="2400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 22M:26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You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take 22C:21 if you </a:t>
            </a:r>
            <a:r>
              <a:rPr lang="en-US" sz="2400" dirty="0" smtClean="0">
                <a:solidFill>
                  <a:srgbClr val="FF0000"/>
                </a:solidFill>
              </a:rPr>
              <a:t>have not </a:t>
            </a:r>
            <a:r>
              <a:rPr lang="en-US" sz="2400" dirty="0" smtClean="0"/>
              <a:t>taken 22C:16 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22M:26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5172" y="4497206"/>
            <a:ext cx="8227332" cy="1200328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prove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30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i="1" dirty="0" smtClean="0">
              <a:sym typeface="Wingding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89" y="2146299"/>
            <a:ext cx="4717284" cy="174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1009" y="4755007"/>
            <a:ext cx="4144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</a:t>
            </a:r>
            <a:r>
              <a:rPr lang="en-US" dirty="0" smtClean="0"/>
              <a:t>? </a:t>
            </a:r>
            <a:r>
              <a:rPr lang="en-US" sz="2400" dirty="0" smtClean="0"/>
              <a:t>Follow class lectures.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Discrete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Discrete math </a:t>
            </a:r>
            <a:r>
              <a:rPr lang="en-US" sz="2800" dirty="0"/>
              <a:t>forms the basis for computer science: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400" dirty="0" smtClean="0"/>
              <a:t>Sequences</a:t>
            </a:r>
          </a:p>
          <a:p>
            <a:r>
              <a:rPr lang="en-US" sz="2400" dirty="0" smtClean="0"/>
              <a:t> Counting, large numbers, cryptography</a:t>
            </a:r>
          </a:p>
          <a:p>
            <a:r>
              <a:rPr lang="en-US" sz="2400" dirty="0" smtClean="0"/>
              <a:t>	Digital </a:t>
            </a:r>
            <a:r>
              <a:rPr lang="en-US" sz="2400" dirty="0"/>
              <a:t>logic (how computers compute)</a:t>
            </a:r>
            <a:endParaRPr lang="en-US" sz="2400" dirty="0" smtClean="0"/>
          </a:p>
          <a:p>
            <a:r>
              <a:rPr lang="en-US" sz="2400" dirty="0" smtClean="0"/>
              <a:t>	Algorithms</a:t>
            </a:r>
          </a:p>
          <a:p>
            <a:r>
              <a:rPr lang="en-US" sz="2400" dirty="0" smtClean="0"/>
              <a:t>	Program </a:t>
            </a:r>
            <a:r>
              <a:rPr lang="en-US" sz="2400" dirty="0"/>
              <a:t>correctness</a:t>
            </a:r>
            <a:endParaRPr lang="en-US" sz="2400" dirty="0" smtClean="0"/>
          </a:p>
          <a:p>
            <a:r>
              <a:rPr lang="en-US" sz="2400" dirty="0" smtClean="0"/>
              <a:t>	Probability (includes analysis of taking risks)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Continuous” </a:t>
            </a:r>
            <a:r>
              <a:rPr lang="en-US" sz="2800" dirty="0">
                <a:solidFill>
                  <a:srgbClr val="FF0000"/>
                </a:solidFill>
              </a:rPr>
              <a:t>math </a:t>
            </a:r>
            <a:r>
              <a:rPr lang="en-US" sz="2800" dirty="0"/>
              <a:t>forms the </a:t>
            </a:r>
            <a:r>
              <a:rPr lang="en-US" sz="2800" dirty="0" smtClean="0"/>
              <a:t>basis for most physical and biological sciences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Muddy Children Puzzle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85" y="1417638"/>
            <a:ext cx="7408436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 father tells his two children, a boy and a girl, to play in the backyard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without getting dirty. While playing, both children get mud on their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foreheads. After they returned home, the father said: “</a:t>
            </a:r>
            <a:r>
              <a:rPr lang="en-US" dirty="0" smtClean="0">
                <a:solidFill>
                  <a:srgbClr val="FF0000"/>
                </a:solidFill>
              </a:rPr>
              <a:t>at least 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of you has a muddy forehead</a:t>
            </a:r>
            <a:r>
              <a:rPr lang="en-US" dirty="0" smtClean="0">
                <a:solidFill>
                  <a:srgbClr val="0000FF"/>
                </a:solidFill>
              </a:rPr>
              <a:t>,” and then asked the children to answer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YES or NO to the question: “</a:t>
            </a:r>
            <a:r>
              <a:rPr lang="en-US" dirty="0" smtClean="0">
                <a:solidFill>
                  <a:srgbClr val="FF0000"/>
                </a:solidFill>
              </a:rPr>
              <a:t>Do you know if you have a muddy forehead</a:t>
            </a:r>
            <a:r>
              <a:rPr lang="en-US" dirty="0" smtClean="0">
                <a:solidFill>
                  <a:srgbClr val="0000FF"/>
                </a:solidFill>
              </a:rPr>
              <a:t>?”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the father asked the question twice. How will the children answer each time?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33" y="3949700"/>
            <a:ext cx="2612007" cy="24666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7505" y="4315790"/>
            <a:ext cx="381944" cy="152771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7476" y="4392175"/>
            <a:ext cx="381944" cy="152771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3889" y="1642292"/>
            <a:ext cx="77310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Understand propositions, logical operators and their usage.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</a:t>
            </a:r>
            <a:r>
              <a:rPr lang="en-US" sz="2400" dirty="0" smtClean="0">
                <a:solidFill>
                  <a:srgbClr val="0000FF"/>
                </a:solidFill>
              </a:rPr>
              <a:t>equivalence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tautology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00FF"/>
                </a:solidFill>
              </a:rPr>
              <a:t>contradictions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Practice proving equivalences, tautology, and contradictions.</a:t>
            </a:r>
          </a:p>
          <a:p>
            <a:endParaRPr lang="en-US" sz="2400" dirty="0" smtClean="0"/>
          </a:p>
          <a:p>
            <a:r>
              <a:rPr lang="en-US" sz="2400" dirty="0" smtClean="0"/>
              <a:t>Study the Muddy Children Puzzle from the book.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proposition</a:t>
            </a:r>
            <a:r>
              <a:rPr lang="en-US" sz="2800" dirty="0" smtClean="0"/>
              <a:t> is a statement that is either 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false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 “The sky is blue”</a:t>
            </a:r>
          </a:p>
          <a:p>
            <a:pPr>
              <a:buNone/>
            </a:pPr>
            <a:r>
              <a:rPr lang="en-US" sz="2400" dirty="0" smtClean="0"/>
              <a:t>	 “Today the temperature is below freezing”</a:t>
            </a:r>
          </a:p>
          <a:p>
            <a:pPr>
              <a:buNone/>
            </a:pPr>
            <a:r>
              <a:rPr lang="en-US" sz="2400" dirty="0" smtClean="0"/>
              <a:t>		“9 + 3 = 12”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Not propositions: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 “Who is Bob?”</a:t>
            </a:r>
          </a:p>
          <a:p>
            <a:pPr>
              <a:buNone/>
            </a:pPr>
            <a:r>
              <a:rPr lang="en-US" sz="2400" dirty="0" smtClean="0"/>
              <a:t>	  “How many persons are there in this group?”</a:t>
            </a:r>
          </a:p>
          <a:p>
            <a:pPr>
              <a:buNone/>
            </a:pPr>
            <a:r>
              <a:rPr lang="en-US" sz="2400" dirty="0" smtClean="0"/>
              <a:t>		 “X + 1 = 7.”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(or Boolean)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These are variables that </a:t>
            </a:r>
            <a:r>
              <a:rPr lang="en-US" sz="2800" dirty="0"/>
              <a:t>refer </a:t>
            </a:r>
            <a:r>
              <a:rPr lang="en-US" sz="2800" dirty="0" smtClean="0"/>
              <a:t>to propositions.</a:t>
            </a:r>
          </a:p>
          <a:p>
            <a:r>
              <a:rPr lang="en-US" sz="2800" dirty="0" smtClean="0"/>
              <a:t>	</a:t>
            </a:r>
            <a:r>
              <a:rPr lang="en-US" sz="2400" dirty="0" smtClean="0"/>
              <a:t>Usually denoted by lower </a:t>
            </a:r>
            <a:r>
              <a:rPr lang="en-US" sz="2400" dirty="0"/>
              <a:t>case </a:t>
            </a:r>
            <a:r>
              <a:rPr lang="en-US" sz="2400" dirty="0" smtClean="0"/>
              <a:t>letters </a:t>
            </a:r>
            <a:r>
              <a:rPr lang="en-US" sz="2400" i="1" dirty="0" err="1"/>
              <a:t>p</a:t>
            </a:r>
            <a:r>
              <a:rPr lang="en-US" sz="2400" i="1" dirty="0"/>
              <a:t>, </a:t>
            </a:r>
            <a:r>
              <a:rPr lang="en-US" sz="2400" i="1" dirty="0" err="1"/>
              <a:t>q</a:t>
            </a:r>
            <a:r>
              <a:rPr lang="en-US" sz="2400" i="1" dirty="0"/>
              <a:t>, </a:t>
            </a:r>
            <a:r>
              <a:rPr lang="en-US" sz="2400" i="1" dirty="0" err="1"/>
              <a:t>r</a:t>
            </a:r>
            <a:r>
              <a:rPr lang="en-US" sz="2400" i="1" dirty="0"/>
              <a:t>, </a:t>
            </a:r>
            <a:r>
              <a:rPr lang="en-US" sz="2400" i="1" dirty="0" err="1"/>
              <a:t>s</a:t>
            </a:r>
            <a:r>
              <a:rPr lang="en-US" sz="2400" i="1" dirty="0"/>
              <a:t>, etc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	Each can </a:t>
            </a:r>
            <a:r>
              <a:rPr lang="en-US" sz="2400" dirty="0"/>
              <a:t>have one of </a:t>
            </a:r>
            <a:r>
              <a:rPr lang="en-US" sz="2400" dirty="0" smtClean="0"/>
              <a:t>two values </a:t>
            </a:r>
            <a:r>
              <a:rPr lang="en-US" sz="2400" dirty="0">
                <a:solidFill>
                  <a:srgbClr val="0000FF"/>
                </a:solidFill>
              </a:rPr>
              <a:t>true (T)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00FF"/>
                </a:solidFill>
              </a:rPr>
              <a:t>false (F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dirty="0"/>
              <a:t>proposition can</a:t>
            </a:r>
            <a:r>
              <a:rPr lang="en-US" sz="2800" dirty="0" smtClean="0"/>
              <a:t> be:</a:t>
            </a:r>
          </a:p>
          <a:p>
            <a:r>
              <a:rPr lang="en-US" sz="2800" dirty="0" smtClean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single </a:t>
            </a:r>
            <a:r>
              <a:rPr lang="en-US" sz="2400" dirty="0" smtClean="0"/>
              <a:t>variable </a:t>
            </a:r>
            <a:r>
              <a:rPr lang="en-US" sz="2400" i="1" dirty="0" err="1"/>
              <a:t>p</a:t>
            </a:r>
            <a:endParaRPr lang="en-US" sz="2400" i="1" dirty="0" smtClean="0"/>
          </a:p>
          <a:p>
            <a:r>
              <a:rPr lang="en-US" sz="2400" dirty="0" smtClean="0"/>
              <a:t>	A </a:t>
            </a:r>
            <a:r>
              <a:rPr lang="en-US" sz="2400" dirty="0"/>
              <a:t>formula of multiple </a:t>
            </a:r>
            <a:r>
              <a:rPr lang="en-US" sz="2400" dirty="0" smtClean="0"/>
              <a:t>variables like  </a:t>
            </a:r>
            <a:r>
              <a:rPr lang="en-US" sz="2400" i="1" dirty="0" err="1" smtClean="0">
                <a:solidFill>
                  <a:srgbClr val="0000FF"/>
                </a:solidFill>
              </a:rPr>
              <a:t>p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∧ </a:t>
            </a:r>
            <a:r>
              <a:rPr lang="en-US" sz="2400" i="1" dirty="0" err="1" smtClean="0">
                <a:solidFill>
                  <a:srgbClr val="0000FF"/>
                </a:solidFill>
              </a:rPr>
              <a:t>q</a:t>
            </a:r>
            <a:r>
              <a:rPr lang="en-US" sz="2400" i="1" dirty="0" smtClean="0">
                <a:solidFill>
                  <a:srgbClr val="0000FF"/>
                </a:solidFill>
              </a:rPr>
              <a:t>,     </a:t>
            </a:r>
            <a:r>
              <a:rPr lang="en-US" sz="2400" i="1" dirty="0" err="1" smtClean="0">
                <a:solidFill>
                  <a:srgbClr val="0000FF"/>
                </a:solidFill>
              </a:rPr>
              <a:t>s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∨¬</a:t>
            </a:r>
            <a:r>
              <a:rPr lang="en-US" sz="2400" i="1" dirty="0" err="1" smtClean="0">
                <a:solidFill>
                  <a:srgbClr val="0000FF"/>
                </a:solidFill>
              </a:rPr>
              <a:t>r</a:t>
            </a:r>
            <a:r>
              <a:rPr lang="en-US" sz="2400" i="1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(or Boolean)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35" y="1847850"/>
            <a:ext cx="653131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operator: NOT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32" y="1879599"/>
            <a:ext cx="6543968" cy="3228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operator: 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01850"/>
            <a:ext cx="6528546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operator: 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23" y="1771650"/>
            <a:ext cx="6760425" cy="3584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778</Words>
  <Application>Microsoft Macintosh PowerPoint</Application>
  <PresentationFormat>On-screen Show (4:3)</PresentationFormat>
  <Paragraphs>127</Paragraphs>
  <Slides>31</Slides>
  <Notes>8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22C:19 Discrete Structures Introduction and Scope: Propositions</vt:lpstr>
      <vt:lpstr>The Scope</vt:lpstr>
      <vt:lpstr>Why Discrete Math?</vt:lpstr>
      <vt:lpstr>Propositions</vt:lpstr>
      <vt:lpstr>Propositional (or Boolean) variables</vt:lpstr>
      <vt:lpstr>Propositional (or Boolean) operators</vt:lpstr>
      <vt:lpstr>Logical operator: NOT</vt:lpstr>
      <vt:lpstr>Logical operator: AND</vt:lpstr>
      <vt:lpstr>Logical operator: OR</vt:lpstr>
      <vt:lpstr>Logical operator: EXCLUSIVE OR</vt:lpstr>
      <vt:lpstr>(Inclusive) OR or EXCLUSIVE OR?</vt:lpstr>
      <vt:lpstr>Logical Operator NAND and NOR</vt:lpstr>
      <vt:lpstr>Conditional Operator</vt:lpstr>
      <vt:lpstr>Conditional operators</vt:lpstr>
      <vt:lpstr>Conditional operators</vt:lpstr>
      <vt:lpstr>Set representations</vt:lpstr>
      <vt:lpstr>Bi-conditional Statements</vt:lpstr>
      <vt:lpstr>Translating into English</vt:lpstr>
      <vt:lpstr>Translating into English</vt:lpstr>
      <vt:lpstr>Translating into English</vt:lpstr>
      <vt:lpstr>Precedence of Operators</vt:lpstr>
      <vt:lpstr>Boolean operators in search</vt:lpstr>
      <vt:lpstr>Tautology and Contradiction</vt:lpstr>
      <vt:lpstr>Equivalence</vt:lpstr>
      <vt:lpstr>Examples of Equivalence</vt:lpstr>
      <vt:lpstr>Examples of Equivalence</vt:lpstr>
      <vt:lpstr>More Equivalences</vt:lpstr>
      <vt:lpstr>De Morgan’s Law</vt:lpstr>
      <vt:lpstr>How to prove Equivalences</vt:lpstr>
      <vt:lpstr>Muddy Children Puzzle</vt:lpstr>
      <vt:lpstr>Wrap up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102</cp:revision>
  <cp:lastPrinted>2010-08-27T03:10:32Z</cp:lastPrinted>
  <dcterms:created xsi:type="dcterms:W3CDTF">2014-01-22T16:23:12Z</dcterms:created>
  <dcterms:modified xsi:type="dcterms:W3CDTF">2014-01-22T16:40:59Z</dcterms:modified>
</cp:coreProperties>
</file>