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3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9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Math</a:t>
            </a:r>
            <a:br>
              <a:rPr lang="en-US" dirty="0" smtClean="0"/>
            </a:br>
            <a:r>
              <a:rPr lang="en-US" b="1" dirty="0" smtClean="0"/>
              <a:t>Counting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2606" y="2052865"/>
            <a:ext cx="713729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many times will the following program loop iterate</a:t>
            </a:r>
          </a:p>
          <a:p>
            <a:r>
              <a:rPr lang="en-US" sz="2400" dirty="0" smtClean="0"/>
              <a:t>before the final solution is generated? What is the final </a:t>
            </a:r>
          </a:p>
          <a:p>
            <a:r>
              <a:rPr lang="en-US" sz="2400" dirty="0" smtClean="0"/>
              <a:t>value of K?</a:t>
            </a:r>
          </a:p>
          <a:p>
            <a:endParaRPr lang="en-US" sz="2400" baseline="30000" dirty="0" smtClean="0"/>
          </a:p>
          <a:p>
            <a:r>
              <a:rPr lang="en-US" sz="2400" dirty="0" smtClean="0"/>
              <a:t>		K:=0</a:t>
            </a:r>
          </a:p>
          <a:p>
            <a:r>
              <a:rPr lang="en-US" sz="2400" dirty="0" smtClean="0"/>
              <a:t>		for i1: = 1 to n1</a:t>
            </a:r>
          </a:p>
          <a:p>
            <a:r>
              <a:rPr lang="en-US" sz="2400" baseline="30000" dirty="0" smtClean="0"/>
              <a:t>			</a:t>
            </a:r>
            <a:r>
              <a:rPr lang="en-US" sz="2400" dirty="0" smtClean="0"/>
              <a:t>for i2 := 1 to n2</a:t>
            </a:r>
          </a:p>
          <a:p>
            <a:r>
              <a:rPr lang="en-US" sz="2400" dirty="0" smtClean="0"/>
              <a:t>				for i3:= 1 to n3</a:t>
            </a:r>
          </a:p>
          <a:p>
            <a:r>
              <a:rPr lang="en-US" sz="2400" dirty="0" smtClean="0"/>
              <a:t>					K:= K+1 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Inclusion-Exclusion Principle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000250"/>
            <a:ext cx="62738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Inclusion-Exclusion Principle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5" y="1784350"/>
            <a:ext cx="6416674" cy="37345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203450"/>
            <a:ext cx="614680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587500"/>
            <a:ext cx="6273800" cy="368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Pigeonhole Principle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508" y="2129250"/>
            <a:ext cx="74809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20 pigeons fly into 19 pigeonholes, then at least one of </a:t>
            </a:r>
          </a:p>
          <a:p>
            <a:r>
              <a:rPr lang="en-US" sz="2400" dirty="0" smtClean="0"/>
              <a:t>the pigeonholes must have two or more pigeons in it. Such </a:t>
            </a:r>
          </a:p>
          <a:p>
            <a:r>
              <a:rPr lang="en-US" sz="2400" dirty="0" smtClean="0"/>
              <a:t>observations lead to the </a:t>
            </a:r>
            <a:r>
              <a:rPr lang="en-US" sz="2400" i="1" dirty="0" smtClean="0">
                <a:solidFill>
                  <a:srgbClr val="FF0000"/>
                </a:solidFill>
              </a:rPr>
              <a:t>pigeonhole principle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PIGEONHOLE PRINCIPLE. </a:t>
            </a:r>
            <a:r>
              <a:rPr lang="en-US" sz="2400" dirty="0" smtClean="0">
                <a:solidFill>
                  <a:srgbClr val="0000FF"/>
                </a:solidFill>
              </a:rPr>
              <a:t>Let 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FF"/>
                </a:solidFill>
              </a:rPr>
              <a:t> be a positive integer. If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more than 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FF"/>
                </a:solidFill>
              </a:rPr>
              <a:t> objects are placed into 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FF"/>
                </a:solidFill>
              </a:rPr>
              <a:t> boxes, then at least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one box will contain two or more objects.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1538" y="3742897"/>
            <a:ext cx="7667175" cy="15630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of Pigeonhole Principle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6287" y="2091057"/>
            <a:ext cx="76284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exam is graded on a scale 0-100. How many students </a:t>
            </a:r>
          </a:p>
          <a:p>
            <a:r>
              <a:rPr lang="en-US" sz="2400" dirty="0" smtClean="0"/>
              <a:t>should be there in the class so that </a:t>
            </a:r>
            <a:r>
              <a:rPr lang="en-US" sz="2400" dirty="0" smtClean="0">
                <a:solidFill>
                  <a:srgbClr val="FF0000"/>
                </a:solidFill>
              </a:rPr>
              <a:t>at least two students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get the same score? (</a:t>
            </a:r>
            <a:r>
              <a:rPr lang="en-US" sz="2000" dirty="0" smtClean="0">
                <a:solidFill>
                  <a:srgbClr val="0000FF"/>
                </a:solidFill>
              </a:rPr>
              <a:t>Do not consider scores with fractional points.)</a:t>
            </a:r>
          </a:p>
          <a:p>
            <a:endParaRPr lang="en-US" sz="2400" dirty="0" smtClean="0"/>
          </a:p>
          <a:p>
            <a:r>
              <a:rPr lang="en-US" sz="2400" smtClean="0"/>
              <a:t>Answer: More than 100.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Generalized Pigeonhole Principle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9515" y="1613647"/>
            <a:ext cx="6911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N objects are placed in </a:t>
            </a:r>
            <a:r>
              <a:rPr lang="en-US" sz="2400" dirty="0" err="1" smtClean="0"/>
              <a:t>k</a:t>
            </a:r>
            <a:r>
              <a:rPr lang="en-US" sz="2400" dirty="0" smtClean="0"/>
              <a:t> boxes, then there is at least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one box containing at least ꜒N/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b="1" dirty="0" err="1" smtClean="0">
                <a:solidFill>
                  <a:srgbClr val="0000FF"/>
                </a:solidFill>
              </a:rPr>
              <a:t>˥</a:t>
            </a:r>
            <a:r>
              <a:rPr lang="en-US" sz="2400" dirty="0" err="1" smtClean="0">
                <a:solidFill>
                  <a:srgbClr val="0000FF"/>
                </a:solidFill>
              </a:rPr>
              <a:t>objects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Application 1.  </a:t>
            </a:r>
          </a:p>
          <a:p>
            <a:r>
              <a:rPr lang="en-US" sz="2400" dirty="0" smtClean="0"/>
              <a:t>In a class of 73 students, there are at least  ꜒73/12</a:t>
            </a:r>
            <a:r>
              <a:rPr lang="en-US" sz="2400" b="1" dirty="0" smtClean="0"/>
              <a:t>˥</a:t>
            </a:r>
            <a:r>
              <a:rPr lang="en-US" sz="2400" dirty="0" smtClean="0"/>
              <a:t>=7 who are born in the same month.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Application 2.  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15" y="4291303"/>
            <a:ext cx="60960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applications of pigeonhole principle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29" y="1852352"/>
            <a:ext cx="6855911" cy="41439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applications of pigeonhole principle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2800"/>
            <a:ext cx="6248400" cy="2977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Product Rule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549400"/>
            <a:ext cx="62103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625600"/>
            <a:ext cx="6184900" cy="360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47405" y="4955520"/>
            <a:ext cx="417045" cy="27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1900"/>
            <a:ext cx="3955073" cy="2263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30" y="2373924"/>
            <a:ext cx="3742591" cy="19997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06774" y="4925199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P (</a:t>
            </a:r>
            <a:r>
              <a:rPr lang="en-US" sz="2400" dirty="0" err="1" smtClean="0"/>
              <a:t>n,n</a:t>
            </a:r>
            <a:r>
              <a:rPr lang="en-US" sz="2400" dirty="0" smtClean="0"/>
              <a:t>) = </a:t>
            </a:r>
            <a:r>
              <a:rPr lang="en-US" sz="2400" dirty="0" err="1" smtClean="0"/>
              <a:t>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permutation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8" y="1816100"/>
            <a:ext cx="628650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74800"/>
            <a:ext cx="6324600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Combination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21" y="2358407"/>
            <a:ext cx="6159500" cy="334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2314" y="1642292"/>
            <a:ext cx="4004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 permutation, </a:t>
            </a:r>
            <a:r>
              <a:rPr lang="en-US" sz="2400" i="1" dirty="0" smtClean="0">
                <a:solidFill>
                  <a:srgbClr val="0000FF"/>
                </a:solidFill>
              </a:rPr>
              <a:t>order matters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combination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50" y="3313228"/>
            <a:ext cx="5796013" cy="1183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4550" y="1995575"/>
            <a:ext cx="5955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how many bit strings of length 10, there are </a:t>
            </a:r>
          </a:p>
          <a:p>
            <a:r>
              <a:rPr lang="en-US" sz="2400" dirty="0" smtClean="0"/>
              <a:t>exactly four 1’s?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combination formula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87" y="1695450"/>
            <a:ext cx="6264525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combination formula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14" y="1642293"/>
            <a:ext cx="5299486" cy="1718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68" y="3084071"/>
            <a:ext cx="60198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Circular seating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581150"/>
            <a:ext cx="62357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841500"/>
            <a:ext cx="57658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Product Rule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70100"/>
            <a:ext cx="6223000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  shelf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771650"/>
            <a:ext cx="62230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Pascal’s Identity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958" y="1748692"/>
            <a:ext cx="722084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If </a:t>
            </a:r>
            <a:r>
              <a:rPr lang="en-US" sz="3200" dirty="0" err="1" smtClean="0"/>
              <a:t>n</a:t>
            </a:r>
            <a:r>
              <a:rPr lang="en-US" sz="3200" dirty="0" smtClean="0"/>
              <a:t>, </a:t>
            </a:r>
            <a:r>
              <a:rPr lang="en-US" sz="3200" dirty="0" err="1" smtClean="0"/>
              <a:t>k</a:t>
            </a:r>
            <a:r>
              <a:rPr lang="en-US" sz="3200" dirty="0" smtClean="0"/>
              <a:t> are positive integers and </a:t>
            </a:r>
            <a:r>
              <a:rPr lang="en-US" sz="3200" dirty="0" err="1" smtClean="0"/>
              <a:t>n</a:t>
            </a:r>
            <a:r>
              <a:rPr lang="en-US" sz="3200" smtClean="0"/>
              <a:t> ≥ </a:t>
            </a:r>
            <a:r>
              <a:rPr lang="en-US" sz="3200" dirty="0" err="1" smtClean="0"/>
              <a:t>k</a:t>
            </a:r>
            <a:r>
              <a:rPr lang="en-US" sz="3200" dirty="0" smtClean="0"/>
              <a:t> , then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		C(n+1, </a:t>
            </a:r>
            <a:r>
              <a:rPr lang="en-US" sz="3200" dirty="0" err="1" smtClean="0"/>
              <a:t>k</a:t>
            </a:r>
            <a:r>
              <a:rPr lang="en-US" sz="3200" dirty="0" smtClean="0"/>
              <a:t>) = </a:t>
            </a:r>
            <a:r>
              <a:rPr lang="en-US" sz="3200" dirty="0" err="1" smtClean="0"/>
              <a:t>C(n</a:t>
            </a:r>
            <a:r>
              <a:rPr lang="en-US" sz="3200" dirty="0" smtClean="0"/>
              <a:t>, </a:t>
            </a:r>
            <a:r>
              <a:rPr lang="en-US" sz="3200" dirty="0" err="1" smtClean="0"/>
              <a:t>k</a:t>
            </a:r>
            <a:r>
              <a:rPr lang="en-US" sz="3200" dirty="0" smtClean="0"/>
              <a:t>) + </a:t>
            </a:r>
            <a:r>
              <a:rPr lang="en-US" sz="3200" dirty="0" err="1" smtClean="0"/>
              <a:t>C(n</a:t>
            </a:r>
            <a:r>
              <a:rPr lang="en-US" sz="3200" dirty="0" smtClean="0"/>
              <a:t>, k-1)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Binomial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962150"/>
            <a:ext cx="61722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Binomial Theorem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720850"/>
            <a:ext cx="614680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Binomial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727200"/>
            <a:ext cx="600710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Binomial Theorem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911350"/>
            <a:ext cx="49530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Binomial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657350"/>
            <a:ext cx="61468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Binomial Theorem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968500"/>
            <a:ext cx="33909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Binomial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298700"/>
            <a:ext cx="627380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Approximating (1+x)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581150"/>
            <a:ext cx="6159500" cy="3695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4145" y="5415272"/>
            <a:ext cx="702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number of terms to be included will depend on the desired accuracy.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Product Rule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42" y="1919190"/>
            <a:ext cx="6096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Sum Rule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638300"/>
            <a:ext cx="59817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Sum Rule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981200"/>
            <a:ext cx="62611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Sum Rule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71650"/>
            <a:ext cx="63246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Wedding picture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600200"/>
            <a:ext cx="60325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subsets of a finite 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2606" y="2052865"/>
            <a:ext cx="708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S be a finite set. Use product rule to show that the </a:t>
            </a:r>
          </a:p>
          <a:p>
            <a:r>
              <a:rPr lang="en-US" sz="2400" dirty="0" smtClean="0"/>
              <a:t>number of different subsets of S is 2</a:t>
            </a:r>
            <a:r>
              <a:rPr lang="en-US" sz="2400" baseline="30000" dirty="0" smtClean="0"/>
              <a:t>|S|</a:t>
            </a:r>
            <a:endParaRPr lang="en-US" sz="2400" baseline="30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493</Words>
  <Application>Microsoft Macintosh PowerPoint</Application>
  <PresentationFormat>On-screen Show (4:3)</PresentationFormat>
  <Paragraphs>78</Paragraphs>
  <Slides>39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22C:19 Discrete Math Counting</vt:lpstr>
      <vt:lpstr>The Product Rule</vt:lpstr>
      <vt:lpstr>Example of Product Rule</vt:lpstr>
      <vt:lpstr>Example of Product Rule</vt:lpstr>
      <vt:lpstr>The Sum Rule</vt:lpstr>
      <vt:lpstr>Example of Sum Rule</vt:lpstr>
      <vt:lpstr>Example of Sum Rule</vt:lpstr>
      <vt:lpstr>Wedding picture example</vt:lpstr>
      <vt:lpstr>Counting subsets of a finite set</vt:lpstr>
      <vt:lpstr>Counting loops</vt:lpstr>
      <vt:lpstr>The Inclusion-Exclusion Principle</vt:lpstr>
      <vt:lpstr>The Inclusion-Exclusion Principle</vt:lpstr>
      <vt:lpstr>Tree diagrams</vt:lpstr>
      <vt:lpstr>Tree diagrams</vt:lpstr>
      <vt:lpstr>Pigeonhole Principle</vt:lpstr>
      <vt:lpstr>Application of Pigeonhole Principle</vt:lpstr>
      <vt:lpstr>Generalized Pigeonhole Principle</vt:lpstr>
      <vt:lpstr>More applications of pigeonhole principle</vt:lpstr>
      <vt:lpstr>More applications of pigeonhole principle</vt:lpstr>
      <vt:lpstr>Permutation</vt:lpstr>
      <vt:lpstr>Permutation</vt:lpstr>
      <vt:lpstr>Example of permutation</vt:lpstr>
      <vt:lpstr>Exercise</vt:lpstr>
      <vt:lpstr>Combination</vt:lpstr>
      <vt:lpstr>Example of combination</vt:lpstr>
      <vt:lpstr>Proof of combination formula</vt:lpstr>
      <vt:lpstr>Proof of combination formula</vt:lpstr>
      <vt:lpstr>Circular seating</vt:lpstr>
      <vt:lpstr>Other applications</vt:lpstr>
      <vt:lpstr>Book  shelf problem</vt:lpstr>
      <vt:lpstr>Pascal’s Identity</vt:lpstr>
      <vt:lpstr>Binomial Theorem</vt:lpstr>
      <vt:lpstr>Proof of Binomial Theorem</vt:lpstr>
      <vt:lpstr>Proof of Binomial Theorem</vt:lpstr>
      <vt:lpstr>Proof of Binomial Theorem</vt:lpstr>
      <vt:lpstr>Proof of Binomial Theorem</vt:lpstr>
      <vt:lpstr>Example of Binomial Theorem</vt:lpstr>
      <vt:lpstr>Example of Binomial Theorem</vt:lpstr>
      <vt:lpstr>Example: Approximating (1+x)n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Office 2004 Test Drive User</cp:lastModifiedBy>
  <cp:revision>157</cp:revision>
  <cp:lastPrinted>2010-10-13T01:25:34Z</cp:lastPrinted>
  <dcterms:created xsi:type="dcterms:W3CDTF">2014-03-24T18:51:19Z</dcterms:created>
  <dcterms:modified xsi:type="dcterms:W3CDTF">2014-03-24T18:51:40Z</dcterms:modified>
</cp:coreProperties>
</file>