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0" r:id="rId4"/>
    <p:sldId id="279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87" r:id="rId15"/>
    <p:sldId id="274" r:id="rId16"/>
    <p:sldId id="265" r:id="rId17"/>
    <p:sldId id="266" r:id="rId18"/>
    <p:sldId id="281" r:id="rId19"/>
    <p:sldId id="284" r:id="rId20"/>
    <p:sldId id="268" r:id="rId21"/>
    <p:sldId id="269" r:id="rId22"/>
    <p:sldId id="271" r:id="rId23"/>
    <p:sldId id="275" r:id="rId24"/>
    <p:sldId id="276" r:id="rId25"/>
    <p:sldId id="278" r:id="rId26"/>
    <p:sldId id="277" r:id="rId27"/>
    <p:sldId id="282" r:id="rId28"/>
    <p:sldId id="283" r:id="rId29"/>
    <p:sldId id="285" r:id="rId30"/>
    <p:sldId id="286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34B2F-7B38-E843-A19F-167532244C3A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E857A-248B-D342-903A-5A2DDA1DCD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7410-AAF8-DE42-877D-39C4C28840A2}" type="datetimeFigureOut">
              <a:rPr lang="en-US" smtClean="0"/>
              <a:pPr/>
              <a:t>4/7/14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8E46-7245-8C47-8C2D-0BBA12429F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22C:19 Discrete Math</a:t>
            </a:r>
            <a:br>
              <a:rPr lang="en-US" dirty="0" smtClean="0"/>
            </a:br>
            <a:r>
              <a:rPr lang="en-US" b="1" dirty="0" smtClean="0"/>
              <a:t>Discrete Probability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946" y="38862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Spring 2014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Sukumar Ghosh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900093"/>
            <a:ext cx="6172200" cy="34544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198800" y="2721569"/>
            <a:ext cx="919376" cy="1588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gambling worth?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110" y="1654888"/>
            <a:ext cx="6983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Disclaimer</a:t>
            </a:r>
            <a:r>
              <a:rPr lang="en-US" sz="2400" dirty="0" smtClean="0"/>
              <a:t>. </a:t>
            </a:r>
            <a:r>
              <a:rPr lang="en-US" sz="2400" i="1" dirty="0" smtClean="0">
                <a:solidFill>
                  <a:srgbClr val="660066"/>
                </a:solidFill>
              </a:rPr>
              <a:t>This is a statistical analysis, not a moral or </a:t>
            </a:r>
          </a:p>
          <a:p>
            <a:r>
              <a:rPr lang="en-US" sz="2400" i="1" dirty="0" smtClean="0">
                <a:solidFill>
                  <a:srgbClr val="660066"/>
                </a:solidFill>
              </a:rPr>
              <a:t>ethical discussion</a:t>
            </a:r>
            <a:endParaRPr lang="en-US" sz="2400" i="1" dirty="0">
              <a:solidFill>
                <a:srgbClr val="6600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82" y="2635305"/>
            <a:ext cx="7190917" cy="31127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Powerball lottery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110" y="1654888"/>
            <a:ext cx="6793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Disclaimer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rgbClr val="660066"/>
                </a:solidFill>
              </a:rPr>
              <a:t>This is a statistical analysis, not a moral or </a:t>
            </a:r>
          </a:p>
          <a:p>
            <a:r>
              <a:rPr lang="en-US" sz="2400" dirty="0" smtClean="0">
                <a:solidFill>
                  <a:srgbClr val="660066"/>
                </a:solidFill>
              </a:rPr>
              <a:t>ethical discussion</a:t>
            </a:r>
            <a:endParaRPr lang="en-US" sz="2400" dirty="0">
              <a:solidFill>
                <a:srgbClr val="66006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0" y="2485885"/>
            <a:ext cx="6884557" cy="3319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960" y="1861900"/>
            <a:ext cx="770054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You are flipping a coin 3 times. The first flip is a tail. Given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this, what is the probability that the 3 flips produce  an odd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number of tails?</a:t>
            </a:r>
          </a:p>
          <a:p>
            <a:endParaRPr lang="en-US" sz="2400" dirty="0" smtClean="0"/>
          </a:p>
          <a:p>
            <a:r>
              <a:rPr lang="en-US" sz="2400" dirty="0" smtClean="0"/>
              <a:t>Deals with the probability of an event E when another event </a:t>
            </a:r>
          </a:p>
          <a:p>
            <a:r>
              <a:rPr lang="en-US" sz="2400" dirty="0" smtClean="0"/>
              <a:t>F has </a:t>
            </a:r>
            <a:r>
              <a:rPr lang="en-US" sz="2400" i="1" dirty="0" smtClean="0"/>
              <a:t>already occurred</a:t>
            </a:r>
            <a:r>
              <a:rPr lang="en-US" sz="2400" dirty="0" smtClean="0"/>
              <a:t>. The occurrence of F actually shrinks </a:t>
            </a:r>
          </a:p>
          <a:p>
            <a:r>
              <a:rPr lang="en-US" sz="2400" dirty="0" smtClean="0"/>
              <a:t>the sample space.</a:t>
            </a:r>
          </a:p>
          <a:p>
            <a:endParaRPr lang="en-US" sz="2400" dirty="0" smtClean="0"/>
          </a:p>
          <a:p>
            <a:r>
              <a:rPr lang="en-US" sz="2400" dirty="0" smtClean="0"/>
              <a:t>Given F, the probability of E is </a:t>
            </a:r>
          </a:p>
          <a:p>
            <a:r>
              <a:rPr lang="en-US" sz="2400" dirty="0" err="1" smtClean="0"/>
              <a:t>p(E|F</a:t>
            </a:r>
            <a:r>
              <a:rPr lang="en-US" sz="2400" dirty="0" smtClean="0"/>
              <a:t>) = </a:t>
            </a:r>
            <a:r>
              <a:rPr lang="en-US" sz="2400" dirty="0" err="1" smtClean="0"/>
              <a:t>p(E</a:t>
            </a:r>
            <a:r>
              <a:rPr lang="en-US" sz="2400" dirty="0" smtClean="0"/>
              <a:t> ⋂ F) / </a:t>
            </a:r>
            <a:r>
              <a:rPr lang="en-US" sz="2400" dirty="0" err="1" smtClean="0"/>
              <a:t>p(F</a:t>
            </a:r>
            <a:r>
              <a:rPr lang="en-US" sz="2400" dirty="0" smtClean="0"/>
              <a:t>) 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960" y="1861900"/>
            <a:ext cx="40153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F= {TTT, THH, THT, TTH}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E= {TTT, THH}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err="1" smtClean="0"/>
              <a:t>p(E</a:t>
            </a:r>
            <a:r>
              <a:rPr lang="en-US" sz="2400" dirty="0" smtClean="0"/>
              <a:t> ⋂ F) = 2/8, </a:t>
            </a:r>
          </a:p>
          <a:p>
            <a:r>
              <a:rPr lang="en-US" sz="2400" dirty="0" err="1" smtClean="0"/>
              <a:t>p(F</a:t>
            </a:r>
            <a:r>
              <a:rPr lang="en-US" sz="2400" dirty="0" smtClean="0"/>
              <a:t>) =4/8. </a:t>
            </a:r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 err="1" smtClean="0"/>
              <a:t>p(E|F</a:t>
            </a:r>
            <a:r>
              <a:rPr lang="en-US" sz="2400" dirty="0" smtClean="0"/>
              <a:t>) = </a:t>
            </a:r>
            <a:r>
              <a:rPr lang="en-US" sz="2400" dirty="0" err="1" smtClean="0"/>
              <a:t>p(E</a:t>
            </a:r>
            <a:r>
              <a:rPr lang="en-US" sz="2400" dirty="0" smtClean="0"/>
              <a:t> ⋂ F) / </a:t>
            </a:r>
            <a:r>
              <a:rPr lang="en-US" sz="2400" dirty="0" err="1" smtClean="0"/>
              <a:t>p(F</a:t>
            </a:r>
            <a:r>
              <a:rPr lang="en-US" sz="2400" dirty="0" smtClean="0"/>
              <a:t>) = 1/2</a:t>
            </a:r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Conditional Probability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3960" y="1861900"/>
            <a:ext cx="7426131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probability that a </a:t>
            </a:r>
            <a:r>
              <a:rPr lang="en-US" sz="2400" dirty="0" smtClean="0">
                <a:solidFill>
                  <a:srgbClr val="0000FF"/>
                </a:solidFill>
              </a:rPr>
              <a:t>family with two children </a:t>
            </a:r>
            <a:r>
              <a:rPr lang="en-US" sz="2400" dirty="0" smtClean="0"/>
              <a:t>has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two boys</a:t>
            </a:r>
            <a:r>
              <a:rPr lang="en-US" sz="2400" dirty="0" smtClean="0"/>
              <a:t>, given that </a:t>
            </a:r>
            <a:r>
              <a:rPr lang="en-US" sz="2400" i="1" dirty="0" smtClean="0">
                <a:solidFill>
                  <a:srgbClr val="0000FF"/>
                </a:solidFill>
              </a:rPr>
              <a:t>they have at least one boy</a:t>
            </a:r>
            <a:r>
              <a:rPr lang="en-US" sz="2400" dirty="0" smtClean="0"/>
              <a:t>? </a:t>
            </a:r>
          </a:p>
          <a:p>
            <a:endParaRPr lang="en-US" sz="2400" dirty="0" smtClean="0"/>
          </a:p>
          <a:p>
            <a:r>
              <a:rPr lang="en-US" sz="2400" dirty="0" smtClean="0"/>
              <a:t>F = {BB, BG, GB}</a:t>
            </a:r>
          </a:p>
          <a:p>
            <a:r>
              <a:rPr lang="en-US" sz="2400" dirty="0" smtClean="0"/>
              <a:t>E = {BB}</a:t>
            </a:r>
          </a:p>
          <a:p>
            <a:endParaRPr lang="en-US" sz="2400" dirty="0" smtClean="0"/>
          </a:p>
          <a:p>
            <a:r>
              <a:rPr lang="en-US" sz="2400" dirty="0" smtClean="0"/>
              <a:t>If the four events {BB, BG, GB, GG} are equally likely, then </a:t>
            </a:r>
          </a:p>
          <a:p>
            <a:endParaRPr lang="en-US" sz="2400" dirty="0" smtClean="0"/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p(F</a:t>
            </a:r>
            <a:r>
              <a:rPr lang="en-US" sz="2400" dirty="0" smtClean="0"/>
              <a:t>) = ¾, and </a:t>
            </a:r>
            <a:r>
              <a:rPr lang="en-US" sz="2400" dirty="0" err="1" smtClean="0"/>
              <a:t>p(E</a:t>
            </a:r>
            <a:r>
              <a:rPr lang="en-US" sz="2400" dirty="0" smtClean="0"/>
              <a:t> ⋂ F) = ¼</a:t>
            </a:r>
          </a:p>
          <a:p>
            <a:endParaRPr lang="en-US" sz="2400" dirty="0" smtClean="0"/>
          </a:p>
          <a:p>
            <a:r>
              <a:rPr lang="en-US" sz="2400" dirty="0" smtClean="0"/>
              <a:t>So the answer is ¼ divided by ¾ = 1/3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Hall 3-door Puzzle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1" y="1565906"/>
            <a:ext cx="6745061" cy="4420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behind door number 3?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1" y="1546810"/>
            <a:ext cx="6992994" cy="4611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2049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r>
              <a:rPr lang="en-US" sz="2800" dirty="0" smtClean="0"/>
              <a:t>An experiment with only two outcomes (like </a:t>
            </a:r>
            <a:r>
              <a:rPr lang="en-US" sz="2800" dirty="0" smtClean="0">
                <a:solidFill>
                  <a:srgbClr val="0000FF"/>
                </a:solidFill>
              </a:rPr>
              <a:t>0, 1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00FF"/>
                </a:solidFill>
              </a:rPr>
              <a:t>T, F</a:t>
            </a:r>
            <a:r>
              <a:rPr lang="en-US" sz="2800" dirty="0" smtClean="0"/>
              <a:t>) is called a </a:t>
            </a:r>
            <a:r>
              <a:rPr lang="en-US" sz="2800" dirty="0" smtClean="0">
                <a:solidFill>
                  <a:srgbClr val="0000FF"/>
                </a:solidFill>
              </a:rPr>
              <a:t>Bernoulli trial . </a:t>
            </a:r>
            <a:r>
              <a:rPr lang="en-US" sz="2800" dirty="0" smtClean="0"/>
              <a:t>Many problems need to compute the probability of exactly </a:t>
            </a:r>
            <a:r>
              <a:rPr lang="en-US" sz="2800" dirty="0" err="1" smtClean="0">
                <a:solidFill>
                  <a:srgbClr val="0000FF"/>
                </a:solidFill>
              </a:rPr>
              <a:t>k</a:t>
            </a:r>
            <a:r>
              <a:rPr lang="en-US" sz="2800" dirty="0" smtClean="0">
                <a:solidFill>
                  <a:srgbClr val="0000FF"/>
                </a:solidFill>
              </a:rPr>
              <a:t> successes </a:t>
            </a:r>
            <a:r>
              <a:rPr lang="en-US" sz="2800" dirty="0" smtClean="0"/>
              <a:t>when an experiment consists of </a:t>
            </a:r>
            <a:r>
              <a:rPr lang="en-US" sz="2800" dirty="0" err="1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 independent Bernoulli trials.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98228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	</a:t>
            </a:r>
            <a:r>
              <a:rPr lang="en-US" sz="2800" b="1" dirty="0" smtClean="0">
                <a:solidFill>
                  <a:srgbClr val="660066"/>
                </a:solidFill>
              </a:rPr>
              <a:t>Example</a:t>
            </a:r>
            <a:r>
              <a:rPr lang="en-US" sz="2800" dirty="0" smtClean="0">
                <a:solidFill>
                  <a:srgbClr val="0000FF"/>
                </a:solidFill>
              </a:rPr>
              <a:t>. </a:t>
            </a:r>
            <a:r>
              <a:rPr lang="en-US" sz="2800" dirty="0" smtClean="0">
                <a:solidFill>
                  <a:srgbClr val="660066"/>
                </a:solidFill>
              </a:rPr>
              <a:t>A coin is </a:t>
            </a:r>
            <a:r>
              <a:rPr lang="en-US" sz="2800" i="1" dirty="0" smtClean="0">
                <a:solidFill>
                  <a:srgbClr val="660066"/>
                </a:solidFill>
              </a:rPr>
              <a:t>biased</a:t>
            </a:r>
            <a:r>
              <a:rPr lang="en-US" sz="2800" dirty="0" smtClean="0">
                <a:solidFill>
                  <a:srgbClr val="660066"/>
                </a:solidFill>
              </a:rPr>
              <a:t> so that the probability of </a:t>
            </a:r>
            <a:r>
              <a:rPr lang="en-US" sz="2800" i="1" dirty="0" smtClean="0">
                <a:solidFill>
                  <a:srgbClr val="660066"/>
                </a:solidFill>
              </a:rPr>
              <a:t>head</a:t>
            </a:r>
            <a:r>
              <a:rPr lang="en-US" sz="2800" dirty="0" smtClean="0">
                <a:solidFill>
                  <a:srgbClr val="660066"/>
                </a:solidFill>
              </a:rPr>
              <a:t>s is 2/3. What is the probability that </a:t>
            </a:r>
            <a:r>
              <a:rPr lang="en-US" sz="2800" dirty="0" smtClean="0">
                <a:solidFill>
                  <a:srgbClr val="FF0000"/>
                </a:solidFill>
              </a:rPr>
              <a:t>exactly four heads </a:t>
            </a:r>
            <a:r>
              <a:rPr lang="en-US" sz="2800" dirty="0" smtClean="0">
                <a:solidFill>
                  <a:srgbClr val="660066"/>
                </a:solidFill>
              </a:rPr>
              <a:t>come up when the coin is flipped </a:t>
            </a:r>
            <a:r>
              <a:rPr lang="en-US" sz="2800" dirty="0" smtClean="0">
                <a:solidFill>
                  <a:srgbClr val="FF0000"/>
                </a:solidFill>
              </a:rPr>
              <a:t>exactly seven times</a:t>
            </a:r>
            <a:r>
              <a:rPr lang="en-US" sz="2800" dirty="0" smtClean="0">
                <a:solidFill>
                  <a:srgbClr val="660066"/>
                </a:solidFill>
              </a:rPr>
              <a:t>?</a:t>
            </a:r>
            <a:endParaRPr lang="en-US" sz="24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660066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Space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65255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 smtClean="0"/>
              <a:t>DEFINITION</a:t>
            </a:r>
            <a:r>
              <a:rPr lang="en-US" sz="2400" dirty="0" smtClean="0"/>
              <a:t>. The </a:t>
            </a:r>
            <a:r>
              <a:rPr lang="en-US" sz="2400" b="1" dirty="0" smtClean="0">
                <a:solidFill>
                  <a:srgbClr val="FF0000"/>
                </a:solidFill>
              </a:rPr>
              <a:t>sample space S </a:t>
            </a:r>
            <a:r>
              <a:rPr lang="en-US" sz="2400" dirty="0" smtClean="0"/>
              <a:t>of an experiment is the set 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of possible outcomes. An </a:t>
            </a:r>
            <a:r>
              <a:rPr lang="en-US" sz="2400" b="1" dirty="0" smtClean="0">
                <a:solidFill>
                  <a:srgbClr val="FF0000"/>
                </a:solidFill>
              </a:rPr>
              <a:t>event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rgbClr val="0000FF"/>
                </a:solidFill>
              </a:rPr>
              <a:t>subset</a:t>
            </a:r>
            <a:r>
              <a:rPr lang="en-US" sz="2400" dirty="0" smtClean="0"/>
              <a:t> of the sample space.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61695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660066"/>
                </a:solidFill>
              </a:rPr>
              <a:t>The number of ways 4-out-of-7 flips can be heads is C(7,4).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H H H H T T 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T H H T H H T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	T T T H H H H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660066"/>
                </a:solidFill>
              </a:rPr>
              <a:t>	Each flip is an independent flips. For each such pattern, the probability of 4 heads (and 3 tails) = (2/3)</a:t>
            </a:r>
            <a:r>
              <a:rPr lang="en-US" sz="2400" baseline="30000" dirty="0" smtClean="0">
                <a:solidFill>
                  <a:srgbClr val="660066"/>
                </a:solidFill>
              </a:rPr>
              <a:t>4</a:t>
            </a:r>
            <a:r>
              <a:rPr lang="en-US" sz="2400" dirty="0" smtClean="0">
                <a:solidFill>
                  <a:srgbClr val="660066"/>
                </a:solidFill>
              </a:rPr>
              <a:t>. (1/3)</a:t>
            </a:r>
            <a:r>
              <a:rPr lang="en-US" sz="2400" baseline="30000" dirty="0" smtClean="0">
                <a:solidFill>
                  <a:srgbClr val="660066"/>
                </a:solidFill>
              </a:rPr>
              <a:t>3.</a:t>
            </a:r>
            <a:r>
              <a:rPr lang="en-US" sz="2400" dirty="0" smtClean="0">
                <a:solidFill>
                  <a:srgbClr val="660066"/>
                </a:solidFill>
              </a:rPr>
              <a:t> So, in all, the probability of exactly 4 heads is </a:t>
            </a:r>
            <a:r>
              <a:rPr lang="en-US" sz="2400" dirty="0" smtClean="0">
                <a:solidFill>
                  <a:srgbClr val="FF0000"/>
                </a:solidFill>
              </a:rPr>
              <a:t>C(7,4). (2/3)</a:t>
            </a:r>
            <a:r>
              <a:rPr lang="en-US" sz="2400" baseline="30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. (1/3)</a:t>
            </a:r>
            <a:r>
              <a:rPr lang="en-US" sz="2400" baseline="300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= 560/2187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660066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DEFINITION</a:t>
            </a:r>
            <a:r>
              <a:rPr lang="en-US" sz="2400" dirty="0" smtClean="0">
                <a:solidFill>
                  <a:srgbClr val="660066"/>
                </a:solidFill>
              </a:rPr>
              <a:t>. A random variable is a </a:t>
            </a:r>
            <a:r>
              <a:rPr lang="en-US" sz="2400" dirty="0" smtClean="0">
                <a:solidFill>
                  <a:srgbClr val="0000FF"/>
                </a:solidFill>
              </a:rPr>
              <a:t>function</a:t>
            </a:r>
            <a:r>
              <a:rPr lang="en-US" sz="2400" dirty="0" smtClean="0">
                <a:solidFill>
                  <a:srgbClr val="660066"/>
                </a:solidFill>
              </a:rPr>
              <a:t> from the </a:t>
            </a:r>
            <a:r>
              <a:rPr lang="en-US" sz="2400" b="1" i="1" dirty="0" smtClean="0">
                <a:solidFill>
                  <a:srgbClr val="660066"/>
                </a:solidFill>
              </a:rPr>
              <a:t>sample space </a:t>
            </a:r>
            <a:r>
              <a:rPr lang="en-US" sz="2400" dirty="0" smtClean="0">
                <a:solidFill>
                  <a:srgbClr val="660066"/>
                </a:solidFill>
              </a:rPr>
              <a:t>of an experiment to the set of </a:t>
            </a:r>
            <a:r>
              <a:rPr lang="en-US" sz="2400" i="1" dirty="0" smtClean="0">
                <a:solidFill>
                  <a:srgbClr val="660066"/>
                </a:solidFill>
              </a:rPr>
              <a:t>real numbers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Note. </a:t>
            </a: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random variable </a:t>
            </a:r>
            <a:r>
              <a:rPr lang="en-US" sz="2400" dirty="0" smtClean="0">
                <a:solidFill>
                  <a:srgbClr val="000000"/>
                </a:solidFill>
              </a:rPr>
              <a:t>is a function</a:t>
            </a:r>
            <a:r>
              <a:rPr lang="en-US" sz="2400" dirty="0" smtClean="0">
                <a:solidFill>
                  <a:srgbClr val="0000FF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not a variable </a:t>
            </a:r>
            <a:r>
              <a:rPr lang="en-US" sz="2400" dirty="0" err="1" smtClean="0">
                <a:solidFill>
                  <a:srgbClr val="000000"/>
                </a:solidFill>
                <a:sym typeface="Wingdings"/>
              </a:rPr>
              <a:t>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Example</a:t>
            </a:r>
            <a:r>
              <a:rPr lang="en-US" sz="2400" dirty="0" smtClean="0">
                <a:solidFill>
                  <a:srgbClr val="000000"/>
                </a:solidFill>
              </a:rPr>
              <a:t>. A coin is flipped three times. Let </a:t>
            </a:r>
            <a:r>
              <a:rPr lang="en-US" sz="2400" dirty="0" err="1" smtClean="0">
                <a:solidFill>
                  <a:srgbClr val="000000"/>
                </a:solidFill>
              </a:rPr>
              <a:t>X(t</a:t>
            </a:r>
            <a:r>
              <a:rPr lang="en-US" sz="2400" dirty="0" smtClean="0">
                <a:solidFill>
                  <a:srgbClr val="000000"/>
                </a:solidFill>
              </a:rPr>
              <a:t>) be the random variable that equals the number of heads that appear when the outcome is </a:t>
            </a:r>
            <a:r>
              <a:rPr lang="en-US" sz="2400" dirty="0" err="1" smtClean="0">
                <a:solidFill>
                  <a:srgbClr val="000000"/>
                </a:solidFill>
              </a:rPr>
              <a:t>t</a:t>
            </a:r>
            <a:r>
              <a:rPr lang="en-US" sz="2400" dirty="0" smtClean="0">
                <a:solidFill>
                  <a:srgbClr val="000000"/>
                </a:solidFill>
              </a:rPr>
              <a:t>. Then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X(HHH) = 3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X(HHT) = X(HTH) = X(THH) = 2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X(TTH) = X(THT) = X(HTT) = 1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			X(TTT) = 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660066"/>
                </a:solidFill>
              </a:rPr>
              <a:t>The problem</a:t>
            </a:r>
            <a:r>
              <a:rPr lang="en-US" sz="2000" dirty="0" smtClean="0">
                <a:solidFill>
                  <a:srgbClr val="660066"/>
                </a:solidFill>
              </a:rPr>
              <a:t>. What is the smallest number of people who should be in a room so that the probability that at least two of them have the same birthday is greater than ½?</a:t>
            </a:r>
          </a:p>
          <a:p>
            <a:pPr>
              <a:buNone/>
            </a:pPr>
            <a:endParaRPr lang="en-US" sz="20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	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61460" y="3465999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03602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17364" y="3465999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6219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2675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6256" y="3055426"/>
            <a:ext cx="1069446" cy="101211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3602" y="3618771"/>
            <a:ext cx="14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764" y="361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5484" y="361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07144" y="2778529"/>
            <a:ext cx="690518" cy="456292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4449465"/>
            <a:ext cx="83953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people entering the room one after another. Assuming birthdays are randomly</a:t>
            </a:r>
          </a:p>
          <a:p>
            <a:r>
              <a:rPr lang="en-US" dirty="0" smtClean="0"/>
              <a:t>assigned dates, the probability that the  second person has the same birthday as the </a:t>
            </a:r>
          </a:p>
          <a:p>
            <a:r>
              <a:rPr lang="en-US" dirty="0" smtClean="0"/>
              <a:t>first one is 1 - 365/366</a:t>
            </a:r>
          </a:p>
          <a:p>
            <a:endParaRPr lang="en-US" dirty="0" smtClean="0"/>
          </a:p>
          <a:p>
            <a:r>
              <a:rPr lang="en-US" dirty="0" smtClean="0"/>
              <a:t>Probability that third person has the same birthday </a:t>
            </a:r>
            <a:r>
              <a:rPr lang="en-US" smtClean="0"/>
              <a:t>as any one </a:t>
            </a:r>
            <a:r>
              <a:rPr lang="en-US" dirty="0" smtClean="0"/>
              <a:t>of the previous persons is</a:t>
            </a:r>
          </a:p>
          <a:p>
            <a:r>
              <a:rPr lang="en-US" dirty="0" smtClean="0"/>
              <a:t>1 – 364/366 </a:t>
            </a:r>
            <a:r>
              <a:rPr lang="en-US" dirty="0" err="1" smtClean="0"/>
              <a:t>x</a:t>
            </a:r>
            <a:r>
              <a:rPr lang="en-US" dirty="0" smtClean="0"/>
              <a:t> 365/366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Birthday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Continuing like this, p</a:t>
            </a:r>
            <a:r>
              <a:rPr lang="en-US" sz="2000" dirty="0" smtClean="0"/>
              <a:t>robability that the n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 person has the same birthday as one of the previous persons is 1 – 365/366 </a:t>
            </a:r>
            <a:r>
              <a:rPr lang="en-US" sz="2000" dirty="0" err="1" smtClean="0"/>
              <a:t>x</a:t>
            </a:r>
            <a:r>
              <a:rPr lang="en-US" sz="2000" dirty="0" smtClean="0"/>
              <a:t> 364/366 </a:t>
            </a:r>
            <a:r>
              <a:rPr lang="en-US" sz="2000" dirty="0" err="1" smtClean="0"/>
              <a:t>x</a:t>
            </a:r>
            <a:r>
              <a:rPr lang="en-US" sz="2000" dirty="0" smtClean="0"/>
              <a:t> … </a:t>
            </a:r>
            <a:r>
              <a:rPr lang="en-US" sz="2000" dirty="0" err="1" smtClean="0"/>
              <a:t>x</a:t>
            </a:r>
            <a:r>
              <a:rPr lang="en-US" sz="2000" dirty="0" smtClean="0"/>
              <a:t>  (367 –n)/366</a:t>
            </a:r>
            <a:endParaRPr lang="en-US" sz="20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</a:rPr>
              <a:t>	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661460" y="3465999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03602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17364" y="3465999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76219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2675" y="3465627"/>
            <a:ext cx="143230" cy="152772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6256" y="3055426"/>
            <a:ext cx="1069446" cy="101211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3602" y="3618771"/>
            <a:ext cx="14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764" y="361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05484" y="36187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907144" y="2778529"/>
            <a:ext cx="690518" cy="456292"/>
          </a:xfrm>
          <a:prstGeom prst="rightArrow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7119" y="4449465"/>
            <a:ext cx="7738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 the equation so that for the 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person, this probability  </a:t>
            </a:r>
          </a:p>
          <a:p>
            <a:r>
              <a:rPr lang="en-US" sz="2400" dirty="0" smtClean="0"/>
              <a:t>exceeds ½. You will get </a:t>
            </a:r>
            <a:r>
              <a:rPr lang="en-US" sz="2400" dirty="0" err="1" smtClean="0"/>
              <a:t>n</a:t>
            </a:r>
            <a:r>
              <a:rPr lang="en-US" sz="2400" dirty="0" smtClean="0"/>
              <a:t> = 23 </a:t>
            </a:r>
          </a:p>
          <a:p>
            <a:endParaRPr lang="en-US" sz="2400" dirty="0" smtClean="0"/>
          </a:p>
          <a:p>
            <a:r>
              <a:rPr lang="en-US" sz="2400" dirty="0" smtClean="0"/>
              <a:t>Also sometimes known as the </a:t>
            </a:r>
            <a:r>
              <a:rPr lang="en-US" sz="2400" b="1" dirty="0" smtClean="0">
                <a:solidFill>
                  <a:srgbClr val="FF0000"/>
                </a:solidFill>
              </a:rPr>
              <a:t>birthday paradox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Informally, the </a:t>
            </a:r>
            <a:r>
              <a:rPr lang="en-US" sz="2400" b="1" i="1" dirty="0" smtClean="0">
                <a:solidFill>
                  <a:srgbClr val="0000FF"/>
                </a:solidFill>
              </a:rPr>
              <a:t>expected value </a:t>
            </a:r>
            <a:r>
              <a:rPr lang="en-US" sz="2400" dirty="0" smtClean="0">
                <a:solidFill>
                  <a:srgbClr val="000000"/>
                </a:solidFill>
              </a:rPr>
              <a:t>of a random variable is its average value. Like, “what is the average value of a Die?”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DEFINITION. The </a:t>
            </a:r>
            <a:r>
              <a:rPr lang="en-US" sz="2400" b="1" i="1" dirty="0" smtClean="0">
                <a:solidFill>
                  <a:srgbClr val="000000"/>
                </a:solidFill>
              </a:rPr>
              <a:t>expected value </a:t>
            </a:r>
            <a:r>
              <a:rPr lang="en-US" sz="2400" dirty="0" smtClean="0">
                <a:solidFill>
                  <a:srgbClr val="000000"/>
                </a:solidFill>
              </a:rPr>
              <a:t>of a random variable </a:t>
            </a:r>
            <a:r>
              <a:rPr lang="en-US" sz="2400" dirty="0" err="1" smtClean="0">
                <a:solidFill>
                  <a:srgbClr val="000000"/>
                </a:solidFill>
              </a:rPr>
              <a:t>X(s</a:t>
            </a:r>
            <a:r>
              <a:rPr lang="en-US" sz="2400" dirty="0" smtClean="0">
                <a:solidFill>
                  <a:srgbClr val="000000"/>
                </a:solidFill>
              </a:rPr>
              <a:t>) is equal to ∑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s∈S</a:t>
            </a:r>
            <a:r>
              <a:rPr lang="en-US" sz="2400" baseline="-250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p(s)X(s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EXAMPLE 1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i="1" dirty="0" smtClean="0">
                <a:solidFill>
                  <a:srgbClr val="0000FF"/>
                </a:solidFill>
              </a:rPr>
              <a:t>Expected value of a Die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	Each number 1, 2, 3, 4, 5, 6 occurs with a probability 1/6. So the expected value is </a:t>
            </a:r>
            <a:r>
              <a:rPr lang="en-US" sz="2400" dirty="0" smtClean="0">
                <a:solidFill>
                  <a:srgbClr val="FF0000"/>
                </a:solidFill>
              </a:rPr>
              <a:t>1/6 (1+2+3+4+5+6) = 21/6 = 7/2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EXAMPLE 2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i="1" dirty="0" smtClean="0">
                <a:solidFill>
                  <a:srgbClr val="0000FF"/>
                </a:solidFill>
              </a:rPr>
              <a:t>A fair coin is flipped three times. Let X be the random variable that assigns to an outcome the number of heads that is the outcome. What is the expected value of X?</a:t>
            </a:r>
          </a:p>
          <a:p>
            <a:pPr>
              <a:buNone/>
            </a:pPr>
            <a:endParaRPr lang="en-US" sz="2400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/>
              <a:t>There are eight possible outcomes when a fair coin is flipped three times. These are HHH, HHT, HTH, HTT, THH, THT, TTH, TTT. Each occurs with a probability of 1/8. So,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E(X) = 1/8(3+2+2+2+1+1+1+0) =  12/8 = 3/2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i="1" dirty="0" smtClean="0">
                <a:solidFill>
                  <a:srgbClr val="0000FF"/>
                </a:solidFill>
              </a:rPr>
              <a:t>Consider this: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	You flip a coin and the probability of a tail is </a:t>
            </a:r>
            <a:r>
              <a:rPr lang="en-US" dirty="0" err="1" smtClean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. This coin is repeatedly flipped until it comes up tails.  What is the </a:t>
            </a:r>
            <a:r>
              <a:rPr lang="en-US" i="1" dirty="0" smtClean="0">
                <a:solidFill>
                  <a:srgbClr val="0000FF"/>
                </a:solidFill>
              </a:rPr>
              <a:t>expected number of flips </a:t>
            </a:r>
            <a:r>
              <a:rPr lang="en-US" dirty="0" smtClean="0">
                <a:solidFill>
                  <a:srgbClr val="000000"/>
                </a:solidFill>
              </a:rPr>
              <a:t>until you see a tail? 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686801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 sample space {T, HT, HHT, HHHT …} is infinite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probability of a tail (T) is </a:t>
            </a:r>
            <a:r>
              <a:rPr lang="en-US" sz="2400" dirty="0" err="1" smtClean="0">
                <a:solidFill>
                  <a:srgbClr val="0000FF"/>
                </a:solidFill>
              </a:rPr>
              <a:t>p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Probability of a head (H) is (1-p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probability of (HT) is (1-p)p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 probability of (HHT) is (1-p)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p etc.  Why?</a:t>
            </a:r>
          </a:p>
          <a:p>
            <a:pPr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Let X be the random variable that counts the number of flips to see a tail</a:t>
            </a:r>
            <a:r>
              <a:rPr lang="en-US" sz="2400" dirty="0" smtClean="0">
                <a:solidFill>
                  <a:srgbClr val="0000FF"/>
                </a:solidFill>
              </a:rPr>
              <a:t>. </a:t>
            </a:r>
            <a:r>
              <a:rPr lang="en-US" sz="2400" dirty="0" smtClean="0"/>
              <a:t>Then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 (X=</a:t>
            </a:r>
            <a:r>
              <a:rPr lang="en-US" sz="2400" dirty="0" err="1" smtClean="0">
                <a:solidFill>
                  <a:srgbClr val="FF0000"/>
                </a:solidFill>
              </a:rPr>
              <a:t>j</a:t>
            </a:r>
            <a:r>
              <a:rPr lang="en-US" sz="2400" dirty="0" smtClean="0">
                <a:solidFill>
                  <a:srgbClr val="FF0000"/>
                </a:solidFill>
              </a:rPr>
              <a:t>) = (1-p)</a:t>
            </a:r>
            <a:r>
              <a:rPr lang="en-US" sz="2400" baseline="30000" dirty="0" smtClean="0">
                <a:solidFill>
                  <a:srgbClr val="FF0000"/>
                </a:solidFill>
              </a:rPr>
              <a:t>j-1</a:t>
            </a:r>
            <a:r>
              <a:rPr lang="en-US" sz="2400" dirty="0" smtClean="0">
                <a:solidFill>
                  <a:srgbClr val="FF0000"/>
                </a:solidFill>
              </a:rPr>
              <a:t>.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400" dirty="0" smtClean="0"/>
              <a:t>This is known as </a:t>
            </a:r>
            <a:r>
              <a:rPr lang="en-US" sz="2400" dirty="0" smtClean="0">
                <a:solidFill>
                  <a:srgbClr val="0000FF"/>
                </a:solidFill>
              </a:rPr>
              <a:t>geometric distribution.</a:t>
            </a: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Expectation in a 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X = the random variable that counts the number of flips to see a tail.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So, X(T) = 1, X(HT) = 2, X(HHT) = 3 and so on.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E(X) 	= 		</a:t>
            </a:r>
            <a:r>
              <a:rPr lang="en-US" sz="4400" dirty="0" smtClean="0">
                <a:solidFill>
                  <a:srgbClr val="000000"/>
                </a:solidFill>
              </a:rPr>
              <a:t>∑</a:t>
            </a:r>
            <a:r>
              <a:rPr lang="en-US" sz="4000" baseline="30000" dirty="0" smtClean="0">
                <a:solidFill>
                  <a:srgbClr val="000000"/>
                </a:solidFill>
              </a:rPr>
              <a:t>∞</a:t>
            </a:r>
            <a:r>
              <a:rPr lang="en-US" sz="40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baseline="-250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j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  <a:r>
              <a:rPr lang="en-US" sz="2800" dirty="0" err="1" smtClean="0">
                <a:solidFill>
                  <a:srgbClr val="000000"/>
                </a:solidFill>
              </a:rPr>
              <a:t>p(X</a:t>
            </a:r>
            <a:r>
              <a:rPr lang="en-US" sz="2800" dirty="0" smtClean="0">
                <a:solidFill>
                  <a:srgbClr val="000000"/>
                </a:solidFill>
              </a:rPr>
              <a:t>=</a:t>
            </a:r>
            <a:r>
              <a:rPr lang="en-US" sz="2800" dirty="0" err="1" smtClean="0">
                <a:solidFill>
                  <a:srgbClr val="000000"/>
                </a:solidFill>
              </a:rPr>
              <a:t>j</a:t>
            </a:r>
            <a:r>
              <a:rPr lang="en-US" sz="2800" dirty="0" smtClean="0">
                <a:solidFill>
                  <a:srgbClr val="000000"/>
                </a:solidFill>
              </a:rPr>
              <a:t>) = </a:t>
            </a:r>
            <a:r>
              <a:rPr lang="en-US" sz="4400" dirty="0" smtClean="0">
                <a:solidFill>
                  <a:srgbClr val="000000"/>
                </a:solidFill>
              </a:rPr>
              <a:t>∑</a:t>
            </a:r>
            <a:r>
              <a:rPr lang="en-US" sz="4400" baseline="30000" dirty="0" smtClean="0">
                <a:solidFill>
                  <a:srgbClr val="000000"/>
                </a:solidFill>
              </a:rPr>
              <a:t>∞</a:t>
            </a:r>
            <a:r>
              <a:rPr lang="en-US" sz="44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baseline="-25000" dirty="0" smtClean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j</a:t>
            </a:r>
            <a:r>
              <a:rPr lang="en-US" sz="2800" dirty="0" smtClean="0">
                <a:solidFill>
                  <a:srgbClr val="000000"/>
                </a:solidFill>
              </a:rPr>
              <a:t>. (1-p)</a:t>
            </a:r>
            <a:r>
              <a:rPr lang="en-US" sz="2800" baseline="30000" dirty="0" smtClean="0">
                <a:solidFill>
                  <a:srgbClr val="000000"/>
                </a:solidFill>
              </a:rPr>
              <a:t>j-1</a:t>
            </a:r>
            <a:r>
              <a:rPr lang="en-US" sz="2800" dirty="0" smtClean="0">
                <a:solidFill>
                  <a:srgbClr val="000000"/>
                </a:solidFill>
              </a:rPr>
              <a:t>.p 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			= 		1. </a:t>
            </a:r>
            <a:r>
              <a:rPr lang="en-US" sz="2800" dirty="0" err="1" smtClean="0">
                <a:solidFill>
                  <a:srgbClr val="000000"/>
                </a:solidFill>
              </a:rPr>
              <a:t>p</a:t>
            </a:r>
            <a:r>
              <a:rPr lang="en-US" sz="2800" dirty="0" smtClean="0">
                <a:solidFill>
                  <a:srgbClr val="000000"/>
                </a:solidFill>
              </a:rPr>
              <a:t> + 2.(1-p).p + 3.(1-p)</a:t>
            </a:r>
            <a:r>
              <a:rPr lang="en-US" sz="2800" baseline="30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.p + 4. (1-p)</a:t>
            </a:r>
            <a:r>
              <a:rPr lang="en-US" sz="2800" baseline="30000" dirty="0" smtClean="0">
                <a:solidFill>
                  <a:srgbClr val="000000"/>
                </a:solidFill>
              </a:rPr>
              <a:t>3</a:t>
            </a:r>
            <a:r>
              <a:rPr lang="en-US" sz="2800" dirty="0" smtClean="0">
                <a:solidFill>
                  <a:srgbClr val="000000"/>
                </a:solidFill>
              </a:rPr>
              <a:t>.p +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This infinite series can be simplified to 1/p.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Thus</a:t>
            </a:r>
            <a:r>
              <a:rPr lang="en-US" sz="2400" dirty="0" smtClean="0">
                <a:solidFill>
                  <a:srgbClr val="000000"/>
                </a:solidFill>
              </a:rPr>
              <a:t>, if </a:t>
            </a:r>
            <a:r>
              <a:rPr lang="en-US" sz="2400" dirty="0" err="1" smtClean="0">
                <a:solidFill>
                  <a:srgbClr val="000000"/>
                </a:solidFill>
              </a:rPr>
              <a:t>p</a:t>
            </a:r>
            <a:r>
              <a:rPr lang="en-US" sz="2400" dirty="0" smtClean="0">
                <a:solidFill>
                  <a:srgbClr val="000000"/>
                </a:solidFill>
              </a:rPr>
              <a:t> = 0.2 then the expected number of flips after which you see a tail is 1/0.2 = 5</a:t>
            </a: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82698" y="1757736"/>
          <a:ext cx="2989177" cy="169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412"/>
                <a:gridCol w="942765"/>
              </a:tblGrid>
              <a:tr h="508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Probability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297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0.2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0.3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0.5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40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20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72041" y="3980418"/>
            <a:ext cx="354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average value?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72041" y="4615471"/>
            <a:ext cx="44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0.2 </a:t>
            </a:r>
            <a:r>
              <a:rPr lang="en-US" sz="2400" dirty="0" err="1" smtClean="0"/>
              <a:t>x</a:t>
            </a:r>
            <a:r>
              <a:rPr lang="en-US" sz="2400" dirty="0" smtClean="0"/>
              <a:t> 30 + 0.3 </a:t>
            </a:r>
            <a:r>
              <a:rPr lang="en-US" sz="2400" dirty="0" err="1" smtClean="0"/>
              <a:t>x</a:t>
            </a:r>
            <a:r>
              <a:rPr lang="en-US" sz="2400" dirty="0" smtClean="0"/>
              <a:t> 40 + 0.5 </a:t>
            </a:r>
            <a:r>
              <a:rPr lang="en-US" sz="2400" dirty="0" err="1" smtClean="0"/>
              <a:t>x</a:t>
            </a:r>
            <a:r>
              <a:rPr lang="en-US" sz="2400" dirty="0" smtClean="0"/>
              <a:t> 20 = 28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probability?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871449"/>
            <a:ext cx="60833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 of a geometric distribution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30796" y="1757736"/>
          <a:ext cx="463566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606"/>
                <a:gridCol w="2946061"/>
              </a:tblGrid>
              <a:tr h="508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Probability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Value of random variable X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2970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sz="2400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(1-p).p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(1-p)</a:t>
                      </a:r>
                      <a:r>
                        <a:rPr lang="en-US" sz="2400" baseline="30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.p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(1-p)</a:t>
                      </a:r>
                      <a:r>
                        <a:rPr lang="en-US" sz="2400" baseline="300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.p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..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</a:p>
                    <a:p>
                      <a:r>
                        <a:rPr lang="en-US" sz="2400" dirty="0" smtClean="0">
                          <a:solidFill>
                            <a:srgbClr val="0000FF"/>
                          </a:solidFill>
                        </a:rPr>
                        <a:t>..</a:t>
                      </a:r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0473" y="4615470"/>
            <a:ext cx="7419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average value (same as the expected value) of</a:t>
            </a:r>
          </a:p>
          <a:p>
            <a:r>
              <a:rPr lang="en-US" sz="2400" dirty="0" smtClean="0"/>
              <a:t>the random variable X?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72097" y="5712188"/>
            <a:ext cx="621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</a:t>
            </a:r>
            <a:r>
              <a:rPr lang="en-US" sz="2400" dirty="0" smtClean="0"/>
              <a:t> + 2p(1-p) + 3p(1-p)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+ 4p(1-p)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+ … = 1/p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Monte Carlo Algorithms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359" y="1800684"/>
            <a:ext cx="89457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class of probabilistic algorithms that make a random choice at one</a:t>
            </a:r>
          </a:p>
          <a:p>
            <a:r>
              <a:rPr lang="en-US" sz="2400" dirty="0" smtClean="0"/>
              <a:t>or more steps.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. Has this batch of chips not been tested by the chip maker?</a:t>
            </a:r>
          </a:p>
          <a:p>
            <a:endParaRPr lang="en-US" sz="2400" dirty="0" smtClean="0"/>
          </a:p>
          <a:p>
            <a:r>
              <a:rPr lang="en-US" sz="2400" dirty="0" smtClean="0"/>
              <a:t>Randomly pick a chip and test it. If it is bad then the answer is </a:t>
            </a:r>
            <a:r>
              <a:rPr lang="en-US" sz="2400" dirty="0" smtClean="0">
                <a:solidFill>
                  <a:srgbClr val="3366FF"/>
                </a:solidFill>
              </a:rPr>
              <a:t>yes</a:t>
            </a:r>
            <a:r>
              <a:rPr lang="en-US" sz="2400" dirty="0" smtClean="0"/>
              <a:t>. If </a:t>
            </a:r>
          </a:p>
          <a:p>
            <a:r>
              <a:rPr lang="en-US" sz="2400" dirty="0" smtClean="0"/>
              <a:t>The chip is good then the answer is “</a:t>
            </a:r>
            <a:r>
              <a:rPr lang="en-US" sz="2400" dirty="0" smtClean="0">
                <a:solidFill>
                  <a:srgbClr val="3366FF"/>
                </a:solidFill>
              </a:rPr>
              <a:t>I don’t know</a:t>
            </a:r>
            <a:r>
              <a:rPr lang="en-US" sz="2400" dirty="0" smtClean="0"/>
              <a:t>,” and then randomly</a:t>
            </a:r>
          </a:p>
          <a:p>
            <a:r>
              <a:rPr lang="en-US" sz="2400" dirty="0" smtClean="0"/>
              <a:t>pick another. After the answer is yes for </a:t>
            </a:r>
            <a:r>
              <a:rPr lang="en-US" sz="2400" dirty="0" err="1" smtClean="0"/>
              <a:t>k</a:t>
            </a:r>
            <a:r>
              <a:rPr lang="en-US" sz="2400" dirty="0" smtClean="0"/>
              <a:t> different random picks, and</a:t>
            </a:r>
          </a:p>
          <a:p>
            <a:r>
              <a:rPr lang="en-US" sz="2400" dirty="0" smtClean="0"/>
              <a:t>each time the answer is “</a:t>
            </a:r>
            <a:r>
              <a:rPr lang="en-US" sz="2400" dirty="0" smtClean="0">
                <a:solidFill>
                  <a:srgbClr val="3366FF"/>
                </a:solidFill>
              </a:rPr>
              <a:t>I don’t know</a:t>
            </a:r>
            <a:r>
              <a:rPr lang="en-US" sz="2400" dirty="0" smtClean="0"/>
              <a:t>,” you certify the batch to be </a:t>
            </a:r>
          </a:p>
          <a:p>
            <a:r>
              <a:rPr lang="en-US" sz="2400" dirty="0" smtClean="0"/>
              <a:t>good (that is, it has been tested by the chip maker).</a:t>
            </a:r>
          </a:p>
          <a:p>
            <a:endParaRPr lang="en-US" sz="2400" dirty="0" smtClean="0"/>
          </a:p>
          <a:p>
            <a:r>
              <a:rPr lang="en-US" sz="2400" dirty="0" smtClean="0"/>
              <a:t>What is the probability of a wrong conclusion?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599" y="1800684"/>
            <a:ext cx="9086442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related to conditional probability. We can make a realistic </a:t>
            </a:r>
          </a:p>
          <a:p>
            <a:r>
              <a:rPr lang="en-US" sz="2400" dirty="0" smtClean="0"/>
              <a:t>estimate when some extra information is available.</a:t>
            </a:r>
          </a:p>
          <a:p>
            <a:endParaRPr lang="en-US" sz="2400" dirty="0" smtClean="0"/>
          </a:p>
          <a:p>
            <a:r>
              <a:rPr lang="en-US" sz="2400" dirty="0" smtClean="0"/>
              <a:t>Problem 1.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We have two boxes. The first contains </a:t>
            </a:r>
            <a:r>
              <a:rPr lang="en-US" sz="2400" b="1" dirty="0" smtClean="0">
                <a:solidFill>
                  <a:srgbClr val="0000FF"/>
                </a:solidFill>
              </a:rPr>
              <a:t>two green balls and seven red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balls</a:t>
            </a:r>
            <a:r>
              <a:rPr lang="en-US" sz="2400" dirty="0" smtClean="0">
                <a:solidFill>
                  <a:srgbClr val="0000FF"/>
                </a:solidFill>
              </a:rPr>
              <a:t>; the second contains </a:t>
            </a:r>
            <a:r>
              <a:rPr lang="en-US" sz="2400" b="1" dirty="0" smtClean="0">
                <a:solidFill>
                  <a:srgbClr val="0000FF"/>
                </a:solidFill>
              </a:rPr>
              <a:t>four green balls and three red balls</a:t>
            </a:r>
            <a:r>
              <a:rPr lang="en-US" sz="2400" dirty="0" smtClean="0">
                <a:solidFill>
                  <a:srgbClr val="0000FF"/>
                </a:solidFill>
              </a:rPr>
              <a:t>. Bob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selects </a:t>
            </a:r>
            <a:r>
              <a:rPr lang="en-US" sz="2400" dirty="0" smtClean="0">
                <a:solidFill>
                  <a:srgbClr val="0000FF"/>
                </a:solidFill>
              </a:rPr>
              <a:t>a ball by</a:t>
            </a:r>
            <a:r>
              <a:rPr lang="en-US" sz="2400" dirty="0" smtClean="0">
                <a:solidFill>
                  <a:srgbClr val="0000FF"/>
                </a:solidFill>
              </a:rPr>
              <a:t> first </a:t>
            </a:r>
            <a:r>
              <a:rPr lang="en-US" sz="2400" dirty="0" smtClean="0">
                <a:solidFill>
                  <a:srgbClr val="0000FF"/>
                </a:solidFill>
              </a:rPr>
              <a:t>choosing one of the two boxes at random. He then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selects </a:t>
            </a:r>
            <a:r>
              <a:rPr lang="en-US" sz="2400" dirty="0" smtClean="0">
                <a:solidFill>
                  <a:srgbClr val="0000FF"/>
                </a:solidFill>
              </a:rPr>
              <a:t>one of the balls in</a:t>
            </a:r>
            <a:r>
              <a:rPr lang="en-US" sz="2400" dirty="0" smtClean="0">
                <a:solidFill>
                  <a:srgbClr val="0000FF"/>
                </a:solidFill>
              </a:rPr>
              <a:t> this </a:t>
            </a:r>
            <a:r>
              <a:rPr lang="en-US" sz="2400" dirty="0" smtClean="0">
                <a:solidFill>
                  <a:srgbClr val="0000FF"/>
                </a:solidFill>
              </a:rPr>
              <a:t>box at random. If Bob has selected a red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ball</a:t>
            </a:r>
            <a:r>
              <a:rPr lang="en-US" sz="2400" dirty="0" smtClean="0">
                <a:solidFill>
                  <a:srgbClr val="0000FF"/>
                </a:solidFill>
              </a:rPr>
              <a:t>, what is the probability that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he selected </a:t>
            </a:r>
            <a:r>
              <a:rPr lang="en-US" sz="2400" b="1" i="1" dirty="0" smtClean="0">
                <a:solidFill>
                  <a:srgbClr val="FF0000"/>
                </a:solidFill>
              </a:rPr>
              <a:t>a ball from the first box</a:t>
            </a:r>
            <a:r>
              <a:rPr lang="en-US" sz="2400" b="1" i="1" dirty="0" smtClean="0">
                <a:solidFill>
                  <a:srgbClr val="FF0000"/>
                </a:solidFill>
              </a:rPr>
              <a:t>?</a:t>
            </a:r>
          </a:p>
          <a:p>
            <a:endParaRPr lang="en-US" sz="2400" b="1" i="1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smtClean="0"/>
              <a:t>See page 469 of your textbook)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01661"/>
            <a:ext cx="8559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 E and F be events from a sample space S such that </a:t>
            </a:r>
            <a:r>
              <a:rPr lang="en-US" sz="2000" dirty="0" err="1" smtClean="0"/>
              <a:t>p(E</a:t>
            </a:r>
            <a:r>
              <a:rPr lang="en-US" sz="2000" dirty="0" smtClean="0"/>
              <a:t>) ≠ 0 and </a:t>
            </a:r>
            <a:r>
              <a:rPr lang="en-US" sz="2000" dirty="0" err="1" smtClean="0"/>
              <a:t>p(F</a:t>
            </a:r>
            <a:r>
              <a:rPr lang="en-US" sz="2000" dirty="0" smtClean="0"/>
              <a:t>) ≠ 0. Then</a:t>
            </a:r>
          </a:p>
          <a:p>
            <a:endParaRPr lang="en-US" sz="2000" dirty="0" smtClean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582844" y="2950190"/>
          <a:ext cx="5108696" cy="1004196"/>
        </p:xfrm>
        <a:graphic>
          <a:graphicData uri="http://schemas.openxmlformats.org/presentationml/2006/ole">
            <p:oleObj spid="_x0000_s47106" name="Equation" r:id="rId3" imgW="2273300" imgH="393700" progId="Equation.DSMT4">
              <p:embed/>
            </p:oleObj>
          </a:graphicData>
        </a:graphic>
      </p:graphicFrame>
      <p:sp>
        <p:nvSpPr>
          <p:cNvPr id="8" name="Line Callout 1 7"/>
          <p:cNvSpPr/>
          <p:nvPr/>
        </p:nvSpPr>
        <p:spPr>
          <a:xfrm>
            <a:off x="1593273" y="4450773"/>
            <a:ext cx="1420091" cy="334818"/>
          </a:xfrm>
          <a:prstGeom prst="borderCallout1">
            <a:avLst>
              <a:gd name="adj1" fmla="val 18750"/>
              <a:gd name="adj2" fmla="val -8333"/>
              <a:gd name="adj3" fmla="val -253018"/>
              <a:gd name="adj4" fmla="val 28252"/>
            </a:avLst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3273" y="44162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this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2624889" y="2309547"/>
            <a:ext cx="931111" cy="369332"/>
          </a:xfrm>
          <a:prstGeom prst="borderCallout1">
            <a:avLst>
              <a:gd name="adj1" fmla="val 18750"/>
              <a:gd name="adj2" fmla="val -8333"/>
              <a:gd name="adj3" fmla="val 266802"/>
              <a:gd name="adj4" fmla="val -19453"/>
            </a:avLst>
          </a:prstGeom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479" y="2309547"/>
            <a:ext cx="6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091" y="1879303"/>
            <a:ext cx="86998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Suppose </a:t>
            </a:r>
            <a:r>
              <a:rPr lang="en-US" sz="2400" dirty="0" smtClean="0"/>
              <a:t>that one person in 100,000 has a particular rare disease</a:t>
            </a:r>
            <a:r>
              <a:rPr lang="en-US" sz="2400" dirty="0" smtClean="0"/>
              <a:t> </a:t>
            </a:r>
          </a:p>
          <a:p>
            <a:pPr marL="457200" indent="-457200"/>
            <a:r>
              <a:rPr lang="en-US" sz="2400" dirty="0" smtClean="0"/>
              <a:t>	for </a:t>
            </a:r>
            <a:r>
              <a:rPr lang="en-US" sz="2400" dirty="0" smtClean="0"/>
              <a:t>which there is a </a:t>
            </a:r>
            <a:r>
              <a:rPr lang="en-US" sz="2400" dirty="0" smtClean="0"/>
              <a:t>fairly accurate </a:t>
            </a:r>
            <a:r>
              <a:rPr lang="en-US" sz="2400" dirty="0" smtClean="0"/>
              <a:t>diagnostic test.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2. This </a:t>
            </a:r>
            <a:r>
              <a:rPr lang="en-US" sz="2400" dirty="0" smtClean="0"/>
              <a:t>test is correct 99.0% of the time when given to a person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</a:t>
            </a:r>
            <a:r>
              <a:rPr lang="en-US" sz="2400" dirty="0" smtClean="0"/>
              <a:t>selected at </a:t>
            </a:r>
            <a:r>
              <a:rPr lang="en-US" sz="2400" dirty="0" smtClean="0"/>
              <a:t>random who has the disease</a:t>
            </a:r>
            <a:r>
              <a:rPr lang="en-US" sz="2400" dirty="0" smtClean="0"/>
              <a:t>;</a:t>
            </a:r>
          </a:p>
          <a:p>
            <a:endParaRPr lang="en-US" sz="2400" dirty="0" smtClean="0"/>
          </a:p>
          <a:p>
            <a:r>
              <a:rPr lang="en-US" sz="2400" dirty="0" smtClean="0"/>
              <a:t>3. The test is </a:t>
            </a:r>
            <a:r>
              <a:rPr lang="en-US" sz="2400" dirty="0" smtClean="0"/>
              <a:t>correct 99.5% of the time when given to a person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	s</a:t>
            </a:r>
            <a:r>
              <a:rPr lang="en-US" sz="2400" dirty="0" smtClean="0"/>
              <a:t>elected</a:t>
            </a:r>
            <a:r>
              <a:rPr lang="en-US" sz="2400" dirty="0" smtClean="0"/>
              <a:t> </a:t>
            </a:r>
            <a:r>
              <a:rPr lang="en-US" sz="2400" dirty="0" smtClean="0"/>
              <a:t>at </a:t>
            </a:r>
            <a:r>
              <a:rPr lang="en-US" sz="2400" dirty="0" smtClean="0"/>
              <a:t>random who does not have the disease.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Find the </a:t>
            </a:r>
            <a:r>
              <a:rPr lang="en-US" sz="2400" dirty="0" smtClean="0"/>
              <a:t>probability that a person who tests positive for the disease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has </a:t>
            </a:r>
            <a:r>
              <a:rPr lang="en-US" sz="2400" dirty="0" smtClean="0"/>
              <a:t>the </a:t>
            </a:r>
            <a:r>
              <a:rPr lang="en-US" sz="2400" dirty="0" smtClean="0"/>
              <a:t>disease. (See p</a:t>
            </a:r>
            <a:r>
              <a:rPr lang="en-US" sz="2400" dirty="0" smtClean="0"/>
              <a:t>age</a:t>
            </a:r>
            <a:r>
              <a:rPr lang="en-US" sz="2400" dirty="0" smtClean="0"/>
              <a:t> 471 of </a:t>
            </a:r>
            <a:r>
              <a:rPr lang="en-US" sz="2400" dirty="0" smtClean="0"/>
              <a:t>you</a:t>
            </a:r>
            <a:r>
              <a:rPr lang="en-US" sz="2400" dirty="0" smtClean="0"/>
              <a:t>r textbook)</a:t>
            </a:r>
          </a:p>
          <a:p>
            <a:pPr marL="342900" indent="-342900">
              <a:buAutoNum type="alphaLcParenBoth"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50091" y="1417638"/>
            <a:ext cx="14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 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660" y="1888869"/>
            <a:ext cx="8292655" cy="6001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Consider an experiment where there are </a:t>
            </a:r>
            <a:r>
              <a:rPr lang="en-US" sz="2400" dirty="0" err="1" smtClean="0"/>
              <a:t>n</a:t>
            </a:r>
            <a:r>
              <a:rPr lang="en-US" sz="2400" dirty="0" smtClean="0"/>
              <a:t> possible outcomes</a:t>
            </a:r>
          </a:p>
          <a:p>
            <a:r>
              <a:rPr lang="en-US" sz="2400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, …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. Then </a:t>
            </a:r>
          </a:p>
          <a:p>
            <a:endParaRPr lang="en-US" sz="2400" dirty="0" smtClean="0"/>
          </a:p>
          <a:p>
            <a:r>
              <a:rPr lang="en-US" sz="2400" dirty="0" smtClean="0"/>
              <a:t>1. 0 ≤ p(x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≤ 1</a:t>
            </a:r>
          </a:p>
          <a:p>
            <a:r>
              <a:rPr lang="en-US" sz="2400" dirty="0" smtClean="0"/>
              <a:t>2. p(x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+ p(x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+ p(x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 + p(x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) + … + </a:t>
            </a:r>
            <a:r>
              <a:rPr lang="en-US" sz="2400" dirty="0" err="1" smtClean="0"/>
              <a:t>p(x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 = 1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treat </a:t>
            </a:r>
            <a:r>
              <a:rPr lang="en-US" sz="2400" dirty="0" err="1" smtClean="0"/>
              <a:t>p</a:t>
            </a:r>
            <a:r>
              <a:rPr lang="en-US" sz="2400" dirty="0" smtClean="0"/>
              <a:t> as a </a:t>
            </a:r>
            <a:r>
              <a:rPr lang="en-US" sz="2400" i="1" dirty="0" smtClean="0">
                <a:solidFill>
                  <a:srgbClr val="0000FF"/>
                </a:solidFill>
              </a:rPr>
              <a:t>function</a:t>
            </a:r>
            <a:r>
              <a:rPr lang="en-US" sz="2400" dirty="0" smtClean="0"/>
              <a:t> that maps the set of all outcomes to </a:t>
            </a:r>
          </a:p>
          <a:p>
            <a:r>
              <a:rPr lang="en-US" sz="2400" dirty="0" smtClean="0"/>
              <a:t>the set of real numbers. This is called the </a:t>
            </a:r>
            <a:r>
              <a:rPr lang="en-US" sz="2400" dirty="0" smtClean="0">
                <a:solidFill>
                  <a:srgbClr val="0000FF"/>
                </a:solidFill>
              </a:rPr>
              <a:t>probability distribution 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function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two events E and F are independent, the occurrence of one gives no information about the occurrence of the other. </a:t>
            </a:r>
          </a:p>
          <a:p>
            <a:endParaRPr lang="en-US" dirty="0" smtClean="0"/>
          </a:p>
          <a:p>
            <a:r>
              <a:rPr lang="en-US" dirty="0" smtClean="0"/>
              <a:t>The probability of two independent events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p(E∩F</a:t>
            </a:r>
            <a:r>
              <a:rPr lang="en-US" dirty="0" smtClean="0"/>
              <a:t>) = </a:t>
            </a:r>
            <a:r>
              <a:rPr lang="en-US" dirty="0" err="1" smtClean="0"/>
              <a:t>p(E</a:t>
            </a:r>
            <a:r>
              <a:rPr lang="en-US" dirty="0" smtClean="0"/>
              <a:t>) . </a:t>
            </a:r>
            <a:r>
              <a:rPr lang="en-US" dirty="0" err="1" smtClean="0"/>
              <a:t>p(F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dice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89" y="2248400"/>
            <a:ext cx="6369461" cy="3375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189" y="1632743"/>
            <a:ext cx="720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probability of  </a:t>
            </a:r>
            <a:r>
              <a:rPr lang="en-US" sz="2400" dirty="0" smtClean="0">
                <a:solidFill>
                  <a:srgbClr val="0000FF"/>
                </a:solidFill>
              </a:rPr>
              <a:t>two 1’s</a:t>
            </a:r>
            <a:r>
              <a:rPr lang="en-US" sz="2400" dirty="0" smtClean="0"/>
              <a:t> on </a:t>
            </a:r>
            <a:r>
              <a:rPr lang="en-US" sz="2400" dirty="0" smtClean="0">
                <a:solidFill>
                  <a:srgbClr val="0000FF"/>
                </a:solidFill>
              </a:rPr>
              <a:t>two six-sided dice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Poker game: Royal flush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70" y="1619249"/>
            <a:ext cx="6438980" cy="39282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probability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49" y="2062413"/>
            <a:ext cx="6607751" cy="2730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the union of events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75" y="4205747"/>
            <a:ext cx="4755214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25" y="1570181"/>
            <a:ext cx="4007666" cy="2406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2077</Words>
  <Application>Microsoft Macintosh PowerPoint</Application>
  <PresentationFormat>On-screen Show (4:3)</PresentationFormat>
  <Paragraphs>236</Paragraphs>
  <Slides>34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Equation</vt:lpstr>
      <vt:lpstr>22C:19 Discrete Math Discrete Probability</vt:lpstr>
      <vt:lpstr>Sample Space</vt:lpstr>
      <vt:lpstr>What is probability?</vt:lpstr>
      <vt:lpstr>Probability distribution</vt:lpstr>
      <vt:lpstr>Probability of independent events</vt:lpstr>
      <vt:lpstr>Example of dice</vt:lpstr>
      <vt:lpstr>Poker game: Royal flush</vt:lpstr>
      <vt:lpstr>More on probability</vt:lpstr>
      <vt:lpstr>Probability of the union of events</vt:lpstr>
      <vt:lpstr>Example</vt:lpstr>
      <vt:lpstr>When is gambling worth? </vt:lpstr>
      <vt:lpstr>Powerball lottery</vt:lpstr>
      <vt:lpstr>Conditional Probability</vt:lpstr>
      <vt:lpstr>Conditional Probability</vt:lpstr>
      <vt:lpstr>Example of Conditional Probability</vt:lpstr>
      <vt:lpstr>Monty Hall 3-door Puzzle</vt:lpstr>
      <vt:lpstr>What is behind door number 3?</vt:lpstr>
      <vt:lpstr>Bernoulli trials</vt:lpstr>
      <vt:lpstr>Bernoulli trials</vt:lpstr>
      <vt:lpstr>Bernoulli trials</vt:lpstr>
      <vt:lpstr>Random variables</vt:lpstr>
      <vt:lpstr>The Birthday Problem</vt:lpstr>
      <vt:lpstr>The Birthday Problem</vt:lpstr>
      <vt:lpstr>Expected Value</vt:lpstr>
      <vt:lpstr>Expected Value (continued)</vt:lpstr>
      <vt:lpstr>Geometric distribution</vt:lpstr>
      <vt:lpstr>Geometric distribution</vt:lpstr>
      <vt:lpstr>Expectation in a Geometric distribution</vt:lpstr>
      <vt:lpstr>Explanation</vt:lpstr>
      <vt:lpstr>Expected value of a geometric distribution </vt:lpstr>
      <vt:lpstr>Monte Carlo Algorithms</vt:lpstr>
      <vt:lpstr>Bayes theorem</vt:lpstr>
      <vt:lpstr>Bayes’ theorem</vt:lpstr>
      <vt:lpstr>Bayes’ theorem</vt:lpstr>
    </vt:vector>
  </TitlesOfParts>
  <Company>University of Iowa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22C:19 Discrete Math</dc:title>
  <dc:creator>Sukumar Ghosh</dc:creator>
  <cp:lastModifiedBy>Office 2004 Test Drive User</cp:lastModifiedBy>
  <cp:revision>159</cp:revision>
  <cp:lastPrinted>2010-10-20T02:55:31Z</cp:lastPrinted>
  <dcterms:created xsi:type="dcterms:W3CDTF">2014-04-07T16:03:01Z</dcterms:created>
  <dcterms:modified xsi:type="dcterms:W3CDTF">2014-04-07T16:17:05Z</dcterms:modified>
</cp:coreProperties>
</file>