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95" r:id="rId6"/>
    <p:sldId id="259" r:id="rId7"/>
    <p:sldId id="258" r:id="rId8"/>
    <p:sldId id="262" r:id="rId9"/>
    <p:sldId id="263" r:id="rId10"/>
    <p:sldId id="29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en.wikipedia.org/wiki/Partially_ordered_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Advanced Counting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Fibonacci sequence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04648"/>
            <a:ext cx="856154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Solve: 	f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n-1 </a:t>
            </a:r>
            <a:r>
              <a:rPr lang="en-US" sz="2400" dirty="0" smtClean="0"/>
              <a:t>+ f</a:t>
            </a:r>
            <a:r>
              <a:rPr lang="en-US" sz="2400" baseline="-25000" dirty="0" smtClean="0"/>
              <a:t>n-2 </a:t>
            </a:r>
            <a:r>
              <a:rPr lang="en-US" sz="2400" baseline="30000" dirty="0" smtClean="0"/>
              <a:t>	</a:t>
            </a:r>
            <a:r>
              <a:rPr lang="en-US" sz="2400" dirty="0" smtClean="0"/>
              <a:t>(Given that f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0 and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1)</a:t>
            </a:r>
          </a:p>
          <a:p>
            <a:endParaRPr lang="en-US" sz="2400" dirty="0" smtClean="0"/>
          </a:p>
          <a:p>
            <a:r>
              <a:rPr lang="en-US" sz="2400" dirty="0" smtClean="0"/>
              <a:t>Its solution is of the form	f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endParaRPr lang="en-US" sz="2400" dirty="0" smtClean="0"/>
          </a:p>
          <a:p>
            <a:endParaRPr lang="en-US" sz="2400" baseline="300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characteristic equation</a:t>
            </a:r>
            <a:r>
              <a:rPr lang="en-US" sz="2400" dirty="0" smtClean="0"/>
              <a:t> is:	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</a:t>
            </a:r>
            <a:r>
              <a:rPr lang="en-US" sz="2400" dirty="0" err="1" smtClean="0"/>
              <a:t>r</a:t>
            </a:r>
            <a:r>
              <a:rPr lang="en-US" sz="2400" dirty="0" smtClean="0"/>
              <a:t> - 1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0. It has two roots </a:t>
            </a:r>
          </a:p>
          <a:p>
            <a:r>
              <a:rPr lang="en-US" sz="2400" dirty="0" err="1" smtClean="0"/>
              <a:t>r</a:t>
            </a:r>
            <a:r>
              <a:rPr lang="en-US" sz="2400" dirty="0" smtClean="0"/>
              <a:t> = ½(1 + √</a:t>
            </a:r>
            <a:r>
              <a:rPr lang="en-US" dirty="0" smtClean="0"/>
              <a:t>5</a:t>
            </a:r>
            <a:r>
              <a:rPr lang="en-US" sz="2400" dirty="0" smtClean="0"/>
              <a:t>) and ½(1 - √</a:t>
            </a:r>
            <a:r>
              <a:rPr lang="en-US" dirty="0" smtClean="0"/>
              <a:t>5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The sequence {a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 is a solution to this recurrence relation </a:t>
            </a:r>
            <a:r>
              <a:rPr lang="en-US" sz="2400" dirty="0" err="1" smtClean="0"/>
              <a:t>iff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(½(1 + 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))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+ 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(½(1 - 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))</a:t>
            </a:r>
            <a:r>
              <a:rPr lang="en-US" sz="2400" baseline="30000" dirty="0" smtClean="0"/>
              <a:t>n </a:t>
            </a:r>
          </a:p>
          <a:p>
            <a:endParaRPr lang="en-US" sz="2400" baseline="30000" dirty="0" smtClean="0"/>
          </a:p>
          <a:p>
            <a:r>
              <a:rPr lang="en-US" sz="2000" dirty="0" smtClean="0">
                <a:latin typeface="Arial Narrow"/>
                <a:cs typeface="Arial Narrow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Arial Narrow"/>
                <a:cs typeface="Arial Narrow"/>
              </a:rPr>
              <a:t>Now, compute </a:t>
            </a:r>
            <a:r>
              <a:rPr lang="en-US" sz="2000" dirty="0" smtClean="0"/>
              <a:t>α</a:t>
            </a:r>
            <a:r>
              <a:rPr lang="en-US" sz="2000" dirty="0" smtClean="0">
                <a:solidFill>
                  <a:srgbClr val="0000FF"/>
                </a:solidFill>
                <a:latin typeface="Arial Narrow"/>
                <a:cs typeface="Arial Narrow"/>
              </a:rPr>
              <a:t>1 and </a:t>
            </a:r>
            <a:r>
              <a:rPr lang="en-US" sz="2000" dirty="0" smtClean="0"/>
              <a:t>α</a:t>
            </a:r>
            <a:r>
              <a:rPr lang="en-US" sz="2000" dirty="0" smtClean="0">
                <a:solidFill>
                  <a:srgbClr val="0000FF"/>
                </a:solidFill>
                <a:latin typeface="Arial Narrow"/>
                <a:cs typeface="Arial Narrow"/>
              </a:rPr>
              <a:t>2 from the initial conditions</a:t>
            </a:r>
            <a:r>
              <a:rPr lang="en-US" sz="2000" dirty="0" smtClean="0">
                <a:latin typeface="Arial Narrow"/>
                <a:cs typeface="Arial Narrow"/>
              </a:rPr>
              <a:t>): </a:t>
            </a:r>
            <a:r>
              <a:rPr lang="en-US" sz="2000" dirty="0" smtClean="0"/>
              <a:t>α</a:t>
            </a:r>
            <a:r>
              <a:rPr lang="en-US" sz="2000" dirty="0" smtClean="0">
                <a:latin typeface="Arial Narrow"/>
                <a:cs typeface="Arial Narrow"/>
              </a:rPr>
              <a:t>1 = 1/</a:t>
            </a:r>
            <a:r>
              <a:rPr lang="en-US" sz="2000" dirty="0" smtClean="0"/>
              <a:t>√5 and </a:t>
            </a:r>
            <a:r>
              <a:rPr lang="en-US" sz="2000" dirty="0" smtClean="0">
                <a:latin typeface="Arial Narrow"/>
                <a:cs typeface="Arial Narrow"/>
              </a:rPr>
              <a:t> </a:t>
            </a:r>
            <a:r>
              <a:rPr lang="en-US" sz="2000" dirty="0" smtClean="0"/>
              <a:t>α</a:t>
            </a:r>
            <a:r>
              <a:rPr lang="en-US" sz="2000" dirty="0" smtClean="0">
                <a:latin typeface="Arial Narrow"/>
                <a:cs typeface="Arial Narrow"/>
              </a:rPr>
              <a:t>2 = -1/</a:t>
            </a:r>
            <a:r>
              <a:rPr lang="en-US" sz="2000" dirty="0" smtClean="0"/>
              <a:t>√5</a:t>
            </a:r>
            <a:r>
              <a:rPr lang="en-US" sz="2000" dirty="0" smtClean="0">
                <a:latin typeface="Arial Narrow"/>
                <a:cs typeface="Arial Narrow"/>
              </a:rPr>
              <a:t> </a:t>
            </a:r>
            <a:endParaRPr lang="en-US" sz="2000" baseline="30000" dirty="0" smtClean="0">
              <a:latin typeface="Arial Narrow"/>
              <a:cs typeface="Arial Narrow"/>
            </a:endParaRPr>
          </a:p>
          <a:p>
            <a:endParaRPr lang="en-US" sz="2400" baseline="300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The final solution is f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 = </a:t>
            </a:r>
            <a:r>
              <a:rPr lang="en-US" sz="2400" dirty="0" smtClean="0">
                <a:latin typeface="Arial Narrow"/>
                <a:cs typeface="Arial Narrow"/>
              </a:rPr>
              <a:t>1/</a:t>
            </a:r>
            <a:r>
              <a:rPr lang="en-US" sz="2400" dirty="0" smtClean="0"/>
              <a:t>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. (½(1 + 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))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- </a:t>
            </a:r>
            <a:r>
              <a:rPr lang="en-US" sz="2400" dirty="0" smtClean="0">
                <a:latin typeface="Arial Narrow"/>
                <a:cs typeface="Arial Narrow"/>
              </a:rPr>
              <a:t>1/</a:t>
            </a:r>
            <a:r>
              <a:rPr lang="en-US" sz="2400" dirty="0" smtClean="0"/>
              <a:t>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.(½(1 - √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sz="2400" dirty="0" smtClean="0"/>
              <a:t>))</a:t>
            </a:r>
            <a:r>
              <a:rPr lang="en-US" sz="2400" baseline="30000" dirty="0" smtClean="0"/>
              <a:t>n </a:t>
            </a:r>
          </a:p>
          <a:p>
            <a:endParaRPr lang="en-US" sz="2400" b="1" baseline="30000" dirty="0" smtClean="0">
              <a:solidFill>
                <a:srgbClr val="0000FF"/>
              </a:solidFill>
            </a:endParaRPr>
          </a:p>
          <a:p>
            <a:endParaRPr lang="en-US" sz="2400" baseline="30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8156086" y="5555848"/>
            <a:ext cx="530714" cy="584776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pPr lvl="0"/>
            <a:r>
              <a:rPr lang="en-US" sz="3200" dirty="0" err="1" smtClean="0">
                <a:solidFill>
                  <a:prstClr val="black"/>
                </a:solidFill>
                <a:sym typeface="Wingdings"/>
              </a:rPr>
              <a:t>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Relations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Fall 2011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relation?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32848"/>
            <a:ext cx="6210300" cy="3898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relation?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7" y="1993900"/>
            <a:ext cx="6941849" cy="3429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5909"/>
            <a:ext cx="6400800" cy="3911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42891" y="5241966"/>
            <a:ext cx="143229" cy="245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vs. Functions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42891" y="5547509"/>
            <a:ext cx="143229" cy="245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737509"/>
            <a:ext cx="61087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42891" y="5547509"/>
            <a:ext cx="143229" cy="245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997" y="1778000"/>
            <a:ext cx="78592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function</a:t>
            </a:r>
            <a:r>
              <a:rPr lang="en-US" sz="2400" dirty="0" smtClean="0"/>
              <a:t> yields a </a:t>
            </a:r>
            <a:r>
              <a:rPr lang="en-US" sz="2400" dirty="0" smtClean="0">
                <a:solidFill>
                  <a:srgbClr val="FF0000"/>
                </a:solidFill>
              </a:rPr>
              <a:t>single result </a:t>
            </a:r>
            <a:r>
              <a:rPr lang="en-US" sz="2400" dirty="0" smtClean="0"/>
              <a:t>for any element in its domain.</a:t>
            </a: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age</a:t>
            </a:r>
            <a:r>
              <a:rPr lang="en-US" sz="2400" dirty="0" smtClean="0"/>
              <a:t> (of a person), </a:t>
            </a:r>
            <a:r>
              <a:rPr lang="en-US" sz="2400" dirty="0" smtClean="0">
                <a:solidFill>
                  <a:srgbClr val="0000FF"/>
                </a:solidFill>
              </a:rPr>
              <a:t>square</a:t>
            </a:r>
            <a:r>
              <a:rPr lang="en-US" sz="2400" dirty="0" smtClean="0"/>
              <a:t> (of an integer) etc.</a:t>
            </a:r>
          </a:p>
          <a:p>
            <a:endParaRPr lang="en-US" dirty="0" smtClean="0"/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relation</a:t>
            </a:r>
            <a:r>
              <a:rPr lang="en-US" sz="2400" dirty="0" smtClean="0"/>
              <a:t> allows </a:t>
            </a:r>
            <a:r>
              <a:rPr lang="en-US" sz="2400" dirty="0" smtClean="0">
                <a:solidFill>
                  <a:srgbClr val="FF0000"/>
                </a:solidFill>
              </a:rPr>
              <a:t>multiple mappings </a:t>
            </a:r>
            <a:r>
              <a:rPr lang="en-US" sz="2400" dirty="0" smtClean="0"/>
              <a:t>between the domain </a:t>
            </a:r>
          </a:p>
          <a:p>
            <a:r>
              <a:rPr lang="en-US" sz="2400" dirty="0" smtClean="0"/>
              <a:t>and the co-domain.</a:t>
            </a: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students enrolled in multiple courses.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within a 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17638"/>
            <a:ext cx="58039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91" y="2740336"/>
            <a:ext cx="5715000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Relations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23" y="2654402"/>
            <a:ext cx="20701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5281" y="1795063"/>
            <a:ext cx="467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study six properties of relations: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59048" y="4944295"/>
            <a:ext cx="224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are these?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2" y="1752600"/>
            <a:ext cx="5905500" cy="111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5796" y="3064974"/>
            <a:ext cx="3932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Example</a:t>
            </a:r>
            <a:r>
              <a:rPr lang="en-US" sz="2000" dirty="0" smtClean="0"/>
              <a:t>.  </a:t>
            </a:r>
          </a:p>
          <a:p>
            <a:r>
              <a:rPr lang="en-US" sz="2000" dirty="0" smtClean="0"/>
              <a:t>	= is reflexive, since a = a</a:t>
            </a:r>
          </a:p>
          <a:p>
            <a:r>
              <a:rPr lang="en-US" sz="2000" dirty="0" smtClean="0"/>
              <a:t>	≤ is reflexive, since a ≤ a</a:t>
            </a:r>
          </a:p>
          <a:p>
            <a:r>
              <a:rPr lang="en-US" sz="2000" dirty="0" smtClean="0"/>
              <a:t>	&lt; is </a:t>
            </a:r>
            <a:r>
              <a:rPr lang="en-US" sz="2000" dirty="0" smtClean="0">
                <a:solidFill>
                  <a:srgbClr val="FF0000"/>
                </a:solidFill>
              </a:rPr>
              <a:t>not reflexive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0000FF"/>
                </a:solidFill>
              </a:rPr>
              <a:t>a &lt; a </a:t>
            </a:r>
            <a:r>
              <a:rPr lang="en-US" sz="2000" dirty="0" smtClean="0"/>
              <a:t>is false.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72" y="5031905"/>
            <a:ext cx="5842000" cy="11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Interest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5247" y="1800131"/>
            <a:ext cx="7893507" cy="4862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person deposits $10,000 in a savings account that yields </a:t>
            </a:r>
          </a:p>
          <a:p>
            <a:r>
              <a:rPr lang="en-US" sz="2400" dirty="0" smtClean="0"/>
              <a:t>10% interest annually. How  much will be there in the account </a:t>
            </a:r>
          </a:p>
          <a:p>
            <a:r>
              <a:rPr lang="en-US" sz="2400" dirty="0" smtClean="0"/>
              <a:t>After 30 years?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	Let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= account balance after </a:t>
            </a:r>
            <a:r>
              <a:rPr lang="en-US" sz="2400" dirty="0" err="1" smtClean="0"/>
              <a:t>n</a:t>
            </a:r>
            <a:r>
              <a:rPr lang="en-US" sz="2400" dirty="0" smtClean="0"/>
              <a:t> years.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Then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P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>
                <a:solidFill>
                  <a:srgbClr val="0000FF"/>
                </a:solidFill>
              </a:rPr>
              <a:t> + 0.10 P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 </a:t>
            </a:r>
            <a:r>
              <a:rPr lang="en-US" sz="2400" dirty="0" smtClean="0">
                <a:solidFill>
                  <a:srgbClr val="0000FF"/>
                </a:solidFill>
              </a:rPr>
              <a:t>= 1.1P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>
                <a:solidFill>
                  <a:srgbClr val="0000FF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Note that the definition is </a:t>
            </a:r>
            <a:r>
              <a:rPr lang="en-US" sz="2400" dirty="0" smtClean="0">
                <a:solidFill>
                  <a:srgbClr val="FF0000"/>
                </a:solidFill>
              </a:rPr>
              <a:t>recursive</a:t>
            </a:r>
            <a:r>
              <a:rPr lang="en-US" sz="2400" dirty="0" smtClean="0"/>
              <a:t>. 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What </a:t>
            </a:r>
            <a:r>
              <a:rPr lang="en-US" sz="2400" dirty="0" smtClean="0"/>
              <a:t>is the solution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Symmetry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37261"/>
            <a:ext cx="5942929" cy="2511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220308"/>
            <a:ext cx="5144232" cy="19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Anti-symmetry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336799"/>
            <a:ext cx="6019800" cy="2408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4974616"/>
            <a:ext cx="6019800" cy="7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symmetric relations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993900"/>
            <a:ext cx="580390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30400"/>
            <a:ext cx="6197600" cy="299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transitive relations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0" y="1924050"/>
            <a:ext cx="6493645" cy="350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</a:t>
            </a:r>
            <a:r>
              <a:rPr lang="en-US" smtClean="0"/>
              <a:t>of properties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812879"/>
          <a:ext cx="6096000" cy="301035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34812"/>
                <a:gridCol w="803271"/>
                <a:gridCol w="857547"/>
                <a:gridCol w="1020372"/>
                <a:gridCol w="966097"/>
                <a:gridCol w="813901"/>
              </a:tblGrid>
              <a:tr h="430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≤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≥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smtClean="0"/>
                        <a:t>Reflexive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Irreflexive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Antisymmetric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051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Transitive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on relations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465" y="4027846"/>
            <a:ext cx="4352474" cy="3693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Then,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R1 ⋃ R2 = {(1,1), (1,2), (1,3), (1,4)}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R1 ⋂ R2 = {(1,1), (1,3)}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R1 - R2 = {(1,2)}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8465" y="1754709"/>
            <a:ext cx="7199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Let A = {1, 2, 3}  and  B = (1, 2, 3, 4}. Define two relations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R1 = {(1,1), (1,2), (1,3)}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R2 = {(1,1), (1,3), (1,4)}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operations on relations: Composition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377" y="1871135"/>
            <a:ext cx="7284867" cy="5201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b="1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be a relation from the </a:t>
            </a:r>
            <a:r>
              <a:rPr lang="en-US" sz="2400" dirty="0" smtClean="0">
                <a:solidFill>
                  <a:srgbClr val="0000FF"/>
                </a:solidFill>
              </a:rPr>
              <a:t>set A </a:t>
            </a:r>
            <a:r>
              <a:rPr lang="en-US" sz="2400" dirty="0" smtClean="0"/>
              <a:t>to the </a:t>
            </a:r>
            <a:r>
              <a:rPr lang="en-US" sz="2400" dirty="0" smtClean="0">
                <a:solidFill>
                  <a:srgbClr val="0000FF"/>
                </a:solidFill>
              </a:rPr>
              <a:t>set B</a:t>
            </a:r>
            <a:r>
              <a:rPr lang="en-US" sz="2400" dirty="0" smtClean="0"/>
              <a:t>, and R be </a:t>
            </a:r>
          </a:p>
          <a:p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 be a relation from the </a:t>
            </a:r>
            <a:r>
              <a:rPr lang="en-US" sz="2400" dirty="0" smtClean="0">
                <a:solidFill>
                  <a:srgbClr val="0000FF"/>
                </a:solidFill>
              </a:rPr>
              <a:t>set B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0000FF"/>
                </a:solidFill>
              </a:rPr>
              <a:t>set C</a:t>
            </a:r>
            <a:r>
              <a:rPr lang="en-US" sz="2400" dirty="0" smtClean="0"/>
              <a:t>.  Then, the</a:t>
            </a:r>
          </a:p>
          <a:p>
            <a:r>
              <a:rPr lang="en-US" sz="2400" dirty="0" smtClean="0"/>
              <a:t>composition of S and R, denoted  by S ◦ R is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{</a:t>
            </a:r>
            <a:r>
              <a:rPr lang="en-US" sz="2000" dirty="0" smtClean="0">
                <a:solidFill>
                  <a:srgbClr val="0000FF"/>
                </a:solidFill>
              </a:rPr>
              <a:t>(a,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) | a ∈ A, </a:t>
            </a:r>
            <a:r>
              <a:rPr lang="en-US" sz="2000" dirty="0" err="1" smtClean="0">
                <a:solidFill>
                  <a:srgbClr val="0000FF"/>
                </a:solidFill>
              </a:rPr>
              <a:t>b</a:t>
            </a:r>
            <a:r>
              <a:rPr lang="en-US" sz="2000" dirty="0" smtClean="0">
                <a:solidFill>
                  <a:srgbClr val="0000FF"/>
                </a:solidFill>
              </a:rPr>
              <a:t> ∈ B,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 ∈ C such that (a, </a:t>
            </a:r>
            <a:r>
              <a:rPr lang="en-US" sz="2000" dirty="0" err="1" smtClean="0">
                <a:solidFill>
                  <a:srgbClr val="0000FF"/>
                </a:solidFill>
              </a:rPr>
              <a:t>b</a:t>
            </a:r>
            <a:r>
              <a:rPr lang="en-US" sz="2000" dirty="0" smtClean="0">
                <a:solidFill>
                  <a:srgbClr val="0000FF"/>
                </a:solidFill>
              </a:rPr>
              <a:t>) ∈ S and (</a:t>
            </a:r>
            <a:r>
              <a:rPr lang="en-US" sz="2000" dirty="0" err="1" smtClean="0">
                <a:solidFill>
                  <a:srgbClr val="0000FF"/>
                </a:solidFill>
              </a:rPr>
              <a:t>b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) ∈ R}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.  Let A = {1, 2, 3}, B = { 1, 2, 3, 4}, C = {0, 1, 2}</a:t>
            </a:r>
          </a:p>
          <a:p>
            <a:r>
              <a:rPr lang="en-US" sz="2400" dirty="0" smtClean="0"/>
              <a:t>S = {(1,1), (1,4), (2,3), (3, 1), (3, 4)}</a:t>
            </a:r>
          </a:p>
          <a:p>
            <a:r>
              <a:rPr lang="en-US" sz="2400" dirty="0" smtClean="0"/>
              <a:t>R = {(1,0), (2,0), (3,1), (3, 2), (4,1)</a:t>
            </a:r>
          </a:p>
          <a:p>
            <a:endParaRPr lang="en-US" sz="2400" dirty="0" smtClean="0"/>
          </a:p>
          <a:p>
            <a:r>
              <a:rPr lang="en-US" sz="2400" dirty="0" smtClean="0"/>
              <a:t>Then S ◦ R = {(1,0), (1,1), (2,1), (2,2), (3,0), (3,1)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operations on relations: Composition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377" y="1902798"/>
            <a:ext cx="6318857" cy="495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=  R</a:t>
            </a:r>
            <a:r>
              <a:rPr lang="en-US" sz="2400" baseline="30000" dirty="0" smtClean="0"/>
              <a:t>n-1 </a:t>
            </a:r>
            <a:r>
              <a:rPr lang="en-US" sz="2400" dirty="0" smtClean="0"/>
              <a:t>◦ R = R ◦ R ◦ R ◦ R … (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times)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</a:t>
            </a:r>
            <a:r>
              <a:rPr lang="en-US" sz="2400" dirty="0" smtClean="0"/>
              <a:t>.  Let R = {(1,1), (2,1), (3,2), (4,3)},. Then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R ◦ R  = {(1,1), (2,1), (3, 1), (4,2)}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◦ R = {(1,1), (2,1), (3, 1), (4,1)}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= R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◦ R = {(1,1), (2,1), (3, 1), (4,1)}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Notice that in this case for all </a:t>
            </a:r>
            <a:r>
              <a:rPr lang="en-US" sz="2400" dirty="0" err="1" smtClean="0"/>
              <a:t>n</a:t>
            </a:r>
            <a:r>
              <a:rPr lang="en-US" sz="2400" dirty="0" smtClean="0"/>
              <a:t> &gt; 3,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= R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n-ary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465" y="1795063"/>
            <a:ext cx="7784904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Has important applications in computer databases.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DEFINITION</a:t>
            </a:r>
            <a:r>
              <a:rPr lang="en-US" sz="2400" dirty="0" smtClean="0"/>
              <a:t>. Let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be </a:t>
            </a:r>
            <a:r>
              <a:rPr lang="en-US" sz="2400" dirty="0" err="1" smtClean="0"/>
              <a:t>n</a:t>
            </a:r>
            <a:r>
              <a:rPr lang="en-US" sz="2400" dirty="0" smtClean="0"/>
              <a:t> sets. An </a:t>
            </a:r>
            <a:r>
              <a:rPr lang="en-US" sz="2400" dirty="0" err="1" smtClean="0">
                <a:solidFill>
                  <a:srgbClr val="0000FF"/>
                </a:solidFill>
              </a:rPr>
              <a:t>n-ary</a:t>
            </a:r>
            <a:r>
              <a:rPr lang="en-US" sz="2400" dirty="0" smtClean="0">
                <a:solidFill>
                  <a:srgbClr val="0000FF"/>
                </a:solidFill>
              </a:rPr>
              <a:t> relation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is a subset of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… </a:t>
            </a:r>
            <a:r>
              <a:rPr lang="en-US" sz="2400" dirty="0" err="1" smtClean="0"/>
              <a:t>x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</a:t>
            </a:r>
            <a:r>
              <a:rPr lang="en-US" sz="2400" dirty="0" smtClean="0"/>
              <a:t>. R is a relation on N </a:t>
            </a:r>
            <a:r>
              <a:rPr lang="en-US" sz="2400" dirty="0" err="1" smtClean="0"/>
              <a:t>x</a:t>
            </a:r>
            <a:r>
              <a:rPr lang="en-US" sz="2400" dirty="0" smtClean="0"/>
              <a:t> N </a:t>
            </a:r>
            <a:r>
              <a:rPr lang="en-US" sz="2400" dirty="0" err="1" smtClean="0"/>
              <a:t>x</a:t>
            </a:r>
            <a:r>
              <a:rPr lang="en-US" sz="2400" dirty="0" smtClean="0"/>
              <a:t> N consisting of triples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) where a &lt; </a:t>
            </a:r>
            <a:r>
              <a:rPr lang="en-US" sz="2400" dirty="0" err="1" smtClean="0"/>
              <a:t>b</a:t>
            </a:r>
            <a:r>
              <a:rPr lang="en-US" sz="2400" dirty="0" smtClean="0"/>
              <a:t> &lt; </a:t>
            </a:r>
            <a:r>
              <a:rPr lang="en-US" sz="2400" dirty="0" err="1" smtClean="0"/>
              <a:t>c</a:t>
            </a:r>
            <a:r>
              <a:rPr lang="en-US" sz="2400" dirty="0" smtClean="0"/>
              <a:t>. Thus (1, 2, 3) ∈ R but (3, 6, 2) ∉ R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9328" y="6128693"/>
            <a:ext cx="346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5246" y="1810132"/>
            <a:ext cx="81015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Recursively defined sequences </a:t>
            </a:r>
            <a:r>
              <a:rPr lang="en-US" sz="2400" dirty="0" smtClean="0"/>
              <a:t>are also known as  </a:t>
            </a:r>
            <a:r>
              <a:rPr lang="en-US" sz="2400" dirty="0" smtClean="0">
                <a:solidFill>
                  <a:srgbClr val="FF0000"/>
                </a:solidFill>
              </a:rPr>
              <a:t>recurrence relations</a:t>
            </a:r>
            <a:r>
              <a:rPr lang="en-US" sz="2400" dirty="0" smtClean="0"/>
              <a:t>. The actual sequence is a </a:t>
            </a:r>
            <a:r>
              <a:rPr lang="en-US" sz="2400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 of the recurrence relations.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Consider the recurrence relation: a</a:t>
            </a:r>
            <a:r>
              <a:rPr lang="en-US" sz="2400" baseline="-25000" dirty="0" smtClean="0"/>
              <a:t>n+1 </a:t>
            </a:r>
            <a:r>
              <a:rPr lang="en-US" sz="2400" dirty="0" smtClean="0"/>
              <a:t>= 2a</a:t>
            </a:r>
            <a:r>
              <a:rPr lang="en-US" sz="2400" baseline="-25000" dirty="0" smtClean="0"/>
              <a:t>n	</a:t>
            </a:r>
            <a:r>
              <a:rPr lang="en-US" sz="2400" dirty="0" smtClean="0"/>
              <a:t>(</a:t>
            </a:r>
            <a:r>
              <a:rPr lang="en-US" sz="2400" dirty="0" err="1" smtClean="0"/>
              <a:t>n</a:t>
            </a:r>
            <a:r>
              <a:rPr lang="en-US" sz="2400" dirty="0" smtClean="0"/>
              <a:t> &gt; 0) [Given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=1]</a:t>
            </a:r>
            <a:endParaRPr lang="en-US" sz="2400" baseline="-25000" dirty="0" smtClean="0"/>
          </a:p>
          <a:p>
            <a:endParaRPr lang="en-US" sz="2400" baseline="-250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 is: 1, 2, 4, 8, 16 …., i.e. </a:t>
            </a:r>
            <a:r>
              <a:rPr lang="en-US" sz="3200" dirty="0" smtClean="0">
                <a:solidFill>
                  <a:srgbClr val="0000FF"/>
                </a:solidFill>
              </a:rPr>
              <a:t>a</a:t>
            </a:r>
            <a:r>
              <a:rPr lang="en-US" sz="3200" baseline="-25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 = 2</a:t>
            </a:r>
            <a:r>
              <a:rPr lang="en-US" sz="3200" baseline="30000" dirty="0" smtClean="0">
                <a:solidFill>
                  <a:srgbClr val="0000FF"/>
                </a:solidFill>
              </a:rPr>
              <a:t>n-1</a:t>
            </a:r>
          </a:p>
          <a:p>
            <a:endParaRPr lang="en-US" sz="2400" baseline="30000" dirty="0" smtClean="0"/>
          </a:p>
          <a:p>
            <a:r>
              <a:rPr lang="en-US" sz="2400" dirty="0" smtClean="0"/>
              <a:t>So, a</a:t>
            </a:r>
            <a:r>
              <a:rPr lang="en-US" sz="2400" baseline="-25000" dirty="0" smtClean="0"/>
              <a:t>30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29</a:t>
            </a:r>
            <a:endParaRPr lang="en-US" sz="2400" baseline="30000" dirty="0" smtClean="0"/>
          </a:p>
          <a:p>
            <a:endParaRPr lang="en-US" sz="2400" dirty="0" smtClean="0"/>
          </a:p>
          <a:p>
            <a:r>
              <a:rPr lang="en-US" sz="2400" dirty="0" smtClean="0"/>
              <a:t>Given any recurrence relation, can we “solve” it?</a:t>
            </a:r>
            <a:endParaRPr lang="en-US" sz="2400" baseline="300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465" y="1795063"/>
            <a:ext cx="18466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33999"/>
          <a:ext cx="6096000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4000"/>
                <a:gridCol w="1304864"/>
                <a:gridCol w="1953904"/>
                <a:gridCol w="1313232"/>
              </a:tblGrid>
              <a:tr h="2050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211 324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123 456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Carol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351 624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000 888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4308" y="3918857"/>
            <a:ext cx="7212231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above table can be viewed as a 4-ary relation consisting of the 4-tuples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(Alice, 211324, Physics, 3.67)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(Bob, 123456, ECE, 3.67)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(Carol, 351624, ECE, 3.75)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(David, 000888, Computer Science, 3.25)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564667"/>
            <a:ext cx="165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Record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465" y="1795063"/>
            <a:ext cx="18466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68209"/>
          <a:ext cx="6096000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4000"/>
                <a:gridCol w="1304864"/>
                <a:gridCol w="1953904"/>
                <a:gridCol w="1313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Alice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211 324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Bob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123 456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Carol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351 624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David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000 888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4308" y="3918857"/>
            <a:ext cx="700068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domain</a:t>
            </a:r>
            <a:r>
              <a:rPr lang="en-US" sz="2400" dirty="0" smtClean="0"/>
              <a:t> is called a </a:t>
            </a:r>
            <a:r>
              <a:rPr lang="en-US" sz="2400" i="1" dirty="0" smtClean="0">
                <a:solidFill>
                  <a:srgbClr val="0000FF"/>
                </a:solidFill>
              </a:rPr>
              <a:t>primary key </a:t>
            </a:r>
            <a:r>
              <a:rPr lang="en-US" sz="2400" dirty="0" smtClean="0"/>
              <a:t>when no two </a:t>
            </a:r>
            <a:r>
              <a:rPr lang="en-US" sz="2400" dirty="0" err="1" smtClean="0"/>
              <a:t>n-tuples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the relation have the same value from this domain.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(These are marked red).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n-ary</a:t>
            </a:r>
            <a:r>
              <a:rPr lang="en-US" dirty="0" smtClean="0"/>
              <a:t> relations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455" y="1812636"/>
            <a:ext cx="7334622" cy="4591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Let R be an </a:t>
            </a:r>
            <a:r>
              <a:rPr lang="en-US" sz="2400" dirty="0" err="1" smtClean="0"/>
              <a:t>n-ary</a:t>
            </a:r>
            <a:r>
              <a:rPr lang="en-US" sz="2400" dirty="0" smtClean="0"/>
              <a:t> relation, and C be a condition that 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elements in R must satisfy. Then the </a:t>
            </a:r>
            <a:r>
              <a:rPr lang="en-US" sz="2400" b="1" dirty="0" smtClean="0">
                <a:solidFill>
                  <a:srgbClr val="0000FF"/>
                </a:solidFill>
              </a:rPr>
              <a:t>selection operator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 </a:t>
            </a:r>
            <a:r>
              <a:rPr lang="en-US" sz="2400" i="1" dirty="0" smtClean="0"/>
              <a:t>maps the </a:t>
            </a:r>
            <a:r>
              <a:rPr lang="en-US" sz="2400" i="1" dirty="0" err="1" smtClean="0"/>
              <a:t>n-ary</a:t>
            </a:r>
            <a:r>
              <a:rPr lang="en-US" sz="2400" i="1" dirty="0" smtClean="0"/>
              <a:t> relation R to the </a:t>
            </a:r>
            <a:r>
              <a:rPr lang="en-US" sz="2400" i="1" dirty="0" err="1" smtClean="0"/>
              <a:t>n-ary</a:t>
            </a:r>
            <a:r>
              <a:rPr lang="en-US" sz="2400" i="1" dirty="0" smtClean="0"/>
              <a:t> relations from R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that satisfy the condition C.</a:t>
            </a:r>
          </a:p>
          <a:p>
            <a:pPr>
              <a:lnSpc>
                <a:spcPct val="150000"/>
              </a:lnSpc>
            </a:pPr>
            <a:endParaRPr lang="en-US" sz="2400" i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	Essentially it helps filter out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that satisfy the desired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properties. For example, you may filter out the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for </a:t>
            </a:r>
            <a:r>
              <a:rPr lang="en-US" sz="2000" dirty="0" smtClean="0">
                <a:solidFill>
                  <a:srgbClr val="0000FF"/>
                </a:solidFill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	students in ECE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rgbClr val="0000FF"/>
                </a:solidFill>
              </a:rPr>
              <a:t>all students whose GPA exceeds 3.5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n-ary</a:t>
            </a:r>
            <a:r>
              <a:rPr lang="en-US" dirty="0" smtClean="0"/>
              <a:t> relations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455" y="1812636"/>
            <a:ext cx="7603439" cy="3483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projection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i,j,k</a:t>
            </a:r>
            <a:r>
              <a:rPr lang="en-US" sz="2400" baseline="-25000" dirty="0" smtClean="0"/>
              <a:t>,…,</a:t>
            </a:r>
            <a:r>
              <a:rPr lang="en-US" sz="2400" baseline="-25000" dirty="0" err="1" smtClean="0"/>
              <a:t>m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maps each </a:t>
            </a:r>
            <a:r>
              <a:rPr lang="en-US" sz="2400" dirty="0" err="1" smtClean="0"/>
              <a:t>n-tuple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a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a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, …,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 the </a:t>
            </a:r>
            <a:r>
              <a:rPr lang="en-US" sz="2400" dirty="0" err="1" smtClean="0"/>
              <a:t>tuple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, …, a</a:t>
            </a:r>
            <a:r>
              <a:rPr lang="en-US" sz="2400" i="1" baseline="-25000" dirty="0" smtClean="0"/>
              <a:t>m</a:t>
            </a:r>
            <a:r>
              <a:rPr lang="en-US" sz="2400" dirty="0" smtClean="0"/>
              <a:t>)</a:t>
            </a:r>
            <a:r>
              <a:rPr lang="en-US" sz="2400" i="1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i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Essentially it helps you </a:t>
            </a:r>
            <a:r>
              <a:rPr lang="en-US" sz="2000" dirty="0" smtClean="0">
                <a:solidFill>
                  <a:srgbClr val="0000FF"/>
                </a:solidFill>
              </a:rPr>
              <a:t>delete some of the components </a:t>
            </a:r>
            <a:r>
              <a:rPr lang="en-US" sz="2000" dirty="0" smtClean="0"/>
              <a:t>of each </a:t>
            </a:r>
            <a:r>
              <a:rPr lang="en-US" sz="2000" dirty="0" err="1" smtClean="0"/>
              <a:t>n-tuple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Thus, in the table shown earlier, the projection P</a:t>
            </a:r>
            <a:r>
              <a:rPr lang="en-US" sz="2000" baseline="-25000" dirty="0" smtClean="0"/>
              <a:t>1,4</a:t>
            </a:r>
            <a:r>
              <a:rPr lang="en-US" sz="2000" dirty="0" smtClean="0"/>
              <a:t> will retain only that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part of the table that contains the student names and their GPAs.</a:t>
            </a: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the operations on </a:t>
            </a:r>
            <a:br>
              <a:rPr lang="en-US" dirty="0" smtClean="0"/>
            </a:br>
            <a:r>
              <a:rPr lang="en-US" dirty="0" err="1" smtClean="0"/>
              <a:t>n-ary</a:t>
            </a:r>
            <a:r>
              <a:rPr lang="en-US" dirty="0" smtClean="0"/>
              <a:t> relations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455" y="1812636"/>
            <a:ext cx="700339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SQL queries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SQL queries carry out the operations described earlier: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0000FF"/>
                </a:solidFill>
              </a:rPr>
              <a:t>GPA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0000FF"/>
                </a:solidFill>
              </a:rPr>
              <a:t>Student Records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WHERE Department = </a:t>
            </a:r>
            <a:r>
              <a:rPr lang="en-US" sz="2400" dirty="0" smtClean="0">
                <a:solidFill>
                  <a:srgbClr val="0000FF"/>
                </a:solidFill>
              </a:rPr>
              <a:t>Computer Science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4455" y="3163455"/>
            <a:ext cx="5599545" cy="1850057"/>
          </a:xfrm>
          <a:prstGeom prst="rect">
            <a:avLst/>
          </a:prstGeom>
          <a:noFill/>
          <a:ln w="190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Matrices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1417638"/>
            <a:ext cx="7814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relation between finite sets can be represented using a 0-1 matrix.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Let A = {a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, a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, a</a:t>
            </a:r>
            <a:r>
              <a:rPr lang="en-US" sz="200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>
                <a:solidFill>
                  <a:srgbClr val="0000FF"/>
                </a:solidFill>
              </a:rPr>
              <a:t>} and B = {b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, b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, b</a:t>
            </a:r>
            <a:r>
              <a:rPr lang="en-US" sz="200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>
                <a:solidFill>
                  <a:srgbClr val="0000FF"/>
                </a:solidFill>
              </a:rPr>
              <a:t>}. A relation R from A to B can be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represented by a matrix M</a:t>
            </a:r>
            <a:r>
              <a:rPr lang="en-US" sz="2000" baseline="-25000" dirty="0" smtClean="0">
                <a:solidFill>
                  <a:srgbClr val="0000FF"/>
                </a:solidFill>
              </a:rPr>
              <a:t>R</a:t>
            </a:r>
            <a:r>
              <a:rPr lang="en-US" sz="2000" dirty="0" smtClean="0">
                <a:solidFill>
                  <a:srgbClr val="0000FF"/>
                </a:solidFill>
              </a:rPr>
              <a:t>, where </a:t>
            </a:r>
            <a:r>
              <a:rPr lang="en-US" sz="2000" dirty="0" err="1" smtClean="0">
                <a:solidFill>
                  <a:srgbClr val="0000FF"/>
                </a:solidFill>
              </a:rPr>
              <a:t>m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2000" dirty="0" smtClean="0">
                <a:solidFill>
                  <a:srgbClr val="0000FF"/>
                </a:solidFill>
              </a:rPr>
              <a:t> = 1 if (</a:t>
            </a:r>
            <a:r>
              <a:rPr lang="en-US" sz="2000" dirty="0" err="1" smtClean="0">
                <a:solidFill>
                  <a:srgbClr val="0000FF"/>
                </a:solidFill>
              </a:rPr>
              <a:t>a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000" dirty="0" smtClean="0">
                <a:solidFill>
                  <a:srgbClr val="0000FF"/>
                </a:solidFill>
              </a:rPr>
              <a:t>) ∈ R, otherwise </a:t>
            </a:r>
            <a:r>
              <a:rPr lang="en-US" sz="2000" dirty="0" err="1" smtClean="0">
                <a:solidFill>
                  <a:srgbClr val="0000FF"/>
                </a:solidFill>
              </a:rPr>
              <a:t>m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2000" dirty="0" smtClean="0">
                <a:solidFill>
                  <a:srgbClr val="0000FF"/>
                </a:solidFill>
              </a:rPr>
              <a:t> = 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1002" y="3094182"/>
            <a:ext cx="2667000" cy="2023239"/>
          </a:xfrm>
          <a:prstGeom prst="rect">
            <a:avLst/>
          </a:prstGeom>
          <a:noFill/>
          <a:ln w="190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091" y="3290516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9091" y="3937061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9091" y="4537486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1002" y="2632425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7908" y="2632425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5065" y="2632425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283" y="5680364"/>
            <a:ext cx="826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denotes a relation R from A = {1,2,3} to B = {1,2,4}, where for each element</a:t>
            </a:r>
          </a:p>
          <a:p>
            <a:r>
              <a:rPr lang="en-US" dirty="0" smtClean="0"/>
              <a:t>(a, </a:t>
            </a:r>
            <a:r>
              <a:rPr lang="en-US" dirty="0" err="1" smtClean="0"/>
              <a:t>b</a:t>
            </a:r>
            <a:r>
              <a:rPr lang="en-US" dirty="0" smtClean="0"/>
              <a:t>) of R, a &gt;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2279" y="329051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1806" y="3290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2443" y="3290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2279" y="3937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01806" y="3937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2443" y="3937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2279" y="44912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01806" y="44912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2443" y="44912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Matrices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1417638"/>
            <a:ext cx="783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00FF"/>
                </a:solidFill>
              </a:rPr>
              <a:t>reflexive relation </a:t>
            </a:r>
            <a:r>
              <a:rPr lang="en-US" sz="2000" dirty="0" smtClean="0"/>
              <a:t>on a </a:t>
            </a:r>
            <a:r>
              <a:rPr lang="en-US" sz="2000" dirty="0" smtClean="0">
                <a:solidFill>
                  <a:srgbClr val="0000FF"/>
                </a:solidFill>
              </a:rPr>
              <a:t>given set A </a:t>
            </a:r>
            <a:r>
              <a:rPr lang="en-US" sz="2000" dirty="0" smtClean="0"/>
              <a:t>is recognized by a 1 along the diagonal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283" y="2375579"/>
            <a:ext cx="2667000" cy="2023239"/>
          </a:xfrm>
          <a:prstGeom prst="rect">
            <a:avLst/>
          </a:prstGeom>
          <a:noFill/>
          <a:ln w="190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9560" y="2402636"/>
            <a:ext cx="301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9087" y="2571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9724" y="2571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560" y="321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59087" y="306435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9724" y="321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560" y="3957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59087" y="3957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9724" y="377264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8176" y="2402636"/>
            <a:ext cx="2667000" cy="2023239"/>
          </a:xfrm>
          <a:prstGeom prst="rect">
            <a:avLst/>
          </a:prstGeom>
          <a:noFill/>
          <a:ln w="190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8980" y="23755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10283" y="36491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69968" y="2849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59453" y="2598970"/>
            <a:ext cx="2511824" cy="172766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103212" y="2756872"/>
            <a:ext cx="1173670" cy="857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113479" y="3220198"/>
            <a:ext cx="1173670" cy="857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68150" y="40565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87818" y="4849091"/>
            <a:ext cx="212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symmetric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94451" y="4816825"/>
            <a:ext cx="194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reflexive</a:t>
            </a:r>
            <a:r>
              <a:rPr lang="en-US" dirty="0" smtClean="0"/>
              <a:t> relation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Digraph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1417638"/>
            <a:ext cx="750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00FF"/>
                </a:solidFill>
              </a:rPr>
              <a:t>relation </a:t>
            </a:r>
            <a:r>
              <a:rPr lang="en-US" sz="2000" dirty="0" smtClean="0"/>
              <a:t>on a </a:t>
            </a:r>
            <a:r>
              <a:rPr lang="en-US" sz="2000" dirty="0" smtClean="0">
                <a:solidFill>
                  <a:srgbClr val="0000FF"/>
                </a:solidFill>
              </a:rPr>
              <a:t>given set A </a:t>
            </a:r>
            <a:r>
              <a:rPr lang="en-US" sz="2000" dirty="0" smtClean="0"/>
              <a:t>can also be represented by a directed graph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283" y="2375579"/>
            <a:ext cx="2667000" cy="2023239"/>
          </a:xfrm>
          <a:prstGeom prst="rect">
            <a:avLst/>
          </a:prstGeom>
          <a:noFill/>
          <a:ln w="190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9560" y="2402636"/>
            <a:ext cx="301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9087" y="2571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9724" y="2571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560" y="321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59087" y="306435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9724" y="321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560" y="3957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59087" y="3957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9724" y="377264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9885" y="4849091"/>
            <a:ext cx="324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directed graph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of the relation shown on the left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91545" y="2571913"/>
            <a:ext cx="196273" cy="210542"/>
          </a:xfrm>
          <a:prstGeom prst="ellipse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07645" y="2466642"/>
            <a:ext cx="196273" cy="210542"/>
          </a:xfrm>
          <a:prstGeom prst="ellipse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80727" y="3852035"/>
            <a:ext cx="196273" cy="210542"/>
          </a:xfrm>
          <a:prstGeom prst="ellipse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89885" y="2782455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04000" y="2097310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04000" y="3752395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7" idx="2"/>
            <a:endCxn id="25" idx="6"/>
          </p:cNvCxnSpPr>
          <p:nvPr/>
        </p:nvCxnSpPr>
        <p:spPr>
          <a:xfrm rot="10800000" flipV="1">
            <a:off x="5287819" y="2571912"/>
            <a:ext cx="1619827" cy="10527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3"/>
          </p:cNvCxnSpPr>
          <p:nvPr/>
        </p:nvCxnSpPr>
        <p:spPr>
          <a:xfrm rot="5400000" flipH="1" flipV="1">
            <a:off x="6074590" y="2981475"/>
            <a:ext cx="1196923" cy="5266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4"/>
          </p:cNvCxnSpPr>
          <p:nvPr/>
        </p:nvCxnSpPr>
        <p:spPr>
          <a:xfrm rot="16200000" flipV="1">
            <a:off x="5132483" y="2839655"/>
            <a:ext cx="1174851" cy="106045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70000" y="51030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A = {1, 2, 3}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4641273" y="2124364"/>
            <a:ext cx="627013" cy="600363"/>
          </a:xfrm>
          <a:custGeom>
            <a:avLst/>
            <a:gdLst>
              <a:gd name="connsiteX0" fmla="*/ 427182 w 627013"/>
              <a:gd name="connsiteY0" fmla="*/ 554181 h 600363"/>
              <a:gd name="connsiteX1" fmla="*/ 392545 w 627013"/>
              <a:gd name="connsiteY1" fmla="*/ 577272 h 600363"/>
              <a:gd name="connsiteX2" fmla="*/ 300182 w 627013"/>
              <a:gd name="connsiteY2" fmla="*/ 600363 h 600363"/>
              <a:gd name="connsiteX3" fmla="*/ 196272 w 627013"/>
              <a:gd name="connsiteY3" fmla="*/ 588818 h 600363"/>
              <a:gd name="connsiteX4" fmla="*/ 127000 w 627013"/>
              <a:gd name="connsiteY4" fmla="*/ 565727 h 600363"/>
              <a:gd name="connsiteX5" fmla="*/ 92363 w 627013"/>
              <a:gd name="connsiteY5" fmla="*/ 542636 h 600363"/>
              <a:gd name="connsiteX6" fmla="*/ 57727 w 627013"/>
              <a:gd name="connsiteY6" fmla="*/ 473363 h 600363"/>
              <a:gd name="connsiteX7" fmla="*/ 34636 w 627013"/>
              <a:gd name="connsiteY7" fmla="*/ 438727 h 600363"/>
              <a:gd name="connsiteX8" fmla="*/ 11545 w 627013"/>
              <a:gd name="connsiteY8" fmla="*/ 369454 h 600363"/>
              <a:gd name="connsiteX9" fmla="*/ 0 w 627013"/>
              <a:gd name="connsiteY9" fmla="*/ 334818 h 600363"/>
              <a:gd name="connsiteX10" fmla="*/ 11545 w 627013"/>
              <a:gd name="connsiteY10" fmla="*/ 161636 h 600363"/>
              <a:gd name="connsiteX11" fmla="*/ 34636 w 627013"/>
              <a:gd name="connsiteY11" fmla="*/ 92363 h 600363"/>
              <a:gd name="connsiteX12" fmla="*/ 103909 w 627013"/>
              <a:gd name="connsiteY12" fmla="*/ 34636 h 600363"/>
              <a:gd name="connsiteX13" fmla="*/ 173182 w 627013"/>
              <a:gd name="connsiteY13" fmla="*/ 11545 h 600363"/>
              <a:gd name="connsiteX14" fmla="*/ 207818 w 627013"/>
              <a:gd name="connsiteY14" fmla="*/ 0 h 600363"/>
              <a:gd name="connsiteX15" fmla="*/ 346363 w 627013"/>
              <a:gd name="connsiteY15" fmla="*/ 11545 h 600363"/>
              <a:gd name="connsiteX16" fmla="*/ 415636 w 627013"/>
              <a:gd name="connsiteY16" fmla="*/ 34636 h 600363"/>
              <a:gd name="connsiteX17" fmla="*/ 450272 w 627013"/>
              <a:gd name="connsiteY17" fmla="*/ 46181 h 600363"/>
              <a:gd name="connsiteX18" fmla="*/ 508000 w 627013"/>
              <a:gd name="connsiteY18" fmla="*/ 103909 h 600363"/>
              <a:gd name="connsiteX19" fmla="*/ 519545 w 627013"/>
              <a:gd name="connsiteY19" fmla="*/ 138545 h 600363"/>
              <a:gd name="connsiteX20" fmla="*/ 554182 w 627013"/>
              <a:gd name="connsiteY20" fmla="*/ 161636 h 600363"/>
              <a:gd name="connsiteX21" fmla="*/ 600363 w 627013"/>
              <a:gd name="connsiteY21" fmla="*/ 265545 h 600363"/>
              <a:gd name="connsiteX22" fmla="*/ 577272 w 627013"/>
              <a:gd name="connsiteY22" fmla="*/ 438727 h 600363"/>
              <a:gd name="connsiteX23" fmla="*/ 577272 w 627013"/>
              <a:gd name="connsiteY23" fmla="*/ 438727 h 600363"/>
              <a:gd name="connsiteX24" fmla="*/ 577272 w 627013"/>
              <a:gd name="connsiteY24" fmla="*/ 438727 h 60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7013" h="600363">
                <a:moveTo>
                  <a:pt x="427182" y="554181"/>
                </a:moveTo>
                <a:cubicBezTo>
                  <a:pt x="415636" y="561878"/>
                  <a:pt x="405586" y="572530"/>
                  <a:pt x="392545" y="577272"/>
                </a:cubicBezTo>
                <a:cubicBezTo>
                  <a:pt x="362720" y="588117"/>
                  <a:pt x="300182" y="600363"/>
                  <a:pt x="300182" y="600363"/>
                </a:cubicBezTo>
                <a:cubicBezTo>
                  <a:pt x="265545" y="596515"/>
                  <a:pt x="230445" y="595653"/>
                  <a:pt x="196272" y="588818"/>
                </a:cubicBezTo>
                <a:cubicBezTo>
                  <a:pt x="172405" y="584045"/>
                  <a:pt x="127000" y="565727"/>
                  <a:pt x="127000" y="565727"/>
                </a:cubicBezTo>
                <a:cubicBezTo>
                  <a:pt x="115454" y="558030"/>
                  <a:pt x="102175" y="552448"/>
                  <a:pt x="92363" y="542636"/>
                </a:cubicBezTo>
                <a:cubicBezTo>
                  <a:pt x="59274" y="509547"/>
                  <a:pt x="76508" y="510925"/>
                  <a:pt x="57727" y="473363"/>
                </a:cubicBezTo>
                <a:cubicBezTo>
                  <a:pt x="51522" y="460952"/>
                  <a:pt x="42333" y="450272"/>
                  <a:pt x="34636" y="438727"/>
                </a:cubicBezTo>
                <a:lnTo>
                  <a:pt x="11545" y="369454"/>
                </a:lnTo>
                <a:lnTo>
                  <a:pt x="0" y="334818"/>
                </a:lnTo>
                <a:cubicBezTo>
                  <a:pt x="3848" y="277091"/>
                  <a:pt x="3363" y="218910"/>
                  <a:pt x="11545" y="161636"/>
                </a:cubicBezTo>
                <a:cubicBezTo>
                  <a:pt x="14987" y="137541"/>
                  <a:pt x="17425" y="109574"/>
                  <a:pt x="34636" y="92363"/>
                </a:cubicBezTo>
                <a:cubicBezTo>
                  <a:pt x="56388" y="70611"/>
                  <a:pt x="74975" y="47496"/>
                  <a:pt x="103909" y="34636"/>
                </a:cubicBezTo>
                <a:cubicBezTo>
                  <a:pt x="126151" y="24751"/>
                  <a:pt x="150091" y="19242"/>
                  <a:pt x="173182" y="11545"/>
                </a:cubicBezTo>
                <a:lnTo>
                  <a:pt x="207818" y="0"/>
                </a:lnTo>
                <a:cubicBezTo>
                  <a:pt x="254000" y="3848"/>
                  <a:pt x="300652" y="3927"/>
                  <a:pt x="346363" y="11545"/>
                </a:cubicBezTo>
                <a:cubicBezTo>
                  <a:pt x="370372" y="15546"/>
                  <a:pt x="392545" y="26939"/>
                  <a:pt x="415636" y="34636"/>
                </a:cubicBezTo>
                <a:lnTo>
                  <a:pt x="450272" y="46181"/>
                </a:lnTo>
                <a:cubicBezTo>
                  <a:pt x="484909" y="69272"/>
                  <a:pt x="488757" y="65423"/>
                  <a:pt x="508000" y="103909"/>
                </a:cubicBezTo>
                <a:cubicBezTo>
                  <a:pt x="513442" y="114794"/>
                  <a:pt x="511943" y="129042"/>
                  <a:pt x="519545" y="138545"/>
                </a:cubicBezTo>
                <a:cubicBezTo>
                  <a:pt x="528213" y="149380"/>
                  <a:pt x="542636" y="153939"/>
                  <a:pt x="554182" y="161636"/>
                </a:cubicBezTo>
                <a:cubicBezTo>
                  <a:pt x="581660" y="244073"/>
                  <a:pt x="563770" y="210657"/>
                  <a:pt x="600363" y="265545"/>
                </a:cubicBezTo>
                <a:cubicBezTo>
                  <a:pt x="588430" y="432610"/>
                  <a:pt x="627013" y="388986"/>
                  <a:pt x="577272" y="438727"/>
                </a:cubicBezTo>
                <a:lnTo>
                  <a:pt x="577272" y="438727"/>
                </a:lnTo>
                <a:lnTo>
                  <a:pt x="577272" y="438727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031182" y="2251364"/>
            <a:ext cx="519545" cy="496454"/>
          </a:xfrm>
          <a:custGeom>
            <a:avLst/>
            <a:gdLst>
              <a:gd name="connsiteX0" fmla="*/ 0 w 519545"/>
              <a:gd name="connsiteY0" fmla="*/ 219363 h 496454"/>
              <a:gd name="connsiteX1" fmla="*/ 23091 w 519545"/>
              <a:gd name="connsiteY1" fmla="*/ 138545 h 496454"/>
              <a:gd name="connsiteX2" fmla="*/ 46182 w 519545"/>
              <a:gd name="connsiteY2" fmla="*/ 103909 h 496454"/>
              <a:gd name="connsiteX3" fmla="*/ 80818 w 519545"/>
              <a:gd name="connsiteY3" fmla="*/ 92363 h 496454"/>
              <a:gd name="connsiteX4" fmla="*/ 103909 w 519545"/>
              <a:gd name="connsiteY4" fmla="*/ 57727 h 496454"/>
              <a:gd name="connsiteX5" fmla="*/ 207818 w 519545"/>
              <a:gd name="connsiteY5" fmla="*/ 0 h 496454"/>
              <a:gd name="connsiteX6" fmla="*/ 288636 w 519545"/>
              <a:gd name="connsiteY6" fmla="*/ 11545 h 496454"/>
              <a:gd name="connsiteX7" fmla="*/ 323273 w 519545"/>
              <a:gd name="connsiteY7" fmla="*/ 23091 h 496454"/>
              <a:gd name="connsiteX8" fmla="*/ 369454 w 519545"/>
              <a:gd name="connsiteY8" fmla="*/ 34636 h 496454"/>
              <a:gd name="connsiteX9" fmla="*/ 404091 w 519545"/>
              <a:gd name="connsiteY9" fmla="*/ 57727 h 496454"/>
              <a:gd name="connsiteX10" fmla="*/ 461818 w 519545"/>
              <a:gd name="connsiteY10" fmla="*/ 115454 h 496454"/>
              <a:gd name="connsiteX11" fmla="*/ 496454 w 519545"/>
              <a:gd name="connsiteY11" fmla="*/ 184727 h 496454"/>
              <a:gd name="connsiteX12" fmla="*/ 519545 w 519545"/>
              <a:gd name="connsiteY12" fmla="*/ 265545 h 496454"/>
              <a:gd name="connsiteX13" fmla="*/ 508000 w 519545"/>
              <a:gd name="connsiteY13" fmla="*/ 357909 h 496454"/>
              <a:gd name="connsiteX14" fmla="*/ 496454 w 519545"/>
              <a:gd name="connsiteY14" fmla="*/ 392545 h 496454"/>
              <a:gd name="connsiteX15" fmla="*/ 461818 w 519545"/>
              <a:gd name="connsiteY15" fmla="*/ 415636 h 496454"/>
              <a:gd name="connsiteX16" fmla="*/ 369454 w 519545"/>
              <a:gd name="connsiteY16" fmla="*/ 473363 h 496454"/>
              <a:gd name="connsiteX17" fmla="*/ 334818 w 519545"/>
              <a:gd name="connsiteY17" fmla="*/ 484909 h 496454"/>
              <a:gd name="connsiteX18" fmla="*/ 300182 w 519545"/>
              <a:gd name="connsiteY18" fmla="*/ 496454 h 496454"/>
              <a:gd name="connsiteX19" fmla="*/ 138545 w 519545"/>
              <a:gd name="connsiteY19" fmla="*/ 473363 h 496454"/>
              <a:gd name="connsiteX20" fmla="*/ 103909 w 519545"/>
              <a:gd name="connsiteY20" fmla="*/ 450272 h 496454"/>
              <a:gd name="connsiteX21" fmla="*/ 80818 w 519545"/>
              <a:gd name="connsiteY21" fmla="*/ 415636 h 496454"/>
              <a:gd name="connsiteX22" fmla="*/ 46182 w 519545"/>
              <a:gd name="connsiteY22" fmla="*/ 392545 h 496454"/>
              <a:gd name="connsiteX23" fmla="*/ 46182 w 519545"/>
              <a:gd name="connsiteY23" fmla="*/ 392545 h 49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9545" h="496454">
                <a:moveTo>
                  <a:pt x="0" y="219363"/>
                </a:moveTo>
                <a:cubicBezTo>
                  <a:pt x="3700" y="204560"/>
                  <a:pt x="14807" y="155112"/>
                  <a:pt x="23091" y="138545"/>
                </a:cubicBezTo>
                <a:cubicBezTo>
                  <a:pt x="29297" y="126134"/>
                  <a:pt x="35347" y="112577"/>
                  <a:pt x="46182" y="103909"/>
                </a:cubicBezTo>
                <a:cubicBezTo>
                  <a:pt x="55685" y="96306"/>
                  <a:pt x="69273" y="96212"/>
                  <a:pt x="80818" y="92363"/>
                </a:cubicBezTo>
                <a:cubicBezTo>
                  <a:pt x="88515" y="80818"/>
                  <a:pt x="93466" y="66864"/>
                  <a:pt x="103909" y="57727"/>
                </a:cubicBezTo>
                <a:cubicBezTo>
                  <a:pt x="152771" y="14973"/>
                  <a:pt x="160245" y="15857"/>
                  <a:pt x="207818" y="0"/>
                </a:cubicBezTo>
                <a:cubicBezTo>
                  <a:pt x="234757" y="3848"/>
                  <a:pt x="261952" y="6208"/>
                  <a:pt x="288636" y="11545"/>
                </a:cubicBezTo>
                <a:cubicBezTo>
                  <a:pt x="300570" y="13932"/>
                  <a:pt x="311571" y="19748"/>
                  <a:pt x="323273" y="23091"/>
                </a:cubicBezTo>
                <a:cubicBezTo>
                  <a:pt x="338530" y="27450"/>
                  <a:pt x="354060" y="30788"/>
                  <a:pt x="369454" y="34636"/>
                </a:cubicBezTo>
                <a:cubicBezTo>
                  <a:pt x="381000" y="42333"/>
                  <a:pt x="394279" y="47915"/>
                  <a:pt x="404091" y="57727"/>
                </a:cubicBezTo>
                <a:cubicBezTo>
                  <a:pt x="481064" y="134699"/>
                  <a:pt x="369451" y="53875"/>
                  <a:pt x="461818" y="115454"/>
                </a:cubicBezTo>
                <a:cubicBezTo>
                  <a:pt x="490833" y="202505"/>
                  <a:pt x="451696" y="95213"/>
                  <a:pt x="496454" y="184727"/>
                </a:cubicBezTo>
                <a:cubicBezTo>
                  <a:pt x="504738" y="201294"/>
                  <a:pt x="515845" y="250742"/>
                  <a:pt x="519545" y="265545"/>
                </a:cubicBezTo>
                <a:cubicBezTo>
                  <a:pt x="515697" y="296333"/>
                  <a:pt x="513550" y="327382"/>
                  <a:pt x="508000" y="357909"/>
                </a:cubicBezTo>
                <a:cubicBezTo>
                  <a:pt x="505823" y="369883"/>
                  <a:pt x="504057" y="383042"/>
                  <a:pt x="496454" y="392545"/>
                </a:cubicBezTo>
                <a:cubicBezTo>
                  <a:pt x="487786" y="403380"/>
                  <a:pt x="473363" y="407939"/>
                  <a:pt x="461818" y="415636"/>
                </a:cubicBezTo>
                <a:cubicBezTo>
                  <a:pt x="425225" y="470524"/>
                  <a:pt x="451891" y="445883"/>
                  <a:pt x="369454" y="473363"/>
                </a:cubicBezTo>
                <a:lnTo>
                  <a:pt x="334818" y="484909"/>
                </a:lnTo>
                <a:lnTo>
                  <a:pt x="300182" y="496454"/>
                </a:lnTo>
                <a:cubicBezTo>
                  <a:pt x="267729" y="493504"/>
                  <a:pt x="182969" y="495575"/>
                  <a:pt x="138545" y="473363"/>
                </a:cubicBezTo>
                <a:cubicBezTo>
                  <a:pt x="126134" y="467157"/>
                  <a:pt x="115454" y="457969"/>
                  <a:pt x="103909" y="450272"/>
                </a:cubicBezTo>
                <a:cubicBezTo>
                  <a:pt x="96212" y="438727"/>
                  <a:pt x="91653" y="424304"/>
                  <a:pt x="80818" y="415636"/>
                </a:cubicBezTo>
                <a:cubicBezTo>
                  <a:pt x="42531" y="385007"/>
                  <a:pt x="46182" y="421911"/>
                  <a:pt x="46182" y="392545"/>
                </a:cubicBezTo>
                <a:lnTo>
                  <a:pt x="46182" y="392545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51237" y="4006273"/>
            <a:ext cx="564308" cy="526086"/>
          </a:xfrm>
          <a:custGeom>
            <a:avLst/>
            <a:gdLst>
              <a:gd name="connsiteX0" fmla="*/ 425763 w 564308"/>
              <a:gd name="connsiteY0" fmla="*/ 11545 h 526086"/>
              <a:gd name="connsiteX1" fmla="*/ 448854 w 564308"/>
              <a:gd name="connsiteY1" fmla="*/ 46182 h 526086"/>
              <a:gd name="connsiteX2" fmla="*/ 483490 w 564308"/>
              <a:gd name="connsiteY2" fmla="*/ 80818 h 526086"/>
              <a:gd name="connsiteX3" fmla="*/ 529672 w 564308"/>
              <a:gd name="connsiteY3" fmla="*/ 138545 h 526086"/>
              <a:gd name="connsiteX4" fmla="*/ 541218 w 564308"/>
              <a:gd name="connsiteY4" fmla="*/ 184727 h 526086"/>
              <a:gd name="connsiteX5" fmla="*/ 564308 w 564308"/>
              <a:gd name="connsiteY5" fmla="*/ 254000 h 526086"/>
              <a:gd name="connsiteX6" fmla="*/ 552763 w 564308"/>
              <a:gd name="connsiteY6" fmla="*/ 346363 h 526086"/>
              <a:gd name="connsiteX7" fmla="*/ 495036 w 564308"/>
              <a:gd name="connsiteY7" fmla="*/ 450272 h 526086"/>
              <a:gd name="connsiteX8" fmla="*/ 460399 w 564308"/>
              <a:gd name="connsiteY8" fmla="*/ 461818 h 526086"/>
              <a:gd name="connsiteX9" fmla="*/ 391127 w 564308"/>
              <a:gd name="connsiteY9" fmla="*/ 496454 h 526086"/>
              <a:gd name="connsiteX10" fmla="*/ 356490 w 564308"/>
              <a:gd name="connsiteY10" fmla="*/ 519545 h 526086"/>
              <a:gd name="connsiteX11" fmla="*/ 125581 w 564308"/>
              <a:gd name="connsiteY11" fmla="*/ 496454 h 526086"/>
              <a:gd name="connsiteX12" fmla="*/ 90945 w 564308"/>
              <a:gd name="connsiteY12" fmla="*/ 473363 h 526086"/>
              <a:gd name="connsiteX13" fmla="*/ 79399 w 564308"/>
              <a:gd name="connsiteY13" fmla="*/ 438727 h 526086"/>
              <a:gd name="connsiteX14" fmla="*/ 56308 w 564308"/>
              <a:gd name="connsiteY14" fmla="*/ 404091 h 526086"/>
              <a:gd name="connsiteX15" fmla="*/ 44763 w 564308"/>
              <a:gd name="connsiteY15" fmla="*/ 369454 h 526086"/>
              <a:gd name="connsiteX16" fmla="*/ 10127 w 564308"/>
              <a:gd name="connsiteY16" fmla="*/ 300182 h 526086"/>
              <a:gd name="connsiteX17" fmla="*/ 33218 w 564308"/>
              <a:gd name="connsiteY17" fmla="*/ 150091 h 526086"/>
              <a:gd name="connsiteX18" fmla="*/ 44763 w 564308"/>
              <a:gd name="connsiteY18" fmla="*/ 115454 h 526086"/>
              <a:gd name="connsiteX19" fmla="*/ 79399 w 564308"/>
              <a:gd name="connsiteY19" fmla="*/ 80818 h 526086"/>
              <a:gd name="connsiteX20" fmla="*/ 183308 w 564308"/>
              <a:gd name="connsiteY20" fmla="*/ 23091 h 526086"/>
              <a:gd name="connsiteX21" fmla="*/ 217945 w 564308"/>
              <a:gd name="connsiteY21" fmla="*/ 0 h 526086"/>
              <a:gd name="connsiteX22" fmla="*/ 217945 w 564308"/>
              <a:gd name="connsiteY22" fmla="*/ 0 h 52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308" h="526086">
                <a:moveTo>
                  <a:pt x="425763" y="11545"/>
                </a:moveTo>
                <a:cubicBezTo>
                  <a:pt x="433460" y="23091"/>
                  <a:pt x="439971" y="35522"/>
                  <a:pt x="448854" y="46182"/>
                </a:cubicBezTo>
                <a:cubicBezTo>
                  <a:pt x="459307" y="58725"/>
                  <a:pt x="474433" y="67233"/>
                  <a:pt x="483490" y="80818"/>
                </a:cubicBezTo>
                <a:cubicBezTo>
                  <a:pt x="528104" y="147738"/>
                  <a:pt x="452210" y="86903"/>
                  <a:pt x="529672" y="138545"/>
                </a:cubicBezTo>
                <a:cubicBezTo>
                  <a:pt x="533521" y="153939"/>
                  <a:pt x="536658" y="169528"/>
                  <a:pt x="541218" y="184727"/>
                </a:cubicBezTo>
                <a:cubicBezTo>
                  <a:pt x="548212" y="208040"/>
                  <a:pt x="564308" y="254000"/>
                  <a:pt x="564308" y="254000"/>
                </a:cubicBezTo>
                <a:cubicBezTo>
                  <a:pt x="560460" y="284788"/>
                  <a:pt x="558313" y="315836"/>
                  <a:pt x="552763" y="346363"/>
                </a:cubicBezTo>
                <a:cubicBezTo>
                  <a:pt x="547516" y="375222"/>
                  <a:pt x="513597" y="444085"/>
                  <a:pt x="495036" y="450272"/>
                </a:cubicBezTo>
                <a:cubicBezTo>
                  <a:pt x="483490" y="454121"/>
                  <a:pt x="471284" y="456375"/>
                  <a:pt x="460399" y="461818"/>
                </a:cubicBezTo>
                <a:cubicBezTo>
                  <a:pt x="370879" y="506579"/>
                  <a:pt x="478182" y="467437"/>
                  <a:pt x="391127" y="496454"/>
                </a:cubicBezTo>
                <a:cubicBezTo>
                  <a:pt x="379581" y="504151"/>
                  <a:pt x="370347" y="518816"/>
                  <a:pt x="356490" y="519545"/>
                </a:cubicBezTo>
                <a:cubicBezTo>
                  <a:pt x="232224" y="526086"/>
                  <a:pt x="211993" y="518058"/>
                  <a:pt x="125581" y="496454"/>
                </a:cubicBezTo>
                <a:cubicBezTo>
                  <a:pt x="114036" y="488757"/>
                  <a:pt x="99613" y="484198"/>
                  <a:pt x="90945" y="473363"/>
                </a:cubicBezTo>
                <a:cubicBezTo>
                  <a:pt x="83342" y="463860"/>
                  <a:pt x="84842" y="449612"/>
                  <a:pt x="79399" y="438727"/>
                </a:cubicBezTo>
                <a:cubicBezTo>
                  <a:pt x="73193" y="426316"/>
                  <a:pt x="64005" y="415636"/>
                  <a:pt x="56308" y="404091"/>
                </a:cubicBezTo>
                <a:cubicBezTo>
                  <a:pt x="52460" y="392545"/>
                  <a:pt x="50206" y="380339"/>
                  <a:pt x="44763" y="369454"/>
                </a:cubicBezTo>
                <a:cubicBezTo>
                  <a:pt x="0" y="279926"/>
                  <a:pt x="39147" y="387244"/>
                  <a:pt x="10127" y="300182"/>
                </a:cubicBezTo>
                <a:cubicBezTo>
                  <a:pt x="17824" y="250152"/>
                  <a:pt x="23890" y="199843"/>
                  <a:pt x="33218" y="150091"/>
                </a:cubicBezTo>
                <a:cubicBezTo>
                  <a:pt x="35461" y="138129"/>
                  <a:pt x="38012" y="125580"/>
                  <a:pt x="44763" y="115454"/>
                </a:cubicBezTo>
                <a:cubicBezTo>
                  <a:pt x="53820" y="101869"/>
                  <a:pt x="66511" y="90842"/>
                  <a:pt x="79399" y="80818"/>
                </a:cubicBezTo>
                <a:cubicBezTo>
                  <a:pt x="138949" y="34502"/>
                  <a:pt x="131048" y="40510"/>
                  <a:pt x="183308" y="23091"/>
                </a:cubicBezTo>
                <a:lnTo>
                  <a:pt x="217945" y="0"/>
                </a:lnTo>
                <a:lnTo>
                  <a:pt x="217945" y="0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7" idx="0"/>
            <a:endCxn id="25" idx="2"/>
          </p:cNvCxnSpPr>
          <p:nvPr/>
        </p:nvCxnSpPr>
        <p:spPr>
          <a:xfrm flipV="1">
            <a:off x="5068455" y="2677184"/>
            <a:ext cx="23090" cy="13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18"/>
            <a:endCxn id="49" idx="21"/>
          </p:cNvCxnSpPr>
          <p:nvPr/>
        </p:nvCxnSpPr>
        <p:spPr>
          <a:xfrm flipV="1">
            <a:off x="6096000" y="4006273"/>
            <a:ext cx="173182" cy="1154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20"/>
            <a:endCxn id="48" idx="21"/>
          </p:cNvCxnSpPr>
          <p:nvPr/>
        </p:nvCxnSpPr>
        <p:spPr>
          <a:xfrm flipH="1" flipV="1">
            <a:off x="7112000" y="2667000"/>
            <a:ext cx="23091" cy="346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9497" y="20302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59087" y="20062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26304" y="2006247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9613" y="2540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9613" y="3279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9613" y="3957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Equivalence Relations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2273" y="1417638"/>
            <a:ext cx="6839132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0000FF"/>
                </a:solidFill>
              </a:rPr>
              <a:t>equivalence relation </a:t>
            </a:r>
            <a:r>
              <a:rPr lang="en-US" sz="2400" dirty="0" smtClean="0"/>
              <a:t>on a</a:t>
            </a:r>
            <a:r>
              <a:rPr lang="en-US" sz="2400" dirty="0" smtClean="0">
                <a:solidFill>
                  <a:srgbClr val="0000FF"/>
                </a:solidFill>
              </a:rPr>
              <a:t> set S </a:t>
            </a:r>
            <a:r>
              <a:rPr lang="en-US" sz="2400" dirty="0" smtClean="0"/>
              <a:t>is a relation that is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reflexive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symmetric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transitive.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Examples are: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 smtClean="0">
                <a:solidFill>
                  <a:srgbClr val="000000"/>
                </a:solidFill>
              </a:rPr>
              <a:t>Congruence relation R = {(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 | a = </a:t>
            </a:r>
            <a:r>
              <a:rPr lang="en-US" sz="2400" dirty="0" err="1" smtClean="0">
                <a:solidFill>
                  <a:srgbClr val="000000"/>
                </a:solidFill>
              </a:rPr>
              <a:t>b</a:t>
            </a:r>
            <a:r>
              <a:rPr lang="en-US" sz="2400" dirty="0" smtClean="0">
                <a:solidFill>
                  <a:srgbClr val="000000"/>
                </a:solidFill>
              </a:rPr>
              <a:t> (mod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)}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(2) R = {(a, </a:t>
            </a:r>
            <a:r>
              <a:rPr lang="en-US" sz="2400" dirty="0" err="1" smtClean="0">
                <a:solidFill>
                  <a:srgbClr val="000000"/>
                </a:solidFill>
              </a:rPr>
              <a:t>b</a:t>
            </a:r>
            <a:r>
              <a:rPr lang="en-US" sz="2400" dirty="0" smtClean="0">
                <a:solidFill>
                  <a:srgbClr val="000000"/>
                </a:solidFill>
              </a:rPr>
              <a:t>) | </a:t>
            </a:r>
            <a:r>
              <a:rPr lang="en-US" sz="2400" dirty="0" err="1" smtClean="0">
                <a:solidFill>
                  <a:srgbClr val="000000"/>
                </a:solidFill>
              </a:rPr>
              <a:t>L(a</a:t>
            </a:r>
            <a:r>
              <a:rPr lang="en-US" sz="2400" dirty="0" smtClean="0">
                <a:solidFill>
                  <a:srgbClr val="000000"/>
                </a:solidFill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</a:rPr>
              <a:t>L(b</a:t>
            </a:r>
            <a:r>
              <a:rPr lang="en-US" sz="2400" dirty="0" smtClean="0">
                <a:solidFill>
                  <a:srgbClr val="000000"/>
                </a:solidFill>
              </a:rPr>
              <a:t>)} in a set of strings of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English characters}, </a:t>
            </a:r>
            <a:r>
              <a:rPr lang="en-US" sz="2400" dirty="0" err="1" smtClean="0">
                <a:solidFill>
                  <a:srgbClr val="000000"/>
                </a:solidFill>
              </a:rPr>
              <a:t>L(a</a:t>
            </a:r>
            <a:r>
              <a:rPr lang="en-US" sz="2400" dirty="0" smtClean="0">
                <a:solidFill>
                  <a:srgbClr val="000000"/>
                </a:solidFill>
              </a:rPr>
              <a:t>) denotes the length of English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character string “a”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Orders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636" y="1417638"/>
            <a:ext cx="7263527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relation R on a set S is a </a:t>
            </a:r>
            <a:r>
              <a:rPr lang="en-US" sz="2400" dirty="0" smtClean="0">
                <a:solidFill>
                  <a:srgbClr val="0000FF"/>
                </a:solidFill>
              </a:rPr>
              <a:t>partial order </a:t>
            </a:r>
            <a:r>
              <a:rPr lang="en-US" sz="2400" dirty="0" smtClean="0"/>
              <a:t>if it is </a:t>
            </a:r>
            <a:r>
              <a:rPr lang="en-US" sz="2400" dirty="0" smtClean="0">
                <a:solidFill>
                  <a:srgbClr val="0000FF"/>
                </a:solidFill>
              </a:rPr>
              <a:t>reflexive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anti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0000FF"/>
                </a:solidFill>
              </a:rPr>
              <a:t>symmetric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transitive. </a:t>
            </a:r>
            <a:r>
              <a:rPr lang="en-US" sz="2400" dirty="0" smtClean="0"/>
              <a:t>The set is called </a:t>
            </a: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partially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6600"/>
                </a:solidFill>
              </a:rPr>
              <a:t>ordered set</a:t>
            </a:r>
            <a:r>
              <a:rPr lang="en-US" sz="2400" dirty="0" smtClean="0">
                <a:solidFill>
                  <a:srgbClr val="0000FF"/>
                </a:solidFill>
              </a:rPr>
              <a:t>, or a  </a:t>
            </a:r>
            <a:r>
              <a:rPr lang="en-US" sz="2400" b="1" dirty="0" err="1" smtClean="0">
                <a:solidFill>
                  <a:srgbClr val="FF6600"/>
                </a:solidFill>
              </a:rPr>
              <a:t>poset</a:t>
            </a:r>
            <a:r>
              <a:rPr lang="en-US" sz="2400" b="1" dirty="0" smtClean="0">
                <a:solidFill>
                  <a:srgbClr val="FF66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FF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Examples are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(1) the ≥ relation,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(2) “</a:t>
            </a:r>
            <a:r>
              <a:rPr lang="en-US" sz="2400" dirty="0" err="1" smtClean="0"/>
              <a:t>x</a:t>
            </a:r>
            <a:r>
              <a:rPr lang="en-US" sz="2400" dirty="0" smtClean="0"/>
              <a:t> divides </a:t>
            </a:r>
            <a:r>
              <a:rPr lang="en-US" sz="2400" dirty="0" err="1" smtClean="0"/>
              <a:t>y</a:t>
            </a:r>
            <a:r>
              <a:rPr lang="en-US" sz="2400" dirty="0" smtClean="0"/>
              <a:t>” on the set of positive integers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(3) The relation ⊆ on the power set of a set 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Recurrence Relations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005" y="1670122"/>
            <a:ext cx="881024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Fibonacci sequence</a:t>
            </a:r>
            <a:r>
              <a:rPr lang="en-US" sz="2400" dirty="0" smtClean="0">
                <a:solidFill>
                  <a:srgbClr val="0000FF"/>
                </a:solidFill>
              </a:rPr>
              <a:t>: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 </a:t>
            </a:r>
            <a:r>
              <a:rPr lang="en-US" sz="2400" dirty="0" smtClean="0">
                <a:solidFill>
                  <a:srgbClr val="0000FF"/>
                </a:solidFill>
              </a:rPr>
              <a:t>+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n-2</a:t>
            </a:r>
            <a:r>
              <a:rPr lang="en-US" sz="2400" baseline="-250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 smtClean="0"/>
              <a:t>n</a:t>
            </a:r>
            <a:r>
              <a:rPr lang="en-US" sz="2400" dirty="0" smtClean="0"/>
              <a:t>&gt;2)  [Given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</a:t>
            </a:r>
            <a:r>
              <a:rPr lang="en-US" sz="2400" dirty="0" smtClean="0"/>
              <a:t>]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	What is the formula for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baseline="-25000" dirty="0" smtClean="0"/>
          </a:p>
          <a:p>
            <a:pPr marL="457200" indent="-457200"/>
            <a:r>
              <a:rPr lang="en-US" sz="2400" dirty="0" smtClean="0"/>
              <a:t>2.	Find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number of bit strings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FF0000"/>
                </a:solidFill>
              </a:rPr>
              <a:t>length 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that </a:t>
            </a:r>
            <a:r>
              <a:rPr lang="en-US" sz="2400" i="1" dirty="0" smtClean="0"/>
              <a:t>do not have </a:t>
            </a:r>
            <a:r>
              <a:rPr lang="en-US" sz="2400" b="1" i="1" dirty="0" smtClean="0">
                <a:solidFill>
                  <a:srgbClr val="0000FF"/>
                </a:solidFill>
              </a:rPr>
              <a:t>two consecutive 0s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457200" indent="-457200"/>
            <a:endParaRPr lang="en-US" sz="2400" b="1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For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=1, the strings are </a:t>
            </a:r>
            <a:r>
              <a:rPr lang="en-US" sz="2400" b="1" dirty="0" smtClean="0">
                <a:solidFill>
                  <a:srgbClr val="660066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and </a:t>
            </a:r>
            <a:r>
              <a:rPr lang="en-US" sz="2400" b="1" dirty="0" smtClean="0">
                <a:solidFill>
                  <a:srgbClr val="660066"/>
                </a:solidFill>
              </a:rPr>
              <a:t>1</a:t>
            </a: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	For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=2, the strings are </a:t>
            </a:r>
            <a:r>
              <a:rPr lang="en-US" sz="2400" dirty="0" smtClean="0">
                <a:solidFill>
                  <a:srgbClr val="FF0000"/>
                </a:solidFill>
              </a:rPr>
              <a:t>01, 10, 11</a:t>
            </a: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	For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=3, the strings are </a:t>
            </a:r>
            <a:r>
              <a:rPr lang="en-US" sz="2400" dirty="0" smtClean="0">
                <a:solidFill>
                  <a:srgbClr val="FF0000"/>
                </a:solidFill>
              </a:rPr>
              <a:t>01</a:t>
            </a:r>
            <a:r>
              <a:rPr lang="en-US" sz="2400" dirty="0" smtClean="0">
                <a:solidFill>
                  <a:srgbClr val="0000FF"/>
                </a:solidFill>
              </a:rPr>
              <a:t>1, 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r>
              <a:rPr lang="en-US" sz="2400" dirty="0" smtClean="0">
                <a:solidFill>
                  <a:srgbClr val="0000FF"/>
                </a:solidFill>
              </a:rPr>
              <a:t>1, </a:t>
            </a:r>
            <a:r>
              <a:rPr lang="en-US" sz="2400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1, </a:t>
            </a:r>
            <a:r>
              <a:rPr lang="en-US" sz="2400" b="1" dirty="0" smtClean="0">
                <a:solidFill>
                  <a:srgbClr val="660066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10, </a:t>
            </a:r>
            <a:r>
              <a:rPr lang="en-US" sz="2400" b="1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10</a:t>
            </a:r>
          </a:p>
          <a:p>
            <a:pPr marL="457200" indent="-457200"/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	Do you see a pattern here?</a:t>
            </a:r>
          </a:p>
          <a:p>
            <a:pPr marL="457200" indent="-457200">
              <a:buAutoNum type="arabicPeriod"/>
            </a:pPr>
            <a:endParaRPr lang="en-US" sz="2400" b="1" baseline="-25000" dirty="0" smtClean="0">
              <a:solidFill>
                <a:srgbClr val="0000FF"/>
              </a:solidFill>
            </a:endParaRPr>
          </a:p>
          <a:p>
            <a:pPr marL="457200" indent="-457200"/>
            <a:endParaRPr lang="en-US" sz="2400" b="1" baseline="-250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b="1" baseline="-25000" dirty="0" smtClean="0">
                <a:solidFill>
                  <a:srgbClr val="0000FF"/>
                </a:solidFill>
              </a:rPr>
              <a:t>	</a:t>
            </a:r>
          </a:p>
          <a:p>
            <a:endParaRPr lang="en-US" sz="2400" b="1" baseline="-25000" dirty="0" smtClean="0">
              <a:solidFill>
                <a:srgbClr val="0000FF"/>
              </a:solidFill>
            </a:endParaRPr>
          </a:p>
          <a:p>
            <a:endParaRPr lang="en-US" sz="2400" baseline="-250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Orders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06" y="1159837"/>
            <a:ext cx="5448300" cy="4127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8668" y="5971918"/>
            <a:ext cx="585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 http://en.wikipedia.org/wiki/Partially_ordered_set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3126" y="5378689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 ⊆ on the power set of a set S forms a partially ordered set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Recurrence Relations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005" y="1670122"/>
            <a:ext cx="8810241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Let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be the number of bit strings of length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that do not have two consecutive 0’s.</a:t>
            </a:r>
          </a:p>
          <a:p>
            <a:pPr marL="457200" indent="-457200"/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>
                <a:solidFill>
                  <a:srgbClr val="0000FF"/>
                </a:solidFill>
              </a:rPr>
              <a:t> +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n-2	</a:t>
            </a:r>
            <a:r>
              <a:rPr lang="en-US" sz="2400" dirty="0" smtClean="0">
                <a:solidFill>
                  <a:srgbClr val="0000FF"/>
                </a:solidFill>
              </a:rPr>
              <a:t>(why?)</a:t>
            </a:r>
          </a:p>
          <a:p>
            <a:pPr marL="457200" indent="-457200"/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		[bit string of length (n-1) without </a:t>
            </a:r>
            <a:r>
              <a:rPr lang="en-US" sz="2400" dirty="0" smtClean="0">
                <a:solidFill>
                  <a:srgbClr val="0000FF"/>
                </a:solidFill>
              </a:rPr>
              <a:t>a 00 anywhere] 1		(a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-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	[bit string of length (n</a:t>
            </a:r>
            <a:r>
              <a:rPr lang="en-US" sz="2400" dirty="0" smtClean="0">
                <a:solidFill>
                  <a:srgbClr val="0000FF"/>
                </a:solidFill>
              </a:rPr>
              <a:t>-2) </a:t>
            </a:r>
            <a:r>
              <a:rPr lang="en-US" sz="2400" dirty="0" smtClean="0">
                <a:solidFill>
                  <a:srgbClr val="0000FF"/>
                </a:solidFill>
              </a:rPr>
              <a:t>without a 00 </a:t>
            </a:r>
            <a:r>
              <a:rPr lang="en-US" sz="2400" dirty="0" smtClean="0">
                <a:solidFill>
                  <a:srgbClr val="0000FF"/>
                </a:solidFill>
              </a:rPr>
              <a:t>anywhere] 1 0	(a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-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/>
            <a:endParaRPr lang="en-US" sz="2400" baseline="-250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>
                <a:solidFill>
                  <a:srgbClr val="0000FF"/>
                </a:solidFill>
              </a:rPr>
              <a:t> +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n-</a:t>
            </a:r>
            <a:r>
              <a:rPr lang="en-US" sz="2400" baseline="-25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is a recurrence relation. Given this, can you find 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? </a:t>
            </a:r>
          </a:p>
          <a:p>
            <a:pPr marL="457200" indent="-457200"/>
            <a:endParaRPr lang="en-US" sz="2400" baseline="-25000" dirty="0" smtClean="0">
              <a:solidFill>
                <a:srgbClr val="0000FF"/>
              </a:solidFill>
            </a:endParaRPr>
          </a:p>
          <a:p>
            <a:pPr marL="457200" indent="-457200"/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/>
            <a:endParaRPr lang="en-US" sz="2400" b="1" baseline="-250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b="1" baseline="-25000" dirty="0" smtClean="0">
                <a:solidFill>
                  <a:srgbClr val="0000FF"/>
                </a:solidFill>
              </a:rPr>
              <a:t>	</a:t>
            </a:r>
          </a:p>
          <a:p>
            <a:endParaRPr lang="en-US" sz="2400" b="1" baseline="-25000" dirty="0" smtClean="0">
              <a:solidFill>
                <a:srgbClr val="0000FF"/>
              </a:solidFill>
            </a:endParaRPr>
          </a:p>
          <a:p>
            <a:endParaRPr lang="en-US" sz="2400" baseline="-25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230" y="3913356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71025" y="3914914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7169" y="3914119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799741" y="3003918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199291" y="3002361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598841" y="3000804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66226" y="3695379"/>
            <a:ext cx="1251110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8398" y="3478958"/>
            <a:ext cx="985723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0048" y="3262537"/>
            <a:ext cx="720336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523" y="3046116"/>
            <a:ext cx="464427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06477" y="2829695"/>
            <a:ext cx="208519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2880" y="4985052"/>
            <a:ext cx="7165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these disks from one peg to another. However, </a:t>
            </a:r>
            <a:r>
              <a:rPr lang="en-US" dirty="0" smtClean="0">
                <a:solidFill>
                  <a:srgbClr val="0000FF"/>
                </a:solidFill>
              </a:rPr>
              <a:t>at no time,  a disk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should be placed on another disk of smaller size</a:t>
            </a:r>
            <a:r>
              <a:rPr lang="en-US" dirty="0" smtClean="0"/>
              <a:t>. Start with </a:t>
            </a:r>
            <a:r>
              <a:rPr lang="en-US" dirty="0" smtClean="0">
                <a:solidFill>
                  <a:srgbClr val="FF0000"/>
                </a:solidFill>
              </a:rPr>
              <a:t>64 disks</a:t>
            </a:r>
            <a:r>
              <a:rPr lang="en-US" dirty="0" smtClean="0"/>
              <a:t>. When</a:t>
            </a:r>
          </a:p>
          <a:p>
            <a:r>
              <a:rPr lang="en-US" dirty="0" smtClean="0"/>
              <a:t>you have finished transferring them one peg to another, the world will end.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9818" y="3544504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72613" y="3546062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8757" y="3545267"/>
            <a:ext cx="1677624" cy="1516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801329" y="2635066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200879" y="2633509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600429" y="2631952"/>
            <a:ext cx="1820403" cy="1588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5181" y="3326527"/>
            <a:ext cx="1251110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17874" y="3110106"/>
            <a:ext cx="985723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0568" y="2893684"/>
            <a:ext cx="720336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522" y="2677263"/>
            <a:ext cx="464427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08065" y="2460842"/>
            <a:ext cx="208519" cy="21642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76302" y="4180344"/>
            <a:ext cx="6703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= number of moves to transfer </a:t>
            </a:r>
            <a:r>
              <a:rPr lang="en-US" sz="2400" dirty="0" err="1" smtClean="0"/>
              <a:t>n</a:t>
            </a:r>
            <a:r>
              <a:rPr lang="en-US" sz="2400" dirty="0" smtClean="0"/>
              <a:t> disks. Then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				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2H</a:t>
            </a:r>
            <a:r>
              <a:rPr lang="en-US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>
                <a:solidFill>
                  <a:srgbClr val="0000FF"/>
                </a:solidFill>
              </a:rPr>
              <a:t> +1 </a:t>
            </a:r>
          </a:p>
          <a:p>
            <a:pPr algn="ctr"/>
            <a:endParaRPr lang="en-US" sz="2400" dirty="0" smtClean="0">
              <a:solidFill>
                <a:srgbClr val="0000FF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Can you solve this and compute H</a:t>
            </a:r>
            <a:r>
              <a:rPr lang="en-US" sz="2400" baseline="-25000" dirty="0" smtClean="0">
                <a:solidFill>
                  <a:srgbClr val="0000FF"/>
                </a:solidFill>
              </a:rPr>
              <a:t>64</a:t>
            </a:r>
            <a:r>
              <a:rPr lang="en-US" sz="2400" dirty="0" smtClean="0">
                <a:solidFill>
                  <a:srgbClr val="0000FF"/>
                </a:solidFill>
              </a:rPr>
              <a:t>? (H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= 1. why?)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Linear Recurrence Relations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5240" y="1417638"/>
            <a:ext cx="60216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i="1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>
                <a:solidFill>
                  <a:srgbClr val="FF0000"/>
                </a:solidFill>
              </a:rPr>
              <a:t> recurrence relation </a:t>
            </a:r>
            <a:r>
              <a:rPr lang="en-US" sz="2400" dirty="0" smtClean="0"/>
              <a:t>is of the form</a:t>
            </a:r>
          </a:p>
          <a:p>
            <a:endParaRPr lang="en-US" sz="2400" dirty="0" smtClean="0"/>
          </a:p>
          <a:p>
            <a:r>
              <a:rPr lang="en-US" sz="2400" dirty="0" smtClean="0"/>
              <a:t>		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.a</a:t>
            </a:r>
            <a:r>
              <a:rPr lang="en-US" sz="2400" baseline="-25000" dirty="0" smtClean="0"/>
              <a:t>n-1 </a:t>
            </a:r>
            <a:r>
              <a:rPr lang="en-US" sz="2400" dirty="0" smtClean="0"/>
              <a:t>+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a</a:t>
            </a:r>
            <a:r>
              <a:rPr lang="en-US" sz="2400" baseline="30000" dirty="0" smtClean="0"/>
              <a:t>n-2 </a:t>
            </a:r>
            <a:r>
              <a:rPr lang="en-US" sz="2400" dirty="0" smtClean="0"/>
              <a:t>+ 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 a</a:t>
            </a:r>
            <a:r>
              <a:rPr lang="en-US" sz="2400" baseline="30000" dirty="0" smtClean="0"/>
              <a:t>n-3 </a:t>
            </a:r>
            <a:r>
              <a:rPr lang="en-US" sz="2400" dirty="0" smtClean="0"/>
              <a:t>+ …+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 a</a:t>
            </a:r>
            <a:r>
              <a:rPr lang="en-US" sz="2400" baseline="30000" dirty="0" smtClean="0"/>
              <a:t>n-</a:t>
            </a:r>
            <a:r>
              <a:rPr lang="en-US" sz="2400" baseline="30000" dirty="0" err="1" smtClean="0"/>
              <a:t>k</a:t>
            </a:r>
            <a:endParaRPr lang="en-US" sz="2400" baseline="30000" dirty="0" smtClean="0"/>
          </a:p>
          <a:p>
            <a:endParaRPr lang="en-US" sz="2400" baseline="30000" dirty="0" smtClean="0"/>
          </a:p>
          <a:p>
            <a:r>
              <a:rPr lang="en-US" sz="2400" dirty="0" smtClean="0"/>
              <a:t>(here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are constants)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500255"/>
            <a:ext cx="8605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Its solution is of the form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 (where </a:t>
            </a:r>
            <a:r>
              <a:rPr lang="en-US" sz="2400" dirty="0" err="1" smtClean="0"/>
              <a:t>r</a:t>
            </a:r>
            <a:r>
              <a:rPr lang="en-US" sz="2400" dirty="0" smtClean="0"/>
              <a:t> is a constant) if and only if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</a:t>
            </a:r>
            <a:r>
              <a:rPr lang="en-US" sz="2400" dirty="0" smtClean="0"/>
              <a:t> is a solution of</a:t>
            </a:r>
          </a:p>
          <a:p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.r</a:t>
            </a:r>
            <a:r>
              <a:rPr lang="en-US" sz="2400" baseline="30000" dirty="0" smtClean="0"/>
              <a:t>n-1 </a:t>
            </a:r>
            <a:r>
              <a:rPr lang="en-US" sz="2400" dirty="0" smtClean="0"/>
              <a:t>+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r</a:t>
            </a:r>
            <a:r>
              <a:rPr lang="en-US" sz="2400" baseline="30000" dirty="0" smtClean="0"/>
              <a:t>n-2 </a:t>
            </a:r>
            <a:r>
              <a:rPr lang="en-US" sz="2400" dirty="0" smtClean="0"/>
              <a:t>+ 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 r</a:t>
            </a:r>
            <a:r>
              <a:rPr lang="en-US" sz="2400" baseline="30000" dirty="0" smtClean="0"/>
              <a:t>n-3 </a:t>
            </a:r>
            <a:r>
              <a:rPr lang="en-US" sz="2400" dirty="0" smtClean="0"/>
              <a:t>+ …+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n-k</a:t>
            </a:r>
            <a:r>
              <a:rPr lang="en-US" sz="2400" baseline="30000" dirty="0" smtClean="0"/>
              <a:t> </a:t>
            </a:r>
          </a:p>
          <a:p>
            <a:endParaRPr lang="en-US" dirty="0" smtClean="0"/>
          </a:p>
          <a:p>
            <a:r>
              <a:rPr lang="en-US" sz="2400" dirty="0" smtClean="0"/>
              <a:t>This equation is known as the </a:t>
            </a:r>
            <a:r>
              <a:rPr lang="en-US" sz="2400" dirty="0" smtClean="0">
                <a:solidFill>
                  <a:srgbClr val="FF0000"/>
                </a:solidFill>
              </a:rPr>
              <a:t>characteristic equation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04648"/>
            <a:ext cx="7783476" cy="68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Solve: 	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n-1 </a:t>
            </a:r>
            <a:r>
              <a:rPr lang="en-US" sz="2400" dirty="0" smtClean="0"/>
              <a:t>+ 2 a</a:t>
            </a:r>
            <a:r>
              <a:rPr lang="en-US" sz="2400" baseline="-25000" dirty="0" smtClean="0"/>
              <a:t>n-2 </a:t>
            </a:r>
            <a:r>
              <a:rPr lang="en-US" sz="2400" baseline="30000" dirty="0" smtClean="0"/>
              <a:t>	</a:t>
            </a:r>
            <a:r>
              <a:rPr lang="en-US" sz="2400" dirty="0" smtClean="0"/>
              <a:t>(Given that 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and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7)</a:t>
            </a:r>
          </a:p>
          <a:p>
            <a:endParaRPr lang="en-US" sz="2400" dirty="0" smtClean="0"/>
          </a:p>
          <a:p>
            <a:r>
              <a:rPr lang="en-US" sz="2400" dirty="0" smtClean="0"/>
              <a:t>Its solution is of the form	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endParaRPr lang="en-US" sz="2400" dirty="0" smtClean="0"/>
          </a:p>
          <a:p>
            <a:endParaRPr lang="en-US" sz="2400" baseline="300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characteristic equation</a:t>
            </a:r>
            <a:r>
              <a:rPr lang="en-US" sz="2400" dirty="0" smtClean="0"/>
              <a:t> is: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+ 2,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i.e. 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-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- 2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= 0</a:t>
            </a:r>
            <a:r>
              <a:rPr lang="en-US" sz="2400" dirty="0" smtClean="0"/>
              <a:t>. It has two roots </a:t>
            </a:r>
            <a:r>
              <a:rPr lang="en-US" sz="2400" dirty="0" err="1" smtClean="0"/>
              <a:t>r</a:t>
            </a:r>
            <a:r>
              <a:rPr lang="en-US" sz="2400" dirty="0" smtClean="0"/>
              <a:t> = 2, and </a:t>
            </a:r>
            <a:r>
              <a:rPr lang="en-US" sz="2400" dirty="0" err="1" smtClean="0"/>
              <a:t>r</a:t>
            </a:r>
            <a:r>
              <a:rPr lang="en-US" sz="2400" dirty="0" smtClean="0"/>
              <a:t> = -1</a:t>
            </a:r>
          </a:p>
          <a:p>
            <a:endParaRPr lang="en-US" sz="2400" dirty="0" smtClean="0"/>
          </a:p>
          <a:p>
            <a:r>
              <a:rPr lang="en-US" sz="2400" dirty="0" smtClean="0"/>
              <a:t>The sequence {a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 is a solution to this recurrence relation </a:t>
            </a:r>
            <a:r>
              <a:rPr lang="en-US" sz="2400" dirty="0" err="1" smtClean="0"/>
              <a:t>iff</a:t>
            </a: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+ 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(-1)</a:t>
            </a:r>
            <a:r>
              <a:rPr lang="en-US" sz="2400" baseline="30000" dirty="0" smtClean="0"/>
              <a:t>n</a:t>
            </a:r>
          </a:p>
          <a:p>
            <a:endParaRPr lang="en-US" sz="2400" baseline="30000" dirty="0" smtClean="0"/>
          </a:p>
          <a:p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= 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α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7 = 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 2 + 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.(-1)		This leads to 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 3 + 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-1</a:t>
            </a:r>
          </a:p>
          <a:p>
            <a:endParaRPr lang="en-US" sz="2400" baseline="300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So, the solution is a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 = 3. 2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 - (-1)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n</a:t>
            </a:r>
          </a:p>
          <a:p>
            <a:endParaRPr lang="en-US" sz="2400" baseline="30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aseline="3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2436</Words>
  <Application>Microsoft Macintosh PowerPoint</Application>
  <PresentationFormat>On-screen Show (4:3)</PresentationFormat>
  <Paragraphs>376</Paragraphs>
  <Slides>40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22C:19 Discrete Structures Advanced Counting</vt:lpstr>
      <vt:lpstr>Compound Interest</vt:lpstr>
      <vt:lpstr>Recurrence Relation</vt:lpstr>
      <vt:lpstr>Example of Recurrence Relations</vt:lpstr>
      <vt:lpstr>Example of Recurrence Relations</vt:lpstr>
      <vt:lpstr>Tower of Hanoi</vt:lpstr>
      <vt:lpstr>Tower of Hanoi</vt:lpstr>
      <vt:lpstr>Solving Linear Recurrence Relations</vt:lpstr>
      <vt:lpstr>Example 1</vt:lpstr>
      <vt:lpstr>Example 2: Fibonacci sequence</vt:lpstr>
      <vt:lpstr>22C:19 Discrete Math Relations</vt:lpstr>
      <vt:lpstr>What is a relation?</vt:lpstr>
      <vt:lpstr>What is a relation?</vt:lpstr>
      <vt:lpstr>Representing Relations</vt:lpstr>
      <vt:lpstr>Relations vs. Functions</vt:lpstr>
      <vt:lpstr>When to use which?</vt:lpstr>
      <vt:lpstr>Relation within a set</vt:lpstr>
      <vt:lpstr>Properties of Relations</vt:lpstr>
      <vt:lpstr>Reflexivity</vt:lpstr>
      <vt:lpstr>Symmetry</vt:lpstr>
      <vt:lpstr>Anti-symmetry</vt:lpstr>
      <vt:lpstr>More on symmetric relations</vt:lpstr>
      <vt:lpstr>Transitivity</vt:lpstr>
      <vt:lpstr>Examples of transitive relations</vt:lpstr>
      <vt:lpstr>Summary of properties</vt:lpstr>
      <vt:lpstr>Operations on relations</vt:lpstr>
      <vt:lpstr>More operations on relations: Composition</vt:lpstr>
      <vt:lpstr>More operations on relations: Composition</vt:lpstr>
      <vt:lpstr>n-ary relations</vt:lpstr>
      <vt:lpstr>Relational Data Model</vt:lpstr>
      <vt:lpstr>Relational Data Model</vt:lpstr>
      <vt:lpstr>Operations on n-ary relations </vt:lpstr>
      <vt:lpstr>Operations on n-ary relations </vt:lpstr>
      <vt:lpstr>Use of the operations on  n-ary relations </vt:lpstr>
      <vt:lpstr>Representing Relations Using Matrices  </vt:lpstr>
      <vt:lpstr>Representing Relations Using Matrices  </vt:lpstr>
      <vt:lpstr>Representing Relations Using Digraph  </vt:lpstr>
      <vt:lpstr>Equivalence Relations  </vt:lpstr>
      <vt:lpstr>Partial Orders </vt:lpstr>
      <vt:lpstr>Partial Orders 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145</cp:revision>
  <dcterms:created xsi:type="dcterms:W3CDTF">2014-04-09T02:23:50Z</dcterms:created>
  <dcterms:modified xsi:type="dcterms:W3CDTF">2014-04-09T03:02:09Z</dcterms:modified>
</cp:coreProperties>
</file>