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92" r:id="rId9"/>
    <p:sldId id="293" r:id="rId10"/>
    <p:sldId id="283" r:id="rId11"/>
    <p:sldId id="284" r:id="rId12"/>
    <p:sldId id="297" r:id="rId13"/>
    <p:sldId id="285" r:id="rId14"/>
    <p:sldId id="294" r:id="rId15"/>
    <p:sldId id="299" r:id="rId16"/>
    <p:sldId id="295" r:id="rId17"/>
    <p:sldId id="296" r:id="rId18"/>
    <p:sldId id="286" r:id="rId19"/>
    <p:sldId id="298" r:id="rId20"/>
    <p:sldId id="301" r:id="rId21"/>
    <p:sldId id="282" r:id="rId22"/>
    <p:sldId id="291" r:id="rId23"/>
    <p:sldId id="300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7" y="1417638"/>
            <a:ext cx="6421576" cy="434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593" y="5761090"/>
            <a:ext cx="293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Domain Name System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519" y="211015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468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350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393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97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2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873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3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29519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7876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3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3350" y="4583140"/>
            <a:ext cx="4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12411" y="1995575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4811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6034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3833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902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57877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5614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3351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34248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519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939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8489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9" idx="3"/>
            <a:endCxn id="21" idx="0"/>
          </p:cNvCxnSpPr>
          <p:nvPr/>
        </p:nvCxnSpPr>
        <p:spPr>
          <a:xfrm rot="5400000">
            <a:off x="3007957" y="2357027"/>
            <a:ext cx="776218" cy="109650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2" idx="0"/>
          </p:cNvCxnSpPr>
          <p:nvPr/>
        </p:nvCxnSpPr>
        <p:spPr>
          <a:xfrm rot="16200000" flipH="1">
            <a:off x="5431729" y="2149504"/>
            <a:ext cx="776218" cy="15115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73372" y="2962570"/>
            <a:ext cx="66164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rot="10800000" flipV="1">
            <a:off x="1516361" y="3806922"/>
            <a:ext cx="758706" cy="74395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0"/>
          </p:cNvCxnSpPr>
          <p:nvPr/>
        </p:nvCxnSpPr>
        <p:spPr>
          <a:xfrm rot="5400000">
            <a:off x="2214410" y="4035889"/>
            <a:ext cx="646400" cy="3835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5" idx="0"/>
          </p:cNvCxnSpPr>
          <p:nvPr/>
        </p:nvCxnSpPr>
        <p:spPr>
          <a:xfrm rot="5400000">
            <a:off x="2762199" y="4109007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6232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92615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591541" y="4136808"/>
            <a:ext cx="702001" cy="23733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0"/>
          </p:cNvCxnSpPr>
          <p:nvPr/>
        </p:nvCxnSpPr>
        <p:spPr>
          <a:xfrm rot="16200000" flipH="1">
            <a:off x="6961633" y="4017295"/>
            <a:ext cx="702002" cy="3651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95504" y="4161252"/>
            <a:ext cx="669736" cy="10951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71191" y="5225917"/>
            <a:ext cx="290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Computer File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3517850" y="4038005"/>
            <a:ext cx="734268" cy="35600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69646" y="461540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469647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79025" y="5887994"/>
            <a:ext cx="74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tree is a ternary (3-ary) tree, since each non-leaf node has three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models: game tree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0" y="1417638"/>
            <a:ext cx="6909538" cy="512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and </a:t>
            </a:r>
            <a:r>
              <a:rPr lang="en-US" dirty="0" err="1" smtClean="0"/>
              <a:t>m-ary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1813" y="2005124"/>
            <a:ext cx="884524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Binary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2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two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binary tree.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m-ary</a:t>
            </a:r>
            <a:r>
              <a:rPr lang="en-US" sz="2400" b="1" dirty="0" smtClean="0"/>
              <a:t>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</a:t>
            </a:r>
            <a:r>
              <a:rPr lang="en-US" sz="2400" b="1" dirty="0" err="1" smtClean="0">
                <a:solidFill>
                  <a:srgbClr val="0000FF"/>
                </a:solidFill>
              </a:rPr>
              <a:t>m-ary</a:t>
            </a:r>
            <a:r>
              <a:rPr lang="en-US" sz="2400" b="1" dirty="0" smtClean="0">
                <a:solidFill>
                  <a:srgbClr val="0000FF"/>
                </a:solidFill>
              </a:rPr>
              <a:t> tree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763863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Theorem</a:t>
            </a:r>
            <a:r>
              <a:rPr lang="en-US" sz="2400" dirty="0" smtClean="0"/>
              <a:t>. 	A full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err="1" smtClean="0"/>
              <a:t>-ary</a:t>
            </a:r>
            <a:r>
              <a:rPr lang="en-US" sz="2400" dirty="0" smtClean="0"/>
              <a:t> tree with </a:t>
            </a:r>
            <a:r>
              <a:rPr lang="en-US" sz="2400" dirty="0" err="1" smtClean="0"/>
              <a:t>k</a:t>
            </a:r>
            <a:r>
              <a:rPr lang="en-US" sz="2400" dirty="0" smtClean="0"/>
              <a:t> internal vertices contains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	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(</a:t>
            </a:r>
            <a:r>
              <a:rPr lang="en-US" sz="2400" dirty="0" err="1" smtClean="0">
                <a:solidFill>
                  <a:srgbClr val="0000FF"/>
                </a:solidFill>
              </a:rPr>
              <a:t>m.k</a:t>
            </a:r>
            <a:r>
              <a:rPr lang="en-US" sz="2400" dirty="0" smtClean="0">
                <a:solidFill>
                  <a:srgbClr val="0000FF"/>
                </a:solidFill>
              </a:rPr>
              <a:t> + 1) </a:t>
            </a:r>
            <a:r>
              <a:rPr lang="en-US" sz="2400" dirty="0" smtClean="0"/>
              <a:t>vertices.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Proof. </a:t>
            </a:r>
            <a:r>
              <a:rPr lang="en-US" sz="2400" dirty="0" smtClean="0"/>
              <a:t>Try to prove it by induction.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[Note. Every node except the leaves is an internal vertex]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531648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	Every tree is a bipartite graph.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Theorem. </a:t>
            </a:r>
            <a:r>
              <a:rPr lang="en-US" sz="2400" dirty="0" smtClean="0"/>
              <a:t>Every tree is a planar graph.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417638"/>
            <a:ext cx="83528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level</a:t>
            </a:r>
            <a:r>
              <a:rPr lang="en-US" sz="2400" dirty="0" smtClean="0"/>
              <a:t> of a vertex </a:t>
            </a:r>
            <a:r>
              <a:rPr lang="en-US" sz="2400" dirty="0" err="1" smtClean="0"/>
              <a:t>v</a:t>
            </a:r>
            <a:r>
              <a:rPr lang="en-US" sz="2400" dirty="0" smtClean="0"/>
              <a:t> in a rooted tree is </a:t>
            </a:r>
            <a:r>
              <a:rPr lang="en-US" sz="2400" i="1" dirty="0" smtClean="0">
                <a:solidFill>
                  <a:srgbClr val="0000FF"/>
                </a:solidFill>
              </a:rPr>
              <a:t>the length of the unique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path from the root to this vertex</a:t>
            </a:r>
            <a:r>
              <a:rPr lang="en-US" sz="2400" dirty="0" smtClean="0"/>
              <a:t>. The level of the root is zero. The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height</a:t>
            </a:r>
            <a:r>
              <a:rPr lang="en-US" sz="2400" dirty="0" smtClean="0"/>
              <a:t> of a rooted tree is the maximum of the levels of vertices. </a:t>
            </a:r>
          </a:p>
          <a:p>
            <a:endParaRPr lang="en-US" sz="2400" dirty="0" smtClean="0"/>
          </a:p>
          <a:p>
            <a:r>
              <a:rPr lang="en-US" sz="2400" dirty="0" smtClean="0"/>
              <a:t>The height of a rooted tree is the </a:t>
            </a:r>
            <a:r>
              <a:rPr lang="en-US" sz="2400" dirty="0" smtClean="0">
                <a:solidFill>
                  <a:srgbClr val="0000FF"/>
                </a:solidFill>
              </a:rPr>
              <a:t>length of the longest path </a:t>
            </a:r>
            <a:r>
              <a:rPr lang="en-US" sz="2400" dirty="0" smtClean="0"/>
              <a:t>from 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root </a:t>
            </a:r>
            <a:r>
              <a:rPr lang="en-US" sz="2400" dirty="0" smtClean="0"/>
              <a:t>to any vertex.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rooted </a:t>
            </a:r>
            <a:r>
              <a:rPr lang="en-US" sz="2400" dirty="0" err="1" smtClean="0">
                <a:solidFill>
                  <a:srgbClr val="0000FF"/>
                </a:solidFill>
              </a:rPr>
              <a:t>m-ary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balanced </a:t>
            </a:r>
            <a:r>
              <a:rPr lang="en-US" sz="2400" dirty="0" smtClean="0"/>
              <a:t>if all leaves are at </a:t>
            </a:r>
          </a:p>
          <a:p>
            <a:r>
              <a:rPr lang="en-US" sz="2400" dirty="0" smtClean="0"/>
              <a:t>levels </a:t>
            </a:r>
            <a:r>
              <a:rPr lang="en-US" sz="2400" dirty="0" err="1" smtClean="0"/>
              <a:t>h</a:t>
            </a:r>
            <a:r>
              <a:rPr lang="en-US" sz="2400" dirty="0" smtClean="0"/>
              <a:t> or </a:t>
            </a:r>
            <a:r>
              <a:rPr lang="en-US" sz="2400" dirty="0" err="1" smtClean="0"/>
              <a:t>h</a:t>
            </a:r>
            <a:r>
              <a:rPr lang="en-US" sz="2400" dirty="0" smtClean="0"/>
              <a:t> − 1.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648150"/>
            <a:ext cx="86059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Theorem</a:t>
            </a:r>
            <a:r>
              <a:rPr lang="en-US" sz="2400" dirty="0" smtClean="0"/>
              <a:t>. There are </a:t>
            </a:r>
            <a:r>
              <a:rPr lang="en-US" sz="2400" dirty="0" smtClean="0">
                <a:solidFill>
                  <a:srgbClr val="0000FF"/>
                </a:solidFill>
              </a:rPr>
              <a:t>at most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m</a:t>
            </a:r>
            <a:r>
              <a:rPr lang="en-US" sz="2800" baseline="30000" dirty="0" err="1" smtClean="0"/>
              <a:t>h</a:t>
            </a:r>
            <a:r>
              <a:rPr lang="en-US" sz="2800" dirty="0" smtClean="0"/>
              <a:t> </a:t>
            </a:r>
            <a:r>
              <a:rPr lang="en-US" sz="2400" dirty="0" smtClean="0"/>
              <a:t>leaves in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Proof. </a:t>
            </a:r>
            <a:r>
              <a:rPr lang="en-US" sz="2400" dirty="0" smtClean="0">
                <a:solidFill>
                  <a:schemeClr val="tx2"/>
                </a:solidFill>
              </a:rPr>
              <a:t>Prove it by induction.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Corollary. </a:t>
            </a:r>
            <a:r>
              <a:rPr lang="en-US" sz="2400" dirty="0" smtClean="0"/>
              <a:t>If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b="1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 has </a:t>
            </a:r>
            <a:r>
              <a:rPr lang="en-US" sz="2400" b="1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leaves, then  </a:t>
            </a:r>
          </a:p>
          <a:p>
            <a:r>
              <a:rPr lang="en-US" sz="2400" dirty="0" smtClean="0"/>
              <a:t>If the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is full and balanced, then 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267232" y="3218740"/>
          <a:ext cx="1186060" cy="4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232" y="3218740"/>
                        <a:ext cx="1186060" cy="450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696258" y="3566445"/>
          <a:ext cx="1312606" cy="4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58" y="3566445"/>
                        <a:ext cx="1312606" cy="45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" y="1842803"/>
            <a:ext cx="3145973" cy="253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57" y="4767074"/>
            <a:ext cx="3171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 binary search tree of size 9 </a:t>
            </a:r>
          </a:p>
          <a:p>
            <a:pPr algn="ctr"/>
            <a:r>
              <a:rPr lang="en-US" sz="2000" dirty="0" smtClean="0"/>
              <a:t>and depth 3, with root 8 and </a:t>
            </a:r>
          </a:p>
          <a:p>
            <a:pPr algn="ctr"/>
            <a:r>
              <a:rPr lang="en-US" sz="2000" dirty="0" smtClean="0"/>
              <a:t>leaves 1, 4, 7 and 13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2814" y="1842803"/>
            <a:ext cx="4996806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Ordered binary tree. For any non-leaf node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left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lower keys.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higher keys.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How can you search an item? How many steps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does each search take?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12" y="1729603"/>
            <a:ext cx="5869965" cy="169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4" y="3819345"/>
            <a:ext cx="6819953" cy="2359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778482"/>
            <a:ext cx="60071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in a binary search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0108" y="1658525"/>
            <a:ext cx="77466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procedure </a:t>
            </a:r>
            <a:r>
              <a:rPr lang="en-US" sz="2000" dirty="0" smtClean="0"/>
              <a:t>insertion (T : binary search tree, </a:t>
            </a:r>
            <a:r>
              <a:rPr lang="en-US" sz="2000" dirty="0" err="1" smtClean="0"/>
              <a:t>x</a:t>
            </a:r>
            <a:r>
              <a:rPr lang="en-US" sz="2000" dirty="0" smtClean="0"/>
              <a:t>: item)</a:t>
            </a:r>
          </a:p>
          <a:p>
            <a:r>
              <a:rPr lang="en-US" sz="2000" dirty="0" err="1" smtClean="0"/>
              <a:t>v</a:t>
            </a:r>
            <a:r>
              <a:rPr lang="en-US" sz="2000" dirty="0" smtClean="0"/>
              <a:t> := root of T {a vertex not present in T has the value </a:t>
            </a:r>
            <a:r>
              <a:rPr lang="en-US" sz="2000" i="1" dirty="0" smtClean="0">
                <a:solidFill>
                  <a:srgbClr val="3366FF"/>
                </a:solidFill>
              </a:rPr>
              <a:t>null</a:t>
            </a:r>
            <a:r>
              <a:rPr lang="en-US" sz="2000" dirty="0" smtClean="0"/>
              <a:t> }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and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dirty="0" smtClean="0"/>
              <a:t> &lt;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:= left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then </a:t>
            </a:r>
            <a:r>
              <a:rPr lang="en-US" sz="2000" dirty="0" err="1" smtClean="0"/>
              <a:t>v</a:t>
            </a:r>
            <a:r>
              <a:rPr lang="en-US" sz="2000" dirty="0" smtClean="0"/>
              <a:t> := right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root of T =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add a vertex </a:t>
            </a:r>
            <a:r>
              <a:rPr lang="en-US" sz="2000" dirty="0" err="1" smtClean="0"/>
              <a:t>v</a:t>
            </a:r>
            <a:r>
              <a:rPr lang="en-US" sz="2000" dirty="0" smtClean="0"/>
              <a:t> to the tree and label it with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FF"/>
                </a:solidFill>
              </a:rPr>
              <a:t>else if </a:t>
            </a:r>
            <a:r>
              <a:rPr lang="en-US" sz="2000" dirty="0" err="1" smtClean="0"/>
              <a:t>v</a:t>
            </a:r>
            <a:r>
              <a:rPr lang="en-US" sz="2000" dirty="0" smtClean="0"/>
              <a:t> = null or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label new vertex with </a:t>
            </a:r>
            <a:r>
              <a:rPr lang="en-US" sz="2000" dirty="0" err="1" smtClean="0"/>
              <a:t>x</a:t>
            </a:r>
            <a:r>
              <a:rPr lang="en-US" sz="2000" dirty="0" smtClean="0"/>
              <a:t> and let </a:t>
            </a:r>
            <a:r>
              <a:rPr lang="en-US" sz="2000" dirty="0" err="1" smtClean="0"/>
              <a:t>v</a:t>
            </a:r>
            <a:r>
              <a:rPr lang="en-US" sz="2000" dirty="0" smtClean="0"/>
              <a:t> be the new vertex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{</a:t>
            </a:r>
            <a:r>
              <a:rPr lang="en-US" sz="2000" dirty="0" err="1" smtClean="0"/>
              <a:t>v</a:t>
            </a:r>
            <a:r>
              <a:rPr lang="en-US" sz="2000" dirty="0" smtClean="0"/>
              <a:t> = location of </a:t>
            </a:r>
            <a:r>
              <a:rPr lang="en-US" sz="2000" dirty="0" err="1" smtClean="0"/>
              <a:t>x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417638"/>
            <a:ext cx="743853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Every connected graph G admits a </a:t>
            </a:r>
            <a:r>
              <a:rPr lang="en-US" sz="2400" dirty="0" smtClean="0">
                <a:solidFill>
                  <a:srgbClr val="FF0000"/>
                </a:solidFill>
              </a:rPr>
              <a:t>spanning tree</a:t>
            </a:r>
            <a:r>
              <a:rPr lang="en-US" sz="2400" dirty="0" smtClean="0"/>
              <a:t>, which is a tree that contains every vertex of G and whose edges are edges of G.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64" y="2881094"/>
            <a:ext cx="2794000" cy="279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9380" y="6046508"/>
            <a:ext cx="582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other spanning trees of this graph exist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879303"/>
            <a:ext cx="6481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to compute a spanning tree of a given graph?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53" y="3155936"/>
            <a:ext cx="2794000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879303"/>
            <a:ext cx="6481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to compute a spanning tree of a given graph?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53" y="3155936"/>
            <a:ext cx="2794000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7189" y="1814159"/>
            <a:ext cx="75663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the problem of coding the letters of the English </a:t>
            </a:r>
          </a:p>
          <a:p>
            <a:r>
              <a:rPr lang="en-US" sz="2400" dirty="0" smtClean="0"/>
              <a:t>alphabet using bit-strings. One easy solution is to use</a:t>
            </a:r>
          </a:p>
          <a:p>
            <a:r>
              <a:rPr lang="en-US" sz="2400" dirty="0" smtClean="0"/>
              <a:t>5 bits for each letter (2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&gt; 26). Another such example is</a:t>
            </a:r>
          </a:p>
          <a:p>
            <a:r>
              <a:rPr lang="en-US" sz="2400" dirty="0" smtClean="0"/>
              <a:t>The ASCII code. These are static codes, and do not make</a:t>
            </a:r>
          </a:p>
          <a:p>
            <a:r>
              <a:rPr lang="en-US" sz="2400" dirty="0" smtClean="0"/>
              <a:t>use of the frequency of usage of the letters to reduce the </a:t>
            </a:r>
          </a:p>
          <a:p>
            <a:r>
              <a:rPr lang="en-US" sz="2400" dirty="0" smtClean="0"/>
              <a:t>size of the bit string. </a:t>
            </a:r>
          </a:p>
          <a:p>
            <a:endParaRPr lang="en-US" sz="2400" dirty="0" smtClean="0"/>
          </a:p>
          <a:p>
            <a:r>
              <a:rPr lang="en-US" sz="2400" dirty="0" smtClean="0"/>
              <a:t>One method of reducing the size of the bit pattern is to use </a:t>
            </a:r>
          </a:p>
          <a:p>
            <a:r>
              <a:rPr lang="en-US" sz="2400" dirty="0" smtClean="0"/>
              <a:t>prefix codes.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414306" y="2371732"/>
            <a:ext cx="3026782" cy="232031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61474" y="2066231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178140" y="3229627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719806" y="2647929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246074" y="4539217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787741" y="3937310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13720" y="2519037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14006" y="3100735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30386" y="3727258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2370" y="4964122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98320" y="4964122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9987" y="4362215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14201" y="2519037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09206" y="310073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4978" y="370491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78262" y="433986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72" y="504528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6864" y="5189451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19104" y="2091057"/>
            <a:ext cx="336808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typical English texts, </a:t>
            </a:r>
            <a:r>
              <a:rPr lang="en-US" dirty="0" err="1" smtClean="0"/>
              <a:t>e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most frequent, and then come</a:t>
            </a:r>
          </a:p>
          <a:p>
            <a:r>
              <a:rPr lang="en-US" dirty="0" smtClean="0"/>
              <a:t>a, </a:t>
            </a:r>
            <a:r>
              <a:rPr lang="en-US" dirty="0" err="1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 … Using the prefix tree,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 = 0, a = 10, 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= 110,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= 1110 </a:t>
            </a:r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Such techniques are popular for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data compression </a:t>
            </a:r>
            <a:r>
              <a:rPr lang="en-US" dirty="0" smtClean="0"/>
              <a:t>purposes. The</a:t>
            </a:r>
          </a:p>
          <a:p>
            <a:r>
              <a:rPr lang="en-US" dirty="0" smtClean="0"/>
              <a:t>resulting code is a variable-length</a:t>
            </a:r>
          </a:p>
          <a:p>
            <a:r>
              <a:rPr lang="en-US" dirty="0" smtClean="0"/>
              <a:t>code.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6569" y="20280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75042" y="21497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29102" y="2572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2146" y="3263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50479" y="38895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37026" y="4443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84643" y="38895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19698" y="31007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53769" y="24852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8819" y="45245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675272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Another data compression technique first developed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By David Huffman when he was a graduate student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 MIT in 1951. (see pp. 763-764 of the textbook)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trees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613401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How to visualize the moves in a game as a tree?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How does Deep Blue play chess?</a:t>
            </a:r>
            <a:endParaRPr lang="en-US" sz="2400" smtClean="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We will discuss this in the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tree: recursive definition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6" y="1980752"/>
            <a:ext cx="54229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20" y="4279452"/>
            <a:ext cx="61341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2" y="1417638"/>
            <a:ext cx="4556127" cy="229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36" y="3716338"/>
            <a:ext cx="4005512" cy="2359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600"/>
            <a:ext cx="4025943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3" y="1879601"/>
            <a:ext cx="4203657" cy="309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20216" y="2966391"/>
            <a:ext cx="1497540" cy="2012010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1772405" y="5423382"/>
            <a:ext cx="1260588" cy="612648"/>
          </a:xfrm>
          <a:prstGeom prst="wedgeRoundRectCallout">
            <a:avLst>
              <a:gd name="adj1" fmla="val 57363"/>
              <a:gd name="adj2" fmla="val -141696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6" y="1781729"/>
            <a:ext cx="6168664" cy="3248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2" y="1838593"/>
            <a:ext cx="7023274" cy="3403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779</Words>
  <Application>Microsoft Macintosh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22C:19 Discrete Structures Trees</vt:lpstr>
      <vt:lpstr>What is a tree?</vt:lpstr>
      <vt:lpstr>Rooted tree: recursive definition</vt:lpstr>
      <vt:lpstr>Rooted tree terminology</vt:lpstr>
      <vt:lpstr>Rooted tree terminology</vt:lpstr>
      <vt:lpstr>Rooted tree terminology</vt:lpstr>
      <vt:lpstr>Important properties of trees</vt:lpstr>
      <vt:lpstr>Important properties of trees</vt:lpstr>
      <vt:lpstr>Important properties of trees</vt:lpstr>
      <vt:lpstr>Trees as models</vt:lpstr>
      <vt:lpstr>Trees as models</vt:lpstr>
      <vt:lpstr>Trees as models: game tree</vt:lpstr>
      <vt:lpstr>Binary and m-ary tree</vt:lpstr>
      <vt:lpstr>Properties of trees</vt:lpstr>
      <vt:lpstr>Properties of trees</vt:lpstr>
      <vt:lpstr>Balanced trees</vt:lpstr>
      <vt:lpstr>Balanced trees</vt:lpstr>
      <vt:lpstr>Binary search tree</vt:lpstr>
      <vt:lpstr>Binary search tree</vt:lpstr>
      <vt:lpstr>Insertion in a binary search tree</vt:lpstr>
      <vt:lpstr>Spanning tree</vt:lpstr>
      <vt:lpstr>Spanning tree</vt:lpstr>
      <vt:lpstr>Minimum spanning tree</vt:lpstr>
      <vt:lpstr>Huffman coding</vt:lpstr>
      <vt:lpstr>Prefix codes</vt:lpstr>
      <vt:lpstr>Huffman codes</vt:lpstr>
      <vt:lpstr>Game trees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Ryan Erickson</cp:lastModifiedBy>
  <cp:revision>226</cp:revision>
  <dcterms:created xsi:type="dcterms:W3CDTF">2014-04-27T21:35:06Z</dcterms:created>
  <dcterms:modified xsi:type="dcterms:W3CDTF">2014-04-28T19:37:13Z</dcterms:modified>
</cp:coreProperties>
</file>