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0" r:id="rId22"/>
    <p:sldId id="261" r:id="rId23"/>
    <p:sldId id="263" r:id="rId24"/>
    <p:sldId id="262" r:id="rId25"/>
    <p:sldId id="264" r:id="rId26"/>
    <p:sldId id="265" r:id="rId27"/>
    <p:sldId id="291" r:id="rId28"/>
    <p:sldId id="292" r:id="rId29"/>
    <p:sldId id="293" r:id="rId30"/>
    <p:sldId id="294" r:id="rId31"/>
    <p:sldId id="266" r:id="rId32"/>
    <p:sldId id="295" r:id="rId33"/>
    <p:sldId id="268" r:id="rId34"/>
    <p:sldId id="269" r:id="rId35"/>
    <p:sldId id="296" r:id="rId36"/>
    <p:sldId id="297" r:id="rId37"/>
    <p:sldId id="298" r:id="rId38"/>
    <p:sldId id="267" r:id="rId39"/>
    <p:sldId id="270" r:id="rId40"/>
    <p:sldId id="27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1/26/14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</a:t>
            </a:r>
            <a:r>
              <a:rPr lang="en-US" dirty="0" smtClean="0"/>
              <a:t> Structures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Logic and Proof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565906"/>
            <a:ext cx="6121400" cy="361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343" y="5442478"/>
            <a:ext cx="703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∃</a:t>
            </a:r>
            <a:r>
              <a:rPr lang="en-US" sz="2400" b="1" dirty="0" err="1" smtClean="0">
                <a:solidFill>
                  <a:srgbClr val="660066"/>
                </a:solidFill>
              </a:rPr>
              <a:t>x</a:t>
            </a:r>
            <a:r>
              <a:rPr lang="en-US" sz="2400" b="1" dirty="0" smtClean="0">
                <a:solidFill>
                  <a:srgbClr val="660066"/>
                </a:solidFill>
              </a:rPr>
              <a:t> (</a:t>
            </a:r>
            <a:r>
              <a:rPr lang="en-US" sz="2400" b="1" dirty="0" err="1" smtClean="0">
                <a:solidFill>
                  <a:srgbClr val="660066"/>
                </a:solidFill>
              </a:rPr>
              <a:t>x</a:t>
            </a:r>
            <a:r>
              <a:rPr lang="en-US" sz="2400" b="1" dirty="0" smtClean="0">
                <a:solidFill>
                  <a:srgbClr val="660066"/>
                </a:solidFill>
              </a:rPr>
              <a:t> is a student in 22C:19 </a:t>
            </a:r>
            <a:r>
              <a:rPr lang="en-US" sz="2400" b="1" dirty="0" smtClean="0">
                <a:solidFill>
                  <a:srgbClr val="660066"/>
                </a:solidFill>
                <a:sym typeface="Wingdings"/>
              </a:rPr>
              <a:t>⟶ </a:t>
            </a:r>
            <a:r>
              <a:rPr lang="en-US" sz="2400" b="1" dirty="0" err="1" smtClean="0">
                <a:solidFill>
                  <a:srgbClr val="660066"/>
                </a:solidFill>
                <a:sym typeface="Wingdings"/>
              </a:rPr>
              <a:t>x</a:t>
            </a:r>
            <a:r>
              <a:rPr lang="en-US" sz="2400" b="1" dirty="0" smtClean="0">
                <a:solidFill>
                  <a:srgbClr val="660066"/>
                </a:solidFill>
                <a:sym typeface="Wingdings"/>
              </a:rPr>
              <a:t> has traveled abroad)</a:t>
            </a:r>
            <a:endParaRPr lang="en-US" sz="2400" b="1" dirty="0" smtClean="0">
              <a:solidFill>
                <a:srgbClr val="660066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1569" y="1871449"/>
            <a:ext cx="6457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you still have to specify the domain of </a:t>
            </a:r>
            <a:r>
              <a:rPr lang="en-US" sz="2400" dirty="0" err="1" smtClean="0"/>
              <a:t>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Thus, if </a:t>
            </a:r>
            <a:r>
              <a:rPr lang="en-US" sz="2400" dirty="0" err="1" smtClean="0"/>
              <a:t>x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Iowa</a:t>
            </a:r>
            <a:r>
              <a:rPr lang="en-US" sz="2400" dirty="0" smtClean="0"/>
              <a:t>, then </a:t>
            </a:r>
            <a:r>
              <a:rPr lang="en-US" sz="2400" dirty="0" err="1" smtClean="0"/>
              <a:t>P(x</a:t>
            </a:r>
            <a:r>
              <a:rPr lang="en-US" sz="2400" dirty="0" smtClean="0"/>
              <a:t>) = x+1 &gt; </a:t>
            </a:r>
            <a:r>
              <a:rPr lang="en-US" sz="2400" dirty="0" err="1" smtClean="0"/>
              <a:t>x</a:t>
            </a:r>
            <a:r>
              <a:rPr lang="en-US" sz="2400" dirty="0" smtClean="0"/>
              <a:t> is not true.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46" y="3389614"/>
            <a:ext cx="60960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71" y="1842804"/>
            <a:ext cx="60452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Negating quantification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804611"/>
            <a:ext cx="6235832" cy="35725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Negating quantification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852352"/>
            <a:ext cx="62230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0662" y="4153470"/>
            <a:ext cx="63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0870" y="1915939"/>
            <a:ext cx="7017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Every student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in this class has studied Calculus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Let 		</a:t>
            </a:r>
            <a:r>
              <a:rPr lang="en-US" sz="2400" dirty="0" err="1" smtClean="0"/>
              <a:t>C(x</a:t>
            </a:r>
            <a:r>
              <a:rPr lang="en-US" sz="2400" dirty="0" smtClean="0"/>
              <a:t>) mean “</a:t>
            </a:r>
            <a:r>
              <a:rPr lang="en-US" sz="2400" dirty="0" err="1" smtClean="0"/>
              <a:t>x</a:t>
            </a:r>
            <a:r>
              <a:rPr lang="en-US" sz="2400" dirty="0" smtClean="0"/>
              <a:t> has studied Calculus,” and 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S(x</a:t>
            </a:r>
            <a:r>
              <a:rPr lang="en-US" sz="2400" dirty="0" smtClean="0"/>
              <a:t>) mean “</a:t>
            </a:r>
            <a:r>
              <a:rPr lang="en-US" sz="2400" dirty="0" err="1" smtClean="0"/>
              <a:t>x</a:t>
            </a:r>
            <a:r>
              <a:rPr lang="en-US" sz="2400" dirty="0" smtClean="0"/>
              <a:t> is a student in this class.”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69" y="3943350"/>
            <a:ext cx="2998267" cy="12317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871449"/>
            <a:ext cx="61976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804611"/>
            <a:ext cx="55372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into English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37774"/>
            <a:ext cx="5161548" cy="39720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Quantifiers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720850"/>
            <a:ext cx="5448300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Propositional logic has limitations. Consider this: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Is 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&gt; 3</a:t>
            </a:r>
            <a:r>
              <a:rPr lang="en-US" sz="2400" dirty="0" smtClean="0"/>
              <a:t> a proposition? No, it is a </a:t>
            </a:r>
            <a:r>
              <a:rPr lang="en-US" sz="2400" b="1" dirty="0" smtClean="0">
                <a:solidFill>
                  <a:srgbClr val="660066"/>
                </a:solidFill>
              </a:rPr>
              <a:t>predicate. </a:t>
            </a:r>
            <a:r>
              <a:rPr lang="en-US" sz="2400" dirty="0" smtClean="0"/>
              <a:t>Call it </a:t>
            </a:r>
            <a:r>
              <a:rPr lang="en-US" sz="2400" b="1" dirty="0" err="1" smtClean="0">
                <a:solidFill>
                  <a:srgbClr val="660066"/>
                </a:solidFill>
              </a:rPr>
              <a:t>P(x</a:t>
            </a:r>
            <a:r>
              <a:rPr lang="en-US" sz="2400" b="1" dirty="0" smtClean="0">
                <a:solidFill>
                  <a:srgbClr val="660066"/>
                </a:solidFill>
              </a:rPr>
              <a:t>).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								P(4) </a:t>
            </a:r>
            <a:r>
              <a:rPr lang="en-US" sz="2400" dirty="0" smtClean="0">
                <a:solidFill>
                  <a:srgbClr val="000000"/>
                </a:solidFill>
              </a:rPr>
              <a:t>is true, but </a:t>
            </a:r>
            <a:r>
              <a:rPr lang="en-US" sz="2400" b="1" dirty="0" smtClean="0">
                <a:solidFill>
                  <a:srgbClr val="660066"/>
                </a:solidFill>
              </a:rPr>
              <a:t>P(1) </a:t>
            </a:r>
            <a:r>
              <a:rPr lang="en-US" sz="2400" dirty="0" smtClean="0">
                <a:solidFill>
                  <a:srgbClr val="000000"/>
                </a:solidFill>
              </a:rPr>
              <a:t>is false.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				</a:t>
            </a:r>
            <a:r>
              <a:rPr lang="en-US" sz="2400" b="1" dirty="0" err="1" smtClean="0">
                <a:solidFill>
                  <a:srgbClr val="660066"/>
                </a:solidFill>
              </a:rPr>
              <a:t>P(x</a:t>
            </a:r>
            <a:r>
              <a:rPr lang="en-US" sz="2400" b="1" dirty="0" smtClean="0">
                <a:solidFill>
                  <a:srgbClr val="660066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</a:rPr>
              <a:t>will create a proposition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				when 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is given a value.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Predicates are also known as propositional functions.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Predicate logic </a:t>
            </a:r>
            <a:r>
              <a:rPr lang="en-US" sz="2400" dirty="0" smtClean="0">
                <a:solidFill>
                  <a:srgbClr val="000000"/>
                </a:solidFill>
              </a:rPr>
              <a:t>is more powerful than propositional logic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57200" y="3380065"/>
            <a:ext cx="954863" cy="668375"/>
          </a:xfrm>
          <a:prstGeom prst="wedgeRoundRectCallout">
            <a:avLst>
              <a:gd name="adj1" fmla="val 39206"/>
              <a:gd name="adj2" fmla="val -128453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subject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622131" y="3380065"/>
            <a:ext cx="1317709" cy="668375"/>
          </a:xfrm>
          <a:prstGeom prst="wedgeRoundRectCallout">
            <a:avLst>
              <a:gd name="adj1" fmla="val -33849"/>
              <a:gd name="adj2" fmla="val -11972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predicate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Negating Multiple Quantifiers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631950"/>
            <a:ext cx="59817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		</a:t>
            </a:r>
            <a:r>
              <a:rPr lang="en-US" sz="2400" b="1" dirty="0" smtClean="0">
                <a:solidFill>
                  <a:srgbClr val="000000"/>
                </a:solidFill>
              </a:rPr>
              <a:t>∀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∃</a:t>
            </a:r>
            <a:r>
              <a:rPr lang="en-US" sz="2400" dirty="0" err="1" smtClean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  ( 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 = 10 )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</a:t>
            </a:r>
            <a:r>
              <a:rPr lang="en-US" sz="2400" b="1" dirty="0" smtClean="0">
                <a:solidFill>
                  <a:srgbClr val="000000"/>
                </a:solidFill>
              </a:rPr>
              <a:t>∀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∀</a:t>
            </a:r>
            <a:r>
              <a:rPr lang="en-US" sz="2400" dirty="0" err="1" smtClean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  ( 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+ </a:t>
            </a:r>
            <a:r>
              <a:rPr lang="en-US" sz="2400" dirty="0" err="1" smtClean="0">
                <a:solidFill>
                  <a:srgbClr val="000000"/>
                </a:solidFill>
              </a:rPr>
              <a:t>x</a:t>
            </a:r>
            <a:r>
              <a:rPr lang="en-US" sz="2400" dirty="0" smtClean="0">
                <a:solidFill>
                  <a:srgbClr val="000000"/>
                </a:solidFill>
              </a:rPr>
              <a:t> )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Negation of </a:t>
            </a:r>
            <a:r>
              <a:rPr lang="en-US" sz="2400" b="1" dirty="0" smtClean="0">
                <a:solidFill>
                  <a:srgbClr val="FF0000"/>
                </a:solidFill>
              </a:rPr>
              <a:t>∀</a:t>
            </a:r>
            <a:r>
              <a:rPr lang="en-US" sz="2400" b="1" dirty="0" err="1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P(x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</a:rPr>
              <a:t>is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∃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</a:rPr>
              <a:t>P(x</a:t>
            </a:r>
            <a:r>
              <a:rPr lang="en-US" sz="2400" dirty="0" smtClean="0">
                <a:solidFill>
                  <a:srgbClr val="0000FF"/>
                </a:solidFill>
              </a:rPr>
              <a:t>) is false)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	</a:t>
            </a:r>
            <a:r>
              <a:rPr lang="en-US" sz="2400" i="1" dirty="0" smtClean="0">
                <a:solidFill>
                  <a:srgbClr val="660066"/>
                </a:solidFill>
              </a:rPr>
              <a:t>(there is at least one </a:t>
            </a:r>
            <a:r>
              <a:rPr lang="en-US" sz="2400" i="1" dirty="0" err="1" smtClean="0">
                <a:solidFill>
                  <a:srgbClr val="660066"/>
                </a:solidFill>
              </a:rPr>
              <a:t>x</a:t>
            </a:r>
            <a:r>
              <a:rPr lang="en-US" sz="2400" i="1" dirty="0" smtClean="0">
                <a:solidFill>
                  <a:srgbClr val="660066"/>
                </a:solidFill>
              </a:rPr>
              <a:t> such that </a:t>
            </a:r>
            <a:r>
              <a:rPr lang="en-US" sz="2400" i="1" dirty="0" err="1" smtClean="0">
                <a:solidFill>
                  <a:srgbClr val="660066"/>
                </a:solidFill>
              </a:rPr>
              <a:t>P(x</a:t>
            </a:r>
            <a:r>
              <a:rPr lang="en-US" sz="2400" i="1" dirty="0" smtClean="0">
                <a:solidFill>
                  <a:srgbClr val="660066"/>
                </a:solidFill>
              </a:rPr>
              <a:t>) is false)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2400" dirty="0" smtClean="0">
                <a:solidFill>
                  <a:srgbClr val="000000"/>
                </a:solidFill>
              </a:rPr>
              <a:t>Negation of </a:t>
            </a:r>
            <a:r>
              <a:rPr lang="en-US" sz="2400" dirty="0" smtClean="0">
                <a:solidFill>
                  <a:srgbClr val="0000FF"/>
                </a:solidFill>
              </a:rPr>
              <a:t>∃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P(x</a:t>
            </a:r>
            <a:r>
              <a:rPr lang="en-US" sz="2400" b="1" dirty="0" smtClean="0">
                <a:solidFill>
                  <a:srgbClr val="0000FF"/>
                </a:solidFill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</a:rPr>
              <a:t>is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∀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</a:rPr>
              <a:t>P(x</a:t>
            </a:r>
            <a:r>
              <a:rPr lang="en-US" sz="2400" dirty="0" smtClean="0">
                <a:solidFill>
                  <a:srgbClr val="0000FF"/>
                </a:solidFill>
              </a:rPr>
              <a:t>) is false)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		</a:t>
            </a:r>
            <a:r>
              <a:rPr lang="en-US" sz="2400" i="1" dirty="0" smtClean="0">
                <a:solidFill>
                  <a:srgbClr val="660066"/>
                </a:solidFill>
              </a:rPr>
              <a:t>(for all </a:t>
            </a:r>
            <a:r>
              <a:rPr lang="en-US" sz="2400" i="1" dirty="0" err="1" smtClean="0">
                <a:solidFill>
                  <a:srgbClr val="660066"/>
                </a:solidFill>
              </a:rPr>
              <a:t>x</a:t>
            </a:r>
            <a:r>
              <a:rPr lang="en-US" sz="2400" i="1" dirty="0" smtClean="0">
                <a:solidFill>
                  <a:srgbClr val="660066"/>
                </a:solidFill>
              </a:rPr>
              <a:t> </a:t>
            </a:r>
            <a:r>
              <a:rPr lang="en-US" sz="2400" i="1" dirty="0" err="1" smtClean="0">
                <a:solidFill>
                  <a:srgbClr val="660066"/>
                </a:solidFill>
              </a:rPr>
              <a:t>P(x</a:t>
            </a:r>
            <a:r>
              <a:rPr lang="en-US" sz="2400" i="1" dirty="0" smtClean="0">
                <a:solidFill>
                  <a:srgbClr val="660066"/>
                </a:solidFill>
              </a:rPr>
              <a:t>) is false)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			</a:t>
            </a:r>
            <a:r>
              <a:rPr lang="en-US" sz="2400" dirty="0" err="1" smtClean="0">
                <a:latin typeface="Calibri"/>
                <a:cs typeface="Calibri"/>
              </a:rPr>
              <a:t>p</a:t>
            </a:r>
            <a:r>
              <a:rPr lang="en-US" sz="2400" dirty="0" smtClean="0">
                <a:latin typeface="Calibri"/>
                <a:cs typeface="Calibri"/>
              </a:rPr>
              <a:t>						(Let </a:t>
            </a:r>
            <a:r>
              <a:rPr lang="en-US" sz="2400" dirty="0" err="1" smtClean="0">
                <a:latin typeface="Calibri"/>
                <a:cs typeface="Calibri"/>
              </a:rPr>
              <a:t>p</a:t>
            </a:r>
            <a:r>
              <a:rPr lang="en-US" sz="2400" dirty="0" smtClean="0">
                <a:latin typeface="Calibri"/>
                <a:cs typeface="Calibri"/>
              </a:rPr>
              <a:t> be true)</a:t>
            </a: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</a:rPr>
              <a:t> 			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r>
              <a:rPr lang="en-US" sz="2400" dirty="0" smtClean="0">
                <a:cs typeface="Calibri"/>
                <a:sym typeface="Wingdings"/>
              </a:rPr>
              <a:t> ⟶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latin typeface="Calibri"/>
                <a:cs typeface="Calibri"/>
              </a:rPr>
              <a:t>					(</a:t>
            </a:r>
            <a:r>
              <a:rPr lang="en-US" sz="2400" dirty="0" smtClean="0">
                <a:cs typeface="Calibri"/>
              </a:rPr>
              <a:t>if </a:t>
            </a:r>
            <a:r>
              <a:rPr lang="en-US" sz="2400" dirty="0" err="1" smtClean="0">
                <a:cs typeface="Calibri"/>
              </a:rPr>
              <a:t>p</a:t>
            </a:r>
            <a:r>
              <a:rPr lang="en-US" sz="2400" dirty="0" smtClean="0">
                <a:cs typeface="Calibri"/>
              </a:rPr>
              <a:t> then </a:t>
            </a:r>
            <a:r>
              <a:rPr lang="en-US" sz="2400" dirty="0" err="1" smtClean="0">
                <a:cs typeface="Calibri"/>
              </a:rPr>
              <a:t>q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  <a:sym typeface="Wingdings"/>
              </a:rPr>
              <a:t>			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q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						(therefore, 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q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is true)</a:t>
            </a:r>
          </a:p>
          <a:p>
            <a:pPr>
              <a:buNone/>
            </a:pPr>
            <a:endParaRPr lang="en-US" sz="2400" dirty="0" smtClean="0">
              <a:latin typeface="Calibri"/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  <a:sym typeface="Wingdings"/>
              </a:rPr>
              <a:t>			Corresponding tautology [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p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⋀ (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p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⟶ 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q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)] ⟶ 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q</a:t>
            </a:r>
            <a:endParaRPr lang="en-US" sz="2400" dirty="0" smtClean="0">
              <a:latin typeface="Calibri"/>
              <a:cs typeface="Calibri"/>
              <a:sym typeface="Wingdings"/>
            </a:endParaRPr>
          </a:p>
          <a:p>
            <a:pPr>
              <a:buNone/>
            </a:pPr>
            <a:endParaRPr lang="en-US" sz="2400" dirty="0" smtClean="0">
              <a:latin typeface="Calibri"/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  <a:sym typeface="Wingdings"/>
              </a:rPr>
              <a:t>			What is an example of this?</a:t>
            </a:r>
            <a:endParaRPr lang="en-US" sz="2400" dirty="0" smtClean="0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2745" y="2969493"/>
            <a:ext cx="1346356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01394" y="2969493"/>
            <a:ext cx="242535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[(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cs typeface="Calibri"/>
                <a:sym typeface="Wingdings"/>
              </a:rPr>
              <a:t>⟶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) ⋀ (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 ⟶ </a:t>
            </a:r>
            <a:r>
              <a:rPr lang="en-US" sz="2400" dirty="0" err="1" smtClean="0">
                <a:cs typeface="Calibri"/>
                <a:sym typeface="Wingdings"/>
              </a:rPr>
              <a:t>r</a:t>
            </a:r>
            <a:r>
              <a:rPr lang="en-US" sz="2400" dirty="0" smtClean="0">
                <a:cs typeface="Calibri"/>
                <a:sym typeface="Wingdings"/>
              </a:rPr>
              <a:t>)] ⟶ (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r>
              <a:rPr lang="en-US" sz="2400" dirty="0" smtClean="0">
                <a:cs typeface="Calibri"/>
                <a:sym typeface="Wingdings"/>
              </a:rPr>
              <a:t> ⟶ </a:t>
            </a:r>
            <a:r>
              <a:rPr lang="en-US" sz="2400" dirty="0" err="1" smtClean="0">
                <a:cs typeface="Calibri"/>
                <a:sym typeface="Wingdings"/>
              </a:rPr>
              <a:t>r</a:t>
            </a:r>
            <a:r>
              <a:rPr lang="en-US" sz="2400" dirty="0" smtClean="0">
                <a:cs typeface="Calibri"/>
                <a:sym typeface="Wingdings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			[(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 </a:t>
            </a:r>
            <a:r>
              <a:rPr lang="en-US" sz="2400" dirty="0" smtClean="0">
                <a:cs typeface="Calibri"/>
                <a:sym typeface="Wingdings"/>
              </a:rPr>
              <a:t>⋁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) ⋀ ¬ 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r>
              <a:rPr lang="en-US" sz="2400" dirty="0" smtClean="0">
                <a:cs typeface="Calibri"/>
                <a:sym typeface="Wingdings"/>
              </a:rPr>
              <a:t>] ⟶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endParaRPr lang="en-US" sz="2400" dirty="0" smtClean="0"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			(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r>
              <a:rPr lang="en-US" sz="2400" dirty="0" smtClean="0">
                <a:cs typeface="Calibri"/>
                <a:sym typeface="Wingdings"/>
              </a:rPr>
              <a:t> ⋀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) ⟶ 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endParaRPr lang="en-US" sz="2400" dirty="0" smtClean="0"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			[(</a:t>
            </a:r>
            <a:r>
              <a:rPr lang="en-US" sz="2400" dirty="0" err="1" smtClean="0">
                <a:solidFill>
                  <a:srgbClr val="000000"/>
                </a:solidFill>
                <a:cs typeface="Calibri"/>
                <a:sym typeface="Wingdings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cs typeface="Calibri"/>
                <a:sym typeface="Wingdings"/>
              </a:rPr>
              <a:t> </a:t>
            </a:r>
            <a:r>
              <a:rPr lang="en-US" sz="2400" dirty="0" smtClean="0">
                <a:cs typeface="Calibri"/>
                <a:sym typeface="Wingdings"/>
              </a:rPr>
              <a:t>⋁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) ⋀ (¬ 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r>
              <a:rPr lang="en-US" sz="2400" dirty="0" smtClean="0">
                <a:cs typeface="Calibri"/>
                <a:sym typeface="Wingdings"/>
              </a:rPr>
              <a:t> ⋁ </a:t>
            </a:r>
            <a:r>
              <a:rPr lang="en-US" sz="2400" dirty="0" err="1" smtClean="0">
                <a:cs typeface="Calibri"/>
                <a:sym typeface="Wingdings"/>
              </a:rPr>
              <a:t>r</a:t>
            </a:r>
            <a:r>
              <a:rPr lang="en-US" sz="2400" dirty="0" smtClean="0">
                <a:cs typeface="Calibri"/>
                <a:sym typeface="Wingdings"/>
              </a:rPr>
              <a:t>) ⟶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 ⋁ </a:t>
            </a:r>
            <a:r>
              <a:rPr lang="en-US" sz="2400" dirty="0" err="1" smtClean="0">
                <a:cs typeface="Calibri"/>
                <a:sym typeface="Wingdings"/>
              </a:rPr>
              <a:t>r</a:t>
            </a:r>
            <a:r>
              <a:rPr lang="en-US" sz="2400" dirty="0" smtClean="0">
                <a:cs typeface="Calibri"/>
                <a:sym typeface="Wingdings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			(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if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 is false then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q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 holds, and if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 is true then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r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  <a:sym typeface="Wingdings"/>
              </a:rPr>
              <a:t> holds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latin typeface="Calibri"/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			Find example of each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  <a:sym typeface="Wingdings"/>
              </a:rPr>
              <a:t>			Read page 66 of the book</a:t>
            </a:r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			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762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  <a:latin typeface="Calibri"/>
                <a:cs typeface="Calibri"/>
              </a:rPr>
              <a:t>			</a:t>
            </a:r>
            <a:r>
              <a:rPr lang="en-US" sz="2400" dirty="0" smtClean="0">
                <a:cs typeface="Calibri"/>
                <a:sym typeface="Wingdings"/>
              </a:rPr>
              <a:t>¬ 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q</a:t>
            </a:r>
            <a:r>
              <a:rPr lang="en-US" sz="2400" dirty="0" smtClean="0">
                <a:latin typeface="Calibri"/>
                <a:cs typeface="Calibri"/>
              </a:rPr>
              <a:t>						(Let </a:t>
            </a:r>
            <a:r>
              <a:rPr lang="en-US" sz="2400" dirty="0" err="1" smtClean="0">
                <a:latin typeface="Calibri"/>
                <a:cs typeface="Calibri"/>
              </a:rPr>
              <a:t>q</a:t>
            </a:r>
            <a:r>
              <a:rPr lang="en-US" sz="2400" dirty="0" smtClean="0">
                <a:latin typeface="Calibri"/>
                <a:cs typeface="Calibri"/>
              </a:rPr>
              <a:t> be false)</a:t>
            </a: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</a:rPr>
              <a:t> 			</a:t>
            </a:r>
            <a:r>
              <a:rPr lang="en-US" sz="2400" dirty="0" err="1" smtClean="0">
                <a:cs typeface="Calibri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 err="1" smtClean="0">
                <a:cs typeface="Calibri"/>
                <a:sym typeface="Wingdings"/>
              </a:rPr>
              <a:t></a:t>
            </a:r>
            <a:r>
              <a:rPr lang="en-US" sz="2400" dirty="0" smtClean="0">
                <a:cs typeface="Calibri"/>
                <a:sym typeface="Wingdings"/>
              </a:rPr>
              <a:t>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					(</a:t>
            </a:r>
            <a:r>
              <a:rPr lang="en-US" sz="2400" dirty="0" smtClean="0">
                <a:cs typeface="Calibri"/>
              </a:rPr>
              <a:t>if </a:t>
            </a:r>
            <a:r>
              <a:rPr lang="en-US" sz="2400" dirty="0" err="1" smtClean="0">
                <a:cs typeface="Calibri"/>
              </a:rPr>
              <a:t>p</a:t>
            </a:r>
            <a:r>
              <a:rPr lang="en-US" sz="2400" dirty="0" smtClean="0">
                <a:cs typeface="Calibri"/>
              </a:rPr>
              <a:t> then </a:t>
            </a:r>
            <a:r>
              <a:rPr lang="en-US" sz="2400" dirty="0" err="1" smtClean="0">
                <a:cs typeface="Calibri"/>
              </a:rPr>
              <a:t>q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  <a:sym typeface="Wingdings"/>
              </a:rPr>
              <a:t>			</a:t>
            </a:r>
            <a:r>
              <a:rPr lang="en-US" sz="2400" dirty="0" smtClean="0">
                <a:cs typeface="Calibri"/>
                <a:sym typeface="Wingdings"/>
              </a:rPr>
              <a:t>¬ 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						(therefore, </a:t>
            </a:r>
            <a:r>
              <a:rPr lang="en-US" sz="2400" dirty="0" err="1" smtClean="0">
                <a:latin typeface="Calibri"/>
                <a:cs typeface="Calibri"/>
                <a:sym typeface="Wingdings"/>
              </a:rPr>
              <a:t>p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is false)</a:t>
            </a:r>
          </a:p>
          <a:p>
            <a:pPr>
              <a:buNone/>
            </a:pPr>
            <a:endParaRPr lang="en-US" sz="2400" dirty="0" smtClean="0">
              <a:latin typeface="Calibri"/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  <a:sym typeface="Wingdings"/>
              </a:rPr>
              <a:t>			Corresponding </a:t>
            </a:r>
            <a:r>
              <a:rPr lang="en-US" sz="2400" dirty="0" smtClean="0">
                <a:cs typeface="Calibri"/>
                <a:sym typeface="Wingdings"/>
              </a:rPr>
              <a:t>tautology [¬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 ⋀ (</a:t>
            </a:r>
            <a:r>
              <a:rPr lang="en-US" sz="2400" dirty="0" err="1" smtClean="0">
                <a:cs typeface="Calibri"/>
                <a:sym typeface="Wingdings"/>
              </a:rPr>
              <a:t>p</a:t>
            </a:r>
            <a:r>
              <a:rPr lang="en-US" sz="2400" dirty="0" smtClean="0">
                <a:cs typeface="Calibri"/>
                <a:sym typeface="Wingdings"/>
              </a:rPr>
              <a:t> </a:t>
            </a:r>
            <a:r>
              <a:rPr lang="en-US" sz="2400" dirty="0" err="1" smtClean="0">
                <a:cs typeface="Calibri"/>
                <a:sym typeface="Wingdings"/>
              </a:rPr>
              <a:t>q</a:t>
            </a:r>
            <a:r>
              <a:rPr lang="en-US" sz="2400" dirty="0" smtClean="0">
                <a:cs typeface="Calibri"/>
                <a:sym typeface="Wingdings"/>
              </a:rPr>
              <a:t>)] </a:t>
            </a:r>
            <a:r>
              <a:rPr lang="en-US" sz="2400" dirty="0" err="1" smtClean="0">
                <a:cs typeface="Calibri"/>
                <a:sym typeface="Wingdings"/>
              </a:rPr>
              <a:t></a:t>
            </a:r>
            <a:r>
              <a:rPr lang="en-US" sz="2400" dirty="0" smtClean="0">
                <a:cs typeface="Calibri"/>
                <a:sym typeface="Wingdings"/>
              </a:rPr>
              <a:t> ¬ </a:t>
            </a:r>
            <a:r>
              <a:rPr lang="en-US" sz="2400" dirty="0" err="1" smtClean="0">
                <a:cs typeface="Calibri"/>
                <a:sym typeface="Wingdings"/>
              </a:rPr>
              <a:t>p</a:t>
            </a:r>
            <a:endParaRPr lang="en-US" sz="2400" dirty="0" smtClean="0">
              <a:latin typeface="Calibri"/>
              <a:cs typeface="Calibri"/>
              <a:sym typeface="Wingdings"/>
            </a:endParaRPr>
          </a:p>
          <a:p>
            <a:pPr>
              <a:buNone/>
            </a:pPr>
            <a:endParaRPr lang="en-US" sz="2400" dirty="0" smtClean="0">
              <a:latin typeface="Calibri"/>
              <a:cs typeface="Calibri"/>
              <a:sym typeface="Wingdings"/>
            </a:endParaRPr>
          </a:p>
          <a:p>
            <a:pPr>
              <a:buNone/>
            </a:pPr>
            <a:r>
              <a:rPr lang="en-US" sz="2400" dirty="0" smtClean="0">
                <a:latin typeface="Calibri"/>
                <a:cs typeface="Calibri"/>
                <a:sym typeface="Wingdings"/>
              </a:rPr>
              <a:t>			What is an example of this?</a:t>
            </a:r>
            <a:endParaRPr lang="en-US" sz="2400" dirty="0" smtClean="0">
              <a:latin typeface="Calibri"/>
              <a:cs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2745" y="2969493"/>
            <a:ext cx="13463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01394" y="2969493"/>
            <a:ext cx="242535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	To establish that </a:t>
            </a:r>
            <a:r>
              <a:rPr lang="en-US" b="1" dirty="0" smtClean="0">
                <a:solidFill>
                  <a:srgbClr val="FF0000"/>
                </a:solidFill>
              </a:rPr>
              <a:t>something holds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Why is it important?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What about </a:t>
            </a:r>
            <a:r>
              <a:rPr lang="en-US" i="1" dirty="0" smtClean="0">
                <a:solidFill>
                  <a:srgbClr val="0000FF"/>
                </a:solidFill>
              </a:rPr>
              <a:t>proof by example</a:t>
            </a:r>
            <a:r>
              <a:rPr lang="en-US" dirty="0" smtClean="0"/>
              <a:t>, or </a:t>
            </a:r>
            <a:r>
              <a:rPr lang="en-US" i="1" dirty="0" smtClean="0">
                <a:solidFill>
                  <a:srgbClr val="0000FF"/>
                </a:solidFill>
              </a:rPr>
              <a:t>proof by simulation</a:t>
            </a:r>
            <a:r>
              <a:rPr lang="en-US" dirty="0" smtClean="0"/>
              <a:t>, or </a:t>
            </a:r>
            <a:r>
              <a:rPr lang="en-US" i="1" dirty="0" smtClean="0">
                <a:solidFill>
                  <a:srgbClr val="0000FF"/>
                </a:solidFill>
              </a:rPr>
              <a:t>proof by fame</a:t>
            </a:r>
            <a:r>
              <a:rPr lang="en-US" dirty="0" smtClean="0"/>
              <a:t>? Are these valid proofs?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892300"/>
            <a:ext cx="6286500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ym typeface="Wingdings"/>
              </a:rPr>
              <a:t>Example</a:t>
            </a:r>
            <a:r>
              <a:rPr lang="en-US" dirty="0" smtClean="0">
                <a:sym typeface="Wingdings"/>
              </a:rPr>
              <a:t>. </a:t>
            </a:r>
            <a:r>
              <a:rPr lang="en-US" i="1" dirty="0" smtClean="0">
                <a:solidFill>
                  <a:srgbClr val="0000FF"/>
                </a:solidFill>
                <a:sym typeface="Wingdings"/>
              </a:rPr>
              <a:t>Prove that if </a:t>
            </a:r>
            <a:r>
              <a:rPr lang="en-US" i="1" dirty="0" err="1" smtClean="0">
                <a:solidFill>
                  <a:srgbClr val="0000FF"/>
                </a:solidFill>
                <a:sym typeface="Wingdings"/>
              </a:rPr>
              <a:t>n</a:t>
            </a:r>
            <a:r>
              <a:rPr lang="en-US" i="1" dirty="0" smtClean="0">
                <a:solidFill>
                  <a:srgbClr val="0000FF"/>
                </a:solidFill>
                <a:sym typeface="Wingdings"/>
              </a:rPr>
              <a:t> is odd then n</a:t>
            </a:r>
            <a:r>
              <a:rPr lang="en-US" i="1" baseline="30000" dirty="0" smtClean="0">
                <a:solidFill>
                  <a:srgbClr val="0000FF"/>
                </a:solidFill>
                <a:sym typeface="Wingdings"/>
              </a:rPr>
              <a:t>2</a:t>
            </a:r>
            <a:r>
              <a:rPr lang="en-US" i="1" dirty="0" smtClean="0">
                <a:solidFill>
                  <a:srgbClr val="0000FF"/>
                </a:solidFill>
                <a:sym typeface="Wingdings"/>
              </a:rPr>
              <a:t> is odd.</a:t>
            </a:r>
          </a:p>
          <a:p>
            <a:pPr>
              <a:buNone/>
            </a:pPr>
            <a:endParaRPr lang="en-US" dirty="0" smtClean="0">
              <a:sym typeface="Wingdings"/>
            </a:endParaRPr>
          </a:p>
          <a:p>
            <a:pPr>
              <a:buNone/>
            </a:pPr>
            <a:r>
              <a:rPr lang="en-US" dirty="0" smtClean="0">
                <a:sym typeface="Wingdings"/>
              </a:rPr>
              <a:t>	Let </a:t>
            </a:r>
            <a:r>
              <a:rPr lang="en-US" dirty="0" err="1" smtClean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 = 2k + 1, </a:t>
            </a:r>
          </a:p>
          <a:p>
            <a:pPr>
              <a:buNone/>
            </a:pPr>
            <a:r>
              <a:rPr lang="en-US" dirty="0" smtClean="0">
                <a:sym typeface="Wingdings"/>
              </a:rPr>
              <a:t>	so, n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= 4k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+ 4k + 1 = 2 (2k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+ 2k) + 1</a:t>
            </a:r>
          </a:p>
          <a:p>
            <a:pPr>
              <a:buNone/>
            </a:pPr>
            <a:r>
              <a:rPr lang="en-US" dirty="0" smtClean="0">
                <a:sym typeface="Wingdings"/>
              </a:rPr>
              <a:t>	By definition, this is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Uses the rules of inference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Proofs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2071961"/>
            <a:ext cx="6643129" cy="34373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Proof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46948"/>
            <a:ext cx="61976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7" y="3360969"/>
            <a:ext cx="48006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67" y="1632743"/>
            <a:ext cx="37338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20" y="1746250"/>
            <a:ext cx="628650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Assume that the statement of the theorem is false. Then show that something absurd will happen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Example. </a:t>
            </a:r>
            <a:r>
              <a:rPr lang="en-US" sz="2800" i="1" dirty="0" smtClean="0">
                <a:solidFill>
                  <a:srgbClr val="0000FF"/>
                </a:solidFill>
              </a:rPr>
              <a:t>If 3n+2 is odd then </a:t>
            </a:r>
            <a:r>
              <a:rPr lang="en-US" sz="2800" i="1" dirty="0" err="1" smtClean="0">
                <a:solidFill>
                  <a:srgbClr val="0000FF"/>
                </a:solidFill>
              </a:rPr>
              <a:t>n</a:t>
            </a:r>
            <a:r>
              <a:rPr lang="en-US" sz="2800" i="1" dirty="0" smtClean="0">
                <a:solidFill>
                  <a:srgbClr val="0000FF"/>
                </a:solidFill>
              </a:rPr>
              <a:t> is odd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Assume that the statement is false. Then </a:t>
            </a:r>
            <a:r>
              <a:rPr lang="en-US" sz="2800" dirty="0" err="1" smtClean="0"/>
              <a:t>n</a:t>
            </a:r>
            <a:r>
              <a:rPr lang="en-US" sz="2800" dirty="0" smtClean="0"/>
              <a:t>= 2k. </a:t>
            </a:r>
          </a:p>
          <a:p>
            <a:pPr>
              <a:buNone/>
            </a:pPr>
            <a:r>
              <a:rPr lang="en-US" sz="2800" dirty="0" smtClean="0"/>
              <a:t>	So 3n+2 = 3.2k + 2  = 6k+2 = 2(3k + 1).</a:t>
            </a:r>
          </a:p>
          <a:p>
            <a:pPr>
              <a:buNone/>
            </a:pPr>
            <a:r>
              <a:rPr lang="en-US" sz="2800" dirty="0" smtClean="0"/>
              <a:t>	But this is even! A contradiction!</a:t>
            </a:r>
          </a:p>
          <a:p>
            <a:pPr>
              <a:buNone/>
            </a:pPr>
            <a:r>
              <a:rPr lang="en-US" sz="2800" dirty="0" smtClean="0"/>
              <a:t>	This concludes the proof.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r>
              <a:rPr lang="en-US" smtClean="0"/>
              <a:t>: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26" y="1651000"/>
            <a:ext cx="6579347" cy="38678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Example. </a:t>
            </a:r>
            <a:r>
              <a:rPr lang="en-US" sz="2800" i="1" dirty="0" smtClean="0">
                <a:solidFill>
                  <a:srgbClr val="0000FF"/>
                </a:solidFill>
              </a:rPr>
              <a:t>Prove that square root of 2 is irrational.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Assume that the proposition is false. </a:t>
            </a:r>
          </a:p>
          <a:p>
            <a:pPr>
              <a:buNone/>
            </a:pPr>
            <a:r>
              <a:rPr lang="en-US" sz="2400" dirty="0" smtClean="0"/>
              <a:t>	Then </a:t>
            </a:r>
            <a:r>
              <a:rPr lang="en-US" sz="2400" dirty="0" smtClean="0">
                <a:solidFill>
                  <a:srgbClr val="0000FF"/>
                </a:solidFill>
              </a:rPr>
              <a:t>square root of 2 = a/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(and a,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do not have a common factor)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/>
              <a:t>So</a:t>
            </a:r>
            <a:r>
              <a:rPr lang="en-US" sz="2400" dirty="0" smtClean="0">
                <a:solidFill>
                  <a:srgbClr val="0000FF"/>
                </a:solidFill>
              </a:rPr>
              <a:t>, 2 = a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/b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So</a:t>
            </a:r>
            <a:r>
              <a:rPr lang="en-US" sz="2400" dirty="0" smtClean="0">
                <a:solidFill>
                  <a:srgbClr val="0000FF"/>
                </a:solidFill>
              </a:rPr>
              <a:t>, a</a:t>
            </a:r>
            <a:r>
              <a:rPr lang="en-US" sz="2400" baseline="30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= 2b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Therefore</a:t>
            </a:r>
            <a:r>
              <a:rPr lang="en-US" sz="2400" dirty="0" smtClean="0">
                <a:solidFill>
                  <a:srgbClr val="0000FF"/>
                </a:solidFill>
              </a:rPr>
              <a:t> a</a:t>
            </a:r>
            <a:r>
              <a:rPr lang="en-US" sz="2400" baseline="30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is even. </a:t>
            </a:r>
            <a:r>
              <a:rPr lang="en-US" sz="2400" dirty="0" smtClean="0">
                <a:solidFill>
                  <a:srgbClr val="000000"/>
                </a:solidFill>
              </a:rPr>
              <a:t>So</a:t>
            </a:r>
            <a:r>
              <a:rPr lang="en-US" sz="2400" dirty="0" smtClean="0">
                <a:solidFill>
                  <a:srgbClr val="0000FF"/>
                </a:solidFill>
              </a:rPr>
              <a:t> a = 2c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So</a:t>
            </a:r>
            <a:r>
              <a:rPr lang="en-US" sz="2400" dirty="0" smtClean="0">
                <a:solidFill>
                  <a:srgbClr val="0000FF"/>
                </a:solidFill>
              </a:rPr>
              <a:t> 2b</a:t>
            </a:r>
            <a:r>
              <a:rPr lang="en-US" sz="2400" baseline="30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= 4c</a:t>
            </a:r>
            <a:r>
              <a:rPr lang="en-US" sz="2400" baseline="30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Therefore</a:t>
            </a:r>
            <a:r>
              <a:rPr 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30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= 2c</a:t>
            </a:r>
            <a:r>
              <a:rPr lang="en-US" sz="2400" baseline="30000" dirty="0" smtClean="0">
                <a:solidFill>
                  <a:srgbClr val="0000FF"/>
                </a:solidFill>
              </a:rPr>
              <a:t>2. </a:t>
            </a:r>
            <a:r>
              <a:rPr lang="en-US" sz="2400" dirty="0" smtClean="0">
                <a:solidFill>
                  <a:srgbClr val="000000"/>
                </a:solidFill>
              </a:rPr>
              <a:t>Therefore</a:t>
            </a:r>
            <a:r>
              <a:rPr lang="en-US" sz="2400" dirty="0" smtClean="0">
                <a:solidFill>
                  <a:srgbClr val="0000FF"/>
                </a:solidFill>
              </a:rPr>
              <a:t> b</a:t>
            </a:r>
            <a:r>
              <a:rPr lang="en-US" sz="2400" baseline="30000" dirty="0" smtClean="0">
                <a:solidFill>
                  <a:srgbClr val="0000FF"/>
                </a:solidFill>
              </a:rPr>
              <a:t>2 </a:t>
            </a:r>
            <a:r>
              <a:rPr lang="en-US" sz="2400" dirty="0" smtClean="0">
                <a:solidFill>
                  <a:srgbClr val="0000FF"/>
                </a:solidFill>
              </a:rPr>
              <a:t>is even. </a:t>
            </a:r>
            <a:r>
              <a:rPr lang="en-US" sz="2400" dirty="0" smtClean="0">
                <a:solidFill>
                  <a:srgbClr val="000000"/>
                </a:solidFill>
              </a:rPr>
              <a:t>This means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is even.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Therefore</a:t>
            </a:r>
            <a:r>
              <a:rPr lang="en-US" sz="2400" dirty="0" smtClean="0">
                <a:solidFill>
                  <a:srgbClr val="0000FF"/>
                </a:solidFill>
              </a:rPr>
              <a:t> a and 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 have a common factor (2)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But</a:t>
            </a:r>
            <a:r>
              <a:rPr lang="en-US" sz="2400" dirty="0" smtClean="0">
                <a:solidFill>
                  <a:srgbClr val="0000FF"/>
                </a:solidFill>
              </a:rPr>
              <a:t> (square root of 2 = a/</a:t>
            </a:r>
            <a:r>
              <a:rPr lang="en-US" sz="24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</a:rPr>
              <a:t>does not imply that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128755"/>
            <a:ext cx="62103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Exhaustive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Example. </a:t>
            </a:r>
            <a:r>
              <a:rPr lang="en-US" sz="2400" i="1" dirty="0" smtClean="0">
                <a:solidFill>
                  <a:srgbClr val="0000FF"/>
                </a:solidFill>
              </a:rPr>
              <a:t>If </a:t>
            </a:r>
            <a:r>
              <a:rPr lang="en-US" sz="2400" i="1" dirty="0" err="1" smtClean="0">
                <a:solidFill>
                  <a:srgbClr val="0000FF"/>
                </a:solidFill>
              </a:rPr>
              <a:t>n</a:t>
            </a:r>
            <a:r>
              <a:rPr lang="en-US" sz="2400" i="1" dirty="0" smtClean="0">
                <a:solidFill>
                  <a:srgbClr val="0000FF"/>
                </a:solidFill>
              </a:rPr>
              <a:t> is a positive integer, and </a:t>
            </a:r>
            <a:r>
              <a:rPr lang="en-US" sz="2400" i="1" dirty="0" err="1" smtClean="0">
                <a:solidFill>
                  <a:srgbClr val="0000FF"/>
                </a:solidFill>
              </a:rPr>
              <a:t>n</a:t>
            </a:r>
            <a:r>
              <a:rPr lang="en-US" sz="2400" i="1" dirty="0" smtClean="0">
                <a:solidFill>
                  <a:srgbClr val="0000FF"/>
                </a:solidFill>
              </a:rPr>
              <a:t> ≤ 4, then (n+1) ≤ 3</a:t>
            </a:r>
            <a:r>
              <a:rPr lang="en-US" sz="2400" i="1" baseline="30000" dirty="0" smtClean="0">
                <a:solidFill>
                  <a:srgbClr val="0000FF"/>
                </a:solidFill>
              </a:rPr>
              <a:t>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Prove this for </a:t>
            </a:r>
            <a:r>
              <a:rPr lang="en-US" sz="2400" dirty="0" err="1" smtClean="0"/>
              <a:t>n</a:t>
            </a:r>
            <a:r>
              <a:rPr lang="en-US" sz="2400" dirty="0" smtClean="0"/>
              <a:t>=1, </a:t>
            </a:r>
            <a:r>
              <a:rPr lang="en-US" sz="2400" dirty="0" err="1" smtClean="0"/>
              <a:t>n</a:t>
            </a:r>
            <a:r>
              <a:rPr lang="en-US" sz="2400" dirty="0" smtClean="0"/>
              <a:t>=2, </a:t>
            </a:r>
            <a:r>
              <a:rPr lang="en-US" sz="2400" dirty="0" err="1" smtClean="0"/>
              <a:t>n</a:t>
            </a:r>
            <a:r>
              <a:rPr lang="en-US" sz="2400" dirty="0" smtClean="0"/>
              <a:t>=3, and </a:t>
            </a:r>
            <a:r>
              <a:rPr lang="en-US" sz="2400" dirty="0" err="1" smtClean="0"/>
              <a:t>n</a:t>
            </a:r>
            <a:r>
              <a:rPr lang="en-US" sz="2400" dirty="0" smtClean="0"/>
              <a:t>=4, and you are done!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Note</a:t>
            </a:r>
            <a:r>
              <a:rPr lang="en-US" sz="2400" dirty="0" smtClean="0"/>
              <a:t>. Such a proof is not correct unless </a:t>
            </a:r>
            <a:r>
              <a:rPr lang="en-US" sz="2400" dirty="0" smtClean="0">
                <a:solidFill>
                  <a:srgbClr val="FF0000"/>
                </a:solidFill>
              </a:rPr>
              <a:t>every possible case </a:t>
            </a:r>
            <a:r>
              <a:rPr lang="en-US" sz="2400" dirty="0" smtClean="0">
                <a:solidFill>
                  <a:srgbClr val="000000"/>
                </a:solidFill>
              </a:rPr>
              <a:t>is considered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Equivalence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2" y="2141866"/>
            <a:ext cx="6924492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131169"/>
            <a:ext cx="6261100" cy="147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070" y="1669504"/>
            <a:ext cx="2502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Constructive Proof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3719" y="3866732"/>
            <a:ext cx="3082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Non-constructive Proof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5274384"/>
            <a:ext cx="5880100" cy="52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5913826"/>
            <a:ext cx="5994400" cy="48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50" y="4473278"/>
            <a:ext cx="59309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 in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a=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So, a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Therefore a</a:t>
            </a:r>
            <a:r>
              <a:rPr lang="en-US" baseline="30000" dirty="0" smtClean="0"/>
              <a:t>2</a:t>
            </a:r>
            <a:r>
              <a:rPr lang="en-US" dirty="0" smtClean="0"/>
              <a:t> - b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ab</a:t>
            </a:r>
            <a:r>
              <a:rPr lang="en-US" dirty="0" smtClean="0"/>
              <a:t> – b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So, (</a:t>
            </a:r>
            <a:r>
              <a:rPr lang="en-US" dirty="0" err="1" smtClean="0"/>
              <a:t>a+b).(a-b</a:t>
            </a:r>
            <a:r>
              <a:rPr lang="en-US" dirty="0" smtClean="0"/>
              <a:t>) = </a:t>
            </a:r>
            <a:r>
              <a:rPr lang="en-US" dirty="0" err="1" smtClean="0"/>
              <a:t>b.(a-b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Therefore </a:t>
            </a:r>
            <a:r>
              <a:rPr lang="en-US" dirty="0" err="1" smtClean="0"/>
              <a:t>a+b</a:t>
            </a:r>
            <a:r>
              <a:rPr lang="en-US" dirty="0" smtClean="0"/>
              <a:t> = 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So, 2b = 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This implies 2 = 1</a:t>
            </a:r>
          </a:p>
          <a:p>
            <a:pPr>
              <a:buNone/>
            </a:pPr>
            <a:r>
              <a:rPr lang="en-US" dirty="0" smtClean="0"/>
              <a:t>	What is wrong here?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If you find </a:t>
            </a:r>
            <a:r>
              <a:rPr lang="en-US" smtClean="0"/>
              <a:t>a single counterexample</a:t>
            </a:r>
            <a:r>
              <a:rPr lang="en-US" dirty="0" smtClean="0"/>
              <a:t>, then immediately the proposition is wrong.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predicates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25" y="2089150"/>
            <a:ext cx="47625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u="sng" dirty="0" smtClean="0"/>
              <a:t>Fermat’s last theorem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The equation </a:t>
            </a:r>
          </a:p>
          <a:p>
            <a:pPr>
              <a:buNone/>
            </a:pPr>
            <a:r>
              <a:rPr lang="en-US" sz="2800" dirty="0" smtClean="0"/>
              <a:t>					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+ </a:t>
            </a:r>
            <a:r>
              <a:rPr lang="en-US" sz="2800" dirty="0" err="1" smtClean="0"/>
              <a:t>y</a:t>
            </a:r>
            <a:r>
              <a:rPr lang="en-US" sz="2800" baseline="30000" dirty="0" err="1" smtClean="0"/>
              <a:t>n</a:t>
            </a:r>
            <a:r>
              <a:rPr lang="en-US" sz="2800" dirty="0" smtClean="0"/>
              <a:t> = </a:t>
            </a:r>
            <a:r>
              <a:rPr lang="en-US" sz="2800" dirty="0" err="1" smtClean="0"/>
              <a:t>z</a:t>
            </a:r>
            <a:r>
              <a:rPr lang="en-US" sz="2800" baseline="30000" dirty="0" err="1" smtClean="0"/>
              <a:t>n</a:t>
            </a:r>
            <a:endParaRPr lang="en-US" sz="2800" baseline="30000" dirty="0" smtClean="0"/>
          </a:p>
          <a:p>
            <a:pPr lvl="1">
              <a:buNone/>
            </a:pPr>
            <a:r>
              <a:rPr lang="en-US" dirty="0" smtClean="0"/>
              <a:t>does not have an integer solution for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dirty="0" smtClean="0"/>
              <a:t> when </a:t>
            </a:r>
          </a:p>
          <a:p>
            <a:pPr lvl="1">
              <a:buNone/>
            </a:pPr>
            <a:r>
              <a:rPr lang="en-US" dirty="0" err="1" smtClean="0"/>
              <a:t>x</a:t>
            </a:r>
            <a:r>
              <a:rPr lang="en-US" dirty="0" smtClean="0"/>
              <a:t> ≠ 0 , </a:t>
            </a:r>
            <a:r>
              <a:rPr lang="en-US" dirty="0" err="1" smtClean="0"/>
              <a:t>y</a:t>
            </a:r>
            <a:r>
              <a:rPr lang="en-US" dirty="0" smtClean="0"/>
              <a:t> ≠ 0 , </a:t>
            </a:r>
            <a:r>
              <a:rPr lang="en-US" dirty="0" err="1" smtClean="0"/>
              <a:t>z</a:t>
            </a:r>
            <a:r>
              <a:rPr lang="en-US" dirty="0" smtClean="0"/>
              <a:t> ≠ 0 and </a:t>
            </a:r>
            <a:r>
              <a:rPr lang="en-US" dirty="0" err="1" smtClean="0"/>
              <a:t>n</a:t>
            </a:r>
            <a:r>
              <a:rPr lang="en-US" dirty="0" smtClean="0"/>
              <a:t> &gt; 2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(The problem was introduced in 1637 by Pierre de Fermat. 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remained unsolved since the 17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century, and was eventually solved around 1990 by Andrew Wiles)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44700"/>
            <a:ext cx="58293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638300"/>
            <a:ext cx="61214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949450"/>
            <a:ext cx="5549900" cy="295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5211" y="5337448"/>
            <a:ext cx="466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Perhaps we meant all real numbers.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4" y="2157895"/>
            <a:ext cx="6502612" cy="30087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69" y="2043316"/>
            <a:ext cx="6159500" cy="340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1213</Words>
  <Application>Microsoft Macintosh PowerPoint</Application>
  <PresentationFormat>On-screen Show (4:3)</PresentationFormat>
  <Paragraphs>152</Paragraphs>
  <Slides>40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22C:19 Discrete Structures Logic and Proof</vt:lpstr>
      <vt:lpstr>Predicate Logic</vt:lpstr>
      <vt:lpstr>Predicate Logic</vt:lpstr>
      <vt:lpstr>Examples of predicates</vt:lpstr>
      <vt:lpstr>Quantifiers</vt:lpstr>
      <vt:lpstr>Universal Quantifiers</vt:lpstr>
      <vt:lpstr>Universal Quantifiers</vt:lpstr>
      <vt:lpstr>Universal Quantifiers</vt:lpstr>
      <vt:lpstr>Universal Quantifiers</vt:lpstr>
      <vt:lpstr>Existential Quantifiers</vt:lpstr>
      <vt:lpstr>Existential Quantifiers</vt:lpstr>
      <vt:lpstr>Existential Quantifiers</vt:lpstr>
      <vt:lpstr>Negating quantification</vt:lpstr>
      <vt:lpstr>Negating quantification</vt:lpstr>
      <vt:lpstr>Translating into English</vt:lpstr>
      <vt:lpstr>Translating into English</vt:lpstr>
      <vt:lpstr>Translating into English</vt:lpstr>
      <vt:lpstr>Translating into English</vt:lpstr>
      <vt:lpstr>Order of Quantifiers</vt:lpstr>
      <vt:lpstr>Negating Multiple Quantifiers</vt:lpstr>
      <vt:lpstr>More on Quantifiers</vt:lpstr>
      <vt:lpstr>Rules of Inference</vt:lpstr>
      <vt:lpstr>Other Rules of Inference</vt:lpstr>
      <vt:lpstr>Rules of Inference</vt:lpstr>
      <vt:lpstr>Proofs</vt:lpstr>
      <vt:lpstr>Direct Proofs</vt:lpstr>
      <vt:lpstr>Direct Proofs</vt:lpstr>
      <vt:lpstr>Indirect Proofs</vt:lpstr>
      <vt:lpstr>Indirect Proof Example</vt:lpstr>
      <vt:lpstr>Proof by Contradiction</vt:lpstr>
      <vt:lpstr>Proof by contradiction: Example</vt:lpstr>
      <vt:lpstr>Proof by contradiction: Example</vt:lpstr>
      <vt:lpstr>Proof by contradiction: Example</vt:lpstr>
      <vt:lpstr>Exhaustive proof</vt:lpstr>
      <vt:lpstr>Exhaustive proof</vt:lpstr>
      <vt:lpstr>Proof of Equivalence</vt:lpstr>
      <vt:lpstr>Existence Proofs</vt:lpstr>
      <vt:lpstr>Mistakes in proofs</vt:lpstr>
      <vt:lpstr>Counterexample</vt:lpstr>
      <vt:lpstr>Difficult problems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Sukumar Ghosh</cp:lastModifiedBy>
  <cp:revision>115</cp:revision>
  <dcterms:created xsi:type="dcterms:W3CDTF">2014-01-26T16:26:01Z</dcterms:created>
  <dcterms:modified xsi:type="dcterms:W3CDTF">2014-01-26T16:36:25Z</dcterms:modified>
</cp:coreProperties>
</file>