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2" r:id="rId3"/>
    <p:sldId id="263" r:id="rId4"/>
    <p:sldId id="264" r:id="rId5"/>
    <p:sldId id="265" r:id="rId6"/>
    <p:sldId id="291" r:id="rId7"/>
    <p:sldId id="266" r:id="rId8"/>
    <p:sldId id="277" r:id="rId9"/>
    <p:sldId id="267" r:id="rId10"/>
    <p:sldId id="278" r:id="rId11"/>
    <p:sldId id="279" r:id="rId12"/>
    <p:sldId id="280" r:id="rId13"/>
    <p:sldId id="281" r:id="rId14"/>
    <p:sldId id="282" r:id="rId15"/>
    <p:sldId id="292" r:id="rId16"/>
    <p:sldId id="268" r:id="rId17"/>
    <p:sldId id="293" r:id="rId18"/>
    <p:sldId id="283" r:id="rId19"/>
    <p:sldId id="284" r:id="rId20"/>
    <p:sldId id="269" r:id="rId21"/>
    <p:sldId id="270" r:id="rId22"/>
    <p:sldId id="273" r:id="rId23"/>
    <p:sldId id="271" r:id="rId24"/>
    <p:sldId id="272" r:id="rId25"/>
    <p:sldId id="274" r:id="rId26"/>
    <p:sldId id="285" r:id="rId27"/>
    <p:sldId id="261" r:id="rId28"/>
    <p:sldId id="275" r:id="rId29"/>
    <p:sldId id="276" r:id="rId30"/>
    <p:sldId id="286" r:id="rId31"/>
    <p:sldId id="287" r:id="rId32"/>
    <p:sldId id="288" r:id="rId33"/>
    <p:sldId id="289" r:id="rId34"/>
    <p:sldId id="290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E616F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</a:t>
            </a:r>
            <a:r>
              <a:rPr lang="en-US" dirty="0" smtClean="0"/>
              <a:t> Structures</a:t>
            </a:r>
            <a:br>
              <a:rPr lang="en-US" dirty="0" smtClean="0"/>
            </a:br>
            <a:r>
              <a:rPr lang="en-US" b="1" dirty="0" smtClean="0"/>
              <a:t>Sequence and Sums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Formula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1771650"/>
            <a:ext cx="6209757" cy="35830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sequences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2070100"/>
            <a:ext cx="4902200" cy="2717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600200"/>
            <a:ext cx="6235700" cy="365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7618" y="5089302"/>
            <a:ext cx="189562" cy="1684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sequences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07618" y="5089302"/>
            <a:ext cx="189562" cy="1684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930400"/>
            <a:ext cx="6235700" cy="31589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Series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07618" y="5089302"/>
            <a:ext cx="189562" cy="1684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1746" y="1630093"/>
            <a:ext cx="7837251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Consider an arithmetic series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n. </a:t>
            </a:r>
            <a:r>
              <a:rPr lang="en-US" sz="2400" dirty="0" smtClean="0"/>
              <a:t>If the common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difference (a</a:t>
            </a:r>
            <a:r>
              <a:rPr lang="en-US" sz="2400" baseline="-25000" dirty="0" smtClean="0"/>
              <a:t>i+1</a:t>
            </a:r>
            <a:r>
              <a:rPr lang="en-US" sz="2400" dirty="0" smtClean="0"/>
              <a:t> -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= </a:t>
            </a:r>
            <a:r>
              <a:rPr lang="en-US" sz="2400" dirty="0" err="1" smtClean="0"/>
              <a:t>d</a:t>
            </a:r>
            <a:r>
              <a:rPr lang="en-US" sz="2400" dirty="0" smtClean="0"/>
              <a:t>, then we can compute the </a:t>
            </a:r>
            <a:r>
              <a:rPr lang="en-US" sz="2400" dirty="0" err="1" smtClean="0"/>
              <a:t>k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term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as follows: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</a:t>
            </a:r>
            <a:r>
              <a:rPr lang="en-US" sz="2400" dirty="0" err="1" smtClean="0"/>
              <a:t>d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	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a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+ </a:t>
            </a:r>
            <a:r>
              <a:rPr lang="en-US" sz="2400" dirty="0" err="1" smtClean="0"/>
              <a:t>d</a:t>
            </a:r>
            <a:r>
              <a:rPr lang="en-US" sz="2400" dirty="0" smtClean="0"/>
              <a:t> =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+2 </a:t>
            </a:r>
            <a:r>
              <a:rPr lang="en-US" sz="2400" dirty="0" err="1" smtClean="0"/>
              <a:t>d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	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=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+ </a:t>
            </a:r>
            <a:r>
              <a:rPr lang="en-US" sz="2400" dirty="0" err="1" smtClean="0"/>
              <a:t>d</a:t>
            </a:r>
            <a:r>
              <a:rPr lang="en-US" sz="2400" dirty="0" smtClean="0"/>
              <a:t> =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+ 3d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= 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(k-1).d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sequences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07618" y="5089302"/>
            <a:ext cx="189562" cy="1684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92" y="1739900"/>
            <a:ext cx="394970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arithmetic series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97" y="1573229"/>
            <a:ext cx="6988649" cy="4530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3533" y="3547882"/>
            <a:ext cx="42839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Calculate 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+ 3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+ 4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 + n</a:t>
            </a:r>
            <a:r>
              <a:rPr lang="en-US" sz="2400" baseline="30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[Answer  </a:t>
            </a:r>
            <a:r>
              <a:rPr lang="en-US" sz="2400" dirty="0" smtClean="0">
                <a:solidFill>
                  <a:srgbClr val="0000FF"/>
                </a:solidFill>
              </a:rPr>
              <a:t>n.(n+1).(2n+1) / 6</a:t>
            </a:r>
            <a:r>
              <a:rPr lang="en-US" sz="2400" dirty="0" smtClean="0"/>
              <a:t>]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33533" y="1791207"/>
            <a:ext cx="366802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1 + 2 + 3 + … + </a:t>
            </a:r>
            <a:r>
              <a:rPr lang="en-US" sz="2400" dirty="0" err="1" smtClean="0"/>
              <a:t>n</a:t>
            </a:r>
            <a:r>
              <a:rPr lang="en-US" sz="2400" dirty="0" smtClean="0"/>
              <a:t> = 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[Answer: </a:t>
            </a:r>
            <a:r>
              <a:rPr lang="en-US" sz="2400" dirty="0" smtClean="0">
                <a:solidFill>
                  <a:srgbClr val="0000FF"/>
                </a:solidFill>
              </a:rPr>
              <a:t>n.(n+1) / 2</a:t>
            </a:r>
            <a:r>
              <a:rPr lang="en-US" sz="2400" dirty="0" smtClean="0"/>
              <a:t>] </a:t>
            </a:r>
            <a:r>
              <a:rPr lang="en-US" sz="2400" dirty="0" smtClean="0">
                <a:solidFill>
                  <a:srgbClr val="FF0000"/>
                </a:solidFill>
              </a:rPr>
              <a:t>why?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evaluate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40" y="1829116"/>
            <a:ext cx="1874585" cy="1005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0318" y="3331407"/>
            <a:ext cx="349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 is the trick. Note that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34" y="4056278"/>
            <a:ext cx="2811410" cy="1251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1967" y="5610552"/>
            <a:ext cx="1812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Does it help?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Summation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714500"/>
            <a:ext cx="5613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205636"/>
            <a:ext cx="6324600" cy="349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1460" y="1559305"/>
            <a:ext cx="5366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 sequence is an </a:t>
            </a:r>
            <a:r>
              <a:rPr lang="en-US" sz="2400" i="1" dirty="0" smtClean="0">
                <a:solidFill>
                  <a:srgbClr val="FF0000"/>
                </a:solidFill>
              </a:rPr>
              <a:t>ordered</a:t>
            </a:r>
            <a:r>
              <a:rPr lang="en-US" sz="2400" dirty="0" smtClean="0"/>
              <a:t> list of elements.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geometric 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51" y="1772252"/>
            <a:ext cx="5880100" cy="4241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infinite geometric series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06" y="1686957"/>
            <a:ext cx="6497697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following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6" y="1644649"/>
            <a:ext cx="4826000" cy="44282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harmonic 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620616"/>
            <a:ext cx="511810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harmonic series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38" y="2236639"/>
            <a:ext cx="3516165" cy="25493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stacking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42" y="1848070"/>
            <a:ext cx="64262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stacking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1939636"/>
            <a:ext cx="53975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summation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See page 157 of Rosen Volume 6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									or</a:t>
            </a:r>
          </a:p>
          <a:p>
            <a:pPr>
              <a:buNone/>
            </a:pPr>
            <a:r>
              <a:rPr lang="en-US" dirty="0" smtClean="0"/>
              <a:t>				See page 166 of Rosen Volume 7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37" y="1662545"/>
            <a:ext cx="6153728" cy="46759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Products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5" y="1752599"/>
            <a:ext cx="5645727" cy="4470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03" y="2000249"/>
            <a:ext cx="6006370" cy="315539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56" y="2037616"/>
            <a:ext cx="62357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554275"/>
            <a:ext cx="652780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Stirling’s</a:t>
            </a:r>
            <a:r>
              <a:rPr lang="en-US" dirty="0" smtClean="0"/>
              <a:t> formula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593850"/>
            <a:ext cx="5473700" cy="3523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1595" y="5690968"/>
            <a:ext cx="291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few steps are omitted here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42582" y="5117734"/>
            <a:ext cx="746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</a:t>
            </a:r>
            <a:r>
              <a:rPr lang="en-US" sz="2400" dirty="0" smtClean="0">
                <a:ln>
                  <a:solidFill>
                    <a:srgbClr val="E616FA"/>
                  </a:solidFill>
                </a:ln>
              </a:rPr>
              <a:t>~</a:t>
            </a:r>
            <a:r>
              <a:rPr lang="en-US" dirty="0" smtClean="0"/>
              <a:t> means that the ratio of the two sides approaches 1 as </a:t>
            </a:r>
            <a:r>
              <a:rPr lang="en-US" dirty="0" err="1" smtClean="0"/>
              <a:t>n</a:t>
            </a:r>
            <a:r>
              <a:rPr lang="en-US" dirty="0" smtClean="0"/>
              <a:t> approaches ∞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Countable sets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073" y="1838593"/>
            <a:ext cx="78503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Cardinality</a:t>
            </a:r>
            <a:r>
              <a:rPr lang="en-US" sz="2400" dirty="0" smtClean="0"/>
              <a:t> measures the number of elements in a set.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DEF</a:t>
            </a:r>
            <a:r>
              <a:rPr lang="en-US" sz="2400" dirty="0" smtClean="0"/>
              <a:t>. Two sets A and B have the </a:t>
            </a:r>
            <a:r>
              <a:rPr lang="en-US" sz="2400" dirty="0" smtClean="0">
                <a:solidFill>
                  <a:srgbClr val="0000FF"/>
                </a:solidFill>
              </a:rPr>
              <a:t>same cardinality</a:t>
            </a:r>
            <a:r>
              <a:rPr lang="en-US" sz="2400" dirty="0" smtClean="0"/>
              <a:t>, if and only if </a:t>
            </a:r>
          </a:p>
          <a:p>
            <a:r>
              <a:rPr lang="en-US" sz="2400" dirty="0" smtClean="0"/>
              <a:t>there is a </a:t>
            </a:r>
            <a:r>
              <a:rPr lang="en-US" sz="2400" dirty="0" smtClean="0">
                <a:solidFill>
                  <a:srgbClr val="0000FF"/>
                </a:solidFill>
              </a:rPr>
              <a:t>one-to-one correspondence </a:t>
            </a:r>
            <a:r>
              <a:rPr lang="en-US" sz="2400" dirty="0" smtClean="0"/>
              <a:t>from A to B.</a:t>
            </a:r>
          </a:p>
          <a:p>
            <a:endParaRPr lang="en-US" sz="2400" dirty="0" smtClean="0"/>
          </a:p>
          <a:p>
            <a:r>
              <a:rPr lang="en-US" sz="2400" dirty="0" smtClean="0"/>
              <a:t>Can we extend this to infinite sets?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DEF</a:t>
            </a:r>
            <a:r>
              <a:rPr lang="en-US" sz="2400" dirty="0" smtClean="0"/>
              <a:t>. A set that is </a:t>
            </a:r>
            <a:r>
              <a:rPr lang="en-US" sz="2400" dirty="0" smtClean="0">
                <a:solidFill>
                  <a:srgbClr val="0000FF"/>
                </a:solidFill>
              </a:rPr>
              <a:t>either finite </a:t>
            </a:r>
            <a:r>
              <a:rPr lang="en-US" sz="2400" dirty="0" smtClean="0"/>
              <a:t>or has the </a:t>
            </a:r>
            <a:r>
              <a:rPr lang="en-US" sz="2400" dirty="0" smtClean="0">
                <a:solidFill>
                  <a:srgbClr val="0000FF"/>
                </a:solidFill>
              </a:rPr>
              <a:t>same cardinality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as the set of positive integers</a:t>
            </a:r>
            <a:r>
              <a:rPr lang="en-US" sz="2400" dirty="0" smtClean="0"/>
              <a:t> is called a countable set.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Countable sets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751" y="1838593"/>
            <a:ext cx="85216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Example</a:t>
            </a:r>
            <a:r>
              <a:rPr lang="en-US" sz="2400" dirty="0" smtClean="0"/>
              <a:t>. Show that the set of odd positive integers is countable.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f(n</a:t>
            </a:r>
            <a:r>
              <a:rPr lang="en-US" sz="2400" dirty="0" smtClean="0"/>
              <a:t>) = 2n-1 	(</a:t>
            </a:r>
            <a:r>
              <a:rPr lang="en-US" sz="2400" dirty="0" err="1" smtClean="0"/>
              <a:t>n</a:t>
            </a:r>
            <a:r>
              <a:rPr lang="en-US" sz="2400" dirty="0" smtClean="0"/>
              <a:t>=1 means </a:t>
            </a:r>
            <a:r>
              <a:rPr lang="en-US" sz="2400" dirty="0" err="1" smtClean="0"/>
              <a:t>f(n</a:t>
            </a:r>
            <a:r>
              <a:rPr lang="en-US" sz="2400" dirty="0" smtClean="0"/>
              <a:t>) = 1, </a:t>
            </a:r>
            <a:r>
              <a:rPr lang="en-US" sz="2400" dirty="0" err="1" smtClean="0"/>
              <a:t>n</a:t>
            </a:r>
            <a:r>
              <a:rPr lang="en-US" sz="2400" dirty="0" smtClean="0"/>
              <a:t>=2 means </a:t>
            </a:r>
            <a:r>
              <a:rPr lang="en-US" sz="2400" dirty="0" err="1" smtClean="0"/>
              <a:t>f(n</a:t>
            </a:r>
            <a:r>
              <a:rPr lang="en-US" sz="2400" dirty="0" smtClean="0"/>
              <a:t>) = 3 and so on)</a:t>
            </a:r>
          </a:p>
          <a:p>
            <a:endParaRPr lang="en-US" sz="2400" dirty="0" smtClean="0"/>
          </a:p>
          <a:p>
            <a:r>
              <a:rPr lang="en-US" sz="2400" dirty="0" smtClean="0"/>
              <a:t>Thus </a:t>
            </a:r>
            <a:r>
              <a:rPr lang="en-US" sz="2400" dirty="0" err="1" smtClean="0"/>
              <a:t>f</a:t>
            </a:r>
            <a:r>
              <a:rPr lang="en-US" sz="2400" dirty="0" smtClean="0"/>
              <a:t> : Z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{the set of of odd positive integers}.</a:t>
            </a:r>
          </a:p>
          <a:p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So it is a countable set. </a:t>
            </a:r>
          </a:p>
          <a:p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The cardinality of an infinite countable set is denoted by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70" y="4755266"/>
            <a:ext cx="378241" cy="353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751" y="5572643"/>
            <a:ext cx="2400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(called </a:t>
            </a:r>
            <a:r>
              <a:rPr lang="en-US" sz="2400" dirty="0" smtClean="0">
                <a:solidFill>
                  <a:srgbClr val="FF0000"/>
                </a:solidFill>
              </a:rPr>
              <a:t>aleph null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Countable sets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751" y="1838593"/>
            <a:ext cx="65836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Theorem</a:t>
            </a:r>
            <a:r>
              <a:rPr lang="en-US" sz="2400" dirty="0" smtClean="0"/>
              <a:t>. The set of rational numbers is </a:t>
            </a:r>
            <a:r>
              <a:rPr lang="en-US" sz="2400" dirty="0" smtClean="0">
                <a:sym typeface="Wingdings"/>
              </a:rPr>
              <a:t>countable.</a:t>
            </a:r>
          </a:p>
          <a:p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Why? (See page 173 of the textbook) </a:t>
            </a:r>
          </a:p>
          <a:p>
            <a:endParaRPr lang="en-US" sz="2400" dirty="0" smtClean="0">
              <a:sym typeface="Wingdings"/>
            </a:endParaRPr>
          </a:p>
          <a:p>
            <a:endParaRPr lang="en-US" sz="2400" dirty="0" smtClean="0">
              <a:sym typeface="Wingdings"/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Theorem</a:t>
            </a:r>
            <a:r>
              <a:rPr lang="en-US" sz="2400" dirty="0" smtClean="0"/>
              <a:t>. The set of real numbers is not </a:t>
            </a:r>
            <a:r>
              <a:rPr lang="en-US" sz="2400" dirty="0" smtClean="0">
                <a:sym typeface="Wingdings"/>
              </a:rPr>
              <a:t>countable.</a:t>
            </a:r>
          </a:p>
          <a:p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Why? (See page 173-174 of </a:t>
            </a:r>
            <a:r>
              <a:rPr lang="en-US" sz="2400" smtClean="0">
                <a:sym typeface="Wingdings"/>
              </a:rPr>
              <a:t>the textbook). </a:t>
            </a:r>
            <a:endParaRPr lang="en-US" sz="2400" dirty="0" smtClean="0">
              <a:sym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Sequence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49" y="1829116"/>
            <a:ext cx="6392781" cy="38340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3149578"/>
            <a:ext cx="59182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4763" y="1829116"/>
            <a:ext cx="7361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Not all sequences are arithmetic or geometric sequences.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An example is Fibonacci sequence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Sequence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708150"/>
            <a:ext cx="62357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Fibonacci Sequence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9" y="1663700"/>
            <a:ext cx="6662047" cy="39278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Golden Ratio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895457"/>
            <a:ext cx="3149600" cy="222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4117957"/>
            <a:ext cx="3149600" cy="222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62" y="3429000"/>
            <a:ext cx="9271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401" y="3934497"/>
            <a:ext cx="114300" cy="1244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899" y="1895457"/>
            <a:ext cx="3991901" cy="4444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Formula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1784349"/>
            <a:ext cx="6358747" cy="3759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538</Words>
  <Application>Microsoft Macintosh PowerPoint</Application>
  <PresentationFormat>On-screen Show (4:3)</PresentationFormat>
  <Paragraphs>88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22C:19 Discrete Structures Sequence and Sums</vt:lpstr>
      <vt:lpstr>Sequence</vt:lpstr>
      <vt:lpstr>Examples of Sequence</vt:lpstr>
      <vt:lpstr>Examples of Sequence</vt:lpstr>
      <vt:lpstr>Examples of Sequence</vt:lpstr>
      <vt:lpstr>Examples of Sequence</vt:lpstr>
      <vt:lpstr>More on Fibonacci Sequence</vt:lpstr>
      <vt:lpstr>Examples of Golden Ratio</vt:lpstr>
      <vt:lpstr>Sequence Formula</vt:lpstr>
      <vt:lpstr>Sequence Formula</vt:lpstr>
      <vt:lpstr>Some useful sequences</vt:lpstr>
      <vt:lpstr>Summation</vt:lpstr>
      <vt:lpstr>Evaluating sequences</vt:lpstr>
      <vt:lpstr>Arithmetic Series</vt:lpstr>
      <vt:lpstr>Evaluating sequences</vt:lpstr>
      <vt:lpstr>Sum of arithmetic series</vt:lpstr>
      <vt:lpstr>Solve this</vt:lpstr>
      <vt:lpstr>Can you evaluate this?</vt:lpstr>
      <vt:lpstr>Double Summation</vt:lpstr>
      <vt:lpstr>Sum of geometric series</vt:lpstr>
      <vt:lpstr>Sum of infinite geometric series</vt:lpstr>
      <vt:lpstr>Solve the following</vt:lpstr>
      <vt:lpstr>Sum of harmonic series</vt:lpstr>
      <vt:lpstr>Sum of harmonic series</vt:lpstr>
      <vt:lpstr>Book stacking example</vt:lpstr>
      <vt:lpstr>Book stacking example</vt:lpstr>
      <vt:lpstr>Useful summation formulae</vt:lpstr>
      <vt:lpstr>Products</vt:lpstr>
      <vt:lpstr>Dealing with Products</vt:lpstr>
      <vt:lpstr>Factorial</vt:lpstr>
      <vt:lpstr>Factorial</vt:lpstr>
      <vt:lpstr>Stirling’s formula</vt:lpstr>
      <vt:lpstr>Countable sets</vt:lpstr>
      <vt:lpstr>Countable sets</vt:lpstr>
      <vt:lpstr>Countable sets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Office 2004 Test Drive User</cp:lastModifiedBy>
  <cp:revision>112</cp:revision>
  <cp:lastPrinted>2010-09-13T02:16:08Z</cp:lastPrinted>
  <dcterms:created xsi:type="dcterms:W3CDTF">2014-02-05T18:14:00Z</dcterms:created>
  <dcterms:modified xsi:type="dcterms:W3CDTF">2014-02-05T18:14:59Z</dcterms:modified>
</cp:coreProperties>
</file>