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1" r:id="rId4"/>
    <p:sldId id="263" r:id="rId5"/>
    <p:sldId id="267" r:id="rId6"/>
    <p:sldId id="272" r:id="rId7"/>
    <p:sldId id="258" r:id="rId8"/>
    <p:sldId id="278" r:id="rId9"/>
    <p:sldId id="279" r:id="rId10"/>
    <p:sldId id="261" r:id="rId11"/>
    <p:sldId id="266" r:id="rId12"/>
    <p:sldId id="264" r:id="rId13"/>
    <p:sldId id="262" r:id="rId14"/>
    <p:sldId id="274" r:id="rId15"/>
    <p:sldId id="273" r:id="rId16"/>
    <p:sldId id="259" r:id="rId17"/>
    <p:sldId id="265" r:id="rId18"/>
    <p:sldId id="268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2/11/14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22C:19 Discrete</a:t>
            </a:r>
            <a:r>
              <a:rPr lang="en-US" dirty="0" smtClean="0"/>
              <a:t> Structures</a:t>
            </a:r>
            <a:br>
              <a:rPr lang="en-US" dirty="0" smtClean="0"/>
            </a:br>
            <a:r>
              <a:rPr lang="en-US" b="1" dirty="0" smtClean="0"/>
              <a:t>Algorithms and Complexity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 2014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Sukumar Ghosh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Big-O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70762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It is a measure of the </a:t>
            </a:r>
            <a:r>
              <a:rPr lang="en-US" sz="2400" dirty="0" smtClean="0">
                <a:solidFill>
                  <a:srgbClr val="0000FF"/>
                </a:solidFill>
              </a:rPr>
              <a:t>growth of functions </a:t>
            </a:r>
            <a:r>
              <a:rPr lang="en-US" sz="2400" dirty="0" smtClean="0">
                <a:solidFill>
                  <a:srgbClr val="000000"/>
                </a:solidFill>
              </a:rPr>
              <a:t>and often used to measure the </a:t>
            </a:r>
            <a:r>
              <a:rPr lang="en-US" sz="2400" dirty="0" smtClean="0">
                <a:solidFill>
                  <a:srgbClr val="FF0000"/>
                </a:solidFill>
              </a:rPr>
              <a:t>complexity of algorithms.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2400" b="1" i="1" dirty="0" smtClean="0"/>
              <a:t>DEF</a:t>
            </a:r>
            <a:r>
              <a:rPr lang="en-US" sz="2400" dirty="0" smtClean="0"/>
              <a:t>. Let </a:t>
            </a:r>
            <a:r>
              <a:rPr lang="en-US" sz="2400" dirty="0" err="1" smtClean="0"/>
              <a:t>f</a:t>
            </a:r>
            <a:r>
              <a:rPr lang="en-US" sz="2400" dirty="0" smtClean="0"/>
              <a:t> and </a:t>
            </a:r>
            <a:r>
              <a:rPr lang="en-US" sz="2400" dirty="0" err="1" smtClean="0"/>
              <a:t>g</a:t>
            </a:r>
            <a:r>
              <a:rPr lang="en-US" sz="2400" dirty="0" smtClean="0"/>
              <a:t> be functions from the set of integers (or real numbers) to the set of real numbers. Then </a:t>
            </a:r>
            <a:r>
              <a:rPr lang="en-US" sz="2400" dirty="0" err="1" smtClean="0">
                <a:solidFill>
                  <a:srgbClr val="0000FF"/>
                </a:solidFill>
              </a:rPr>
              <a:t>f</a:t>
            </a:r>
            <a:r>
              <a:rPr lang="en-US" sz="2400" dirty="0" smtClean="0">
                <a:solidFill>
                  <a:srgbClr val="0000FF"/>
                </a:solidFill>
              </a:rPr>
              <a:t> is </a:t>
            </a:r>
            <a:r>
              <a:rPr lang="en-US" sz="2400" dirty="0" err="1" smtClean="0">
                <a:solidFill>
                  <a:srgbClr val="0000FF"/>
                </a:solidFill>
              </a:rPr>
              <a:t>O(g(x</a:t>
            </a:r>
            <a:r>
              <a:rPr lang="en-US" sz="2400" dirty="0" smtClean="0">
                <a:solidFill>
                  <a:srgbClr val="0000FF"/>
                </a:solidFill>
              </a:rPr>
              <a:t>)) </a:t>
            </a:r>
            <a:r>
              <a:rPr lang="en-US" sz="2400" dirty="0" smtClean="0"/>
              <a:t>if there are constants </a:t>
            </a:r>
            <a:r>
              <a:rPr lang="en-US" sz="2400" b="1" dirty="0" smtClean="0">
                <a:solidFill>
                  <a:srgbClr val="660066"/>
                </a:solidFill>
              </a:rPr>
              <a:t>C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660066"/>
                </a:solidFill>
              </a:rPr>
              <a:t>k</a:t>
            </a:r>
            <a:r>
              <a:rPr lang="en-US" sz="2400" dirty="0" smtClean="0"/>
              <a:t>, such that</a:t>
            </a:r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rgbClr val="0000FF"/>
                </a:solidFill>
              </a:rPr>
              <a:t>|</a:t>
            </a:r>
            <a:r>
              <a:rPr lang="en-US" sz="2400" dirty="0" err="1" smtClean="0">
                <a:solidFill>
                  <a:srgbClr val="0000FF"/>
                </a:solidFill>
              </a:rPr>
              <a:t>f(x</a:t>
            </a:r>
            <a:r>
              <a:rPr lang="en-US" sz="2400" dirty="0" smtClean="0">
                <a:solidFill>
                  <a:srgbClr val="0000FF"/>
                </a:solidFill>
              </a:rPr>
              <a:t>)| ≤ </a:t>
            </a:r>
            <a:r>
              <a:rPr lang="en-US" sz="2400" dirty="0" err="1" smtClean="0">
                <a:solidFill>
                  <a:srgbClr val="0000FF"/>
                </a:solidFill>
              </a:rPr>
              <a:t>C|g(x</a:t>
            </a:r>
            <a:r>
              <a:rPr lang="en-US" sz="2400" dirty="0" smtClean="0">
                <a:solidFill>
                  <a:srgbClr val="0000FF"/>
                </a:solidFill>
              </a:rPr>
              <a:t>)| 		for all 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&gt; </a:t>
            </a:r>
            <a:r>
              <a:rPr lang="en-US" sz="2400" dirty="0" err="1" smtClean="0">
                <a:solidFill>
                  <a:srgbClr val="0000FF"/>
                </a:solidFill>
              </a:rPr>
              <a:t>k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Intuitively, </a:t>
            </a:r>
            <a:r>
              <a:rPr lang="en-US" sz="2400" dirty="0" err="1" smtClean="0"/>
              <a:t>f(x</a:t>
            </a:r>
            <a:r>
              <a:rPr lang="en-US" sz="2400" dirty="0" smtClean="0"/>
              <a:t>) grows “slower than” some multiple of </a:t>
            </a:r>
            <a:r>
              <a:rPr lang="en-US" sz="2400" dirty="0" err="1" smtClean="0"/>
              <a:t>g(x</a:t>
            </a:r>
            <a:r>
              <a:rPr lang="en-US" sz="2400" dirty="0" smtClean="0"/>
              <a:t>) as </a:t>
            </a:r>
            <a:r>
              <a:rPr lang="en-US" sz="2400" dirty="0" err="1" smtClean="0"/>
              <a:t>x</a:t>
            </a:r>
            <a:r>
              <a:rPr lang="en-US" sz="2400" dirty="0" smtClean="0"/>
              <a:t> grows without bound. Thus </a:t>
            </a:r>
            <a:r>
              <a:rPr lang="en-US" sz="2400" dirty="0" err="1" smtClean="0"/>
              <a:t>O(g(x</a:t>
            </a:r>
            <a:r>
              <a:rPr lang="en-US" sz="2400" dirty="0" smtClean="0"/>
              <a:t>)) defines an </a:t>
            </a:r>
            <a:r>
              <a:rPr lang="en-US" sz="2400" dirty="0" smtClean="0">
                <a:solidFill>
                  <a:srgbClr val="0000FF"/>
                </a:solidFill>
              </a:rPr>
              <a:t>upper bound </a:t>
            </a:r>
            <a:r>
              <a:rPr lang="en-US" sz="2400" dirty="0" smtClean="0"/>
              <a:t>of </a:t>
            </a:r>
            <a:r>
              <a:rPr lang="en-US" sz="2400" dirty="0" err="1" smtClean="0"/>
              <a:t>f(x</a:t>
            </a:r>
            <a:r>
              <a:rPr lang="en-US" sz="2400" dirty="0" smtClean="0"/>
              <a:t>).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Big-O notation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868987" y="3532836"/>
            <a:ext cx="2845366" cy="5729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63024" y="4984165"/>
            <a:ext cx="3361115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44323" y="5047752"/>
            <a:ext cx="30166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65381" y="5047752"/>
            <a:ext cx="30166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61364" y="4255250"/>
            <a:ext cx="30166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61364" y="3590126"/>
            <a:ext cx="30166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61364" y="2998137"/>
            <a:ext cx="30166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86114" y="2406148"/>
            <a:ext cx="30166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2243926" y="2043316"/>
            <a:ext cx="1327259" cy="2950396"/>
          </a:xfrm>
          <a:custGeom>
            <a:avLst/>
            <a:gdLst>
              <a:gd name="connsiteX0" fmla="*/ 0 w 1327259"/>
              <a:gd name="connsiteY0" fmla="*/ 2950396 h 2950396"/>
              <a:gd name="connsiteX1" fmla="*/ 735244 w 1327259"/>
              <a:gd name="connsiteY1" fmla="*/ 2329763 h 2950396"/>
              <a:gd name="connsiteX2" fmla="*/ 1164932 w 1327259"/>
              <a:gd name="connsiteY2" fmla="*/ 1413135 h 2950396"/>
              <a:gd name="connsiteX3" fmla="*/ 1327259 w 1327259"/>
              <a:gd name="connsiteY3" fmla="*/ 0 h 2950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7259" h="2950396">
                <a:moveTo>
                  <a:pt x="0" y="2950396"/>
                </a:moveTo>
                <a:cubicBezTo>
                  <a:pt x="270544" y="2768184"/>
                  <a:pt x="541089" y="2585973"/>
                  <a:pt x="735244" y="2329763"/>
                </a:cubicBezTo>
                <a:cubicBezTo>
                  <a:pt x="929399" y="2073553"/>
                  <a:pt x="1066263" y="1801429"/>
                  <a:pt x="1164932" y="1413135"/>
                </a:cubicBezTo>
                <a:cubicBezTo>
                  <a:pt x="1263601" y="1024841"/>
                  <a:pt x="1327259" y="0"/>
                  <a:pt x="1327259" y="0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282121" y="2052865"/>
            <a:ext cx="2664066" cy="2964718"/>
          </a:xfrm>
          <a:custGeom>
            <a:avLst/>
            <a:gdLst>
              <a:gd name="connsiteX0" fmla="*/ 0 w 2664066"/>
              <a:gd name="connsiteY0" fmla="*/ 2940847 h 2964718"/>
              <a:gd name="connsiteX1" fmla="*/ 1174480 w 2664066"/>
              <a:gd name="connsiteY1" fmla="*/ 2768980 h 2964718"/>
              <a:gd name="connsiteX2" fmla="*/ 2033857 w 2664066"/>
              <a:gd name="connsiteY2" fmla="*/ 1766418 h 2964718"/>
              <a:gd name="connsiteX3" fmla="*/ 2559031 w 2664066"/>
              <a:gd name="connsiteY3" fmla="*/ 429669 h 2964718"/>
              <a:gd name="connsiteX4" fmla="*/ 2664066 w 2664066"/>
              <a:gd name="connsiteY4" fmla="*/ 0 h 296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4066" h="2964718">
                <a:moveTo>
                  <a:pt x="0" y="2940847"/>
                </a:moveTo>
                <a:cubicBezTo>
                  <a:pt x="417752" y="2952782"/>
                  <a:pt x="835504" y="2964718"/>
                  <a:pt x="1174480" y="2768980"/>
                </a:cubicBezTo>
                <a:cubicBezTo>
                  <a:pt x="1513456" y="2573242"/>
                  <a:pt x="1803099" y="2156303"/>
                  <a:pt x="2033857" y="1766418"/>
                </a:cubicBezTo>
                <a:cubicBezTo>
                  <a:pt x="2264615" y="1376533"/>
                  <a:pt x="2453996" y="724072"/>
                  <a:pt x="2559031" y="429669"/>
                </a:cubicBezTo>
                <a:cubicBezTo>
                  <a:pt x="2664066" y="135266"/>
                  <a:pt x="2664066" y="0"/>
                  <a:pt x="2664066" y="0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272572" y="1986027"/>
            <a:ext cx="1441842" cy="2444341"/>
          </a:xfrm>
          <a:custGeom>
            <a:avLst/>
            <a:gdLst>
              <a:gd name="connsiteX0" fmla="*/ 0 w 1441842"/>
              <a:gd name="connsiteY0" fmla="*/ 2444341 h 2444341"/>
              <a:gd name="connsiteX1" fmla="*/ 506077 w 1441842"/>
              <a:gd name="connsiteY1" fmla="*/ 2005124 h 2444341"/>
              <a:gd name="connsiteX2" fmla="*/ 916668 w 1441842"/>
              <a:gd name="connsiteY2" fmla="*/ 1355846 h 2444341"/>
              <a:gd name="connsiteX3" fmla="*/ 1174481 w 1441842"/>
              <a:gd name="connsiteY3" fmla="*/ 706568 h 2444341"/>
              <a:gd name="connsiteX4" fmla="*/ 1441842 w 1441842"/>
              <a:gd name="connsiteY4" fmla="*/ 0 h 244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842" h="2444341">
                <a:moveTo>
                  <a:pt x="0" y="2444341"/>
                </a:moveTo>
                <a:cubicBezTo>
                  <a:pt x="176649" y="2315440"/>
                  <a:pt x="353299" y="2186540"/>
                  <a:pt x="506077" y="2005124"/>
                </a:cubicBezTo>
                <a:cubicBezTo>
                  <a:pt x="658855" y="1823708"/>
                  <a:pt x="805267" y="1572272"/>
                  <a:pt x="916668" y="1355846"/>
                </a:cubicBezTo>
                <a:cubicBezTo>
                  <a:pt x="1028069" y="1139420"/>
                  <a:pt x="1086952" y="932542"/>
                  <a:pt x="1174481" y="706568"/>
                </a:cubicBezTo>
                <a:cubicBezTo>
                  <a:pt x="1262010" y="480594"/>
                  <a:pt x="1441842" y="0"/>
                  <a:pt x="1441842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37683" y="2221482"/>
            <a:ext cx="68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dirty="0" smtClean="0"/>
              <a:t> = x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2819920" y="1868199"/>
            <a:ext cx="75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dirty="0" smtClean="0"/>
              <a:t>= 4x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14414" y="1602304"/>
            <a:ext cx="15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n>
                  <a:solidFill>
                    <a:srgbClr val="FF0000"/>
                  </a:solidFill>
                </a:ln>
              </a:rPr>
              <a:t>y</a:t>
            </a:r>
            <a:r>
              <a:rPr lang="en-US" dirty="0" smtClean="0">
                <a:ln>
                  <a:solidFill>
                    <a:srgbClr val="FF0000"/>
                  </a:solidFill>
                </a:ln>
              </a:rPr>
              <a:t> = x</a:t>
            </a:r>
            <a:r>
              <a:rPr lang="en-US" baseline="30000" dirty="0" smtClean="0">
                <a:ln>
                  <a:solidFill>
                    <a:srgbClr val="FF0000"/>
                  </a:solidFill>
                </a:ln>
              </a:rPr>
              <a:t>2</a:t>
            </a:r>
            <a:r>
              <a:rPr lang="en-US" dirty="0" smtClean="0">
                <a:ln>
                  <a:solidFill>
                    <a:srgbClr val="FF0000"/>
                  </a:solidFill>
                </a:ln>
              </a:rPr>
              <a:t> + 4x + 1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4159" y="2052865"/>
            <a:ext cx="27879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>
                  <a:solidFill>
                    <a:srgbClr val="FF0000"/>
                  </a:solidFill>
                </a:ln>
                <a:solidFill>
                  <a:srgbClr val="660066"/>
                </a:solidFill>
              </a:rPr>
              <a:t>x</a:t>
            </a:r>
            <a:r>
              <a:rPr lang="en-US" sz="2400" baseline="30000" dirty="0" smtClean="0">
                <a:ln>
                  <a:solidFill>
                    <a:srgbClr val="FF0000"/>
                  </a:solidFill>
                </a:ln>
                <a:solidFill>
                  <a:srgbClr val="660066"/>
                </a:solidFill>
              </a:rPr>
              <a:t>2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  <a:solidFill>
                  <a:srgbClr val="660066"/>
                </a:solidFill>
              </a:rPr>
              <a:t> + 4x + 1 = O(x</a:t>
            </a:r>
            <a:r>
              <a:rPr lang="en-US" sz="2400" baseline="30000" dirty="0" smtClean="0">
                <a:ln>
                  <a:solidFill>
                    <a:srgbClr val="FF0000"/>
                  </a:solidFill>
                </a:ln>
                <a:solidFill>
                  <a:srgbClr val="660066"/>
                </a:solidFill>
              </a:rPr>
              <a:t>2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  <a:solidFill>
                  <a:srgbClr val="660066"/>
                </a:solidFill>
              </a:rPr>
              <a:t>)</a:t>
            </a:r>
          </a:p>
          <a:p>
            <a:endParaRPr lang="en-US" dirty="0" smtClean="0">
              <a:ln>
                <a:solidFill>
                  <a:srgbClr val="FF0000"/>
                </a:solidFill>
              </a:ln>
              <a:solidFill>
                <a:srgbClr val="0000FF"/>
              </a:solidFill>
            </a:endParaRPr>
          </a:p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</a:rPr>
              <a:t>Since =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4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</a:rPr>
              <a:t> x</a:t>
            </a:r>
            <a:r>
              <a:rPr lang="en-US" baseline="30000" dirty="0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</a:rPr>
              <a:t>2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</a:rPr>
              <a:t> &gt; x</a:t>
            </a:r>
            <a:r>
              <a:rPr lang="en-US" baseline="30000" dirty="0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</a:rPr>
              <a:t>2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</a:rPr>
              <a:t> + 4x + 1</a:t>
            </a:r>
          </a:p>
          <a:p>
            <a:endParaRPr lang="en-US" dirty="0" smtClean="0">
              <a:ln>
                <a:solidFill>
                  <a:srgbClr val="FF0000"/>
                </a:solidFill>
              </a:ln>
              <a:solidFill>
                <a:srgbClr val="0000FF"/>
              </a:solidFill>
            </a:endParaRPr>
          </a:p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</a:rPr>
              <a:t>whenever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</a:rPr>
              <a:t>x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</a:rPr>
              <a:t> &gt;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1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</a:rPr>
              <a:t>, 4x</a:t>
            </a:r>
            <a:r>
              <a:rPr lang="en-US" baseline="30000" dirty="0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</a:rPr>
              <a:t>2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</a:rPr>
              <a:t> defines</a:t>
            </a:r>
          </a:p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</a:rPr>
              <a:t>an upper bound of the</a:t>
            </a:r>
          </a:p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</a:rPr>
              <a:t>growth of x</a:t>
            </a:r>
            <a:r>
              <a:rPr lang="en-US" baseline="30000" dirty="0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</a:rPr>
              <a:t>2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</a:rPr>
              <a:t> + 4x + 1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23823" y="5782964"/>
            <a:ext cx="648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Defines an upper bound of the </a:t>
            </a:r>
            <a:r>
              <a:rPr lang="en-US" sz="2400" dirty="0" smtClean="0">
                <a:solidFill>
                  <a:srgbClr val="FF0000"/>
                </a:solidFill>
              </a:rPr>
              <a:t>growth of functions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Big-</a:t>
            </a:r>
            <a:r>
              <a:rPr lang="en-US" dirty="0" err="1" smtClean="0"/>
              <a:t>Ω</a:t>
            </a:r>
            <a:r>
              <a:rPr lang="en-US" dirty="0" smtClean="0"/>
              <a:t> (omega)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76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	</a:t>
            </a:r>
            <a:r>
              <a:rPr lang="en-US" sz="2400" b="1" i="1" dirty="0" smtClean="0"/>
              <a:t>DEF</a:t>
            </a:r>
            <a:r>
              <a:rPr lang="en-US" sz="2400" dirty="0" smtClean="0"/>
              <a:t>. Let </a:t>
            </a:r>
            <a:r>
              <a:rPr lang="en-US" sz="2400" dirty="0" err="1" smtClean="0"/>
              <a:t>f</a:t>
            </a:r>
            <a:r>
              <a:rPr lang="en-US" sz="2400" dirty="0" smtClean="0"/>
              <a:t> and </a:t>
            </a:r>
            <a:r>
              <a:rPr lang="en-US" sz="2400" dirty="0" err="1" smtClean="0"/>
              <a:t>g</a:t>
            </a:r>
            <a:r>
              <a:rPr lang="en-US" sz="2400" dirty="0" smtClean="0"/>
              <a:t> be functions from the set of integers (or real numbers) to the set of real numbers. Then </a:t>
            </a:r>
            <a:r>
              <a:rPr lang="en-US" sz="2400" dirty="0" err="1" smtClean="0">
                <a:solidFill>
                  <a:srgbClr val="0000FF"/>
                </a:solidFill>
              </a:rPr>
              <a:t>f</a:t>
            </a:r>
            <a:r>
              <a:rPr lang="en-US" sz="2400" dirty="0" smtClean="0">
                <a:solidFill>
                  <a:srgbClr val="0000FF"/>
                </a:solidFill>
              </a:rPr>
              <a:t> is </a:t>
            </a:r>
            <a:r>
              <a:rPr lang="en-US" sz="2400" dirty="0" err="1" smtClean="0">
                <a:solidFill>
                  <a:srgbClr val="0000FF"/>
                </a:solidFill>
              </a:rPr>
              <a:t>Ω(g(x</a:t>
            </a:r>
            <a:r>
              <a:rPr lang="en-US" sz="2400" dirty="0" smtClean="0">
                <a:solidFill>
                  <a:srgbClr val="0000FF"/>
                </a:solidFill>
              </a:rPr>
              <a:t>)) </a:t>
            </a:r>
            <a:r>
              <a:rPr lang="en-US" sz="2400" dirty="0" smtClean="0"/>
              <a:t>if there are constants C and </a:t>
            </a:r>
            <a:r>
              <a:rPr lang="en-US" sz="2400" dirty="0" err="1" smtClean="0"/>
              <a:t>k</a:t>
            </a:r>
            <a:r>
              <a:rPr lang="en-US" sz="2400" dirty="0" smtClean="0"/>
              <a:t>, such that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|</a:t>
            </a:r>
            <a:r>
              <a:rPr lang="en-US" sz="2400" dirty="0" err="1" smtClean="0"/>
              <a:t>f(x</a:t>
            </a:r>
            <a:r>
              <a:rPr lang="en-US" sz="2400" dirty="0" smtClean="0"/>
              <a:t>)| </a:t>
            </a:r>
            <a:r>
              <a:rPr lang="en-US" sz="2400" dirty="0" smtClean="0">
                <a:solidFill>
                  <a:srgbClr val="FF0000"/>
                </a:solidFill>
              </a:rPr>
              <a:t>≥</a:t>
            </a:r>
            <a:r>
              <a:rPr lang="en-US" sz="2400" dirty="0" smtClean="0"/>
              <a:t> </a:t>
            </a:r>
            <a:r>
              <a:rPr lang="en-US" sz="2400" dirty="0" err="1" smtClean="0"/>
              <a:t>C|g(x</a:t>
            </a:r>
            <a:r>
              <a:rPr lang="en-US" sz="2400" dirty="0" smtClean="0"/>
              <a:t>)| 		for all </a:t>
            </a:r>
            <a:r>
              <a:rPr lang="en-US" sz="2400" dirty="0" err="1" smtClean="0"/>
              <a:t>x</a:t>
            </a:r>
            <a:r>
              <a:rPr lang="en-US" sz="2400" dirty="0" smtClean="0"/>
              <a:t> &gt; </a:t>
            </a:r>
            <a:r>
              <a:rPr lang="en-US" sz="2400" dirty="0" err="1" smtClean="0"/>
              <a:t>k</a:t>
            </a:r>
            <a:endParaRPr lang="en-US" sz="2400" dirty="0" smtClean="0"/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b="1" i="1" dirty="0" smtClean="0">
                <a:solidFill>
                  <a:srgbClr val="000000"/>
                </a:solidFill>
              </a:rPr>
              <a:t>Example</a:t>
            </a:r>
            <a:r>
              <a:rPr lang="en-US" sz="2400" dirty="0" smtClean="0">
                <a:solidFill>
                  <a:srgbClr val="000000"/>
                </a:solidFill>
              </a:rPr>
              <a:t>. 7x</a:t>
            </a:r>
            <a:r>
              <a:rPr lang="en-US" sz="2400" baseline="30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+ 9x + 4 is </a:t>
            </a:r>
            <a:r>
              <a:rPr lang="en-US" sz="2400" dirty="0" smtClean="0"/>
              <a:t>Ω(x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rgbClr val="000000"/>
                </a:solidFill>
              </a:rPr>
              <a:t>, since 7x</a:t>
            </a:r>
            <a:r>
              <a:rPr lang="en-US" sz="2400" baseline="30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+ 9x + 4 ≥ 1. x</a:t>
            </a:r>
            <a:r>
              <a:rPr lang="en-US" sz="2400" baseline="30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for all </a:t>
            </a:r>
            <a:r>
              <a:rPr lang="en-US" sz="2400" dirty="0" err="1" smtClean="0">
                <a:solidFill>
                  <a:srgbClr val="000000"/>
                </a:solidFill>
              </a:rPr>
              <a:t>x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Thus 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Ω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defines the </a:t>
            </a:r>
            <a:r>
              <a:rPr lang="en-US" sz="2400" dirty="0" smtClean="0">
                <a:solidFill>
                  <a:srgbClr val="FF0000"/>
                </a:solidFill>
              </a:rPr>
              <a:t>lower bound </a:t>
            </a:r>
            <a:r>
              <a:rPr lang="en-US" sz="2400" dirty="0" smtClean="0"/>
              <a:t>of the growth of a function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b="1" i="1" dirty="0" smtClean="0">
                <a:solidFill>
                  <a:srgbClr val="000000"/>
                </a:solidFill>
              </a:rPr>
              <a:t>Question</a:t>
            </a:r>
            <a:r>
              <a:rPr lang="en-US" sz="2400" dirty="0" smtClean="0">
                <a:solidFill>
                  <a:srgbClr val="000000"/>
                </a:solidFill>
              </a:rPr>
              <a:t>. Is 7x</a:t>
            </a:r>
            <a:r>
              <a:rPr lang="en-US" sz="2400" baseline="30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+ 9x + 4  </a:t>
            </a:r>
            <a:r>
              <a:rPr lang="en-US" sz="2400" dirty="0" err="1" smtClean="0"/>
              <a:t>Ω(x</a:t>
            </a:r>
            <a:r>
              <a:rPr lang="en-US" sz="2400" dirty="0" smtClean="0"/>
              <a:t>)?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Big-Theta (</a:t>
            </a:r>
            <a:r>
              <a:rPr lang="en-US" dirty="0" err="1" smtClean="0"/>
              <a:t>Θ</a:t>
            </a:r>
            <a:r>
              <a:rPr lang="en-US" dirty="0" smtClean="0"/>
              <a:t>)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76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i="1" dirty="0" smtClean="0"/>
              <a:t>	DEF</a:t>
            </a:r>
            <a:r>
              <a:rPr lang="en-US" sz="2400" dirty="0" smtClean="0"/>
              <a:t>. Let </a:t>
            </a:r>
            <a:r>
              <a:rPr lang="en-US" sz="2400" dirty="0" err="1" smtClean="0"/>
              <a:t>f</a:t>
            </a:r>
            <a:r>
              <a:rPr lang="en-US" sz="2400" dirty="0" smtClean="0"/>
              <a:t> and </a:t>
            </a:r>
            <a:r>
              <a:rPr lang="en-US" sz="2400" dirty="0" err="1" smtClean="0"/>
              <a:t>g</a:t>
            </a:r>
            <a:r>
              <a:rPr lang="en-US" sz="2400" dirty="0" smtClean="0"/>
              <a:t> be functions from the set of integers (or real numbers) to the set of real numbers. Then </a:t>
            </a:r>
            <a:r>
              <a:rPr lang="en-US" sz="2400" dirty="0" err="1" smtClean="0">
                <a:solidFill>
                  <a:srgbClr val="0000FF"/>
                </a:solidFill>
              </a:rPr>
              <a:t>f</a:t>
            </a:r>
            <a:r>
              <a:rPr lang="en-US" sz="2400" dirty="0" smtClean="0">
                <a:solidFill>
                  <a:srgbClr val="0000FF"/>
                </a:solidFill>
              </a:rPr>
              <a:t> is </a:t>
            </a:r>
            <a:r>
              <a:rPr lang="en-US" sz="2400" dirty="0" err="1" smtClean="0">
                <a:solidFill>
                  <a:srgbClr val="0000FF"/>
                </a:solidFill>
              </a:rPr>
              <a:t>Θ(g(x</a:t>
            </a:r>
            <a:r>
              <a:rPr lang="en-US" sz="2400" dirty="0" smtClean="0">
                <a:solidFill>
                  <a:srgbClr val="0000FF"/>
                </a:solidFill>
              </a:rPr>
              <a:t>)) </a:t>
            </a:r>
            <a:r>
              <a:rPr lang="en-US" sz="2400" dirty="0" smtClean="0"/>
              <a:t>if there are constants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 positive real number </a:t>
            </a:r>
            <a:r>
              <a:rPr lang="en-US" sz="2400" dirty="0" err="1" smtClean="0"/>
              <a:t>k</a:t>
            </a:r>
            <a:r>
              <a:rPr lang="en-US" sz="2400" dirty="0" smtClean="0"/>
              <a:t>, such that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C1.|g(x)| ≤ |</a:t>
            </a:r>
            <a:r>
              <a:rPr lang="en-US" sz="2400" dirty="0" err="1" smtClean="0"/>
              <a:t>f(x</a:t>
            </a:r>
            <a:r>
              <a:rPr lang="en-US" sz="2400" dirty="0" smtClean="0"/>
              <a:t>)| ≤ C2.|g(x)|		for all </a:t>
            </a:r>
            <a:r>
              <a:rPr lang="en-US" sz="2400" dirty="0" err="1" smtClean="0"/>
              <a:t>x</a:t>
            </a:r>
            <a:r>
              <a:rPr lang="en-US" sz="2400" dirty="0" smtClean="0"/>
              <a:t> &gt; </a:t>
            </a:r>
            <a:r>
              <a:rPr lang="en-US" sz="2400" dirty="0" err="1" smtClean="0"/>
              <a:t>k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	Example</a:t>
            </a:r>
            <a:r>
              <a:rPr lang="en-US" sz="2400" dirty="0" smtClean="0"/>
              <a:t>. 	</a:t>
            </a:r>
            <a:r>
              <a:rPr lang="en-US" sz="2400" dirty="0" smtClean="0">
                <a:solidFill>
                  <a:srgbClr val="000000"/>
                </a:solidFill>
              </a:rPr>
              <a:t>7x</a:t>
            </a:r>
            <a:r>
              <a:rPr lang="en-US" sz="2400" baseline="30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+ 9x + 4 is </a:t>
            </a:r>
            <a:r>
              <a:rPr lang="en-US" sz="2400" dirty="0" smtClean="0"/>
              <a:t>Θ(x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	since 1. x</a:t>
            </a:r>
            <a:r>
              <a:rPr lang="en-US" sz="2400" baseline="30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 ≤ 7x</a:t>
            </a:r>
            <a:r>
              <a:rPr lang="en-US" sz="2400" baseline="30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+ 9x + 4 ≤ 8. x</a:t>
            </a:r>
            <a:r>
              <a:rPr lang="en-US" sz="2400" baseline="30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for all </a:t>
            </a:r>
            <a:r>
              <a:rPr lang="en-US" sz="2400" dirty="0" err="1" smtClean="0"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solidFill>
                  <a:srgbClr val="000000"/>
                </a:solidFill>
              </a:rPr>
              <a:t> &gt; 10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case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76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i="1" dirty="0" smtClean="0"/>
              <a:t>	EXAMPLE</a:t>
            </a:r>
            <a:r>
              <a:rPr lang="en-US" sz="2400" dirty="0" smtClean="0"/>
              <a:t>. Compute the </a:t>
            </a:r>
            <a:r>
              <a:rPr lang="en-US" sz="2400" dirty="0" smtClean="0">
                <a:solidFill>
                  <a:srgbClr val="0000FF"/>
                </a:solidFill>
              </a:rPr>
              <a:t>average case complexity </a:t>
            </a:r>
            <a:r>
              <a:rPr lang="en-US" sz="2400" dirty="0" smtClean="0"/>
              <a:t>of the </a:t>
            </a:r>
            <a:r>
              <a:rPr lang="en-US" sz="2400" b="1" i="1" dirty="0" smtClean="0">
                <a:solidFill>
                  <a:srgbClr val="FF0000"/>
                </a:solidFill>
              </a:rPr>
              <a:t>linear</a:t>
            </a:r>
          </a:p>
          <a:p>
            <a:pPr>
              <a:buNone/>
            </a:pPr>
            <a:r>
              <a:rPr lang="en-US" sz="2400" b="1" i="1" dirty="0" smtClean="0">
                <a:solidFill>
                  <a:srgbClr val="FF0000"/>
                </a:solidFill>
              </a:rPr>
              <a:t>	search</a:t>
            </a:r>
            <a:r>
              <a:rPr lang="en-US" sz="2400" dirty="0" smtClean="0"/>
              <a:t> algorithm.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i="1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		a</a:t>
            </a:r>
            <a:r>
              <a:rPr lang="en-US" sz="2400" i="1" baseline="-250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1 	</a:t>
            </a:r>
            <a:r>
              <a:rPr lang="en-US" sz="2400" i="1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i="1" baseline="-250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2 	</a:t>
            </a:r>
            <a:r>
              <a:rPr lang="en-US" sz="2400" i="1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i="1" baseline="-250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3 	</a:t>
            </a:r>
            <a:r>
              <a:rPr lang="en-US" sz="2400" i="1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i="1" baseline="-250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4	</a:t>
            </a:r>
            <a:r>
              <a:rPr lang="en-US" sz="2400" i="1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i="1" baseline="-250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5	…..	 </a:t>
            </a:r>
            <a:r>
              <a:rPr lang="en-US" sz="2400" i="1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i="1" baseline="-250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n 	</a:t>
            </a:r>
            <a:r>
              <a:rPr lang="en-US" sz="2400" i="1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(Search for </a:t>
            </a:r>
            <a:r>
              <a:rPr lang="en-US" sz="2400" i="1" dirty="0" err="1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x</a:t>
            </a:r>
            <a:r>
              <a:rPr lang="en-US" sz="2400" i="1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 from this list)</a:t>
            </a:r>
          </a:p>
          <a:p>
            <a:pPr>
              <a:buNone/>
            </a:pPr>
            <a:endParaRPr lang="en-US" sz="2400" dirty="0" smtClean="0">
              <a:ln>
                <a:solidFill>
                  <a:schemeClr val="tx1"/>
                </a:solidFill>
              </a:ln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	If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 is the 1</a:t>
            </a:r>
            <a:r>
              <a:rPr lang="en-US" sz="2400" baseline="3000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st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 element then it takes 3 steps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	If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 is the 2</a:t>
            </a:r>
            <a:r>
              <a:rPr lang="en-US" sz="2400" baseline="3000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nd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 element then it takes 5 steps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	If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 is the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i</a:t>
            </a:r>
            <a:r>
              <a:rPr lang="en-US" sz="2400" baseline="30000" dirty="0" err="1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th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 element then it takes (2i + 1) steps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	So, the average number of steps = 1/n (3+5+7+…+2n+1) = ?</a:t>
            </a:r>
            <a:endParaRPr lang="en-US" sz="2400" dirty="0" smtClean="0">
              <a:ln>
                <a:solidFill>
                  <a:schemeClr val="tx1"/>
                </a:solidFill>
              </a:ln>
            </a:endParaRP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76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i="1" dirty="0" smtClean="0"/>
              <a:t>	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823734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779"/>
                <a:gridCol w="35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Complexity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Terminology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Θ(1)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Constant complexity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</a:rPr>
                        <a:t>Θ(log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Logarithmic complexity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</a:rPr>
                        <a:t>Θ(n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Linear complexity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</a:rPr>
                        <a:t>Θ(n</a:t>
                      </a:r>
                      <a:r>
                        <a:rPr lang="en-US" sz="2400" baseline="30000" dirty="0" err="1" smtClean="0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Polynomial complexity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</a:rPr>
                        <a:t>Θ(b</a:t>
                      </a:r>
                      <a:r>
                        <a:rPr lang="en-US" sz="2400" baseline="30000" dirty="0" err="1" smtClean="0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) (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</a:rPr>
                        <a:t>b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&gt;1)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Exponential complexity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</a:rPr>
                        <a:t>Θ(n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!)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Factorial complexity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74561" y="5558047"/>
            <a:ext cx="7115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 also use such terms when </a:t>
            </a:r>
            <a:r>
              <a:rPr lang="en-US" sz="2400" dirty="0" err="1" smtClean="0">
                <a:solidFill>
                  <a:srgbClr val="0000FF"/>
                </a:solidFill>
              </a:rPr>
              <a:t>Θ</a:t>
            </a:r>
            <a:r>
              <a:rPr lang="en-US" sz="2400" dirty="0" smtClean="0">
                <a:solidFill>
                  <a:srgbClr val="0000FF"/>
                </a:solidFill>
              </a:rPr>
              <a:t> is replaced by O (big-O) 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762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In </a:t>
            </a:r>
            <a:r>
              <a:rPr lang="en-US" sz="2400" dirty="0" smtClean="0">
                <a:solidFill>
                  <a:srgbClr val="0000FF"/>
                </a:solidFill>
              </a:rPr>
              <a:t>optimization problems</a:t>
            </a:r>
            <a:r>
              <a:rPr lang="en-US" sz="2400" dirty="0" smtClean="0">
                <a:solidFill>
                  <a:srgbClr val="000000"/>
                </a:solidFill>
              </a:rPr>
              <a:t>, algorithms that use the </a:t>
            </a:r>
            <a:r>
              <a:rPr lang="en-US" sz="2400" dirty="0" smtClean="0">
                <a:solidFill>
                  <a:srgbClr val="0000FF"/>
                </a:solidFill>
              </a:rPr>
              <a:t>best choice </a:t>
            </a:r>
            <a:r>
              <a:rPr lang="en-US" sz="2400" dirty="0" smtClean="0">
                <a:solidFill>
                  <a:srgbClr val="000000"/>
                </a:solidFill>
              </a:rPr>
              <a:t>at </a:t>
            </a:r>
            <a:r>
              <a:rPr lang="en-US" sz="2400" dirty="0" smtClean="0">
                <a:solidFill>
                  <a:srgbClr val="660066"/>
                </a:solidFill>
              </a:rPr>
              <a:t>each step </a:t>
            </a:r>
            <a:r>
              <a:rPr lang="en-US" sz="2400" dirty="0" smtClean="0">
                <a:solidFill>
                  <a:srgbClr val="000000"/>
                </a:solidFill>
              </a:rPr>
              <a:t>are called </a:t>
            </a:r>
            <a:r>
              <a:rPr lang="en-US" sz="2400" dirty="0" smtClean="0">
                <a:solidFill>
                  <a:srgbClr val="FF0000"/>
                </a:solidFill>
              </a:rPr>
              <a:t>greedy algorithms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Example</a:t>
            </a:r>
            <a:r>
              <a:rPr lang="en-US" sz="2400" dirty="0" smtClean="0">
                <a:solidFill>
                  <a:srgbClr val="000000"/>
                </a:solidFill>
              </a:rPr>
              <a:t>. Devise an algorithm for making change for </a:t>
            </a:r>
            <a:r>
              <a:rPr lang="en-US" sz="2400" dirty="0" err="1" smtClean="0">
                <a:solidFill>
                  <a:srgbClr val="3366FF"/>
                </a:solidFill>
              </a:rPr>
              <a:t>n</a:t>
            </a:r>
            <a:r>
              <a:rPr lang="en-US" sz="2400" dirty="0" smtClean="0">
                <a:solidFill>
                  <a:srgbClr val="3366FF"/>
                </a:solidFill>
              </a:rPr>
              <a:t> cents </a:t>
            </a:r>
            <a:r>
              <a:rPr lang="en-US" sz="2400" dirty="0" smtClean="0">
                <a:solidFill>
                  <a:srgbClr val="000000"/>
                </a:solidFill>
              </a:rPr>
              <a:t>using </a:t>
            </a:r>
            <a:r>
              <a:rPr lang="en-US" sz="2400" dirty="0" smtClean="0">
                <a:solidFill>
                  <a:srgbClr val="3366FF"/>
                </a:solidFill>
              </a:rPr>
              <a:t>quarters, dimes, nickels, and pennies </a:t>
            </a:r>
            <a:r>
              <a:rPr lang="en-US" sz="2400" dirty="0" smtClean="0">
                <a:solidFill>
                  <a:srgbClr val="000000"/>
                </a:solidFill>
              </a:rPr>
              <a:t>using the </a:t>
            </a:r>
            <a:r>
              <a:rPr lang="en-US" sz="2400" dirty="0" smtClean="0">
                <a:solidFill>
                  <a:srgbClr val="FF0000"/>
                </a:solidFill>
              </a:rPr>
              <a:t>least number of total coins?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endParaRPr lang="en-US" sz="2400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Change-making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42807" cy="383272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dirty="0" smtClean="0"/>
              <a:t>Let </a:t>
            </a:r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,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,…, </a:t>
            </a:r>
            <a:r>
              <a:rPr lang="en-US" sz="2400" dirty="0" err="1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be the denomination of the coins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and </a:t>
            </a:r>
            <a:r>
              <a:rPr lang="en-US" sz="2400" dirty="0" err="1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&gt; c</a:t>
            </a:r>
            <a:r>
              <a:rPr lang="en-US" sz="2400" baseline="-25000" dirty="0" smtClean="0">
                <a:solidFill>
                  <a:srgbClr val="FF0000"/>
                </a:solidFill>
              </a:rPr>
              <a:t>i+1</a:t>
            </a:r>
          </a:p>
          <a:p>
            <a:pPr>
              <a:buNone/>
            </a:pPr>
            <a:endParaRPr lang="en-US" sz="2400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	for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:= 1 to </a:t>
            </a:r>
            <a:r>
              <a:rPr lang="en-US" sz="2400" dirty="0" err="1" smtClean="0">
                <a:solidFill>
                  <a:srgbClr val="0000FF"/>
                </a:solidFill>
              </a:rPr>
              <a:t>r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</a:t>
            </a:r>
            <a:r>
              <a:rPr lang="en-US" sz="2400" b="1" dirty="0" smtClean="0">
                <a:solidFill>
                  <a:srgbClr val="0000FF"/>
                </a:solidFill>
              </a:rPr>
              <a:t>while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≥ 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i</a:t>
            </a:r>
            <a:endParaRPr lang="en-US" sz="2400" baseline="-250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</a:t>
            </a:r>
            <a:r>
              <a:rPr lang="en-US" sz="2400" b="1" dirty="0" smtClean="0">
                <a:solidFill>
                  <a:srgbClr val="0000FF"/>
                </a:solidFill>
              </a:rPr>
              <a:t>begin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	add a coin of value 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400" baseline="-25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to the change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	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:=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- 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i</a:t>
            </a:r>
            <a:endParaRPr lang="en-US" sz="2400" baseline="-250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</a:t>
            </a:r>
            <a:r>
              <a:rPr lang="en-US" sz="2400" b="1" dirty="0" smtClean="0">
                <a:solidFill>
                  <a:srgbClr val="0000FF"/>
                </a:solidFill>
              </a:rPr>
              <a:t>end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Question. Is this optimal? Does it use the least number of coins?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03296" y="1775967"/>
            <a:ext cx="22949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the coins be </a:t>
            </a:r>
          </a:p>
          <a:p>
            <a:r>
              <a:rPr lang="en-US" dirty="0" smtClean="0"/>
              <a:t>1, 5, 10, 25 cents. For </a:t>
            </a:r>
          </a:p>
          <a:p>
            <a:r>
              <a:rPr lang="en-US" dirty="0" smtClean="0"/>
              <a:t>making 38 cents,  you will use </a:t>
            </a:r>
          </a:p>
          <a:p>
            <a:endParaRPr lang="en-US" dirty="0" smtClean="0"/>
          </a:p>
          <a:p>
            <a:r>
              <a:rPr lang="en-US" dirty="0" smtClean="0"/>
              <a:t>1 quarter</a:t>
            </a:r>
          </a:p>
          <a:p>
            <a:r>
              <a:rPr lang="en-US" dirty="0" smtClean="0"/>
              <a:t>1 dime</a:t>
            </a:r>
          </a:p>
          <a:p>
            <a:r>
              <a:rPr lang="en-US" dirty="0" smtClean="0"/>
              <a:t>3 cents</a:t>
            </a:r>
          </a:p>
          <a:p>
            <a:endParaRPr lang="en-US" dirty="0" smtClean="0"/>
          </a:p>
          <a:p>
            <a:r>
              <a:rPr lang="en-US" dirty="0" smtClean="0"/>
              <a:t>The total count is 5,</a:t>
            </a:r>
          </a:p>
          <a:p>
            <a:r>
              <a:rPr lang="en-US" dirty="0" smtClean="0"/>
              <a:t>and it is optimum.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Change-making Algorithm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8994" y="1670985"/>
            <a:ext cx="7729700" cy="4339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But if you don’t use a nickel, and you make a change for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30 cents using the same algorithm, the you will use 1 quarter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and 5 cents (total 6 coins). But the optimum is 3 coins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(use 3 dimes!)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So, greedy algorithms produce results, but the results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may be sub-optimal.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Routing Algorithm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63887" y="2672594"/>
            <a:ext cx="5999639" cy="189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82843" y="2691549"/>
            <a:ext cx="318229" cy="3693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1346" y="2635448"/>
            <a:ext cx="312906" cy="369332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497300" y="2483049"/>
            <a:ext cx="379124" cy="170591"/>
          </a:xfrm>
          <a:custGeom>
            <a:avLst/>
            <a:gdLst>
              <a:gd name="connsiteX0" fmla="*/ 0 w 379124"/>
              <a:gd name="connsiteY0" fmla="*/ 170591 h 170591"/>
              <a:gd name="connsiteX1" fmla="*/ 199040 w 379124"/>
              <a:gd name="connsiteY1" fmla="*/ 0 h 170591"/>
              <a:gd name="connsiteX2" fmla="*/ 379124 w 379124"/>
              <a:gd name="connsiteY2" fmla="*/ 170591 h 17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124" h="170591">
                <a:moveTo>
                  <a:pt x="0" y="170591"/>
                </a:moveTo>
                <a:cubicBezTo>
                  <a:pt x="67926" y="85295"/>
                  <a:pt x="135853" y="0"/>
                  <a:pt x="199040" y="0"/>
                </a:cubicBezTo>
                <a:cubicBezTo>
                  <a:pt x="262227" y="0"/>
                  <a:pt x="379124" y="170591"/>
                  <a:pt x="379124" y="170591"/>
                </a:cubicBez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246070" y="2492526"/>
            <a:ext cx="379124" cy="170591"/>
          </a:xfrm>
          <a:custGeom>
            <a:avLst/>
            <a:gdLst>
              <a:gd name="connsiteX0" fmla="*/ 0 w 379124"/>
              <a:gd name="connsiteY0" fmla="*/ 170591 h 170591"/>
              <a:gd name="connsiteX1" fmla="*/ 199040 w 379124"/>
              <a:gd name="connsiteY1" fmla="*/ 0 h 170591"/>
              <a:gd name="connsiteX2" fmla="*/ 379124 w 379124"/>
              <a:gd name="connsiteY2" fmla="*/ 170591 h 17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124" h="170591">
                <a:moveTo>
                  <a:pt x="0" y="170591"/>
                </a:moveTo>
                <a:cubicBezTo>
                  <a:pt x="67926" y="85295"/>
                  <a:pt x="135853" y="0"/>
                  <a:pt x="199040" y="0"/>
                </a:cubicBezTo>
                <a:cubicBezTo>
                  <a:pt x="262227" y="0"/>
                  <a:pt x="379124" y="170591"/>
                  <a:pt x="379124" y="170591"/>
                </a:cubicBez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876424" y="2464858"/>
            <a:ext cx="379124" cy="170591"/>
          </a:xfrm>
          <a:custGeom>
            <a:avLst/>
            <a:gdLst>
              <a:gd name="connsiteX0" fmla="*/ 0 w 379124"/>
              <a:gd name="connsiteY0" fmla="*/ 170591 h 170591"/>
              <a:gd name="connsiteX1" fmla="*/ 199040 w 379124"/>
              <a:gd name="connsiteY1" fmla="*/ 0 h 170591"/>
              <a:gd name="connsiteX2" fmla="*/ 379124 w 379124"/>
              <a:gd name="connsiteY2" fmla="*/ 170591 h 17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124" h="170591">
                <a:moveTo>
                  <a:pt x="0" y="170591"/>
                </a:moveTo>
                <a:cubicBezTo>
                  <a:pt x="67926" y="85295"/>
                  <a:pt x="135853" y="0"/>
                  <a:pt x="199040" y="0"/>
                </a:cubicBezTo>
                <a:cubicBezTo>
                  <a:pt x="262227" y="0"/>
                  <a:pt x="379124" y="170591"/>
                  <a:pt x="379124" y="170591"/>
                </a:cubicBez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625194" y="2502003"/>
            <a:ext cx="379124" cy="170591"/>
          </a:xfrm>
          <a:custGeom>
            <a:avLst/>
            <a:gdLst>
              <a:gd name="connsiteX0" fmla="*/ 0 w 379124"/>
              <a:gd name="connsiteY0" fmla="*/ 170591 h 170591"/>
              <a:gd name="connsiteX1" fmla="*/ 199040 w 379124"/>
              <a:gd name="connsiteY1" fmla="*/ 0 h 170591"/>
              <a:gd name="connsiteX2" fmla="*/ 379124 w 379124"/>
              <a:gd name="connsiteY2" fmla="*/ 170591 h 17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124" h="170591">
                <a:moveTo>
                  <a:pt x="0" y="170591"/>
                </a:moveTo>
                <a:cubicBezTo>
                  <a:pt x="67926" y="85295"/>
                  <a:pt x="135853" y="0"/>
                  <a:pt x="199040" y="0"/>
                </a:cubicBezTo>
                <a:cubicBezTo>
                  <a:pt x="262227" y="0"/>
                  <a:pt x="379124" y="170591"/>
                  <a:pt x="379124" y="170591"/>
                </a:cubicBez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791361" y="1704332"/>
            <a:ext cx="3696461" cy="958785"/>
          </a:xfrm>
          <a:custGeom>
            <a:avLst/>
            <a:gdLst>
              <a:gd name="connsiteX0" fmla="*/ 0 w 3696461"/>
              <a:gd name="connsiteY0" fmla="*/ 958785 h 958785"/>
              <a:gd name="connsiteX1" fmla="*/ 1554409 w 3696461"/>
              <a:gd name="connsiteY1" fmla="*/ 1579 h 958785"/>
              <a:gd name="connsiteX2" fmla="*/ 3696461 w 3696461"/>
              <a:gd name="connsiteY2" fmla="*/ 949308 h 9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461" h="958785">
                <a:moveTo>
                  <a:pt x="0" y="958785"/>
                </a:moveTo>
                <a:cubicBezTo>
                  <a:pt x="469166" y="480971"/>
                  <a:pt x="938332" y="3158"/>
                  <a:pt x="1554409" y="1579"/>
                </a:cubicBezTo>
                <a:cubicBezTo>
                  <a:pt x="2170486" y="0"/>
                  <a:pt x="3696461" y="949308"/>
                  <a:pt x="3696461" y="949308"/>
                </a:cubicBez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829274" y="2242957"/>
            <a:ext cx="2198920" cy="429637"/>
          </a:xfrm>
          <a:custGeom>
            <a:avLst/>
            <a:gdLst>
              <a:gd name="connsiteX0" fmla="*/ 0 w 2198920"/>
              <a:gd name="connsiteY0" fmla="*/ 410683 h 429637"/>
              <a:gd name="connsiteX1" fmla="*/ 1127894 w 2198920"/>
              <a:gd name="connsiteY1" fmla="*/ 3159 h 429637"/>
              <a:gd name="connsiteX2" fmla="*/ 2198920 w 2198920"/>
              <a:gd name="connsiteY2" fmla="*/ 429637 h 42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8920" h="429637">
                <a:moveTo>
                  <a:pt x="0" y="410683"/>
                </a:moveTo>
                <a:cubicBezTo>
                  <a:pt x="380703" y="205341"/>
                  <a:pt x="761407" y="0"/>
                  <a:pt x="1127894" y="3159"/>
                </a:cubicBezTo>
                <a:cubicBezTo>
                  <a:pt x="1494381" y="6318"/>
                  <a:pt x="2198920" y="429637"/>
                  <a:pt x="2198920" y="429637"/>
                </a:cubicBez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999760" y="1562172"/>
            <a:ext cx="2985602" cy="1091468"/>
          </a:xfrm>
          <a:custGeom>
            <a:avLst/>
            <a:gdLst>
              <a:gd name="connsiteX0" fmla="*/ 0 w 2985602"/>
              <a:gd name="connsiteY0" fmla="*/ 1091468 h 1091468"/>
              <a:gd name="connsiteX1" fmla="*/ 1289022 w 2985602"/>
              <a:gd name="connsiteY1" fmla="*/ 1580 h 1091468"/>
              <a:gd name="connsiteX2" fmla="*/ 2985602 w 2985602"/>
              <a:gd name="connsiteY2" fmla="*/ 1081990 h 109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5602" h="1091468">
                <a:moveTo>
                  <a:pt x="0" y="1091468"/>
                </a:moveTo>
                <a:cubicBezTo>
                  <a:pt x="395711" y="547314"/>
                  <a:pt x="791422" y="3160"/>
                  <a:pt x="1289022" y="1580"/>
                </a:cubicBezTo>
                <a:cubicBezTo>
                  <a:pt x="1786622" y="0"/>
                  <a:pt x="2985602" y="1081990"/>
                  <a:pt x="2985602" y="1081990"/>
                </a:cubicBez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45891" y="3392868"/>
            <a:ext cx="68648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If you need to reach point B from point A in the fewest number of hops,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Then which route will you take? If the knowledge is local, then you are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Tempted to use a greedy algorithm, and reach B in 5 hops, although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possible to reach B in only two hops.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43307" y="2691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154" y="1600200"/>
            <a:ext cx="6646153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  	</a:t>
            </a:r>
            <a:r>
              <a:rPr lang="en-US" sz="2400" dirty="0" smtClean="0">
                <a:solidFill>
                  <a:srgbClr val="000000"/>
                </a:solidFill>
              </a:rPr>
              <a:t>A finite set (or sequence) of </a:t>
            </a:r>
            <a:r>
              <a:rPr lang="en-US" sz="2400" dirty="0" smtClean="0">
                <a:solidFill>
                  <a:srgbClr val="FF0000"/>
                </a:solidFill>
              </a:rPr>
              <a:t>precise instructions </a:t>
            </a:r>
            <a:r>
              <a:rPr lang="en-US" sz="2400" dirty="0" smtClean="0">
                <a:solidFill>
                  <a:srgbClr val="000000"/>
                </a:solidFill>
              </a:rPr>
              <a:t>for performing a computation.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</a:t>
            </a:r>
            <a:r>
              <a:rPr lang="en-US" sz="2400" b="1" u="sng" dirty="0" smtClean="0">
                <a:solidFill>
                  <a:srgbClr val="0000FF"/>
                </a:solidFill>
              </a:rPr>
              <a:t>Example: Maxima finding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</a:t>
            </a:r>
            <a:r>
              <a:rPr lang="en-US" sz="2000" dirty="0" smtClean="0">
                <a:solidFill>
                  <a:srgbClr val="0000FF"/>
                </a:solidFill>
              </a:rPr>
              <a:t>procedure </a:t>
            </a:r>
            <a:r>
              <a:rPr lang="en-US" sz="2000" i="1" dirty="0" smtClean="0">
                <a:solidFill>
                  <a:srgbClr val="0000FF"/>
                </a:solidFill>
              </a:rPr>
              <a:t>max</a:t>
            </a:r>
            <a:r>
              <a:rPr lang="en-US" sz="2000" dirty="0" smtClean="0">
                <a:solidFill>
                  <a:srgbClr val="0000FF"/>
                </a:solidFill>
              </a:rPr>
              <a:t> (</a:t>
            </a:r>
            <a:r>
              <a:rPr lang="en-US" sz="2000" i="1" dirty="0" smtClean="0">
                <a:solidFill>
                  <a:srgbClr val="0000FF"/>
                </a:solidFill>
              </a:rPr>
              <a:t>a1, a2, …, an</a:t>
            </a:r>
            <a:r>
              <a:rPr lang="en-US" sz="2000" dirty="0" smtClean="0">
                <a:solidFill>
                  <a:srgbClr val="0000FF"/>
                </a:solidFill>
              </a:rPr>
              <a:t>: integers)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</a:t>
            </a:r>
            <a:r>
              <a:rPr lang="en-US" sz="2000" i="1" dirty="0" smtClean="0">
                <a:solidFill>
                  <a:srgbClr val="0000FF"/>
                </a:solidFill>
              </a:rPr>
              <a:t>max</a:t>
            </a:r>
            <a:r>
              <a:rPr lang="en-US" sz="2000" dirty="0" smtClean="0">
                <a:solidFill>
                  <a:srgbClr val="0000FF"/>
                </a:solidFill>
              </a:rPr>
              <a:t> := </a:t>
            </a:r>
            <a:r>
              <a:rPr lang="en-US" sz="2000" i="1" dirty="0" smtClean="0">
                <a:solidFill>
                  <a:srgbClr val="0000FF"/>
                </a:solidFill>
              </a:rPr>
              <a:t>a1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for </a:t>
            </a:r>
            <a:r>
              <a:rPr lang="en-US" sz="2000" dirty="0" err="1" smtClean="0">
                <a:solidFill>
                  <a:srgbClr val="0000FF"/>
                </a:solidFill>
              </a:rPr>
              <a:t>i</a:t>
            </a:r>
            <a:r>
              <a:rPr lang="en-US" sz="2000" dirty="0" smtClean="0">
                <a:solidFill>
                  <a:srgbClr val="0000FF"/>
                </a:solidFill>
              </a:rPr>
              <a:t> :=</a:t>
            </a:r>
            <a:r>
              <a:rPr lang="en-US" sz="2000" i="1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to </a:t>
            </a:r>
            <a:r>
              <a:rPr lang="en-US" sz="2000" i="1" dirty="0" err="1" smtClean="0">
                <a:solidFill>
                  <a:srgbClr val="0000FF"/>
                </a:solidFill>
              </a:rPr>
              <a:t>n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	if </a:t>
            </a:r>
            <a:r>
              <a:rPr lang="en-US" sz="2000" i="1" dirty="0" smtClean="0">
                <a:solidFill>
                  <a:srgbClr val="0000FF"/>
                </a:solidFill>
              </a:rPr>
              <a:t>max</a:t>
            </a:r>
            <a:r>
              <a:rPr lang="en-US" sz="2000" dirty="0" smtClean="0">
                <a:solidFill>
                  <a:srgbClr val="0000FF"/>
                </a:solidFill>
              </a:rPr>
              <a:t> &lt; </a:t>
            </a:r>
            <a:r>
              <a:rPr lang="en-US" sz="2000" i="1" dirty="0" smtClean="0">
                <a:solidFill>
                  <a:srgbClr val="0000FF"/>
                </a:solidFill>
              </a:rPr>
              <a:t>a1</a:t>
            </a:r>
            <a:r>
              <a:rPr lang="en-US" sz="2000" dirty="0" smtClean="0">
                <a:solidFill>
                  <a:srgbClr val="0000FF"/>
                </a:solidFill>
              </a:rPr>
              <a:t> then </a:t>
            </a:r>
            <a:r>
              <a:rPr lang="en-US" sz="2000" i="1" dirty="0" smtClean="0">
                <a:solidFill>
                  <a:srgbClr val="0000FF"/>
                </a:solidFill>
              </a:rPr>
              <a:t>max</a:t>
            </a:r>
            <a:r>
              <a:rPr lang="en-US" sz="2000" dirty="0" smtClean="0">
                <a:solidFill>
                  <a:srgbClr val="0000FF"/>
                </a:solidFill>
              </a:rPr>
              <a:t> := </a:t>
            </a:r>
            <a:r>
              <a:rPr lang="en-US" sz="2000" i="1" dirty="0" err="1" smtClean="0">
                <a:solidFill>
                  <a:srgbClr val="0000FF"/>
                </a:solidFill>
              </a:rPr>
              <a:t>ai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return </a:t>
            </a:r>
            <a:r>
              <a:rPr lang="en-US" sz="2000" i="1" dirty="0" smtClean="0">
                <a:solidFill>
                  <a:srgbClr val="0000FF"/>
                </a:solidFill>
              </a:rPr>
              <a:t>max</a:t>
            </a:r>
            <a:r>
              <a:rPr lang="en-US" sz="2000" dirty="0" smtClean="0">
                <a:solidFill>
                  <a:srgbClr val="0000FF"/>
                </a:solidFill>
              </a:rPr>
              <a:t> {the largest element}</a:t>
            </a:r>
            <a:r>
              <a:rPr lang="en-US" sz="2400" dirty="0" smtClean="0">
                <a:solidFill>
                  <a:srgbClr val="0000FF"/>
                </a:solidFill>
              </a:rPr>
              <a:t>	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5271" y="3358039"/>
            <a:ext cx="4762625" cy="2626775"/>
          </a:xfrm>
          <a:prstGeom prst="rect">
            <a:avLst/>
          </a:prstGeom>
          <a:noFill/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classification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Problems that have polynomial worst-case complexity are called </a:t>
            </a:r>
            <a:r>
              <a:rPr lang="en-US" sz="2400" dirty="0" smtClean="0">
                <a:solidFill>
                  <a:srgbClr val="FF0000"/>
                </a:solidFill>
              </a:rPr>
              <a:t>tractable</a:t>
            </a:r>
            <a:r>
              <a:rPr lang="en-US" sz="2400" dirty="0" smtClean="0"/>
              <a:t>. Otherwise they are called </a:t>
            </a:r>
            <a:r>
              <a:rPr lang="en-US" sz="2400" dirty="0" smtClean="0">
                <a:solidFill>
                  <a:srgbClr val="FF0000"/>
                </a:solidFill>
              </a:rPr>
              <a:t>intractable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Problems for which no solution exists are known as </a:t>
            </a:r>
            <a:r>
              <a:rPr lang="en-US" sz="2400" dirty="0" smtClean="0">
                <a:solidFill>
                  <a:srgbClr val="FF0000"/>
                </a:solidFill>
              </a:rPr>
              <a:t>unsolvable</a:t>
            </a:r>
            <a:r>
              <a:rPr lang="en-US" sz="2400" dirty="0" smtClean="0"/>
              <a:t> problems (like the halting problems). Otherwise they are called </a:t>
            </a:r>
            <a:r>
              <a:rPr lang="en-US" sz="2400" dirty="0" smtClean="0">
                <a:solidFill>
                  <a:srgbClr val="FF0000"/>
                </a:solidFill>
              </a:rPr>
              <a:t>solvable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Many solvable problems are believed to have the property that no </a:t>
            </a:r>
            <a:r>
              <a:rPr lang="en-US" sz="2400" dirty="0" smtClean="0">
                <a:solidFill>
                  <a:srgbClr val="0000FF"/>
                </a:solidFill>
              </a:rPr>
              <a:t>polynomial time solution </a:t>
            </a:r>
            <a:r>
              <a:rPr lang="en-US" sz="2400" dirty="0" smtClean="0"/>
              <a:t>exists for them, but a solution, if known, </a:t>
            </a:r>
            <a:r>
              <a:rPr lang="en-US" sz="2400" i="1" dirty="0" smtClean="0">
                <a:solidFill>
                  <a:srgbClr val="0000FF"/>
                </a:solidFill>
              </a:rPr>
              <a:t>can be checked in polynomial time</a:t>
            </a:r>
            <a:r>
              <a:rPr lang="en-US" sz="2400" dirty="0" smtClean="0"/>
              <a:t>. These belong to the </a:t>
            </a:r>
            <a:r>
              <a:rPr lang="en-US" sz="2400" dirty="0" smtClean="0">
                <a:solidFill>
                  <a:srgbClr val="FF0000"/>
                </a:solidFill>
              </a:rPr>
              <a:t>class NP </a:t>
            </a:r>
            <a:r>
              <a:rPr lang="en-US" sz="2400" dirty="0" smtClean="0"/>
              <a:t>(as opposed to the class of tractable problems that belong to </a:t>
            </a:r>
            <a:r>
              <a:rPr lang="en-US" sz="2400" dirty="0" smtClean="0">
                <a:solidFill>
                  <a:srgbClr val="FF0000"/>
                </a:solidFill>
              </a:rPr>
              <a:t>class P</a:t>
            </a:r>
            <a:r>
              <a:rPr lang="en-US" sz="2400" dirty="0" smtClean="0"/>
              <a:t>) 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The </a:t>
            </a:r>
            <a:r>
              <a:rPr lang="en-US" sz="2400" b="1" dirty="0" smtClean="0"/>
              <a:t>Halting problem</a:t>
            </a:r>
            <a:r>
              <a:rPr lang="en-US" sz="2400" dirty="0" smtClean="0"/>
              <a:t> asks the question.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	Given a program and an input to the program, determine if the program will eventually stop when it is given that input.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60000"/>
              </a:lnSpc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Take a trial solution </a:t>
            </a:r>
          </a:p>
          <a:p>
            <a:r>
              <a:rPr lang="en-US" sz="2400" dirty="0" smtClean="0"/>
              <a:t>Run the program with the given input. </a:t>
            </a:r>
            <a:r>
              <a:rPr lang="en-US" sz="2400" dirty="0" smtClean="0">
                <a:solidFill>
                  <a:srgbClr val="0000FF"/>
                </a:solidFill>
              </a:rPr>
              <a:t>If the program stops</a:t>
            </a:r>
            <a:r>
              <a:rPr lang="en-US" sz="2400" dirty="0" smtClean="0"/>
              <a:t>, we know the program stops.  </a:t>
            </a:r>
          </a:p>
          <a:p>
            <a:r>
              <a:rPr lang="en-US" sz="2400" dirty="0" smtClean="0"/>
              <a:t>But </a:t>
            </a:r>
            <a:r>
              <a:rPr lang="en-US" sz="2400" dirty="0" smtClean="0">
                <a:solidFill>
                  <a:srgbClr val="0000FF"/>
                </a:solidFill>
              </a:rPr>
              <a:t>if the program doesn't stop </a:t>
            </a:r>
            <a:r>
              <a:rPr lang="en-US" sz="2400" dirty="0" smtClean="0"/>
              <a:t>in a reasonable amount of time, then we cannot conclude that it won't stop. Maybe we didn't wait long enough!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</a:t>
            </a:r>
            <a:r>
              <a:rPr lang="en-US" sz="2400" smtClean="0"/>
              <a:t>question is not </a:t>
            </a:r>
            <a:r>
              <a:rPr lang="en-US" sz="2400" dirty="0" smtClean="0"/>
              <a:t>decidable in general!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maxima finding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6001" y="1784866"/>
            <a:ext cx="1060787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max := a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7587" y="2514429"/>
            <a:ext cx="1060786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: =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7437" y="3402412"/>
            <a:ext cx="942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max &lt;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endParaRPr lang="en-US" baseline="-25000" dirty="0"/>
          </a:p>
        </p:txBody>
      </p:sp>
      <p:sp>
        <p:nvSpPr>
          <p:cNvPr id="10" name="Decision 9"/>
          <p:cNvSpPr/>
          <p:nvPr/>
        </p:nvSpPr>
        <p:spPr>
          <a:xfrm>
            <a:off x="3580291" y="3233340"/>
            <a:ext cx="1155384" cy="707475"/>
          </a:xfrm>
          <a:prstGeom prst="flowChartDecision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3603201" y="4201806"/>
            <a:ext cx="1083587" cy="3693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max = </a:t>
            </a:r>
            <a:r>
              <a:rPr lang="en-US" dirty="0" err="1" smtClean="0">
                <a:solidFill>
                  <a:srgbClr val="000000"/>
                </a:solidFill>
              </a:rPr>
              <a:t>a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endParaRPr lang="en-US" dirty="0"/>
          </a:p>
        </p:txBody>
      </p:sp>
      <p:sp>
        <p:nvSpPr>
          <p:cNvPr id="12" name="Decision 11"/>
          <p:cNvSpPr/>
          <p:nvPr/>
        </p:nvSpPr>
        <p:spPr>
          <a:xfrm>
            <a:off x="3580292" y="5021079"/>
            <a:ext cx="1155384" cy="628412"/>
          </a:xfrm>
          <a:prstGeom prst="flowChartDecision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3813579" y="5150619"/>
            <a:ext cx="6904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22872" y="4201009"/>
            <a:ext cx="1060786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: =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+ 1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 rot="16200000" flipH="1">
            <a:off x="3977072" y="2333520"/>
            <a:ext cx="360231" cy="15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0" idx="0"/>
          </p:cNvCxnSpPr>
          <p:nvPr/>
        </p:nvCxnSpPr>
        <p:spPr>
          <a:xfrm rot="16200000" flipH="1">
            <a:off x="3983192" y="3058548"/>
            <a:ext cx="349579" cy="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 rot="5400000">
            <a:off x="4020994" y="4064816"/>
            <a:ext cx="260991" cy="129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0"/>
          </p:cNvCxnSpPr>
          <p:nvPr/>
        </p:nvCxnSpPr>
        <p:spPr>
          <a:xfrm rot="5400000">
            <a:off x="3933411" y="4795710"/>
            <a:ext cx="449942" cy="7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</p:cNvCxnSpPr>
          <p:nvPr/>
        </p:nvCxnSpPr>
        <p:spPr>
          <a:xfrm>
            <a:off x="4735676" y="5335285"/>
            <a:ext cx="1419971" cy="68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737881" y="4986518"/>
            <a:ext cx="833944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0"/>
          </p:cNvCxnSpPr>
          <p:nvPr/>
        </p:nvCxnSpPr>
        <p:spPr>
          <a:xfrm rot="16200000" flipV="1">
            <a:off x="5580077" y="3627821"/>
            <a:ext cx="1145583" cy="7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4156395" y="3055426"/>
            <a:ext cx="1996076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</p:cNvCxnSpPr>
          <p:nvPr/>
        </p:nvCxnSpPr>
        <p:spPr>
          <a:xfrm rot="5400000">
            <a:off x="3918854" y="5887827"/>
            <a:ext cx="477466" cy="7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13579" y="12857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243232" y="383167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822055" y="314765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87" name="Straight Connector 86"/>
          <p:cNvCxnSpPr>
            <a:stCxn id="10" idx="3"/>
          </p:cNvCxnSpPr>
          <p:nvPr/>
        </p:nvCxnSpPr>
        <p:spPr>
          <a:xfrm>
            <a:off x="4735675" y="3587078"/>
            <a:ext cx="514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4657007" y="4181385"/>
            <a:ext cx="11854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0800000">
            <a:off x="4156396" y="4774898"/>
            <a:ext cx="10925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92189" y="6126957"/>
            <a:ext cx="54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257758" y="564949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936638" y="5022357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512162" y="2119702"/>
            <a:ext cx="238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</a:t>
            </a:r>
            <a:r>
              <a:rPr lang="en-US" dirty="0" err="1" smtClean="0"/>
              <a:t>n</a:t>
            </a:r>
            <a:r>
              <a:rPr lang="en-US" dirty="0" smtClean="0"/>
              <a:t> elements, can you count the total</a:t>
            </a:r>
          </a:p>
          <a:p>
            <a:r>
              <a:rPr lang="en-US" dirty="0" smtClean="0"/>
              <a:t>number of operations?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762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i="1" dirty="0" smtClean="0">
                <a:solidFill>
                  <a:srgbClr val="000000"/>
                </a:solidFill>
              </a:rPr>
              <a:t>Measures the largest number of </a:t>
            </a:r>
            <a:r>
              <a:rPr lang="en-US" sz="2400" i="1" dirty="0" smtClean="0">
                <a:solidFill>
                  <a:srgbClr val="FF0000"/>
                </a:solidFill>
              </a:rPr>
              <a:t>basic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operations</a:t>
            </a:r>
            <a:r>
              <a:rPr lang="en-US" sz="2400" i="1" dirty="0" smtClean="0">
                <a:solidFill>
                  <a:srgbClr val="000000"/>
                </a:solidFill>
              </a:rPr>
              <a:t> required to execute an algorithm.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800" b="1" u="sng" dirty="0" smtClean="0">
                <a:solidFill>
                  <a:srgbClr val="0000FF"/>
                </a:solidFill>
              </a:rPr>
              <a:t>Example: Maxima finding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		</a:t>
            </a:r>
            <a:r>
              <a:rPr lang="en-US" sz="2400" dirty="0" smtClean="0">
                <a:solidFill>
                  <a:srgbClr val="0000FF"/>
                </a:solidFill>
              </a:rPr>
              <a:t>procedure </a:t>
            </a:r>
            <a:r>
              <a:rPr lang="en-US" sz="2400" i="1" dirty="0" smtClean="0">
                <a:solidFill>
                  <a:srgbClr val="0000FF"/>
                </a:solidFill>
              </a:rPr>
              <a:t>max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i="1" dirty="0" smtClean="0">
                <a:solidFill>
                  <a:srgbClr val="0000FF"/>
                </a:solidFill>
              </a:rPr>
              <a:t>a1, a2, …, an</a:t>
            </a:r>
            <a:r>
              <a:rPr lang="en-US" sz="2400" dirty="0" smtClean="0">
                <a:solidFill>
                  <a:srgbClr val="0000FF"/>
                </a:solidFill>
              </a:rPr>
              <a:t>: integers)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</a:t>
            </a:r>
            <a:r>
              <a:rPr lang="en-US" sz="2400" i="1" dirty="0" smtClean="0">
                <a:solidFill>
                  <a:srgbClr val="0000FF"/>
                </a:solidFill>
              </a:rPr>
              <a:t>max</a:t>
            </a:r>
            <a:r>
              <a:rPr lang="en-US" sz="2400" dirty="0" smtClean="0">
                <a:solidFill>
                  <a:srgbClr val="0000FF"/>
                </a:solidFill>
              </a:rPr>
              <a:t> := </a:t>
            </a:r>
            <a:r>
              <a:rPr lang="en-US" sz="2400" i="1" dirty="0" smtClean="0">
                <a:solidFill>
                  <a:srgbClr val="0000FF"/>
                </a:solidFill>
              </a:rPr>
              <a:t>a1								</a:t>
            </a:r>
            <a:r>
              <a:rPr lang="en-US" sz="2400" i="1" dirty="0" smtClean="0">
                <a:solidFill>
                  <a:srgbClr val="660066"/>
                </a:solidFill>
              </a:rPr>
              <a:t>1 operation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for 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 :=</a:t>
            </a:r>
            <a:r>
              <a:rPr lang="en-US" sz="2400" i="1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to </a:t>
            </a:r>
            <a:r>
              <a:rPr lang="en-US" sz="2400" i="1" dirty="0" err="1" smtClean="0">
                <a:solidFill>
                  <a:srgbClr val="0000FF"/>
                </a:solidFill>
              </a:rPr>
              <a:t>n</a:t>
            </a:r>
            <a:r>
              <a:rPr lang="en-US" sz="2400" i="1" dirty="0" smtClean="0">
                <a:solidFill>
                  <a:srgbClr val="0000FF"/>
                </a:solidFill>
              </a:rPr>
              <a:t>							</a:t>
            </a:r>
            <a:r>
              <a:rPr lang="en-US" sz="2400" i="1" dirty="0" smtClean="0">
                <a:solidFill>
                  <a:srgbClr val="660066"/>
                </a:solidFill>
              </a:rPr>
              <a:t>n-1 times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	if </a:t>
            </a:r>
            <a:r>
              <a:rPr lang="en-US" sz="2400" i="1" dirty="0" smtClean="0">
                <a:solidFill>
                  <a:srgbClr val="0000FF"/>
                </a:solidFill>
              </a:rPr>
              <a:t>max</a:t>
            </a:r>
            <a:r>
              <a:rPr lang="en-US" sz="2400" dirty="0" smtClean="0">
                <a:solidFill>
                  <a:srgbClr val="0000FF"/>
                </a:solidFill>
              </a:rPr>
              <a:t> &lt; </a:t>
            </a:r>
            <a:r>
              <a:rPr lang="en-US" sz="2400" i="1" dirty="0" smtClean="0">
                <a:solidFill>
                  <a:srgbClr val="0000FF"/>
                </a:solidFill>
              </a:rPr>
              <a:t>a1</a:t>
            </a:r>
            <a:r>
              <a:rPr lang="en-US" sz="2400" dirty="0" smtClean="0">
                <a:solidFill>
                  <a:srgbClr val="0000FF"/>
                </a:solidFill>
              </a:rPr>
              <a:t> then </a:t>
            </a:r>
            <a:r>
              <a:rPr lang="en-US" sz="2400" i="1" dirty="0" smtClean="0">
                <a:solidFill>
                  <a:srgbClr val="0000FF"/>
                </a:solidFill>
              </a:rPr>
              <a:t>max</a:t>
            </a:r>
            <a:r>
              <a:rPr lang="en-US" sz="2400" dirty="0" smtClean="0">
                <a:solidFill>
                  <a:srgbClr val="0000FF"/>
                </a:solidFill>
              </a:rPr>
              <a:t> := </a:t>
            </a:r>
            <a:r>
              <a:rPr lang="en-US" sz="2400" i="1" dirty="0" err="1" smtClean="0">
                <a:solidFill>
                  <a:srgbClr val="0000FF"/>
                </a:solidFill>
              </a:rPr>
              <a:t>ai</a:t>
            </a:r>
            <a:r>
              <a:rPr lang="en-US" sz="2400" i="1" dirty="0" smtClean="0">
                <a:solidFill>
                  <a:srgbClr val="0000FF"/>
                </a:solidFill>
              </a:rPr>
              <a:t>			</a:t>
            </a:r>
            <a:r>
              <a:rPr lang="en-US" sz="2400" i="1" dirty="0" smtClean="0">
                <a:solidFill>
                  <a:srgbClr val="660066"/>
                </a:solidFill>
              </a:rPr>
              <a:t>2 operations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return </a:t>
            </a:r>
            <a:r>
              <a:rPr lang="en-US" sz="2400" i="1" dirty="0" smtClean="0">
                <a:solidFill>
                  <a:srgbClr val="0000FF"/>
                </a:solidFill>
              </a:rPr>
              <a:t>max</a:t>
            </a:r>
            <a:r>
              <a:rPr lang="en-US" sz="2400" dirty="0" smtClean="0">
                <a:solidFill>
                  <a:srgbClr val="0000FF"/>
                </a:solidFill>
              </a:rPr>
              <a:t> {the largest element}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660066"/>
                </a:solidFill>
              </a:rPr>
              <a:t>The total number of operations is 2n-1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76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i="1" dirty="0" smtClean="0">
                <a:solidFill>
                  <a:srgbClr val="0000FF"/>
                </a:solidFill>
              </a:rPr>
              <a:t>Example of linear search (Search </a:t>
            </a:r>
            <a:r>
              <a:rPr lang="en-US" sz="2400" i="1" dirty="0" err="1" smtClean="0">
                <a:solidFill>
                  <a:srgbClr val="0000FF"/>
                </a:solidFill>
              </a:rPr>
              <a:t>x</a:t>
            </a:r>
            <a:r>
              <a:rPr lang="en-US" sz="2400" i="1" dirty="0" smtClean="0">
                <a:solidFill>
                  <a:srgbClr val="0000FF"/>
                </a:solidFill>
              </a:rPr>
              <a:t> in a list 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baseline="-250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1 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baseline="-250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2 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baseline="-250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3 … 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baseline="-250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</a:t>
            </a:r>
            <a:r>
              <a:rPr lang="en-US" sz="2400" dirty="0" err="1" smtClean="0">
                <a:solidFill>
                  <a:srgbClr val="000090"/>
                </a:solidFill>
              </a:rPr>
              <a:t>k</a:t>
            </a:r>
            <a:r>
              <a:rPr lang="en-US" sz="2400" dirty="0" smtClean="0">
                <a:solidFill>
                  <a:srgbClr val="000090"/>
                </a:solidFill>
              </a:rPr>
              <a:t> := 1										(1 operation)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			while </a:t>
            </a:r>
            <a:r>
              <a:rPr lang="en-US" sz="2400" dirty="0" err="1" smtClean="0">
                <a:solidFill>
                  <a:srgbClr val="000090"/>
                </a:solidFill>
              </a:rPr>
              <a:t>k</a:t>
            </a:r>
            <a:r>
              <a:rPr lang="en-US" sz="2400" dirty="0" smtClean="0">
                <a:solidFill>
                  <a:srgbClr val="000090"/>
                </a:solidFill>
              </a:rPr>
              <a:t> ≤ </a:t>
            </a:r>
            <a:r>
              <a:rPr lang="en-US" sz="2400" dirty="0" err="1" smtClean="0">
                <a:solidFill>
                  <a:srgbClr val="000090"/>
                </a:solidFill>
              </a:rPr>
              <a:t>n</a:t>
            </a:r>
            <a:r>
              <a:rPr lang="en-US" sz="2400" dirty="0" smtClean="0">
                <a:solidFill>
                  <a:srgbClr val="000090"/>
                </a:solidFill>
              </a:rPr>
              <a:t> do								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90"/>
                </a:solidFill>
              </a:rPr>
              <a:t>				{</a:t>
            </a:r>
            <a:r>
              <a:rPr lang="en-US" sz="2400" dirty="0" smtClean="0">
                <a:solidFill>
                  <a:srgbClr val="000090"/>
                </a:solidFill>
              </a:rPr>
              <a:t>if </a:t>
            </a:r>
            <a:r>
              <a:rPr lang="en-US" sz="2400" dirty="0" err="1" smtClean="0">
                <a:solidFill>
                  <a:srgbClr val="000090"/>
                </a:solidFill>
              </a:rPr>
              <a:t>x</a:t>
            </a:r>
            <a:r>
              <a:rPr lang="en-US" sz="2400" dirty="0" smtClean="0">
                <a:solidFill>
                  <a:srgbClr val="000090"/>
                </a:solidFill>
              </a:rPr>
              <a:t> = </a:t>
            </a:r>
            <a:r>
              <a:rPr lang="en-US" sz="2400" dirty="0" err="1" smtClean="0">
                <a:solidFill>
                  <a:srgbClr val="000090"/>
                </a:solidFill>
              </a:rPr>
              <a:t>a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k</a:t>
            </a:r>
            <a:r>
              <a:rPr lang="en-US" sz="2400" baseline="-250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>
                <a:solidFill>
                  <a:srgbClr val="000090"/>
                </a:solidFill>
              </a:rPr>
              <a:t>then </a:t>
            </a:r>
            <a:r>
              <a:rPr lang="en-US" sz="2400" i="1" dirty="0" smtClean="0">
                <a:solidFill>
                  <a:srgbClr val="000090"/>
                </a:solidFill>
              </a:rPr>
              <a:t>found </a:t>
            </a:r>
            <a:r>
              <a:rPr lang="en-US" sz="2400" dirty="0" smtClean="0">
                <a:solidFill>
                  <a:srgbClr val="000090"/>
                </a:solidFill>
              </a:rPr>
              <a:t>else </a:t>
            </a:r>
            <a:r>
              <a:rPr lang="en-US" sz="2400" dirty="0" err="1" smtClean="0">
                <a:solidFill>
                  <a:srgbClr val="000090"/>
                </a:solidFill>
              </a:rPr>
              <a:t>k</a:t>
            </a:r>
            <a:r>
              <a:rPr lang="en-US" sz="2400" dirty="0" smtClean="0">
                <a:solidFill>
                  <a:srgbClr val="000090"/>
                </a:solidFill>
              </a:rPr>
              <a:t>: = k+1}		(2n operations)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660066"/>
                </a:solidFill>
              </a:rPr>
              <a:t>			</a:t>
            </a:r>
            <a:r>
              <a:rPr lang="en-US" sz="2400" b="1" dirty="0" smtClean="0">
                <a:ln>
                  <a:solidFill>
                    <a:srgbClr val="FFFFFF"/>
                  </a:solidFill>
                </a:ln>
                <a:solidFill>
                  <a:srgbClr val="000090"/>
                </a:solidFill>
              </a:rPr>
              <a:t>search failed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660066"/>
                </a:solidFill>
              </a:rPr>
              <a:t>			</a:t>
            </a:r>
            <a:r>
              <a:rPr lang="en-US" sz="2400" baseline="-25000" dirty="0" smtClean="0">
                <a:ln>
                  <a:solidFill>
                    <a:srgbClr val="0000FF"/>
                  </a:solidFill>
                </a:ln>
                <a:solidFill>
                  <a:srgbClr val="660066"/>
                </a:solidFill>
              </a:rPr>
              <a:t>						</a:t>
            </a:r>
            <a:endParaRPr lang="en-US" sz="2400" dirty="0" smtClean="0">
              <a:ln>
                <a:solidFill>
                  <a:srgbClr val="0000FF"/>
                </a:solidFill>
              </a:ln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660066"/>
                </a:solidFill>
              </a:rPr>
              <a:t>			</a:t>
            </a:r>
            <a:r>
              <a:rPr lang="en-US" sz="2400" baseline="-25000" dirty="0" smtClean="0">
                <a:ln>
                  <a:solidFill>
                    <a:srgbClr val="0000FF"/>
                  </a:solidFill>
                </a:ln>
                <a:solidFill>
                  <a:srgbClr val="660066"/>
                </a:solidFill>
              </a:rPr>
              <a:t>			</a:t>
            </a:r>
            <a:endParaRPr lang="en-US" sz="2400" dirty="0" smtClean="0">
              <a:ln>
                <a:solidFill>
                  <a:srgbClr val="0000FF"/>
                </a:solidFill>
              </a:ln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660066"/>
                </a:solidFill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maximum</a:t>
            </a:r>
            <a:r>
              <a:rPr lang="en-US" sz="2400" b="1" dirty="0" smtClean="0">
                <a:solidFill>
                  <a:srgbClr val="660066"/>
                </a:solidFill>
              </a:rPr>
              <a:t> number of operations is 2n+1. If we are lucky,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660066"/>
                </a:solidFill>
              </a:rPr>
              <a:t>	then search can end even in a single step.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 smtClean="0">
                <a:solidFill>
                  <a:srgbClr val="0000FF"/>
                </a:solidFill>
              </a:rPr>
              <a:t>Sort a list </a:t>
            </a:r>
            <a:r>
              <a:rPr lang="en-US" sz="2400" i="1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i="1" baseline="-250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1 </a:t>
            </a:r>
            <a:r>
              <a:rPr lang="en-US" sz="2400" i="1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i="1" baseline="-250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2 </a:t>
            </a:r>
            <a:r>
              <a:rPr lang="en-US" sz="2400" i="1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i="1" baseline="-250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3 … </a:t>
            </a:r>
            <a:r>
              <a:rPr lang="en-US" sz="2400" i="1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i="1" baseline="-250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n </a:t>
            </a:r>
            <a:r>
              <a:rPr lang="en-US" sz="2400" i="1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in the ascending order</a:t>
            </a:r>
            <a:endParaRPr lang="en-US" sz="2400" i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</a:t>
            </a:r>
            <a:endParaRPr lang="en-US" sz="2400" dirty="0" smtClean="0">
              <a:ln>
                <a:solidFill>
                  <a:srgbClr val="0000FF"/>
                </a:solidFill>
              </a:ln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for </a:t>
            </a:r>
            <a:r>
              <a:rPr lang="en-US" sz="2400" dirty="0" err="1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:= 1 to n-1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	for </a:t>
            </a:r>
            <a:r>
              <a:rPr lang="en-US" sz="2400" dirty="0" err="1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j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:= i+1 to </a:t>
            </a:r>
            <a:r>
              <a:rPr lang="en-US" sz="2400" dirty="0" err="1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n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		</a:t>
            </a:r>
            <a:r>
              <a:rPr lang="en-US" sz="2400" baseline="-250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			</a:t>
            </a:r>
            <a:r>
              <a:rPr lang="en-US" sz="2400" dirty="0" smtClean="0">
                <a:solidFill>
                  <a:srgbClr val="000000"/>
                </a:solidFill>
              </a:rPr>
              <a:t>					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	</a:t>
            </a:r>
            <a:r>
              <a:rPr lang="en-US" sz="2400" b="1" dirty="0" smtClean="0">
                <a:solidFill>
                  <a:srgbClr val="000000"/>
                </a:solidFill>
              </a:rPr>
              <a:t>if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baseline="-25000" dirty="0" err="1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 &gt; </a:t>
            </a:r>
            <a:r>
              <a:rPr lang="en-US" sz="2400" dirty="0" err="1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baseline="-25000" dirty="0" err="1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j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then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swap (</a:t>
            </a:r>
            <a:r>
              <a:rPr lang="en-US" sz="2400" dirty="0" err="1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baseline="-25000" dirty="0" err="1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 , </a:t>
            </a:r>
            <a:r>
              <a:rPr lang="en-US" sz="2400" dirty="0" err="1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a</a:t>
            </a:r>
            <a:r>
              <a:rPr lang="en-US" sz="2400" baseline="-25000" dirty="0" err="1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j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endParaRPr lang="en-US" sz="2400" dirty="0" smtClean="0">
              <a:ln>
                <a:solidFill>
                  <a:srgbClr val="0000FF"/>
                </a:solidFill>
              </a:ln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</a:rPr>
              <a:t>How many basic operations will you need here?</a:t>
            </a:r>
          </a:p>
          <a:p>
            <a:pPr>
              <a:buNone/>
            </a:pPr>
            <a:endParaRPr lang="en-US" sz="2400" dirty="0" smtClean="0">
              <a:ln>
                <a:solidFill>
                  <a:srgbClr val="0000FF"/>
                </a:solidFill>
              </a:ln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of a sorting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6651" y="1600199"/>
            <a:ext cx="1060787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:=1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9038" y="2329762"/>
            <a:ext cx="1060786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j</a:t>
            </a:r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: = i+1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6911" y="3057014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lang="en-US" baseline="-25000" dirty="0" err="1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dirty="0" smtClean="0">
                <a:latin typeface="Cambria"/>
                <a:cs typeface="Cambria"/>
              </a:rPr>
              <a:t> &gt; </a:t>
            </a:r>
            <a:r>
              <a:rPr lang="en-US" dirty="0" err="1" smtClean="0">
                <a:latin typeface="Cambria"/>
                <a:cs typeface="Cambria"/>
              </a:rPr>
              <a:t>a</a:t>
            </a:r>
            <a:r>
              <a:rPr lang="en-US" baseline="-25000" dirty="0" err="1" smtClean="0">
                <a:latin typeface="Cambria"/>
                <a:cs typeface="Cambria"/>
              </a:rPr>
              <a:t>j</a:t>
            </a:r>
            <a:endParaRPr lang="en-US" baseline="-25000" dirty="0">
              <a:latin typeface="Cambria"/>
              <a:cs typeface="Cambria"/>
            </a:endParaRPr>
          </a:p>
        </p:txBody>
      </p:sp>
      <p:sp>
        <p:nvSpPr>
          <p:cNvPr id="8" name="Decision 7"/>
          <p:cNvSpPr/>
          <p:nvPr/>
        </p:nvSpPr>
        <p:spPr>
          <a:xfrm>
            <a:off x="2261741" y="2976997"/>
            <a:ext cx="1155384" cy="707475"/>
          </a:xfrm>
          <a:prstGeom prst="flowChartDecision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09922" y="3877842"/>
            <a:ext cx="1459022" cy="6463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swap </a:t>
            </a:r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lang="en-US" baseline="-25000" dirty="0" err="1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dirty="0" smtClean="0">
                <a:latin typeface="Cambria"/>
                <a:cs typeface="Cambria"/>
              </a:rPr>
              <a:t>, </a:t>
            </a:r>
            <a:r>
              <a:rPr lang="en-US" dirty="0" err="1" smtClean="0">
                <a:latin typeface="Cambria"/>
                <a:cs typeface="Cambria"/>
              </a:rPr>
              <a:t>a</a:t>
            </a:r>
            <a:r>
              <a:rPr lang="en-US" baseline="-25000" dirty="0" err="1" smtClean="0">
                <a:latin typeface="Cambria"/>
                <a:cs typeface="Cambria"/>
              </a:rPr>
              <a:t>j</a:t>
            </a:r>
            <a:endParaRPr lang="en-US" baseline="-25000" dirty="0" smtClean="0">
              <a:latin typeface="Cambria"/>
              <a:cs typeface="Cambria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0" name="Decision 9"/>
          <p:cNvSpPr/>
          <p:nvPr/>
        </p:nvSpPr>
        <p:spPr>
          <a:xfrm>
            <a:off x="2275469" y="4727319"/>
            <a:ext cx="1155384" cy="630001"/>
          </a:xfrm>
          <a:prstGeom prst="flowChartDecision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533646" y="4857654"/>
            <a:ext cx="7018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/>
                <a:cs typeface="Cambria"/>
              </a:rPr>
              <a:t>j</a:t>
            </a:r>
            <a:r>
              <a:rPr lang="en-US" dirty="0" smtClean="0">
                <a:latin typeface="Cambria"/>
                <a:cs typeface="Cambria"/>
              </a:rPr>
              <a:t> = </a:t>
            </a:r>
            <a:r>
              <a:rPr lang="en-US" dirty="0" err="1" smtClean="0">
                <a:latin typeface="Cambria"/>
                <a:cs typeface="Cambria"/>
              </a:rPr>
              <a:t>n</a:t>
            </a:r>
            <a:r>
              <a:rPr lang="en-US" dirty="0" smtClean="0">
                <a:latin typeface="Cambria"/>
                <a:cs typeface="Cambria"/>
              </a:rPr>
              <a:t>?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3523" y="4201008"/>
            <a:ext cx="1180712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j</a:t>
            </a:r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: = </a:t>
            </a:r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j</a:t>
            </a:r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 + 1</a:t>
            </a:r>
            <a:endParaRPr lang="en-US" dirty="0">
              <a:latin typeface="Cambria"/>
              <a:cs typeface="Cambria"/>
            </a:endParaRPr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16200000" flipH="1">
            <a:off x="2658123" y="2148453"/>
            <a:ext cx="360231" cy="2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 rot="16200000" flipH="1">
            <a:off x="2700481" y="2838044"/>
            <a:ext cx="277903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rot="5400000">
            <a:off x="2742748" y="3781157"/>
            <a:ext cx="19337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 rot="16200000" flipH="1">
            <a:off x="2743530" y="4617688"/>
            <a:ext cx="203146" cy="1611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>
            <a:off x="3430853" y="5042320"/>
            <a:ext cx="1402269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4598720" y="4804742"/>
            <a:ext cx="471981" cy="31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</p:cNvCxnSpPr>
          <p:nvPr/>
        </p:nvCxnSpPr>
        <p:spPr>
          <a:xfrm rot="16200000" flipV="1">
            <a:off x="4203195" y="3510324"/>
            <a:ext cx="1320612" cy="607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2837046" y="2880396"/>
            <a:ext cx="1996076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52" idx="0"/>
          </p:cNvCxnSpPr>
          <p:nvPr/>
        </p:nvCxnSpPr>
        <p:spPr>
          <a:xfrm rot="16200000" flipH="1">
            <a:off x="2732011" y="5478469"/>
            <a:ext cx="242300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381" y="342634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30852" y="324168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430852" y="3330735"/>
            <a:ext cx="514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233278" y="4029424"/>
            <a:ext cx="139261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2853162" y="4725731"/>
            <a:ext cx="10925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26871" y="6283158"/>
            <a:ext cx="54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52366" y="52269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17232" y="4974115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2" name="Decision 51"/>
          <p:cNvSpPr/>
          <p:nvPr/>
        </p:nvSpPr>
        <p:spPr>
          <a:xfrm>
            <a:off x="2275470" y="5599620"/>
            <a:ext cx="1155384" cy="628412"/>
          </a:xfrm>
          <a:prstGeom prst="flowChartDecision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TextBox 60"/>
          <p:cNvSpPr txBox="1"/>
          <p:nvPr/>
        </p:nvSpPr>
        <p:spPr>
          <a:xfrm>
            <a:off x="2414129" y="5729160"/>
            <a:ext cx="90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/>
                <a:cs typeface="Cambria"/>
              </a:rPr>
              <a:t>i</a:t>
            </a:r>
            <a:r>
              <a:rPr lang="en-US" dirty="0" smtClean="0">
                <a:latin typeface="Cambria"/>
                <a:cs typeface="Cambria"/>
              </a:rPr>
              <a:t> = n-1?</a:t>
            </a:r>
            <a:endParaRPr lang="en-US" dirty="0">
              <a:latin typeface="Cambria"/>
              <a:cs typeface="Cambria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434030" y="5904348"/>
            <a:ext cx="2698303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 flipV="1">
            <a:off x="2840229" y="2094478"/>
            <a:ext cx="329210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5240255" y="2985764"/>
            <a:ext cx="1782570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17125" y="590434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306651" y="60984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rot="16200000" flipH="1">
            <a:off x="2698459" y="6406955"/>
            <a:ext cx="360231" cy="2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16808" y="3878636"/>
            <a:ext cx="1229890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: = </a:t>
            </a:r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 + 1</a:t>
            </a:r>
            <a:endParaRPr lang="en-US" dirty="0">
              <a:latin typeface="Cambria"/>
              <a:cs typeface="Cambria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rot="5400000" flipH="1" flipV="1">
            <a:off x="5306528" y="5072188"/>
            <a:ext cx="1656380" cy="79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53504" y="11430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512162" y="2119702"/>
            <a:ext cx="238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</a:t>
            </a:r>
            <a:r>
              <a:rPr lang="en-US" dirty="0" err="1" smtClean="0"/>
              <a:t>n</a:t>
            </a:r>
            <a:r>
              <a:rPr lang="en-US" dirty="0" smtClean="0"/>
              <a:t> elements, can you count the total</a:t>
            </a:r>
          </a:p>
          <a:p>
            <a:r>
              <a:rPr lang="en-US" dirty="0" smtClean="0"/>
              <a:t>number of operations?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400" dirty="0" smtClean="0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	Procedure </a:t>
            </a:r>
            <a:r>
              <a:rPr lang="en-US" sz="2400" dirty="0" err="1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bubblesort</a:t>
            </a:r>
            <a:endParaRPr lang="en-US" sz="2400" dirty="0" smtClean="0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		{sort </a:t>
            </a:r>
            <a:r>
              <a:rPr lang="en-US" sz="2400" dirty="0" err="1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 integers a</a:t>
            </a:r>
            <a:r>
              <a:rPr lang="en-US" sz="2400" baseline="-250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, a</a:t>
            </a:r>
            <a:r>
              <a:rPr lang="en-US" sz="2400" baseline="-250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, …, a</a:t>
            </a:r>
            <a:r>
              <a:rPr lang="en-US" sz="2400" baseline="-250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 in ascending order}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			for </a:t>
            </a:r>
            <a:r>
              <a:rPr lang="en-US" sz="2400" dirty="0" err="1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:= 1 to n-1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				for </a:t>
            </a:r>
            <a:r>
              <a:rPr lang="en-US" sz="2400" dirty="0" err="1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j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:= 1 to </a:t>
            </a:r>
            <a:r>
              <a:rPr lang="en-US" sz="2400" dirty="0" err="1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n-i</a:t>
            </a:r>
            <a:endParaRPr lang="en-US" sz="2400" dirty="0" smtClean="0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					if </a:t>
            </a:r>
            <a:r>
              <a:rPr lang="en-US" sz="2400" dirty="0" err="1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a</a:t>
            </a:r>
            <a:r>
              <a:rPr lang="en-US" sz="2400" baseline="-25000" dirty="0" err="1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j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 &gt; a</a:t>
            </a:r>
            <a:r>
              <a:rPr lang="en-US" sz="2400" baseline="-250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j+1 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then swap (</a:t>
            </a:r>
            <a:r>
              <a:rPr lang="en-US" sz="2400" dirty="0" err="1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a</a:t>
            </a:r>
            <a:r>
              <a:rPr lang="en-US" sz="2400" baseline="-25000" dirty="0" err="1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j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, a</a:t>
            </a:r>
            <a:r>
              <a:rPr lang="en-US" sz="2400" baseline="-250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j+1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endParaRPr lang="en-US" sz="2400" dirty="0" smtClean="0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</a:rPr>
              <a:t>3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2	4	1	5						n-1 operations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2	3	1	4	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5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(first pass)			n-2 operations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2	1	3	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</a:rPr>
              <a:t>4	5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(second pass)		n-3 operations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1	2	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3	4	5	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</a:rPr>
              <a:t>(third pass)			…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1	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</a:rPr>
              <a:t>2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3	4	5	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</a:rPr>
              <a:t>(fourth pass)		1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</a:t>
            </a:r>
          </a:p>
          <a:p>
            <a:pPr>
              <a:buNone/>
            </a:pPr>
            <a:endParaRPr lang="en-US" sz="2400" dirty="0" smtClean="0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04418" y="4252874"/>
            <a:ext cx="2058993" cy="962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4418" y="4570396"/>
            <a:ext cx="1597163" cy="158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04418" y="4897541"/>
            <a:ext cx="1135333" cy="962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4418" y="5272794"/>
            <a:ext cx="683124" cy="962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 smtClean="0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</a:rPr>
              <a:t>3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2	4	1	5						n-1 operations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2	3	1	4	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5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(first pass)			n-2 operations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2	1	3	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</a:rPr>
              <a:t>4	5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(second pass)		n-3 operations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1	2	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3	4	5	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</a:rPr>
              <a:t>(third pass)			…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1	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</a:rPr>
              <a:t>2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</a:t>
            </a:r>
            <a:r>
              <a:rPr lang="en-US" sz="2400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3	4	5	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</a:rPr>
              <a:t>(fourth pass)		1</a:t>
            </a:r>
          </a:p>
          <a:p>
            <a:pPr>
              <a:buNone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	</a:t>
            </a:r>
          </a:p>
          <a:p>
            <a:pPr>
              <a:buNone/>
            </a:pPr>
            <a:endParaRPr lang="en-US" sz="2400" dirty="0" smtClean="0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1422" y="4925835"/>
            <a:ext cx="442876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worst case time complexity is</a:t>
            </a:r>
          </a:p>
          <a:p>
            <a:r>
              <a:rPr lang="en-US" sz="2400" dirty="0" smtClean="0"/>
              <a:t>	(n-1) + (n-2) + (n-3) + … + 2 + 1</a:t>
            </a:r>
          </a:p>
          <a:p>
            <a:r>
              <a:rPr lang="en-US" sz="2400" dirty="0" smtClean="0"/>
              <a:t>	= n(n-1)/2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1999</Words>
  <Application>Microsoft Macintosh PowerPoint</Application>
  <PresentationFormat>On-screen Show (4:3)</PresentationFormat>
  <Paragraphs>229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22C:19 Discrete Structures Algorithms and Complexity</vt:lpstr>
      <vt:lpstr>What is an algorithm</vt:lpstr>
      <vt:lpstr>Flowchart for maxima finding</vt:lpstr>
      <vt:lpstr>Time complexity of algorithms</vt:lpstr>
      <vt:lpstr>Time complexity of algorithms</vt:lpstr>
      <vt:lpstr>Sorting algorithm</vt:lpstr>
      <vt:lpstr>Example of a sorting algorithm</vt:lpstr>
      <vt:lpstr>Bubble Sort</vt:lpstr>
      <vt:lpstr>Bubble Sort</vt:lpstr>
      <vt:lpstr>The Big-O notation</vt:lpstr>
      <vt:lpstr>The Big-O notation</vt:lpstr>
      <vt:lpstr>The Big-Ω (omega) notation</vt:lpstr>
      <vt:lpstr>The Big-Theta (Θ) notation</vt:lpstr>
      <vt:lpstr>Average case performance</vt:lpstr>
      <vt:lpstr>Classification of complexity</vt:lpstr>
      <vt:lpstr>Greedy Algorithms</vt:lpstr>
      <vt:lpstr>Greedy Change-making Algorithm</vt:lpstr>
      <vt:lpstr>Greedy Change-making Algorithm</vt:lpstr>
      <vt:lpstr>Greedy Routing Algorithm</vt:lpstr>
      <vt:lpstr>Other classification of problems</vt:lpstr>
      <vt:lpstr>The Halting Problems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Office 2004 Test Drive User</cp:lastModifiedBy>
  <cp:revision>127</cp:revision>
  <cp:lastPrinted>2010-09-20T04:57:09Z</cp:lastPrinted>
  <dcterms:created xsi:type="dcterms:W3CDTF">2014-02-11T21:57:28Z</dcterms:created>
  <dcterms:modified xsi:type="dcterms:W3CDTF">2014-02-11T21:57:48Z</dcterms:modified>
</cp:coreProperties>
</file>