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93" r:id="rId23"/>
    <p:sldId id="295" r:id="rId24"/>
    <p:sldId id="296" r:id="rId25"/>
    <p:sldId id="287" r:id="rId26"/>
    <p:sldId id="294" r:id="rId27"/>
    <p:sldId id="292" r:id="rId28"/>
    <p:sldId id="297" r:id="rId29"/>
    <p:sldId id="302" r:id="rId30"/>
    <p:sldId id="306" r:id="rId31"/>
    <p:sldId id="303" r:id="rId32"/>
    <p:sldId id="304" r:id="rId33"/>
    <p:sldId id="288" r:id="rId34"/>
    <p:sldId id="299" r:id="rId35"/>
    <p:sldId id="298" r:id="rId36"/>
    <p:sldId id="301" r:id="rId37"/>
    <p:sldId id="305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3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Structures</a:t>
            </a:r>
            <a:br>
              <a:rPr lang="en-US" dirty="0" smtClean="0"/>
            </a:br>
            <a:r>
              <a:rPr lang="en-US" b="1" dirty="0" smtClean="0"/>
              <a:t>Integers and Modular Arithmetic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Primality</a:t>
            </a:r>
            <a:r>
              <a:rPr lang="en-US" dirty="0" smtClean="0"/>
              <a:t> testing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86" y="1556358"/>
            <a:ext cx="5854700" cy="77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6424" y="2749884"/>
            <a:ext cx="65694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(by contradiction). Suppose the </a:t>
            </a:r>
            <a:r>
              <a:rPr lang="en-US" sz="2400" dirty="0" smtClean="0"/>
              <a:t>smallest prime factor </a:t>
            </a:r>
            <a:r>
              <a:rPr lang="en-US" sz="2400" dirty="0" err="1" smtClean="0"/>
              <a:t>p</a:t>
            </a:r>
            <a:r>
              <a:rPr lang="en-US" sz="2400" dirty="0" smtClean="0"/>
              <a:t> is greater than     </a:t>
            </a:r>
          </a:p>
          <a:p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p.q</a:t>
            </a:r>
            <a:r>
              <a:rPr lang="en-US" sz="2400" dirty="0" smtClean="0"/>
              <a:t> where </a:t>
            </a:r>
            <a:r>
              <a:rPr lang="en-US" sz="2400" dirty="0" err="1" smtClean="0"/>
              <a:t>q</a:t>
            </a:r>
            <a:r>
              <a:rPr lang="en-US" sz="2400" dirty="0" smtClean="0"/>
              <a:t> &gt; </a:t>
            </a:r>
            <a:r>
              <a:rPr lang="en-US" sz="2400" dirty="0" err="1" smtClean="0"/>
              <a:t>p</a:t>
            </a:r>
            <a:r>
              <a:rPr lang="en-US" sz="2400" dirty="0" smtClean="0"/>
              <a:t> and </a:t>
            </a:r>
            <a:r>
              <a:rPr lang="en-US" sz="2400" dirty="0" err="1" smtClean="0"/>
              <a:t>p</a:t>
            </a:r>
            <a:r>
              <a:rPr lang="en-US" sz="2400" dirty="0" smtClean="0"/>
              <a:t> </a:t>
            </a:r>
            <a:r>
              <a:rPr lang="en-US" dirty="0" smtClean="0"/>
              <a:t>&gt; </a:t>
            </a:r>
          </a:p>
          <a:p>
            <a:endParaRPr lang="en-US" dirty="0" smtClean="0"/>
          </a:p>
          <a:p>
            <a:r>
              <a:rPr lang="en-US" sz="2400" dirty="0" smtClean="0"/>
              <a:t>This is a contradiction, since the right hand side &gt; </a:t>
            </a:r>
            <a:r>
              <a:rPr lang="en-US" sz="2400" dirty="0" err="1" smtClean="0"/>
              <a:t>n</a:t>
            </a:r>
            <a:r>
              <a:rPr lang="en-US" sz="2400" smtClean="0"/>
              <a:t>.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150908"/>
            <a:ext cx="560779" cy="441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79" y="3860800"/>
            <a:ext cx="4826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Fundamental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22" y="1570182"/>
            <a:ext cx="5998441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731817"/>
            <a:ext cx="6060786" cy="3463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20273"/>
            <a:ext cx="6072909" cy="34867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1766455"/>
            <a:ext cx="6176818" cy="307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6181" y="3938155"/>
            <a:ext cx="1870364" cy="41448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92321" y="3089595"/>
            <a:ext cx="5914337" cy="848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Greatest Common Divisor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0" y="1731817"/>
            <a:ext cx="4188691" cy="2690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8091" y="4675909"/>
            <a:ext cx="368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Q: Compute </a:t>
            </a:r>
            <a:r>
              <a:rPr lang="en-US" sz="2400" dirty="0" err="1" smtClean="0"/>
              <a:t>gcd</a:t>
            </a:r>
            <a:r>
              <a:rPr lang="en-US" sz="2400" dirty="0" smtClean="0"/>
              <a:t> (36, 54, 81)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Euclid’s </a:t>
            </a:r>
            <a:r>
              <a:rPr lang="en-US" dirty="0" err="1" smtClean="0"/>
              <a:t>gcd</a:t>
            </a:r>
            <a:r>
              <a:rPr lang="en-US" dirty="0" smtClean="0"/>
              <a:t>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9864" y="1594551"/>
            <a:ext cx="27326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 (a, </a:t>
            </a:r>
            <a:r>
              <a:rPr lang="en-US" sz="2400" dirty="0" err="1" smtClean="0"/>
              <a:t>b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x</a:t>
            </a:r>
            <a:r>
              <a:rPr lang="en-US" sz="2400" dirty="0" smtClean="0"/>
              <a:t>:= a; </a:t>
            </a:r>
            <a:r>
              <a:rPr lang="en-US" sz="2400" dirty="0" err="1" smtClean="0"/>
              <a:t>y</a:t>
            </a:r>
            <a:r>
              <a:rPr lang="en-US" sz="2400" dirty="0" smtClean="0"/>
              <a:t> := </a:t>
            </a:r>
            <a:r>
              <a:rPr lang="en-US" sz="2400" dirty="0" err="1" smtClean="0"/>
              <a:t>b</a:t>
            </a:r>
            <a:r>
              <a:rPr lang="en-US" sz="2400" dirty="0" smtClean="0"/>
              <a:t> (</a:t>
            </a:r>
            <a:r>
              <a:rPr lang="en-US" sz="2400" dirty="0" err="1" smtClean="0"/>
              <a:t>x</a:t>
            </a:r>
            <a:r>
              <a:rPr lang="en-US" sz="2400" dirty="0" smtClean="0"/>
              <a:t>&gt;</a:t>
            </a:r>
            <a:r>
              <a:rPr lang="en-US" sz="2400" dirty="0" err="1" smtClean="0"/>
              <a:t>y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smtClean="0"/>
              <a:t> ≠ 0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begin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r</a:t>
            </a:r>
            <a:r>
              <a:rPr lang="en-US" sz="2400" dirty="0" smtClean="0"/>
              <a:t>:= </a:t>
            </a:r>
            <a:r>
              <a:rPr lang="en-US" sz="2400" dirty="0" err="1" smtClean="0"/>
              <a:t>x</a:t>
            </a:r>
            <a:r>
              <a:rPr lang="en-US" sz="2400" dirty="0" smtClean="0"/>
              <a:t> mod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x</a:t>
            </a:r>
            <a:r>
              <a:rPr lang="en-US" sz="2400" dirty="0" smtClean="0"/>
              <a:t>:=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y</a:t>
            </a:r>
            <a:r>
              <a:rPr lang="en-US" sz="2400" dirty="0" smtClean="0"/>
              <a:t>:= </a:t>
            </a:r>
            <a:r>
              <a:rPr lang="en-US" sz="2400" dirty="0" err="1" smtClean="0"/>
              <a:t>r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gcd</a:t>
            </a:r>
            <a:r>
              <a:rPr lang="en-US" sz="2400" dirty="0" smtClean="0"/>
              <a:t> of (a, </a:t>
            </a:r>
            <a:r>
              <a:rPr lang="en-US" sz="2400" dirty="0" err="1" smtClean="0"/>
              <a:t>b</a:t>
            </a:r>
            <a:r>
              <a:rPr lang="en-US" sz="2400" dirty="0" smtClean="0"/>
              <a:t>) is </a:t>
            </a:r>
            <a:r>
              <a:rPr lang="en-US" sz="2400" dirty="0" err="1" smtClean="0"/>
              <a:t>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15633" y="1756870"/>
            <a:ext cx="242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 = 12, </a:t>
            </a:r>
            <a:r>
              <a:rPr lang="en-US" sz="2400" dirty="0" err="1" smtClean="0"/>
              <a:t>b</a:t>
            </a:r>
            <a:r>
              <a:rPr lang="en-US" sz="2400" dirty="0" smtClean="0"/>
              <a:t>= 21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gcd</a:t>
            </a:r>
            <a:r>
              <a:rPr lang="en-US" sz="2400" dirty="0" smtClean="0"/>
              <a:t> (21, 12)</a:t>
            </a:r>
          </a:p>
          <a:p>
            <a:r>
              <a:rPr lang="en-US" sz="2400" dirty="0" smtClean="0"/>
              <a:t>= 	</a:t>
            </a:r>
            <a:r>
              <a:rPr lang="en-US" sz="2400" dirty="0" err="1" smtClean="0"/>
              <a:t>gcd</a:t>
            </a:r>
            <a:r>
              <a:rPr lang="en-US" sz="2400" dirty="0" smtClean="0"/>
              <a:t> (12, 9)</a:t>
            </a:r>
          </a:p>
          <a:p>
            <a:r>
              <a:rPr lang="en-US" sz="2400" dirty="0" smtClean="0"/>
              <a:t>=	</a:t>
            </a:r>
            <a:r>
              <a:rPr lang="en-US" sz="2400" dirty="0" err="1" smtClean="0"/>
              <a:t>gcd</a:t>
            </a:r>
            <a:r>
              <a:rPr lang="en-US" sz="2400" dirty="0" smtClean="0"/>
              <a:t> (9, 3)</a:t>
            </a:r>
          </a:p>
          <a:p>
            <a:endParaRPr lang="en-US" sz="2400" dirty="0" smtClean="0"/>
          </a:p>
          <a:p>
            <a:r>
              <a:rPr lang="en-US" sz="2400" dirty="0" smtClean="0"/>
              <a:t>Since 9 mod 3 = 0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gcd</a:t>
            </a:r>
            <a:r>
              <a:rPr lang="en-US" sz="2400" dirty="0" smtClean="0"/>
              <a:t> is 3 	</a:t>
            </a:r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6114" y="1417638"/>
            <a:ext cx="3418407" cy="44067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 Function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53" y="1904999"/>
            <a:ext cx="4974937" cy="28170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(mod) Congruence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3" y="1778000"/>
            <a:ext cx="6038272" cy="32673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(mod) Congruence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4" y="2101273"/>
            <a:ext cx="6892636" cy="2109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279" y="2002692"/>
            <a:ext cx="7551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Historically,  </a:t>
            </a:r>
            <a:r>
              <a:rPr lang="en-US" sz="2400" i="1" dirty="0" smtClean="0">
                <a:solidFill>
                  <a:srgbClr val="0000FF"/>
                </a:solidFill>
              </a:rPr>
              <a:t>number theory </a:t>
            </a:r>
            <a:r>
              <a:rPr lang="en-US" sz="2400" dirty="0" smtClean="0"/>
              <a:t>has been a beautiful area of </a:t>
            </a:r>
          </a:p>
          <a:p>
            <a:r>
              <a:rPr lang="en-US" sz="2400" dirty="0" smtClean="0"/>
              <a:t>study in </a:t>
            </a:r>
            <a:r>
              <a:rPr lang="en-US" sz="2400" dirty="0" smtClean="0">
                <a:solidFill>
                  <a:srgbClr val="0000FF"/>
                </a:solidFill>
              </a:rPr>
              <a:t>pure mathematics</a:t>
            </a:r>
            <a:r>
              <a:rPr lang="en-US" sz="2400" dirty="0" smtClean="0"/>
              <a:t>. However, in modern times, </a:t>
            </a:r>
          </a:p>
          <a:p>
            <a:r>
              <a:rPr lang="en-US" sz="2400" dirty="0" smtClean="0"/>
              <a:t>number theory is very important in the </a:t>
            </a:r>
            <a:r>
              <a:rPr lang="en-US" sz="2400" dirty="0" smtClean="0">
                <a:solidFill>
                  <a:srgbClr val="FF0000"/>
                </a:solidFill>
              </a:rPr>
              <a:t>area of security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Encryption algorithms </a:t>
            </a:r>
            <a:r>
              <a:rPr lang="en-US" sz="2400" dirty="0" smtClean="0"/>
              <a:t>heavily depend on modular </a:t>
            </a:r>
          </a:p>
          <a:p>
            <a:r>
              <a:rPr lang="en-US" sz="2400" dirty="0" smtClean="0"/>
              <a:t>arithmetic, and our ability (or inability) to deal with large integers. We need appropriate techniques to deal with such algorithms.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Arithmetic: harder 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2" y="1627908"/>
            <a:ext cx="5469659" cy="33712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Arithmetic: harder 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6" y="1417638"/>
            <a:ext cx="49657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86" y="4029364"/>
            <a:ext cx="50546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Congruence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231719"/>
            <a:ext cx="82273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linear congruence </a:t>
            </a:r>
            <a:r>
              <a:rPr lang="en-US" sz="2400" dirty="0" smtClean="0"/>
              <a:t>is of the form</a:t>
            </a:r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i="1" dirty="0" smtClean="0"/>
              <a:t>a</a:t>
            </a:r>
            <a:r>
              <a:rPr lang="en-US" sz="2400" b="1" i="1" dirty="0" smtClean="0">
                <a:solidFill>
                  <a:srgbClr val="0000FF"/>
                </a:solidFill>
              </a:rPr>
              <a:t>x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i="1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i="1" dirty="0" err="1" smtClean="0"/>
              <a:t>b</a:t>
            </a:r>
            <a:r>
              <a:rPr lang="en-US" sz="2400" i="1" dirty="0" smtClean="0"/>
              <a:t> </a:t>
            </a:r>
            <a:r>
              <a:rPr lang="en-US" sz="2400" dirty="0" smtClean="0"/>
              <a:t>(mod </a:t>
            </a:r>
            <a:r>
              <a:rPr lang="en-US" sz="2400" dirty="0" err="1" smtClean="0"/>
              <a:t>m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Where 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m</a:t>
            </a:r>
            <a:r>
              <a:rPr lang="en-US" sz="2400" dirty="0" smtClean="0"/>
              <a:t> are integers, and </a:t>
            </a:r>
            <a:r>
              <a:rPr lang="en-US" sz="2400" dirty="0" err="1" smtClean="0"/>
              <a:t>x</a:t>
            </a:r>
            <a:r>
              <a:rPr lang="en-US" sz="2400" dirty="0" smtClean="0"/>
              <a:t> is a variable.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it, find </a:t>
            </a:r>
            <a:r>
              <a:rPr lang="en-US" sz="2400" dirty="0" smtClean="0">
                <a:solidFill>
                  <a:srgbClr val="0000FF"/>
                </a:solidFill>
              </a:rPr>
              <a:t>all </a:t>
            </a:r>
            <a:r>
              <a:rPr lang="en-US" sz="2400" dirty="0" smtClean="0"/>
              <a:t>integers that satisfy this congruence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660066"/>
                </a:solidFill>
              </a:rPr>
              <a:t>For example, what is the solution of 3x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b="1" dirty="0" smtClean="0">
                <a:solidFill>
                  <a:srgbClr val="660066"/>
                </a:solidFill>
              </a:rPr>
              <a:t> 4 (mod 7)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First, we learn about the </a:t>
            </a:r>
            <a:r>
              <a:rPr lang="en-US" sz="2400" b="1" i="1" dirty="0" smtClean="0">
                <a:solidFill>
                  <a:srgbClr val="FF0000"/>
                </a:solidFill>
              </a:rPr>
              <a:t>inverse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Inverse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417638"/>
            <a:ext cx="82273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mod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has an </a:t>
            </a:r>
            <a:r>
              <a:rPr lang="en-US" sz="2400" dirty="0" smtClean="0">
                <a:solidFill>
                  <a:srgbClr val="FF0000"/>
                </a:solidFill>
              </a:rPr>
              <a:t>inverse</a:t>
            </a:r>
            <a:r>
              <a:rPr lang="en-US" sz="2400" dirty="0" smtClean="0"/>
              <a:t> </a:t>
            </a:r>
            <a:r>
              <a:rPr lang="en-US" sz="2400" i="1" dirty="0" smtClean="0"/>
              <a:t>a'</a:t>
            </a:r>
            <a:r>
              <a:rPr lang="en-US" sz="2400" dirty="0" smtClean="0"/>
              <a:t>, if </a:t>
            </a:r>
            <a:r>
              <a:rPr lang="en-US" sz="2400" i="1" dirty="0" err="1" smtClean="0">
                <a:solidFill>
                  <a:srgbClr val="0000FF"/>
                </a:solidFill>
              </a:rPr>
              <a:t>a.a</a:t>
            </a:r>
            <a:r>
              <a:rPr lang="en-US" sz="2400" i="1" dirty="0" smtClean="0">
                <a:solidFill>
                  <a:srgbClr val="0000FF"/>
                </a:solidFill>
              </a:rPr>
              <a:t>’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 </a:t>
            </a:r>
            <a:r>
              <a:rPr lang="en-US" sz="2400" i="1" dirty="0" smtClean="0">
                <a:solidFill>
                  <a:srgbClr val="0000FF"/>
                </a:solidFill>
              </a:rPr>
              <a:t>1 (mod </a:t>
            </a: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inverse exists whenever </a:t>
            </a:r>
            <a:r>
              <a:rPr lang="en-US" sz="2400" i="1" dirty="0" smtClean="0">
                <a:solidFill>
                  <a:srgbClr val="0000FF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 are relatively prime,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i.e. </a:t>
            </a:r>
            <a:r>
              <a:rPr lang="en-US" sz="2400" i="1" dirty="0" err="1" smtClean="0"/>
              <a:t>gcd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a, </a:t>
            </a:r>
            <a:r>
              <a:rPr lang="en-US" sz="2400" i="1" dirty="0" err="1" smtClean="0"/>
              <a:t>m</a:t>
            </a:r>
            <a:r>
              <a:rPr lang="en-US" sz="2400" dirty="0" smtClean="0"/>
              <a:t>) = 1.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. 	</a:t>
            </a:r>
            <a:r>
              <a:rPr lang="en-US" sz="2400" b="1" dirty="0" smtClean="0">
                <a:solidFill>
                  <a:srgbClr val="660066"/>
                </a:solidFill>
                <a:latin typeface="+mj-lt"/>
              </a:rPr>
              <a:t>What is the inverse of 3 mod 7</a:t>
            </a:r>
            <a:r>
              <a:rPr lang="en-US" sz="2400" b="1" i="1" dirty="0" smtClean="0">
                <a:solidFill>
                  <a:srgbClr val="660066"/>
                </a:solidFill>
                <a:latin typeface="+mj-lt"/>
              </a:rPr>
              <a:t>?</a:t>
            </a:r>
          </a:p>
          <a:p>
            <a:endParaRPr lang="en-US" sz="2400" i="1" dirty="0" smtClean="0">
              <a:solidFill>
                <a:srgbClr val="660066"/>
              </a:solidFill>
              <a:latin typeface="+mj-lt"/>
            </a:endParaRPr>
          </a:p>
          <a:p>
            <a:r>
              <a:rPr lang="en-US" sz="2400" i="1" dirty="0" smtClean="0">
                <a:solidFill>
                  <a:srgbClr val="660066"/>
                </a:solidFill>
                <a:latin typeface="+mj-lt"/>
              </a:rPr>
              <a:t>			</a:t>
            </a:r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Since</a:t>
            </a:r>
            <a:r>
              <a:rPr lang="en-US" sz="2400" i="1" dirty="0" smtClean="0">
                <a:solidFill>
                  <a:srgbClr val="66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  <a:latin typeface="+mj-lt"/>
              </a:rPr>
              <a:t>gcd</a:t>
            </a:r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 (3, 7) = 1, it has an inverse. 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			</a:t>
            </a:r>
          </a:p>
          <a:p>
            <a:r>
              <a:rPr lang="en-US" sz="2400" dirty="0" smtClean="0">
                <a:solidFill>
                  <a:srgbClr val="660066"/>
                </a:solidFill>
                <a:latin typeface="+mj-lt"/>
              </a:rPr>
              <a:t>			The inverse is -2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of linear </a:t>
            </a:r>
            <a:r>
              <a:rPr lang="en-US" dirty="0" err="1" smtClean="0"/>
              <a:t>congruences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668" y="1417638"/>
            <a:ext cx="82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Solve 3x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/>
              <a:t> 4 (mod 7)</a:t>
            </a:r>
          </a:p>
          <a:p>
            <a:endParaRPr lang="en-US" sz="2400" i="1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First, compute the inverse of 3 mod 7.  The inverse is -2.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 (-6 mod 7 = 1 mod 7)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Multiplying both sides by the inverse,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-2. 3x = -2.4 (mod 7) = -8 (mod 7)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= -8 mod 7 = -1 mod 7 = 6 mod 7 = ..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Chinese remainder theorem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749" y="1565906"/>
            <a:ext cx="8243387" cy="477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first century, Chinese mathematician Sun-</a:t>
            </a:r>
            <a:r>
              <a:rPr lang="en-US" sz="2400" dirty="0" err="1" smtClean="0"/>
              <a:t>Tsu</a:t>
            </a:r>
            <a:r>
              <a:rPr lang="en-US" sz="2400" dirty="0" smtClean="0"/>
              <a:t> asked:</a:t>
            </a:r>
          </a:p>
          <a:p>
            <a:endParaRPr lang="en-US" sz="24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Consider an unknown number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. When divided by 3 the remainder is 2, when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divided by 5, the remainder is 3, and when divided by 7, the remainder is 2.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sz="2000" dirty="0" smtClean="0">
                <a:solidFill>
                  <a:srgbClr val="0000FF"/>
                </a:solidFill>
              </a:rPr>
              <a:t>is 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equivalent to solving the system of </a:t>
            </a:r>
            <a:r>
              <a:rPr lang="en-US" sz="2400" dirty="0" err="1" smtClean="0"/>
              <a:t>congruences</a:t>
            </a:r>
            <a:endParaRPr lang="en-US" sz="2400" dirty="0" smtClean="0"/>
          </a:p>
          <a:p>
            <a:endParaRPr lang="en-US" sz="2400" b="1" i="1" dirty="0" smtClean="0">
              <a:solidFill>
                <a:srgbClr val="0000FF"/>
              </a:solidFill>
            </a:endParaRPr>
          </a:p>
          <a:p>
            <a:r>
              <a:rPr lang="en-US" sz="2400" b="1" i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2 (mod 3)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3 (mod 5)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2400" dirty="0" smtClean="0"/>
              <a:t>2 (mod 7) 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Chinese remainder theorem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9749" y="1565906"/>
            <a:ext cx="796839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2,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be </a:t>
            </a:r>
            <a:r>
              <a:rPr lang="en-US" sz="2400" i="1" dirty="0" err="1" smtClean="0">
                <a:solidFill>
                  <a:srgbClr val="FF0000"/>
                </a:solidFill>
              </a:rPr>
              <a:t>pairwise</a:t>
            </a:r>
            <a:r>
              <a:rPr lang="en-US" sz="2400" i="1" dirty="0" smtClean="0">
                <a:solidFill>
                  <a:srgbClr val="FF0000"/>
                </a:solidFill>
              </a:rPr>
              <a:t> relatively prime</a:t>
            </a:r>
            <a:r>
              <a:rPr lang="en-US" sz="2400" dirty="0" smtClean="0"/>
              <a:t> integers, and</a:t>
            </a:r>
          </a:p>
          <a:p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be arbitrary integers. Then the system of equations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solidFill>
                  <a:srgbClr val="0000FF"/>
                </a:solidFill>
              </a:rPr>
              <a:t> a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(mod m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sz="2400" dirty="0" smtClean="0">
                <a:solidFill>
                  <a:srgbClr val="0000FF"/>
                </a:solidFill>
              </a:rPr>
              <a:t> a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(mod m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...	…	…	…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ea typeface="ＭＳ ゴシック"/>
                <a:cs typeface="ＭＳ ゴシック"/>
              </a:rPr>
              <a:t>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(mod 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has a </a:t>
            </a:r>
            <a:r>
              <a:rPr lang="en-US" sz="2400" i="1" dirty="0" smtClean="0">
                <a:solidFill>
                  <a:srgbClr val="FF0000"/>
                </a:solidFill>
              </a:rPr>
              <a:t>unique solution </a:t>
            </a:r>
            <a:r>
              <a:rPr lang="en-US" sz="2400" dirty="0" smtClean="0"/>
              <a:t>modulo 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= m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m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m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... </a:t>
            </a:r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endParaRPr lang="en-US" sz="2400" baseline="-25000" dirty="0" smtClean="0"/>
          </a:p>
          <a:p>
            <a:r>
              <a:rPr lang="en-US" sz="2400" dirty="0" smtClean="0">
                <a:solidFill>
                  <a:srgbClr val="660066"/>
                </a:solidFill>
              </a:rPr>
              <a:t>[It is </a:t>
            </a:r>
            <a:r>
              <a:rPr lang="en-US" sz="2400" dirty="0" err="1" smtClean="0">
                <a:solidFill>
                  <a:srgbClr val="660066"/>
                </a:solidFill>
              </a:rPr>
              <a:t>x</a:t>
            </a:r>
            <a:r>
              <a:rPr lang="en-US" sz="2400" dirty="0" smtClean="0">
                <a:solidFill>
                  <a:srgbClr val="660066"/>
                </a:solidFill>
              </a:rPr>
              <a:t> = a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M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y</a:t>
            </a:r>
            <a:r>
              <a:rPr lang="en-US" sz="2400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dirty="0" smtClean="0">
                <a:solidFill>
                  <a:srgbClr val="660066"/>
                </a:solidFill>
              </a:rPr>
              <a:t> + a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M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y</a:t>
            </a:r>
            <a:r>
              <a:rPr lang="en-US" sz="2400" baseline="-25000" dirty="0" smtClean="0">
                <a:solidFill>
                  <a:srgbClr val="660066"/>
                </a:solidFill>
              </a:rPr>
              <a:t>2</a:t>
            </a:r>
            <a:r>
              <a:rPr lang="en-US" sz="2400" dirty="0" smtClean="0">
                <a:solidFill>
                  <a:srgbClr val="660066"/>
                </a:solidFill>
              </a:rPr>
              <a:t> + ... + a</a:t>
            </a:r>
            <a:r>
              <a:rPr lang="en-US" sz="2400" baseline="-25000" dirty="0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err="1" smtClean="0">
                <a:solidFill>
                  <a:srgbClr val="660066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n</a:t>
            </a:r>
            <a:r>
              <a:rPr lang="en-US" sz="2400" dirty="0" smtClean="0">
                <a:solidFill>
                  <a:srgbClr val="660066"/>
                </a:solidFill>
              </a:rPr>
              <a:t>,</a:t>
            </a:r>
          </a:p>
          <a:p>
            <a:endParaRPr lang="en-US" sz="2400" dirty="0" smtClean="0">
              <a:solidFill>
                <a:srgbClr val="660066"/>
              </a:solidFill>
            </a:endParaRPr>
          </a:p>
          <a:p>
            <a:r>
              <a:rPr lang="en-US" sz="2400" dirty="0" smtClean="0">
                <a:solidFill>
                  <a:srgbClr val="660066"/>
                </a:solidFill>
              </a:rPr>
              <a:t>where M</a:t>
            </a:r>
            <a:r>
              <a:rPr lang="en-US" sz="2400" baseline="-25000" dirty="0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= </a:t>
            </a:r>
            <a:r>
              <a:rPr lang="en-US" sz="2400" dirty="0" err="1" smtClean="0">
                <a:solidFill>
                  <a:srgbClr val="660066"/>
                </a:solidFill>
              </a:rPr>
              <a:t>m/m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and </a:t>
            </a:r>
            <a:r>
              <a:rPr lang="en-US" sz="2400" dirty="0" err="1" smtClean="0">
                <a:solidFill>
                  <a:srgbClr val="660066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= the inverse of M</a:t>
            </a:r>
            <a:r>
              <a:rPr lang="en-US" sz="2400" baseline="-25000" dirty="0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 mod </a:t>
            </a:r>
            <a:r>
              <a:rPr lang="en-US" sz="2400" dirty="0" err="1" smtClean="0">
                <a:solidFill>
                  <a:srgbClr val="660066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400" dirty="0" smtClean="0">
                <a:solidFill>
                  <a:srgbClr val="660066"/>
                </a:solidFill>
              </a:rPr>
              <a:t>]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If </a:t>
            </a:r>
            <a:r>
              <a:rPr lang="en-US" sz="2400" dirty="0" err="1" smtClean="0"/>
              <a:t>p</a:t>
            </a:r>
            <a:r>
              <a:rPr lang="en-US" sz="2400" dirty="0" smtClean="0"/>
              <a:t> is prime and a is an integer not divisible by </a:t>
            </a:r>
            <a:r>
              <a:rPr lang="en-US" sz="2400" dirty="0" err="1" smtClean="0"/>
              <a:t>p</a:t>
            </a:r>
            <a:r>
              <a:rPr lang="en-US" sz="2400" dirty="0" smtClean="0"/>
              <a:t>, then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solidFill>
                  <a:srgbClr val="0000FF"/>
                </a:solidFill>
              </a:rPr>
              <a:t>a</a:t>
            </a:r>
            <a:r>
              <a:rPr lang="en-US" sz="2400" baseline="30000" dirty="0" smtClean="0">
                <a:solidFill>
                  <a:srgbClr val="0000FF"/>
                </a:solidFill>
              </a:rPr>
              <a:t>p-1 </a:t>
            </a:r>
            <a:r>
              <a:rPr lang="en-US" sz="2400" dirty="0" smtClean="0">
                <a:solidFill>
                  <a:srgbClr val="0000FF"/>
                </a:solidFill>
              </a:rPr>
              <a:t>= 1 (mod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This also means that </a:t>
            </a:r>
            <a:r>
              <a:rPr lang="en-US" sz="2400" dirty="0" err="1" smtClean="0">
                <a:solidFill>
                  <a:srgbClr val="0000FF"/>
                </a:solidFill>
              </a:rPr>
              <a:t>a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p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= a (mod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Are there very efficient ways to generate prime numbers?</a:t>
            </a:r>
          </a:p>
          <a:p>
            <a:pPr>
              <a:buNone/>
            </a:pPr>
            <a:r>
              <a:rPr lang="en-US" sz="2400" dirty="0" smtClean="0"/>
              <a:t>	Ancient Chinese mathematicians believed that </a:t>
            </a:r>
            <a:r>
              <a:rPr lang="en-US" sz="2400" dirty="0" err="1" smtClean="0"/>
              <a:t>n</a:t>
            </a:r>
            <a:r>
              <a:rPr lang="en-US" sz="2400" dirty="0" smtClean="0"/>
              <a:t> is a prime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if and only if</a:t>
            </a:r>
          </a:p>
          <a:p>
            <a:pPr>
              <a:buNone/>
            </a:pPr>
            <a:r>
              <a:rPr lang="en-US" sz="2400" dirty="0" smtClean="0"/>
              <a:t>						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n-1 </a:t>
            </a:r>
            <a:r>
              <a:rPr lang="en-US" sz="2400" dirty="0" smtClean="0">
                <a:solidFill>
                  <a:srgbClr val="0000FF"/>
                </a:solidFill>
              </a:rPr>
              <a:t>= 1 (mod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/>
              <a:t>		For example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7-1 </a:t>
            </a:r>
            <a:r>
              <a:rPr lang="en-US" sz="2400" dirty="0" smtClean="0">
                <a:solidFill>
                  <a:srgbClr val="0000FF"/>
                </a:solidFill>
              </a:rPr>
              <a:t>= 1 (mod 7)	(and 7 is a prime)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But unfortunately, the “if” part is not true. Note that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		2</a:t>
            </a:r>
            <a:r>
              <a:rPr lang="en-US" sz="2400" baseline="30000" dirty="0" smtClean="0">
                <a:solidFill>
                  <a:srgbClr val="0000FF"/>
                </a:solidFill>
              </a:rPr>
              <a:t>341-1 </a:t>
            </a:r>
            <a:r>
              <a:rPr lang="en-US" sz="2400" dirty="0" smtClean="0">
                <a:solidFill>
                  <a:srgbClr val="0000FF"/>
                </a:solidFill>
              </a:rPr>
              <a:t>= 1 (mod 341),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But 341 is not prime (341 = 11 X 31).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(these are called Carmichael numbers)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15338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Hashing function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 hashing function is a mapping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key 	➞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	a storage location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 Narrow"/>
                <a:cs typeface="Arial Narrow"/>
              </a:rPr>
              <a:t>(larger domain)		(smaller size storage)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So that it can be efficiently stored</a:t>
            </a:r>
          </a:p>
          <a:p>
            <a:pPr>
              <a:buNone/>
            </a:pPr>
            <a:r>
              <a:rPr lang="en-US" sz="2400" dirty="0" smtClean="0"/>
              <a:t>and retrieved.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9522" y="20231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9522" y="26428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4" y="1612900"/>
            <a:ext cx="6034730" cy="38582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15338" cy="4388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/>
              <a:t>Hashing function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Assume that University of Iowa plans to maintain a record of its 5000 employees </a:t>
            </a:r>
            <a:r>
              <a:rPr lang="en-US" sz="2400" dirty="0" smtClean="0">
                <a:solidFill>
                  <a:srgbClr val="0000FF"/>
                </a:solidFill>
              </a:rPr>
              <a:t>using SSN as the key</a:t>
            </a:r>
            <a:r>
              <a:rPr lang="en-US" sz="2400" dirty="0" smtClean="0">
                <a:solidFill>
                  <a:srgbClr val="000000"/>
                </a:solidFill>
              </a:rPr>
              <a:t>. How will it assign a memory location to the record for an employee with </a:t>
            </a:r>
            <a:r>
              <a:rPr lang="en-US" sz="2400" dirty="0" smtClean="0">
                <a:solidFill>
                  <a:srgbClr val="0000FF"/>
                </a:solidFill>
              </a:rPr>
              <a:t>key = </a:t>
            </a:r>
            <a:r>
              <a:rPr lang="en-US" sz="2400" dirty="0" err="1" smtClean="0">
                <a:solidFill>
                  <a:srgbClr val="0000FF"/>
                </a:solidFill>
              </a:rPr>
              <a:t>k</a:t>
            </a:r>
            <a:r>
              <a:rPr lang="en-US" sz="2400" dirty="0" smtClean="0">
                <a:solidFill>
                  <a:srgbClr val="000000"/>
                </a:solidFill>
              </a:rPr>
              <a:t>? One solution is to use a hashing function </a:t>
            </a:r>
            <a:r>
              <a:rPr lang="en-US" sz="2400" dirty="0" err="1" smtClean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b="1" dirty="0" err="1" smtClean="0">
                <a:solidFill>
                  <a:srgbClr val="0000FF"/>
                </a:solidFill>
              </a:rPr>
              <a:t>h(k</a:t>
            </a:r>
            <a:r>
              <a:rPr lang="en-US" sz="2400" b="1" dirty="0" smtClean="0">
                <a:solidFill>
                  <a:srgbClr val="0000FF"/>
                </a:solidFill>
              </a:rPr>
              <a:t>) = k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</a:rPr>
              <a:t> mod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(where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 = number of  available memory locations)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9522" y="20231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9522" y="26428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15338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A hashing function must be easy to evaluate, preferably in constant time. There is a risk of </a:t>
            </a:r>
            <a:r>
              <a:rPr lang="en-US" sz="2400" b="1" dirty="0" smtClean="0">
                <a:solidFill>
                  <a:srgbClr val="0000FF"/>
                </a:solidFill>
              </a:rPr>
              <a:t>collision</a:t>
            </a:r>
            <a:r>
              <a:rPr lang="en-US" sz="2400" dirty="0" smtClean="0">
                <a:solidFill>
                  <a:srgbClr val="000000"/>
                </a:solidFill>
              </a:rPr>
              <a:t> (two keys mapped to the same location), but in that case the first free location after the occupied location has to be assigned by the hashing function.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76462" y="2080846"/>
            <a:ext cx="1475153" cy="3780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76462" y="2334847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76462" y="2938950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76462" y="2641235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6462" y="5060462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76462" y="5374665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6462" y="5614132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4703" y="1967103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74703" y="2334847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74703" y="2754284"/>
            <a:ext cx="301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1495" y="5619207"/>
            <a:ext cx="569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41495" y="5246388"/>
            <a:ext cx="569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m-2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76462" y="3818181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76462" y="3556000"/>
            <a:ext cx="14751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94396" y="3188256"/>
            <a:ext cx="79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k1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94396" y="3927231"/>
            <a:ext cx="6874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0800000" flipV="1">
            <a:off x="7551616" y="3372921"/>
            <a:ext cx="342781" cy="319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7532506" y="3711879"/>
            <a:ext cx="381001" cy="342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Parity Check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00646" cy="4388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When a string of </a:t>
            </a:r>
            <a:r>
              <a:rPr lang="en-US" sz="2400" dirty="0" err="1" smtClean="0"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solidFill>
                  <a:srgbClr val="000000"/>
                </a:solidFill>
              </a:rPr>
              <a:t> bits	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b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…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is transmitted, sometimes a single bit is corrupted due to communication error. To safeguard this, an extra bit b</a:t>
            </a:r>
            <a:r>
              <a:rPr lang="en-US" sz="2400" baseline="-25000" dirty="0" smtClean="0">
                <a:solidFill>
                  <a:srgbClr val="000000"/>
                </a:solidFill>
              </a:rPr>
              <a:t>n+1 </a:t>
            </a:r>
            <a:r>
              <a:rPr lang="en-US" sz="2400" dirty="0" smtClean="0">
                <a:solidFill>
                  <a:srgbClr val="000000"/>
                </a:solidFill>
              </a:rPr>
              <a:t>is added.  The extra bit is chosen so that </a:t>
            </a:r>
            <a:r>
              <a:rPr lang="en-US" sz="2400" b="1" dirty="0" smtClean="0">
                <a:solidFill>
                  <a:srgbClr val="0000FF"/>
                </a:solidFill>
              </a:rPr>
              <a:t>mod 2</a:t>
            </a:r>
            <a:r>
              <a:rPr lang="en-US" sz="2400" dirty="0" smtClean="0">
                <a:solidFill>
                  <a:srgbClr val="000000"/>
                </a:solidFill>
              </a:rPr>
              <a:t> sum of all the bits is 0.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1  1  0  1  0  1  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0  1  0  1  1  0  0  1  1  </a:t>
            </a:r>
            <a:r>
              <a:rPr lang="en-US" sz="2400" dirty="0" smtClean="0">
                <a:solidFill>
                  <a:srgbClr val="FF6600"/>
                </a:solidFill>
              </a:rPr>
              <a:t>1 </a:t>
            </a:r>
            <a:r>
              <a:rPr lang="en-US" sz="2400" dirty="0" smtClean="0">
                <a:solidFill>
                  <a:srgbClr val="000000"/>
                </a:solidFill>
              </a:rPr>
              <a:t> 		(parity bit in red)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/>
              <a:t>	Parity checking helps detect such transmission errors. Works for singe bit corruption only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Key 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535" y="1816465"/>
            <a:ext cx="763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oldest example is Caesar cipher used by Julius Caesar to</a:t>
            </a:r>
          </a:p>
          <a:p>
            <a:r>
              <a:rPr lang="en-US" sz="2400" dirty="0" smtClean="0"/>
              <a:t>communicate with his generals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535" y="2797626"/>
            <a:ext cx="707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example, </a:t>
            </a:r>
            <a:r>
              <a:rPr lang="en-US" sz="2400" b="1" dirty="0" smtClean="0">
                <a:solidFill>
                  <a:srgbClr val="0000FF"/>
                </a:solidFill>
              </a:rPr>
              <a:t>LOVE</a:t>
            </a:r>
            <a:r>
              <a:rPr lang="en-US" sz="2400" dirty="0" smtClean="0"/>
              <a:t>  ➞  </a:t>
            </a:r>
            <a:r>
              <a:rPr lang="en-US" sz="2400" b="1" dirty="0" smtClean="0">
                <a:solidFill>
                  <a:srgbClr val="0000FF"/>
                </a:solidFill>
              </a:rPr>
              <a:t>ORYH</a:t>
            </a:r>
            <a:r>
              <a:rPr lang="en-US" sz="2400" dirty="0" smtClean="0"/>
              <a:t>  (circular shift by 3 places)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535" y="3485096"/>
            <a:ext cx="6058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general, for Caesar Cipher, let </a:t>
            </a:r>
          </a:p>
          <a:p>
            <a:r>
              <a:rPr lang="en-US" sz="2400" dirty="0" err="1" smtClean="0"/>
              <a:t>p</a:t>
            </a:r>
            <a:r>
              <a:rPr lang="en-US" sz="2400" dirty="0" smtClean="0"/>
              <a:t> = plain text </a:t>
            </a:r>
            <a:r>
              <a:rPr lang="en-US" sz="2400" dirty="0" err="1" smtClean="0"/>
              <a:t>c</a:t>
            </a:r>
            <a:r>
              <a:rPr lang="en-US" sz="2400" dirty="0" smtClean="0"/>
              <a:t>= cipher text,  </a:t>
            </a:r>
            <a:r>
              <a:rPr lang="en-US" sz="2400" dirty="0" err="1" smtClean="0"/>
              <a:t>k</a:t>
            </a:r>
            <a:r>
              <a:rPr lang="en-US" sz="2400" dirty="0" smtClean="0"/>
              <a:t> = encryption key</a:t>
            </a:r>
          </a:p>
          <a:p>
            <a:endParaRPr lang="en-US" sz="2400" dirty="0" smtClean="0"/>
          </a:p>
          <a:p>
            <a:r>
              <a:rPr lang="en-US" sz="2400" dirty="0" smtClean="0"/>
              <a:t>The encryption algorithm  is  </a:t>
            </a:r>
            <a:r>
              <a:rPr lang="en-US" sz="2400" dirty="0" err="1" smtClean="0"/>
              <a:t>c</a:t>
            </a:r>
            <a:r>
              <a:rPr lang="en-US" sz="2400" dirty="0" smtClean="0"/>
              <a:t> = </a:t>
            </a:r>
            <a:r>
              <a:rPr lang="en-US" sz="2400" dirty="0" err="1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2400" dirty="0" smtClean="0"/>
              <a:t> mod 26</a:t>
            </a:r>
          </a:p>
          <a:p>
            <a:r>
              <a:rPr lang="en-US" sz="2400" dirty="0" smtClean="0"/>
              <a:t>The decryption algorithm is  </a:t>
            </a:r>
            <a:r>
              <a:rPr lang="en-US" sz="2400" dirty="0" err="1" smtClean="0"/>
              <a:t>p</a:t>
            </a:r>
            <a:r>
              <a:rPr lang="en-US" sz="2400" dirty="0" smtClean="0"/>
              <a:t> = </a:t>
            </a:r>
            <a:r>
              <a:rPr lang="en-US" sz="2400" dirty="0" err="1" smtClean="0"/>
              <a:t>c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2400" dirty="0" smtClean="0"/>
              <a:t> mod 26</a:t>
            </a:r>
          </a:p>
          <a:p>
            <a:r>
              <a:rPr lang="en-US" sz="2400" dirty="0" smtClean="0"/>
              <a:t>Both parties must share a </a:t>
            </a:r>
            <a:r>
              <a:rPr lang="en-US" sz="2400" dirty="0" smtClean="0">
                <a:solidFill>
                  <a:srgbClr val="0000FF"/>
                </a:solidFill>
              </a:rPr>
              <a:t>common secret key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Key Cryptography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0799" y="2100606"/>
            <a:ext cx="71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problem with private key cryptography is the </a:t>
            </a:r>
            <a:r>
              <a:rPr lang="en-US" sz="2400" dirty="0" smtClean="0">
                <a:solidFill>
                  <a:srgbClr val="FF0000"/>
                </a:solidFill>
              </a:rPr>
              <a:t>distribution of the private key</a:t>
            </a:r>
            <a:r>
              <a:rPr lang="en-US" sz="2400" dirty="0" smtClean="0"/>
              <a:t>. To send a secret message, you need a key. How would you transmit the key? </a:t>
            </a:r>
            <a:r>
              <a:rPr lang="en-US" sz="2400" i="1" dirty="0" smtClean="0"/>
              <a:t>Would you use another key for it?</a:t>
            </a:r>
          </a:p>
          <a:p>
            <a:endParaRPr lang="en-US" sz="2400" dirty="0" smtClean="0"/>
          </a:p>
          <a:p>
            <a:r>
              <a:rPr lang="en-US" sz="2400" dirty="0" smtClean="0"/>
              <a:t>This led to the introduction of </a:t>
            </a:r>
            <a:r>
              <a:rPr lang="en-US" sz="2400" i="1" dirty="0" smtClean="0">
                <a:solidFill>
                  <a:srgbClr val="0000FF"/>
                </a:solidFill>
              </a:rPr>
              <a:t>public key cryptography 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416" y="1582615"/>
            <a:ext cx="7868059" cy="4683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RSA Cryptosystems </a:t>
            </a:r>
            <a:r>
              <a:rPr lang="en-US" sz="2000" dirty="0" smtClean="0"/>
              <a:t>uses two keys, a </a:t>
            </a:r>
            <a:r>
              <a:rPr lang="en-US" sz="2000" dirty="0" smtClean="0">
                <a:solidFill>
                  <a:srgbClr val="0000FF"/>
                </a:solidFill>
              </a:rPr>
              <a:t>public key </a:t>
            </a:r>
            <a:r>
              <a:rPr lang="en-US" sz="2000" dirty="0" smtClean="0"/>
              <a:t>and a </a:t>
            </a:r>
            <a:r>
              <a:rPr lang="en-US" sz="2000" dirty="0" smtClean="0">
                <a:solidFill>
                  <a:srgbClr val="0000FF"/>
                </a:solidFill>
              </a:rPr>
              <a:t>private key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n</a:t>
            </a:r>
            <a:r>
              <a:rPr lang="en-US" sz="2000" dirty="0" smtClean="0"/>
              <a:t> = </a:t>
            </a:r>
            <a:r>
              <a:rPr lang="en-US" sz="2000" dirty="0" err="1" smtClean="0"/>
              <a:t>p</a:t>
            </a:r>
            <a:r>
              <a:rPr lang="en-US" sz="2000" dirty="0" smtClean="0"/>
              <a:t> . </a:t>
            </a:r>
            <a:r>
              <a:rPr lang="en-US" sz="2000" dirty="0" err="1" smtClean="0"/>
              <a:t>q</a:t>
            </a:r>
            <a:r>
              <a:rPr lang="en-US" sz="2000" dirty="0" smtClean="0"/>
              <a:t> (</a:t>
            </a:r>
            <a:r>
              <a:rPr lang="en-US" sz="2000" dirty="0" err="1" smtClean="0"/>
              <a:t>p</a:t>
            </a:r>
            <a:r>
              <a:rPr lang="en-US" sz="2000" dirty="0" smtClean="0"/>
              <a:t>, </a:t>
            </a:r>
            <a:r>
              <a:rPr lang="en-US" sz="2000" dirty="0" err="1" smtClean="0"/>
              <a:t>q</a:t>
            </a:r>
            <a:r>
              <a:rPr lang="en-US" sz="2000" dirty="0" smtClean="0"/>
              <a:t> are </a:t>
            </a:r>
            <a:r>
              <a:rPr lang="en-US" sz="2000" dirty="0" smtClean="0">
                <a:solidFill>
                  <a:srgbClr val="0000FF"/>
                </a:solidFill>
              </a:rPr>
              <a:t>large prime numbers</a:t>
            </a:r>
            <a:r>
              <a:rPr lang="en-US" sz="2000" dirty="0" smtClean="0"/>
              <a:t>, say 200 digits each)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/>
              <a:t>encryption key </a:t>
            </a:r>
            <a:r>
              <a:rPr lang="en-US" sz="2000" b="1" dirty="0" err="1" smtClean="0">
                <a:solidFill>
                  <a:srgbClr val="0000FF"/>
                </a:solidFill>
              </a:rPr>
              <a:t>e</a:t>
            </a:r>
            <a:r>
              <a:rPr lang="en-US" sz="2000" dirty="0" smtClean="0"/>
              <a:t> is </a:t>
            </a:r>
            <a:r>
              <a:rPr lang="en-US" sz="2000" i="1" dirty="0" smtClean="0">
                <a:solidFill>
                  <a:srgbClr val="660066"/>
                </a:solidFill>
              </a:rPr>
              <a:t>relatively prime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(p-1)(q-1)</a:t>
            </a:r>
            <a:r>
              <a:rPr lang="en-US" sz="2000" dirty="0" smtClean="0"/>
              <a:t>, and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/>
              <a:t>decryption key </a:t>
            </a:r>
            <a:r>
              <a:rPr lang="en-US" sz="2000" b="1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/>
              <a:t> is the inverse of </a:t>
            </a:r>
            <a:r>
              <a:rPr lang="en-US" sz="2000" dirty="0" err="1" smtClean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 mod (p-1)(q-1)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e</a:t>
            </a:r>
            <a:r>
              <a:rPr lang="en-US" sz="2000" dirty="0" smtClean="0"/>
              <a:t> is secret, but </a:t>
            </a:r>
            <a:r>
              <a:rPr lang="en-US" sz="2000" dirty="0" err="1" smtClean="0"/>
              <a:t>d</a:t>
            </a:r>
            <a:r>
              <a:rPr lang="en-US" sz="2000" dirty="0" smtClean="0"/>
              <a:t> is publicly known)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Ciphertext</a:t>
            </a:r>
            <a:r>
              <a:rPr lang="en-US" sz="2000" dirty="0" smtClean="0">
                <a:solidFill>
                  <a:srgbClr val="0000FF"/>
                </a:solidFill>
              </a:rPr>
              <a:t> 		C = M</a:t>
            </a:r>
            <a:r>
              <a:rPr lang="en-US" sz="2000" baseline="30000" dirty="0" smtClean="0">
                <a:solidFill>
                  <a:srgbClr val="0000FF"/>
                </a:solidFill>
              </a:rPr>
              <a:t>e</a:t>
            </a:r>
            <a:r>
              <a:rPr lang="en-US" sz="2000" dirty="0" smtClean="0">
                <a:solidFill>
                  <a:srgbClr val="0000FF"/>
                </a:solidFill>
              </a:rPr>
              <a:t> mod </a:t>
            </a:r>
            <a:r>
              <a:rPr lang="en-US" sz="2000" dirty="0" err="1" smtClean="0">
                <a:solidFill>
                  <a:srgbClr val="0000FF"/>
                </a:solidFill>
              </a:rPr>
              <a:t>n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	Plaintext 		M =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000" dirty="0" smtClean="0">
                <a:solidFill>
                  <a:srgbClr val="0000FF"/>
                </a:solidFill>
              </a:rPr>
              <a:t> mod </a:t>
            </a:r>
            <a:r>
              <a:rPr lang="en-US" sz="2000" dirty="0" err="1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	(Why does it work?)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 is a </a:t>
            </a:r>
            <a:r>
              <a:rPr lang="en-US" sz="2000" i="1" dirty="0" smtClean="0"/>
              <a:t>signed version </a:t>
            </a:r>
            <a:r>
              <a:rPr lang="en-US" sz="2000" dirty="0" smtClean="0"/>
              <a:t>of the plaintext message M.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Or, Alice can send a message to Bob by encrypting it with Bob’s public key.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No one else, but Bob will be able to decipher it using the secret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793" y="4010247"/>
            <a:ext cx="3982910" cy="9261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5873" y="1417638"/>
            <a:ext cx="9122885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Ciphertext</a:t>
            </a:r>
            <a:r>
              <a:rPr lang="en-US" sz="2400" dirty="0" smtClean="0">
                <a:solidFill>
                  <a:srgbClr val="0000FF"/>
                </a:solidFill>
              </a:rPr>
              <a:t> 		C = M</a:t>
            </a:r>
            <a:r>
              <a:rPr lang="en-US" sz="2400" baseline="30000" dirty="0" smtClean="0">
                <a:solidFill>
                  <a:srgbClr val="0000FF"/>
                </a:solidFill>
              </a:rPr>
              <a:t>e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Plaintext 		M =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/>
              <a:t>	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When Bob sends a message M by encrypting it with his secret key </a:t>
            </a:r>
            <a:r>
              <a:rPr lang="en-US" sz="2400" dirty="0" err="1" smtClean="0"/>
              <a:t>e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Alice (in fact anyone) can decrypt it using Bob’s public key. </a:t>
            </a:r>
            <a:r>
              <a:rPr lang="en-US" sz="2400" b="1" i="1" dirty="0" smtClean="0"/>
              <a:t>C is a 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signed version </a:t>
            </a:r>
            <a:r>
              <a:rPr lang="en-US" sz="2400" b="1" i="1" dirty="0" smtClean="0"/>
              <a:t>of the plaintext message M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Alice can send a message to Bob by encrypting it with Bob’s public key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. No one else, but Bob will be able to decipher it using his secret key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n</a:t>
            </a:r>
            <a:r>
              <a:rPr lang="en-US" sz="2400" dirty="0" smtClean="0"/>
              <a:t> = 43 </a:t>
            </a:r>
            <a:r>
              <a:rPr lang="en-US" sz="2400" dirty="0" err="1" smtClean="0"/>
              <a:t>x</a:t>
            </a:r>
            <a:r>
              <a:rPr lang="en-US" sz="2400" dirty="0" smtClean="0"/>
              <a:t> 59 = 2537	(i.e. </a:t>
            </a:r>
            <a:r>
              <a:rPr lang="en-US" sz="2400" dirty="0" err="1" smtClean="0"/>
              <a:t>p</a:t>
            </a:r>
            <a:r>
              <a:rPr lang="en-US" sz="2400" dirty="0" smtClean="0"/>
              <a:t> = 43, </a:t>
            </a:r>
            <a:r>
              <a:rPr lang="en-US" sz="2400" dirty="0" err="1" smtClean="0"/>
              <a:t>q</a:t>
            </a:r>
            <a:r>
              <a:rPr lang="en-US" sz="2400" dirty="0" smtClean="0"/>
              <a:t> = 59). </a:t>
            </a:r>
            <a:r>
              <a:rPr lang="en-US" sz="2400" dirty="0" smtClean="0">
                <a:solidFill>
                  <a:srgbClr val="0000FF"/>
                </a:solidFill>
              </a:rPr>
              <a:t>Everybody knows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. but nobody knows </a:t>
            </a:r>
            <a:r>
              <a:rPr lang="en-US" sz="2400" dirty="0" err="1" smtClean="0"/>
              <a:t>p</a:t>
            </a:r>
            <a:r>
              <a:rPr lang="en-US" sz="2400" dirty="0" smtClean="0"/>
              <a:t> or </a:t>
            </a:r>
            <a:r>
              <a:rPr lang="en-US" sz="2400" dirty="0" err="1" smtClean="0"/>
              <a:t>q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FF0000"/>
                </a:solidFill>
              </a:rPr>
              <a:t>they are secret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(p-1)(q-1) = 42 </a:t>
            </a:r>
            <a:r>
              <a:rPr lang="en-US" sz="2400" dirty="0" err="1" smtClean="0"/>
              <a:t>x</a:t>
            </a:r>
            <a:r>
              <a:rPr lang="en-US" sz="2400" dirty="0" smtClean="0"/>
              <a:t> 58 = 2436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Encryption key </a:t>
            </a:r>
            <a:r>
              <a:rPr lang="en-US" sz="2000" dirty="0" err="1" smtClean="0"/>
              <a:t>e</a:t>
            </a:r>
            <a:r>
              <a:rPr lang="en-US" sz="2000" dirty="0" smtClean="0"/>
              <a:t> = 13 (must be relatively prime with 2436) </a:t>
            </a:r>
            <a:r>
              <a:rPr lang="en-US" sz="2000" dirty="0" smtClean="0">
                <a:solidFill>
                  <a:srgbClr val="FF0000"/>
                </a:solidFill>
              </a:rPr>
              <a:t>(secret)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dirty="0" smtClean="0"/>
              <a:t>Decryption key </a:t>
            </a:r>
            <a:r>
              <a:rPr lang="en-US" sz="2000" dirty="0" err="1" smtClean="0"/>
              <a:t>d</a:t>
            </a:r>
            <a:r>
              <a:rPr lang="en-US" sz="2000" dirty="0" smtClean="0"/>
              <a:t> = 937 (is the inverse of </a:t>
            </a:r>
            <a:r>
              <a:rPr lang="en-US" sz="2000" dirty="0" err="1" smtClean="0"/>
              <a:t>e</a:t>
            </a:r>
            <a:r>
              <a:rPr lang="en-US" sz="2000" dirty="0" smtClean="0"/>
              <a:t> mod (p-1)(q-1)) (</a:t>
            </a:r>
            <a:r>
              <a:rPr lang="en-US" sz="2000" dirty="0" smtClean="0">
                <a:solidFill>
                  <a:srgbClr val="0000FF"/>
                </a:solidFill>
              </a:rPr>
              <a:t>public knowledge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Encrypt 1819: </a:t>
            </a:r>
            <a:r>
              <a:rPr lang="en-US" sz="2400" dirty="0" smtClean="0">
                <a:solidFill>
                  <a:srgbClr val="0000FF"/>
                </a:solidFill>
              </a:rPr>
              <a:t>1819</a:t>
            </a:r>
            <a:r>
              <a:rPr lang="en-US" sz="2400" baseline="30000" dirty="0" smtClean="0">
                <a:solidFill>
                  <a:srgbClr val="0000FF"/>
                </a:solidFill>
              </a:rPr>
              <a:t>13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mod</a:t>
            </a:r>
            <a:r>
              <a:rPr lang="en-US" sz="2400" dirty="0" smtClean="0">
                <a:solidFill>
                  <a:srgbClr val="0000FF"/>
                </a:solidFill>
              </a:rPr>
              <a:t> 2537 </a:t>
            </a:r>
            <a:r>
              <a:rPr lang="en-US" sz="2400" dirty="0" smtClean="0"/>
              <a:t>= 2081</a:t>
            </a:r>
          </a:p>
          <a:p>
            <a:pPr>
              <a:buNone/>
            </a:pPr>
            <a:r>
              <a:rPr lang="en-US" sz="2400" dirty="0" smtClean="0"/>
              <a:t>Decrypt 2081: </a:t>
            </a:r>
            <a:r>
              <a:rPr lang="en-US" sz="2400" dirty="0" smtClean="0">
                <a:solidFill>
                  <a:srgbClr val="0000FF"/>
                </a:solidFill>
              </a:rPr>
              <a:t>2081</a:t>
            </a:r>
            <a:r>
              <a:rPr lang="en-US" sz="2400" baseline="30000" dirty="0" smtClean="0">
                <a:solidFill>
                  <a:srgbClr val="0000FF"/>
                </a:solidFill>
              </a:rPr>
              <a:t>937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mod</a:t>
            </a:r>
            <a:r>
              <a:rPr lang="en-US" sz="2400" dirty="0" smtClean="0">
                <a:solidFill>
                  <a:srgbClr val="0000FF"/>
                </a:solidFill>
              </a:rPr>
              <a:t> 2537 </a:t>
            </a:r>
            <a:r>
              <a:rPr lang="en-US" sz="2400" dirty="0" smtClean="0"/>
              <a:t>=1819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RSA encryption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18" y="1417638"/>
            <a:ext cx="8616060" cy="449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660066"/>
                </a:solidFill>
              </a:rPr>
              <a:t>Ciphertext</a:t>
            </a:r>
            <a:r>
              <a:rPr lang="en-US" sz="2400" b="1" dirty="0" smtClean="0">
                <a:solidFill>
                  <a:srgbClr val="660066"/>
                </a:solidFill>
              </a:rPr>
              <a:t> C = M</a:t>
            </a:r>
            <a:r>
              <a:rPr lang="en-US" sz="2400" b="1" baseline="30000" dirty="0" smtClean="0">
                <a:solidFill>
                  <a:srgbClr val="660066"/>
                </a:solidFill>
              </a:rPr>
              <a:t>e</a:t>
            </a:r>
            <a:r>
              <a:rPr lang="en-US" sz="2400" b="1" dirty="0" smtClean="0">
                <a:solidFill>
                  <a:srgbClr val="660066"/>
                </a:solidFill>
              </a:rPr>
              <a:t> mod </a:t>
            </a:r>
            <a:r>
              <a:rPr lang="en-US" sz="2400" b="1" dirty="0" err="1" smtClean="0">
                <a:solidFill>
                  <a:srgbClr val="660066"/>
                </a:solidFill>
              </a:rPr>
              <a:t>n</a:t>
            </a:r>
            <a:endParaRPr lang="en-US" sz="2400" b="1" dirty="0" smtClean="0">
              <a:solidFill>
                <a:srgbClr val="660066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  = 	</a:t>
            </a:r>
            <a:r>
              <a:rPr lang="en-US" sz="2400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de</a:t>
            </a:r>
            <a:r>
              <a:rPr lang="en-US" sz="2400" dirty="0" smtClean="0">
                <a:solidFill>
                  <a:srgbClr val="0000FF"/>
                </a:solidFill>
              </a:rPr>
              <a:t>	= M</a:t>
            </a:r>
            <a:r>
              <a:rPr lang="en-US" sz="2400" baseline="30000" dirty="0" smtClean="0">
                <a:solidFill>
                  <a:srgbClr val="0000FF"/>
                </a:solidFill>
              </a:rPr>
              <a:t>1+k(p-1)(q-1)</a:t>
            </a:r>
            <a:r>
              <a:rPr lang="en-US" sz="2400" dirty="0" smtClean="0">
                <a:solidFill>
                  <a:srgbClr val="0000FF"/>
                </a:solidFill>
              </a:rPr>
              <a:t>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	(Here </a:t>
            </a:r>
            <a:r>
              <a:rPr lang="en-US" sz="2400" dirty="0" err="1" smtClean="0"/>
              <a:t>n</a:t>
            </a:r>
            <a:r>
              <a:rPr lang="en-US" sz="2400" dirty="0" smtClean="0"/>
              <a:t> = </a:t>
            </a:r>
            <a:r>
              <a:rPr lang="en-US" sz="2400" dirty="0" err="1" smtClean="0"/>
              <a:t>p.q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(since </a:t>
            </a:r>
            <a:r>
              <a:rPr lang="en-US" sz="2400" dirty="0" err="1" smtClean="0"/>
              <a:t>d</a:t>
            </a:r>
            <a:r>
              <a:rPr lang="en-US" sz="2400" dirty="0" smtClean="0"/>
              <a:t> is the inverse of </a:t>
            </a:r>
            <a:r>
              <a:rPr lang="en-US" sz="2400" dirty="0" err="1" smtClean="0"/>
              <a:t>e</a:t>
            </a:r>
            <a:r>
              <a:rPr lang="en-US" sz="2400" dirty="0" smtClean="0"/>
              <a:t> mod (p-1)(q-1), de = 1 mod (p-1)(q-1)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= M .(M</a:t>
            </a:r>
            <a:r>
              <a:rPr lang="en-US" sz="2400" baseline="30000" dirty="0" smtClean="0">
                <a:solidFill>
                  <a:srgbClr val="0000FF"/>
                </a:solidFill>
              </a:rPr>
              <a:t>(p-1)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baseline="30000" dirty="0" smtClean="0">
                <a:solidFill>
                  <a:srgbClr val="0000FF"/>
                </a:solidFill>
              </a:rPr>
              <a:t>k(q-1)  </a:t>
            </a:r>
            <a:r>
              <a:rPr lang="en-US" sz="2400" dirty="0" smtClean="0">
                <a:solidFill>
                  <a:srgbClr val="0000FF"/>
                </a:solidFill>
              </a:rPr>
              <a:t>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Since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 (M, 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) = 1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latin typeface="Arial Narrow"/>
                <a:cs typeface="Arial Narrow"/>
              </a:rPr>
              <a:t>(Using Fermat’s Little Theorem</a:t>
            </a:r>
            <a:r>
              <a:rPr lang="en-US" sz="2400" dirty="0" smtClean="0">
                <a:solidFill>
                  <a:srgbClr val="0000FF"/>
                </a:solidFill>
                <a:latin typeface="Arial Narrow"/>
                <a:cs typeface="Arial Narrow"/>
              </a:rPr>
              <a:t>) 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Similarly, </a:t>
            </a:r>
            <a:r>
              <a:rPr lang="en-US" sz="2400" dirty="0" smtClean="0">
                <a:solidFill>
                  <a:srgbClr val="0000FF"/>
                </a:solidFill>
              </a:rPr>
              <a:t>		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q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Since </a:t>
            </a:r>
            <a:r>
              <a:rPr lang="en-US" sz="2400" dirty="0" err="1" smtClean="0">
                <a:solidFill>
                  <a:srgbClr val="000000"/>
                </a:solidFill>
              </a:rPr>
              <a:t>gcd(p,q</a:t>
            </a:r>
            <a:r>
              <a:rPr lang="en-US" sz="2400" dirty="0" smtClean="0">
                <a:solidFill>
                  <a:srgbClr val="000000"/>
                </a:solidFill>
              </a:rPr>
              <a:t>) = 1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M.1 mod </a:t>
            </a:r>
            <a:r>
              <a:rPr lang="en-US" sz="2400" dirty="0" err="1" smtClean="0">
                <a:solidFill>
                  <a:srgbClr val="0000FF"/>
                </a:solidFill>
              </a:rPr>
              <a:t>p.q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Chinese Remainder Theorem</a:t>
            </a:r>
            <a:r>
              <a:rPr lang="en-US" sz="2400" dirty="0" smtClean="0">
                <a:solidFill>
                  <a:srgbClr val="0000FF"/>
                </a:solidFill>
                <a:latin typeface="Arial Narrow"/>
                <a:cs typeface="Arial Narrow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, 						</a:t>
            </a:r>
            <a:r>
              <a:rPr lang="en-US" sz="2400" dirty="0" err="1" smtClean="0">
                <a:solidFill>
                  <a:srgbClr val="0000FF"/>
                </a:solidFill>
              </a:rPr>
              <a:t>C</a:t>
            </a:r>
            <a:r>
              <a:rPr lang="en-US" sz="2400" baseline="30000" dirty="0" err="1" smtClean="0">
                <a:solidFill>
                  <a:srgbClr val="0000FF"/>
                </a:solidFill>
              </a:rPr>
              <a:t>d</a:t>
            </a:r>
            <a:r>
              <a:rPr lang="en-US" sz="2400" dirty="0" smtClean="0">
                <a:solidFill>
                  <a:srgbClr val="0000FF"/>
                </a:solidFill>
              </a:rPr>
              <a:t>	= M mod 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758950"/>
            <a:ext cx="55245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Divisor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631950"/>
            <a:ext cx="56642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Prime Numbers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28" y="1775967"/>
            <a:ext cx="6096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28" y="3977286"/>
            <a:ext cx="50546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theorem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670936"/>
            <a:ext cx="61214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3829050"/>
            <a:ext cx="60071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Prime Numbers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26" y="1556358"/>
            <a:ext cx="57785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26" y="3313228"/>
            <a:ext cx="5537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Complexity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326" y="1556358"/>
            <a:ext cx="64813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previous algorithm has a time complexity </a:t>
            </a:r>
            <a:r>
              <a:rPr lang="en-US" sz="2400" dirty="0" err="1" smtClean="0"/>
              <a:t>O(n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(assuming that </a:t>
            </a:r>
            <a:r>
              <a:rPr lang="en-US" sz="2400" dirty="0" err="1" smtClean="0"/>
              <a:t>a|b</a:t>
            </a:r>
            <a:r>
              <a:rPr lang="en-US" sz="2400" dirty="0" smtClean="0"/>
              <a:t> can be tested in O(1) time).</a:t>
            </a:r>
          </a:p>
          <a:p>
            <a:r>
              <a:rPr lang="en-US" sz="2400" dirty="0" smtClean="0"/>
              <a:t>For an 8-digit  decimal number, it is thus O(10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This is terrible. Can we do better? </a:t>
            </a:r>
          </a:p>
          <a:p>
            <a:endParaRPr lang="en-US" sz="2400" dirty="0" smtClean="0"/>
          </a:p>
          <a:p>
            <a:r>
              <a:rPr lang="en-US" sz="2400" dirty="0" smtClean="0"/>
              <a:t>Yes! </a:t>
            </a:r>
            <a:r>
              <a:rPr lang="en-US" sz="2400" dirty="0" smtClean="0">
                <a:solidFill>
                  <a:srgbClr val="0000FF"/>
                </a:solidFill>
              </a:rPr>
              <a:t>Try only smaller prime numbers as divisors.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01" y="4570564"/>
            <a:ext cx="5410200" cy="67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814</Words>
  <Application>Microsoft Macintosh PowerPoint</Application>
  <PresentationFormat>On-screen Show (4:3)</PresentationFormat>
  <Paragraphs>245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22C:19 Discrete Structures Integers and Modular Arithmetic </vt:lpstr>
      <vt:lpstr>Preamble </vt:lpstr>
      <vt:lpstr>Divisors </vt:lpstr>
      <vt:lpstr>Examples </vt:lpstr>
      <vt:lpstr>Divisor Theorem </vt:lpstr>
      <vt:lpstr>Prime Numbers </vt:lpstr>
      <vt:lpstr>A theorem </vt:lpstr>
      <vt:lpstr>Testing Prime Numbers</vt:lpstr>
      <vt:lpstr>Time Complexity </vt:lpstr>
      <vt:lpstr>Primality testing theorem </vt:lpstr>
      <vt:lpstr>A Fundamental Theorem </vt:lpstr>
      <vt:lpstr>Division</vt:lpstr>
      <vt:lpstr>Division </vt:lpstr>
      <vt:lpstr>Greatest Common Divisor </vt:lpstr>
      <vt:lpstr>Greatest Common Divisor </vt:lpstr>
      <vt:lpstr>Euclid’s gcd Algorithm </vt:lpstr>
      <vt:lpstr>The mod Function </vt:lpstr>
      <vt:lpstr>(mod) Congruence </vt:lpstr>
      <vt:lpstr>(mod) Congruence </vt:lpstr>
      <vt:lpstr>Modular Arithmetic: harder examples </vt:lpstr>
      <vt:lpstr>Modular Arithmetic: harder examples </vt:lpstr>
      <vt:lpstr>Linear Congruence </vt:lpstr>
      <vt:lpstr>The Inverse </vt:lpstr>
      <vt:lpstr>Solution of linear congruences </vt:lpstr>
      <vt:lpstr>Chinese remainder theorem</vt:lpstr>
      <vt:lpstr>Chinese remainder theorem</vt:lpstr>
      <vt:lpstr>Fermat’s Little Theorem</vt:lpstr>
      <vt:lpstr>More on prime numbers</vt:lpstr>
      <vt:lpstr>Applications of Congruences</vt:lpstr>
      <vt:lpstr>Applications of Congruences</vt:lpstr>
      <vt:lpstr>Hashing functions</vt:lpstr>
      <vt:lpstr>Parity Check </vt:lpstr>
      <vt:lpstr>Private Key Cryptography</vt:lpstr>
      <vt:lpstr>Private Key Cryptography</vt:lpstr>
      <vt:lpstr>Public Key encryption</vt:lpstr>
      <vt:lpstr>Public Key encryption</vt:lpstr>
      <vt:lpstr>Example</vt:lpstr>
      <vt:lpstr>Proof of RSA encryption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Ryan Erickson</cp:lastModifiedBy>
  <cp:revision>157</cp:revision>
  <cp:lastPrinted>2010-09-29T03:29:44Z</cp:lastPrinted>
  <dcterms:created xsi:type="dcterms:W3CDTF">2014-02-28T03:04:33Z</dcterms:created>
  <dcterms:modified xsi:type="dcterms:W3CDTF">2014-03-10T16:55:28Z</dcterms:modified>
</cp:coreProperties>
</file>