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9" r:id="rId21"/>
    <p:sldId id="275" r:id="rId22"/>
    <p:sldId id="276" r:id="rId23"/>
    <p:sldId id="278" r:id="rId24"/>
    <p:sldId id="280" r:id="rId25"/>
    <p:sldId id="286" r:id="rId26"/>
    <p:sldId id="287" r:id="rId27"/>
    <p:sldId id="281" r:id="rId28"/>
    <p:sldId id="284" r:id="rId29"/>
    <p:sldId id="282" r:id="rId30"/>
    <p:sldId id="285" r:id="rId31"/>
    <p:sldId id="283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Induction and Recursion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70050"/>
            <a:ext cx="61468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39900"/>
            <a:ext cx="54610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24000"/>
            <a:ext cx="5867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890545"/>
            <a:ext cx="62611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577636"/>
            <a:ext cx="60833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using Mathematical Induction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733550"/>
            <a:ext cx="61214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Proof using Strong Induction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803399"/>
            <a:ext cx="6121400" cy="34767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in Induction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936750"/>
            <a:ext cx="5880100" cy="298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950" y="5257812"/>
            <a:ext cx="405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Question: What is wrong here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in Induction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936750"/>
            <a:ext cx="5880100" cy="298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950" y="5257812"/>
            <a:ext cx="405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Question: What is </a:t>
            </a:r>
            <a:r>
              <a:rPr lang="en-US" sz="2400" smtClean="0">
                <a:solidFill>
                  <a:srgbClr val="0000FF"/>
                </a:solidFill>
              </a:rPr>
              <a:t>wrong here</a:t>
            </a:r>
            <a:r>
              <a:rPr lang="en-US" sz="2400" smtClean="0"/>
              <a:t>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06600"/>
            <a:ext cx="62484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6028" y="2261143"/>
            <a:ext cx="639827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Recursion means </a:t>
            </a:r>
            <a:r>
              <a:rPr lang="en-US" sz="2400" dirty="0" smtClean="0">
                <a:solidFill>
                  <a:srgbClr val="FF0000"/>
                </a:solidFill>
              </a:rPr>
              <a:t>defining</a:t>
            </a:r>
            <a:r>
              <a:rPr lang="en-US" sz="2400" dirty="0" smtClean="0"/>
              <a:t> something, such as 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rgbClr val="FF0000"/>
                </a:solidFill>
              </a:rPr>
              <a:t>in terms of itself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– For example, let </a:t>
            </a:r>
            <a:r>
              <a:rPr lang="en-US" sz="2400" dirty="0" err="1" smtClean="0">
                <a:solidFill>
                  <a:srgbClr val="0000FF"/>
                </a:solidFill>
              </a:rPr>
              <a:t>f(x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– We can define </a:t>
            </a:r>
            <a:r>
              <a:rPr lang="en-US" sz="2400" dirty="0" err="1" smtClean="0"/>
              <a:t>f(x</a:t>
            </a:r>
            <a:r>
              <a:rPr lang="en-US" sz="2400" dirty="0" smtClean="0"/>
              <a:t>) </a:t>
            </a:r>
            <a:r>
              <a:rPr lang="en-US" sz="2400" i="1" dirty="0" smtClean="0"/>
              <a:t>as </a:t>
            </a:r>
            <a:r>
              <a:rPr lang="en-US" sz="2400" dirty="0" err="1" smtClean="0">
                <a:solidFill>
                  <a:srgbClr val="0000FF"/>
                </a:solidFill>
              </a:rPr>
              <a:t>f(x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i="1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* f(x-1)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mathematical induction?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024" y="1642292"/>
            <a:ext cx="77770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It is a method of proving that something holds.</a:t>
            </a:r>
          </a:p>
          <a:p>
            <a:endParaRPr lang="en-US" sz="2400" dirty="0" smtClean="0"/>
          </a:p>
          <a:p>
            <a:r>
              <a:rPr lang="en-US" sz="2400" dirty="0" smtClean="0"/>
              <a:t>Suppose we have an </a:t>
            </a:r>
            <a:r>
              <a:rPr lang="en-US" sz="2400" dirty="0" smtClean="0">
                <a:solidFill>
                  <a:srgbClr val="0000FF"/>
                </a:solidFill>
              </a:rPr>
              <a:t>infinite ladder</a:t>
            </a:r>
            <a:r>
              <a:rPr lang="en-US" sz="2400" dirty="0" smtClean="0"/>
              <a:t>, and we want to know</a:t>
            </a:r>
          </a:p>
          <a:p>
            <a:r>
              <a:rPr lang="en-US" sz="2400" dirty="0" smtClean="0"/>
              <a:t>if we </a:t>
            </a:r>
            <a:r>
              <a:rPr lang="en-US" sz="2400" i="1" dirty="0" smtClean="0">
                <a:solidFill>
                  <a:srgbClr val="0000FF"/>
                </a:solidFill>
              </a:rPr>
              <a:t>can reach every step </a:t>
            </a:r>
            <a:r>
              <a:rPr lang="en-US" sz="2400" dirty="0" smtClean="0"/>
              <a:t>on this ladder. </a:t>
            </a:r>
          </a:p>
          <a:p>
            <a:endParaRPr lang="en-US" sz="2400" dirty="0" smtClean="0"/>
          </a:p>
          <a:p>
            <a:r>
              <a:rPr lang="en-US" sz="2400" dirty="0" smtClean="0"/>
              <a:t>We know the following two things: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reach the base of the ladder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If we can reach a particular step, then we can  reach the </a:t>
            </a:r>
          </a:p>
          <a:p>
            <a:pPr marL="457200" indent="-457200"/>
            <a:r>
              <a:rPr lang="en-US" sz="2400" dirty="0" smtClean="0"/>
              <a:t>	next step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Can we conclude that we can reach every step of the ladder? 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7005" y="1760805"/>
            <a:ext cx="45082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parts of a recursive definition: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Base case </a:t>
            </a:r>
            <a:r>
              <a:rPr lang="en-US" sz="2400" dirty="0" smtClean="0"/>
              <a:t>and a </a:t>
            </a:r>
            <a:r>
              <a:rPr lang="en-US" sz="2400" dirty="0" smtClean="0">
                <a:solidFill>
                  <a:srgbClr val="FF0000"/>
                </a:solidFill>
              </a:rPr>
              <a:t>Recursive step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3145800"/>
            <a:ext cx="4394200" cy="100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69" y="4570396"/>
            <a:ext cx="3801871" cy="9429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42" y="1637890"/>
            <a:ext cx="5695908" cy="3596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85" y="1803399"/>
            <a:ext cx="6032658" cy="35944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recursive 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90" y="1866900"/>
            <a:ext cx="21717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3390" y="533744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are these definitions bad?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examples of recursion: </a:t>
            </a:r>
            <a:br>
              <a:rPr lang="en-US" dirty="0" smtClean="0"/>
            </a:br>
            <a:r>
              <a:rPr lang="en-US" dirty="0" smtClean="0"/>
              <a:t>defining strings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866900"/>
            <a:ext cx="61976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12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definition of a full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698" y="1417638"/>
            <a:ext cx="8878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Basis. </a:t>
            </a:r>
            <a:r>
              <a:rPr lang="en-US" sz="2400" dirty="0" smtClean="0"/>
              <a:t>A single vertex is a </a:t>
            </a:r>
            <a:r>
              <a:rPr lang="en-US" sz="2400" i="1" dirty="0" smtClean="0">
                <a:solidFill>
                  <a:srgbClr val="0000FF"/>
                </a:solidFill>
              </a:rPr>
              <a:t>full </a:t>
            </a:r>
            <a:r>
              <a:rPr lang="en-US" sz="2400" i="1" dirty="0" smtClean="0">
                <a:solidFill>
                  <a:srgbClr val="0000FF"/>
                </a:solidFill>
              </a:rPr>
              <a:t>b</a:t>
            </a:r>
            <a:r>
              <a:rPr lang="en-US" sz="2400" i="1" dirty="0" smtClean="0">
                <a:solidFill>
                  <a:srgbClr val="0000FF"/>
                </a:solidFill>
              </a:rPr>
              <a:t>inary tree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Recursive step. </a:t>
            </a:r>
            <a:r>
              <a:rPr lang="en-US" sz="2400" dirty="0" smtClean="0"/>
              <a:t>If T1 and T2 are disjoint </a:t>
            </a:r>
            <a:r>
              <a:rPr lang="en-US" sz="2400" i="1" dirty="0" smtClean="0">
                <a:solidFill>
                  <a:srgbClr val="0000FF"/>
                </a:solidFill>
              </a:rPr>
              <a:t>full binary trees</a:t>
            </a:r>
            <a:r>
              <a:rPr lang="en-US" sz="2400" dirty="0" smtClean="0"/>
              <a:t>, then a full </a:t>
            </a:r>
          </a:p>
          <a:p>
            <a:r>
              <a:rPr lang="en-US" sz="2400" dirty="0" smtClean="0"/>
              <a:t>binary tree </a:t>
            </a:r>
            <a:r>
              <a:rPr lang="en-US" sz="2400" b="1" dirty="0" smtClean="0">
                <a:solidFill>
                  <a:srgbClr val="0000FF"/>
                </a:solidFill>
              </a:rPr>
              <a:t>T1.T2 </a:t>
            </a:r>
            <a:r>
              <a:rPr lang="en-US" sz="2400" dirty="0" smtClean="0"/>
              <a:t>consisting of a root </a:t>
            </a:r>
            <a:r>
              <a:rPr lang="en-US" sz="2400" dirty="0" err="1" smtClean="0"/>
              <a:t>r</a:t>
            </a:r>
            <a:r>
              <a:rPr lang="en-US" sz="2400" dirty="0" smtClean="0"/>
              <a:t> and edges connecting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 to each</a:t>
            </a:r>
          </a:p>
          <a:p>
            <a:r>
              <a:rPr lang="en-US" sz="2400" dirty="0" smtClean="0"/>
              <a:t>of the roots of T1 and T2 is a </a:t>
            </a:r>
            <a:r>
              <a:rPr lang="en-US" sz="2400" i="1" dirty="0" smtClean="0">
                <a:solidFill>
                  <a:srgbClr val="0000FF"/>
                </a:solidFill>
              </a:rPr>
              <a:t>full binary 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68" y="3301478"/>
            <a:ext cx="5928014" cy="30039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definition of the height of</a:t>
            </a:r>
            <a:br>
              <a:rPr lang="en-US" dirty="0" smtClean="0"/>
            </a:br>
            <a:r>
              <a:rPr lang="en-US" dirty="0" smtClean="0"/>
              <a:t>a full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509" y="2262909"/>
            <a:ext cx="873236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Basis. </a:t>
            </a:r>
            <a:r>
              <a:rPr lang="en-US" sz="2400" dirty="0" smtClean="0"/>
              <a:t>The height </a:t>
            </a:r>
            <a:r>
              <a:rPr lang="en-US" sz="2400" i="1" dirty="0" smtClean="0">
                <a:solidFill>
                  <a:srgbClr val="0000FF"/>
                </a:solidFill>
              </a:rPr>
              <a:t>full </a:t>
            </a:r>
            <a:r>
              <a:rPr lang="en-US" sz="2400" i="1" dirty="0" smtClean="0">
                <a:solidFill>
                  <a:srgbClr val="0000FF"/>
                </a:solidFill>
              </a:rPr>
              <a:t>b</a:t>
            </a:r>
            <a:r>
              <a:rPr lang="en-US" sz="2400" i="1" dirty="0" smtClean="0">
                <a:solidFill>
                  <a:srgbClr val="0000FF"/>
                </a:solidFill>
              </a:rPr>
              <a:t>inary tree T consisting of only a root is </a:t>
            </a:r>
            <a:r>
              <a:rPr lang="en-US" sz="2400" i="1" dirty="0" err="1" smtClean="0">
                <a:solidFill>
                  <a:srgbClr val="0000FF"/>
                </a:solidFill>
              </a:rPr>
              <a:t>h(T</a:t>
            </a:r>
            <a:r>
              <a:rPr lang="en-US" sz="2400" i="1" dirty="0" smtClean="0">
                <a:solidFill>
                  <a:srgbClr val="0000FF"/>
                </a:solidFill>
              </a:rPr>
              <a:t>)=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Recursive step. </a:t>
            </a:r>
            <a:r>
              <a:rPr lang="en-US" sz="2400" dirty="0" smtClean="0"/>
              <a:t>If T1 and T2 are two </a:t>
            </a:r>
            <a:r>
              <a:rPr lang="en-US" sz="2400" i="1" dirty="0" smtClean="0">
                <a:solidFill>
                  <a:srgbClr val="0000FF"/>
                </a:solidFill>
              </a:rPr>
              <a:t>full binary trees</a:t>
            </a:r>
            <a:r>
              <a:rPr lang="en-US" sz="2400" dirty="0" smtClean="0"/>
              <a:t>, then the full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binary tree T= </a:t>
            </a:r>
            <a:r>
              <a:rPr lang="en-US" sz="2400" b="1" dirty="0" smtClean="0">
                <a:solidFill>
                  <a:srgbClr val="0000FF"/>
                </a:solidFill>
              </a:rPr>
              <a:t>T1.T2 </a:t>
            </a:r>
            <a:r>
              <a:rPr lang="en-US" sz="2400" dirty="0" smtClean="0"/>
              <a:t>has height </a:t>
            </a:r>
            <a:r>
              <a:rPr lang="en-US" sz="2400" dirty="0" err="1" smtClean="0"/>
              <a:t>h(T</a:t>
            </a:r>
            <a:r>
              <a:rPr lang="en-US" sz="2400" dirty="0" smtClean="0"/>
              <a:t>)= 1 + (max h(T1), h(T2)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induction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71449"/>
            <a:ext cx="8406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technique for proving a property of a recursively defined object.</a:t>
            </a:r>
          </a:p>
          <a:p>
            <a:r>
              <a:rPr lang="en-US" sz="2400" dirty="0" smtClean="0"/>
              <a:t>It is very much like an inductive proof, except that in the inductive </a:t>
            </a:r>
          </a:p>
          <a:p>
            <a:r>
              <a:rPr lang="en-US" sz="2400" dirty="0" smtClean="0"/>
              <a:t>step we try to show that </a:t>
            </a:r>
            <a:r>
              <a:rPr lang="en-US" sz="2400" dirty="0" smtClean="0">
                <a:solidFill>
                  <a:srgbClr val="0000FF"/>
                </a:solidFill>
              </a:rPr>
              <a:t>if the statement holds for each of the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element used to construct the new element</a:t>
            </a:r>
            <a:r>
              <a:rPr lang="en-US" sz="2400" dirty="0" smtClean="0"/>
              <a:t>, then the result </a:t>
            </a:r>
            <a:r>
              <a:rPr lang="en-US" sz="2400" dirty="0" smtClean="0">
                <a:solidFill>
                  <a:srgbClr val="0000FF"/>
                </a:solidFill>
              </a:rPr>
              <a:t>holds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for the new element too.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88612"/>
            <a:ext cx="83318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000" b="1" dirty="0" smtClean="0"/>
              <a:t>. </a:t>
            </a:r>
            <a:r>
              <a:rPr lang="en-US" sz="2000" dirty="0" smtClean="0"/>
              <a:t>Prove that if T is a full binary tree, and </a:t>
            </a:r>
            <a:r>
              <a:rPr lang="en-US" sz="2000" dirty="0" err="1" smtClean="0"/>
              <a:t>h(T</a:t>
            </a:r>
            <a:r>
              <a:rPr lang="en-US" sz="2000" dirty="0" smtClean="0"/>
              <a:t>) is the height of the tree </a:t>
            </a:r>
          </a:p>
          <a:p>
            <a:r>
              <a:rPr lang="en-US" sz="2000" dirty="0" smtClean="0"/>
              <a:t>then the number of elements in the tree </a:t>
            </a:r>
            <a:r>
              <a:rPr lang="en-US" sz="2000" dirty="0" err="1" smtClean="0"/>
              <a:t>n(T</a:t>
            </a:r>
            <a:r>
              <a:rPr lang="en-US" sz="2000" dirty="0" smtClean="0"/>
              <a:t>) ≤ 2 </a:t>
            </a:r>
            <a:r>
              <a:rPr lang="en-US" sz="2000" baseline="30000" dirty="0" smtClean="0"/>
              <a:t>h(T)+1 </a:t>
            </a:r>
            <a:r>
              <a:rPr lang="en-US" sz="2000" dirty="0" smtClean="0"/>
              <a:t>-1.</a:t>
            </a:r>
          </a:p>
          <a:p>
            <a:endParaRPr lang="en-US" sz="2000" dirty="0" smtClean="0"/>
          </a:p>
          <a:p>
            <a:r>
              <a:rPr lang="en-US" sz="2000" dirty="0" smtClean="0"/>
              <a:t>See the textbook (pages </a:t>
            </a:r>
            <a:r>
              <a:rPr lang="en-US" sz="2000" dirty="0" smtClean="0"/>
              <a:t>355-356) </a:t>
            </a:r>
            <a:r>
              <a:rPr lang="en-US" sz="2000" dirty="0" smtClean="0"/>
              <a:t>for a</a:t>
            </a:r>
            <a:r>
              <a:rPr lang="en-US" sz="2000" dirty="0" smtClean="0"/>
              <a:t> proof of it using structural induction.</a:t>
            </a:r>
          </a:p>
          <a:p>
            <a:r>
              <a:rPr lang="en-US" sz="2000" dirty="0" smtClean="0"/>
              <a:t>We will work it out in the class.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667" y="1884964"/>
            <a:ext cx="75540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Example 1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r>
              <a:rPr lang="en-US" sz="2400" i="1" dirty="0" smtClean="0">
                <a:solidFill>
                  <a:srgbClr val="0000FF"/>
                </a:solidFill>
              </a:rPr>
              <a:t>Given a and </a:t>
            </a:r>
            <a:r>
              <a:rPr lang="en-US" sz="2400" i="1" dirty="0" err="1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, compute a</a:t>
            </a:r>
            <a:r>
              <a:rPr lang="en-US" sz="2400" i="1" baseline="30000" dirty="0" smtClean="0">
                <a:solidFill>
                  <a:srgbClr val="0000FF"/>
                </a:solidFill>
              </a:rPr>
              <a:t>n</a:t>
            </a: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power</a:t>
            </a:r>
            <a:r>
              <a:rPr lang="en-US" sz="2400" dirty="0" smtClean="0"/>
              <a:t> (a : real number, </a:t>
            </a:r>
            <a:r>
              <a:rPr lang="en-US" sz="2400" dirty="0" err="1" smtClean="0"/>
              <a:t>n</a:t>
            </a:r>
            <a:r>
              <a:rPr lang="en-US" sz="2400" dirty="0" smtClean="0"/>
              <a:t>: non-negative integer)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n</a:t>
            </a:r>
            <a:r>
              <a:rPr lang="en-US" sz="2400" dirty="0" smtClean="0"/>
              <a:t> = 0 </a:t>
            </a:r>
            <a:r>
              <a:rPr lang="en-US" sz="2400" b="1" dirty="0" smtClean="0"/>
              <a:t>then</a:t>
            </a:r>
            <a:r>
              <a:rPr lang="en-US" sz="2400" dirty="0" smtClean="0"/>
              <a:t> power (a, </a:t>
            </a:r>
            <a:r>
              <a:rPr lang="en-US" sz="2400" dirty="0" err="1" smtClean="0"/>
              <a:t>n</a:t>
            </a:r>
            <a:r>
              <a:rPr lang="en-US" sz="2400" dirty="0" smtClean="0"/>
              <a:t>) := 1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		else </a:t>
            </a:r>
            <a:r>
              <a:rPr lang="en-US" sz="2400" dirty="0" smtClean="0"/>
              <a:t>power (a, </a:t>
            </a:r>
            <a:r>
              <a:rPr lang="en-US" sz="2400" dirty="0" err="1" smtClean="0"/>
              <a:t>n</a:t>
            </a:r>
            <a:r>
              <a:rPr lang="en-US" sz="2400" dirty="0" smtClean="0"/>
              <a:t>) := a. </a:t>
            </a:r>
            <a:r>
              <a:rPr lang="en-US" sz="2400" dirty="0" smtClean="0">
                <a:solidFill>
                  <a:srgbClr val="FF0000"/>
                </a:solidFill>
              </a:rPr>
              <a:t>power (a, n-1)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algorithms: 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96434"/>
            <a:ext cx="820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is the recursive algorithm </a:t>
            </a:r>
            <a:r>
              <a:rPr lang="en-US" sz="2400" dirty="0" smtClean="0">
                <a:solidFill>
                  <a:srgbClr val="FF0000"/>
                </a:solidFill>
              </a:rPr>
              <a:t>Merge sort</a:t>
            </a:r>
            <a:r>
              <a:rPr lang="en-US" sz="2400" dirty="0" smtClean="0"/>
              <a:t>. It </a:t>
            </a:r>
            <a:r>
              <a:rPr lang="en-US" sz="2400" b="1" dirty="0" smtClean="0">
                <a:solidFill>
                  <a:srgbClr val="FF0000"/>
                </a:solidFill>
              </a:rPr>
              <a:t>merges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two sorted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Iists </a:t>
            </a:r>
            <a:r>
              <a:rPr lang="en-US" sz="2400" dirty="0" smtClean="0"/>
              <a:t>to produce a new sorted list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1678" y="3051686"/>
            <a:ext cx="196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8  2  4  6  10  1  5  3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4913" y="3776839"/>
            <a:ext cx="96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8  2  4  6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4522" y="3776839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10  1  5  3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7708" y="4842892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7774" y="4790908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4  6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1745" y="4790908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10  1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7282" y="4748120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5  3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10800000" flipV="1">
            <a:off x="3336292" y="3421017"/>
            <a:ext cx="1052070" cy="355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>
            <a:off x="4729573" y="3421018"/>
            <a:ext cx="996323" cy="355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2075705" y="4146170"/>
            <a:ext cx="796161" cy="601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0"/>
          </p:cNvCxnSpPr>
          <p:nvPr/>
        </p:nvCxnSpPr>
        <p:spPr>
          <a:xfrm rot="5400000">
            <a:off x="5057771" y="4322943"/>
            <a:ext cx="601949" cy="33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8296" y="4146171"/>
            <a:ext cx="708986" cy="60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 rot="16200000" flipH="1">
            <a:off x="3040420" y="4442041"/>
            <a:ext cx="644738" cy="5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induction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33" y="2044372"/>
            <a:ext cx="7218759" cy="4001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7373" y="1582707"/>
            <a:ext cx="6362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we want to prove that </a:t>
            </a:r>
            <a:r>
              <a:rPr lang="en-US" sz="2400" dirty="0" err="1" smtClean="0"/>
              <a:t>P(x</a:t>
            </a:r>
            <a:r>
              <a:rPr lang="en-US" sz="2400" dirty="0" smtClean="0"/>
              <a:t>) holds for all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179" y="1696434"/>
            <a:ext cx="602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merge algorithm “merges” two sorted lists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7634" y="2303262"/>
            <a:ext cx="819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2  4  6  8  </a:t>
            </a:r>
            <a:r>
              <a:rPr lang="en-US" sz="2400" dirty="0" smtClean="0"/>
              <a:t>merged with </a:t>
            </a:r>
            <a:r>
              <a:rPr lang="en-US" sz="2400" dirty="0" smtClean="0">
                <a:solidFill>
                  <a:srgbClr val="0000FF"/>
                </a:solidFill>
              </a:rPr>
              <a:t>1  3  5 10 </a:t>
            </a:r>
            <a:r>
              <a:rPr lang="en-US" sz="2400" dirty="0" smtClean="0"/>
              <a:t>will produce </a:t>
            </a:r>
            <a:r>
              <a:rPr lang="en-US" sz="2400" dirty="0" smtClean="0">
                <a:solidFill>
                  <a:srgbClr val="0000FF"/>
                </a:solidFill>
              </a:rPr>
              <a:t>1  2  3  4  5  6  8  10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8088" y="3004299"/>
            <a:ext cx="595382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mergesort</a:t>
            </a:r>
            <a:r>
              <a:rPr lang="en-US" sz="2400" dirty="0" smtClean="0"/>
              <a:t> (L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n</a:t>
            </a:r>
            <a:r>
              <a:rPr lang="en-US" sz="2400" dirty="0" smtClean="0"/>
              <a:t> &gt;  0 </a:t>
            </a:r>
            <a:r>
              <a:rPr lang="en-US" sz="2400" b="1" dirty="0" smtClean="0"/>
              <a:t>then</a:t>
            </a:r>
            <a:r>
              <a:rPr lang="en-US" sz="2400" dirty="0" smtClean="0"/>
              <a:t> 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m</a:t>
            </a:r>
            <a:r>
              <a:rPr lang="en-US" sz="2400" dirty="0" smtClean="0"/>
              <a:t>:=</a:t>
            </a:r>
            <a:r>
              <a:rPr lang="en-US" sz="2400" dirty="0" smtClean="0"/>
              <a:t> ⎣n</a:t>
            </a:r>
            <a:r>
              <a:rPr lang="en-US" sz="2400" dirty="0" smtClean="0"/>
              <a:t>/</a:t>
            </a:r>
            <a:r>
              <a:rPr lang="en-US" sz="2400" dirty="0" smtClean="0"/>
              <a:t>2⎦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L1 := 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 a</a:t>
            </a:r>
            <a:r>
              <a:rPr lang="en-US" sz="2400" baseline="-25000" dirty="0" smtClean="0"/>
              <a:t>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latin typeface="+mj-lt"/>
              </a:rPr>
              <a:t>L2 :=  a</a:t>
            </a:r>
            <a:r>
              <a:rPr lang="en-US" sz="2400" baseline="-25000" dirty="0" smtClean="0">
                <a:latin typeface="+mj-lt"/>
              </a:rPr>
              <a:t>m+1</a:t>
            </a:r>
            <a:r>
              <a:rPr lang="en-US" sz="2400" dirty="0" smtClean="0">
                <a:latin typeface="+mj-lt"/>
              </a:rPr>
              <a:t>, a</a:t>
            </a:r>
            <a:r>
              <a:rPr lang="en-US" sz="2400" baseline="-25000" dirty="0" smtClean="0">
                <a:latin typeface="+mj-lt"/>
              </a:rPr>
              <a:t>m+2</a:t>
            </a:r>
            <a:r>
              <a:rPr lang="en-US" sz="2400" dirty="0" smtClean="0">
                <a:latin typeface="+mj-lt"/>
              </a:rPr>
              <a:t>, a</a:t>
            </a:r>
            <a:r>
              <a:rPr lang="en-US" sz="2400" baseline="-25000" dirty="0" smtClean="0">
                <a:latin typeface="+mj-lt"/>
              </a:rPr>
              <a:t>m+3</a:t>
            </a:r>
            <a:r>
              <a:rPr lang="en-US" sz="2400" dirty="0" smtClean="0">
                <a:latin typeface="+mj-lt"/>
              </a:rPr>
              <a:t>, … a</a:t>
            </a:r>
            <a:r>
              <a:rPr lang="en-US" sz="2400" baseline="-25000" dirty="0" smtClean="0">
                <a:latin typeface="+mj-lt"/>
              </a:rPr>
              <a:t>n</a:t>
            </a:r>
            <a:endParaRPr lang="en-US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L</a:t>
            </a:r>
            <a:r>
              <a:rPr lang="en-US" sz="2400" b="1" dirty="0" smtClean="0">
                <a:latin typeface="+mj-lt"/>
              </a:rPr>
              <a:t> := merge (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mergesort</a:t>
            </a:r>
            <a:r>
              <a:rPr lang="en-US" sz="2400" b="1" dirty="0" smtClean="0">
                <a:latin typeface="+mj-lt"/>
              </a:rPr>
              <a:t>(L1),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mergesort</a:t>
            </a:r>
            <a:r>
              <a:rPr lang="en-US" sz="2400" b="1" dirty="0" smtClean="0">
                <a:latin typeface="+mj-lt"/>
              </a:rPr>
              <a:t>(L2))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4639" y="2779854"/>
            <a:ext cx="196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8  2  4  6  10  1  5  3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7874" y="3505007"/>
            <a:ext cx="96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8  2  4  6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483" y="3505007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10  1  5  3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0669" y="4571060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8  2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0735" y="4519076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4  6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4706" y="4519076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10  1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0243" y="4476288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5  3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10800000" flipV="1">
            <a:off x="3349253" y="3149185"/>
            <a:ext cx="1052070" cy="355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>
            <a:off x="4742534" y="3149186"/>
            <a:ext cx="996323" cy="355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2088666" y="3874338"/>
            <a:ext cx="796161" cy="601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0"/>
          </p:cNvCxnSpPr>
          <p:nvPr/>
        </p:nvCxnSpPr>
        <p:spPr>
          <a:xfrm rot="5400000">
            <a:off x="5070732" y="4051111"/>
            <a:ext cx="601949" cy="33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91257" y="3874339"/>
            <a:ext cx="708986" cy="60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 rot="16200000" flipH="1">
            <a:off x="3053381" y="4170209"/>
            <a:ext cx="644738" cy="5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7644" y="4571060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2  8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923304" y="4886820"/>
            <a:ext cx="47039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62288" y="4885232"/>
            <a:ext cx="47039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93370" y="4888408"/>
            <a:ext cx="47039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00243" y="4845620"/>
            <a:ext cx="47039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2980" y="3872749"/>
            <a:ext cx="890648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3533" y="3871161"/>
            <a:ext cx="890648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63760" y="3147597"/>
            <a:ext cx="1860965" cy="158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6916" y="4571060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4725" y="4571060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17330" y="4520664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3  5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1727837" y="3547794"/>
            <a:ext cx="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2  4  6  8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7516" y="3547794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1  3  5  10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3074" y="2372330"/>
            <a:ext cx="18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1  2 3 4 5  6  8  10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9" y="1834177"/>
            <a:ext cx="6840862" cy="3912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819" y="1434067"/>
            <a:ext cx="539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While recursive definitions are easy to understand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59628" y="5833410"/>
            <a:ext cx="692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Iterative solutions for Fibonacci sequence are much faster (see 316-317)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4" y="1642293"/>
            <a:ext cx="5022576" cy="4210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95449"/>
            <a:ext cx="6248400" cy="3947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05" y="1670936"/>
            <a:ext cx="58039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19" y="1701800"/>
            <a:ext cx="6146800" cy="37502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show?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51" y="1699580"/>
            <a:ext cx="6292542" cy="3914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638300"/>
            <a:ext cx="6184900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810</Words>
  <Application>Microsoft Macintosh PowerPoint</Application>
  <PresentationFormat>On-screen Show (4:3)</PresentationFormat>
  <Paragraphs>113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22C:19 Discrete Structures Induction and Recursion</vt:lpstr>
      <vt:lpstr>What is mathematical induction?</vt:lpstr>
      <vt:lpstr>Understanding induction</vt:lpstr>
      <vt:lpstr>Proof structure</vt:lpstr>
      <vt:lpstr>Example 1</vt:lpstr>
      <vt:lpstr>Example continued</vt:lpstr>
      <vt:lpstr>Example continued</vt:lpstr>
      <vt:lpstr>What did we show?</vt:lpstr>
      <vt:lpstr>Example 2</vt:lpstr>
      <vt:lpstr>Example continued</vt:lpstr>
      <vt:lpstr>Example continued</vt:lpstr>
      <vt:lpstr>Example 3</vt:lpstr>
      <vt:lpstr>Strong induction</vt:lpstr>
      <vt:lpstr>Example</vt:lpstr>
      <vt:lpstr>Proof using Mathematical Induction</vt:lpstr>
      <vt:lpstr>Same Proof using Strong Induction</vt:lpstr>
      <vt:lpstr>Errors in Induction</vt:lpstr>
      <vt:lpstr>Errors in Induction</vt:lpstr>
      <vt:lpstr>Recursion</vt:lpstr>
      <vt:lpstr>Recursive definition</vt:lpstr>
      <vt:lpstr>Recursion example</vt:lpstr>
      <vt:lpstr>Fibonacci sequence</vt:lpstr>
      <vt:lpstr>Bad recursive definitions</vt:lpstr>
      <vt:lpstr>More examples of recursion:  defining strings</vt:lpstr>
      <vt:lpstr>Recursive definition of a full binary tree</vt:lpstr>
      <vt:lpstr>Recursive definition of the height of a full binary tree</vt:lpstr>
      <vt:lpstr>Structural induction</vt:lpstr>
      <vt:lpstr>Recursive Algorithm</vt:lpstr>
      <vt:lpstr>Recursive algorithms: Sorting</vt:lpstr>
      <vt:lpstr>Mergesort</vt:lpstr>
      <vt:lpstr>Example of Mergesort</vt:lpstr>
      <vt:lpstr>Pros and Cons of Recursion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143</cp:revision>
  <cp:lastPrinted>2010-10-06T02:01:15Z</cp:lastPrinted>
  <dcterms:created xsi:type="dcterms:W3CDTF">2014-03-13T21:16:49Z</dcterms:created>
  <dcterms:modified xsi:type="dcterms:W3CDTF">2014-03-13T21:47:28Z</dcterms:modified>
</cp:coreProperties>
</file>