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14" r:id="rId2"/>
    <p:sldId id="257" r:id="rId3"/>
    <p:sldId id="271" r:id="rId4"/>
    <p:sldId id="272" r:id="rId5"/>
    <p:sldId id="258" r:id="rId6"/>
    <p:sldId id="274" r:id="rId7"/>
    <p:sldId id="277" r:id="rId8"/>
    <p:sldId id="267" r:id="rId9"/>
    <p:sldId id="268" r:id="rId10"/>
    <p:sldId id="269" r:id="rId11"/>
    <p:sldId id="270" r:id="rId12"/>
    <p:sldId id="259" r:id="rId13"/>
    <p:sldId id="278" r:id="rId14"/>
    <p:sldId id="279" r:id="rId15"/>
    <p:sldId id="280" r:id="rId16"/>
    <p:sldId id="260" r:id="rId17"/>
    <p:sldId id="282" r:id="rId18"/>
    <p:sldId id="283" r:id="rId19"/>
    <p:sldId id="284" r:id="rId20"/>
    <p:sldId id="312" r:id="rId21"/>
    <p:sldId id="313" r:id="rId22"/>
    <p:sldId id="285" r:id="rId23"/>
    <p:sldId id="316" r:id="rId24"/>
    <p:sldId id="286" r:id="rId25"/>
    <p:sldId id="287" r:id="rId26"/>
    <p:sldId id="288" r:id="rId27"/>
    <p:sldId id="290" r:id="rId28"/>
    <p:sldId id="291" r:id="rId29"/>
    <p:sldId id="292" r:id="rId30"/>
    <p:sldId id="293" r:id="rId31"/>
    <p:sldId id="294" r:id="rId32"/>
    <p:sldId id="296" r:id="rId33"/>
    <p:sldId id="295" r:id="rId34"/>
    <p:sldId id="318" r:id="rId35"/>
    <p:sldId id="319" r:id="rId36"/>
    <p:sldId id="322" r:id="rId37"/>
    <p:sldId id="305" r:id="rId38"/>
    <p:sldId id="306" r:id="rId39"/>
    <p:sldId id="323" r:id="rId40"/>
    <p:sldId id="324" r:id="rId41"/>
    <p:sldId id="325" r:id="rId42"/>
    <p:sldId id="326" r:id="rId43"/>
    <p:sldId id="327" r:id="rId44"/>
    <p:sldId id="328" r:id="rId45"/>
    <p:sldId id="329" r:id="rId46"/>
    <p:sldId id="330" r:id="rId47"/>
    <p:sldId id="331" r:id="rId48"/>
    <p:sldId id="332" r:id="rId49"/>
    <p:sldId id="333" r:id="rId50"/>
    <p:sldId id="261" r:id="rId51"/>
    <p:sldId id="334" r:id="rId52"/>
    <p:sldId id="308" r:id="rId53"/>
    <p:sldId id="335" r:id="rId54"/>
    <p:sldId id="263" r:id="rId55"/>
    <p:sldId id="317" r:id="rId56"/>
    <p:sldId id="336" r:id="rId57"/>
    <p:sldId id="264" r:id="rId58"/>
    <p:sldId id="337" r:id="rId59"/>
    <p:sldId id="320" r:id="rId60"/>
    <p:sldId id="321" r:id="rId61"/>
    <p:sldId id="338" r:id="rId62"/>
    <p:sldId id="309" r:id="rId63"/>
    <p:sldId id="315" r:id="rId64"/>
    <p:sldId id="262" r:id="rId65"/>
    <p:sldId id="339" r:id="rId66"/>
    <p:sldId id="307" r:id="rId67"/>
    <p:sldId id="340" r:id="rId68"/>
    <p:sldId id="341" r:id="rId69"/>
    <p:sldId id="342" r:id="rId70"/>
    <p:sldId id="310" r:id="rId7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F069D-25EF-4281-9B52-150C14A50A20}" v="1" dt="2025-04-14T18:28:10.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93" d="100"/>
          <a:sy n="93" d="100"/>
        </p:scale>
        <p:origin x="57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Moro" userId="22de0fa18c26ad7f" providerId="LiveId" clId="{F1FF069D-25EF-4281-9B52-150C14A50A20}"/>
    <pc:docChg chg="undo custSel addSld delSld modSld sldOrd">
      <pc:chgData name="Agustin Moro" userId="22de0fa18c26ad7f" providerId="LiveId" clId="{F1FF069D-25EF-4281-9B52-150C14A50A20}" dt="2025-04-14T18:32:36.577" v="9"/>
      <pc:docMkLst>
        <pc:docMk/>
      </pc:docMkLst>
      <pc:sldChg chg="add">
        <pc:chgData name="Agustin Moro" userId="22de0fa18c26ad7f" providerId="LiveId" clId="{F1FF069D-25EF-4281-9B52-150C14A50A20}" dt="2025-04-14T18:28:10.242" v="5"/>
        <pc:sldMkLst>
          <pc:docMk/>
          <pc:sldMk cId="3655151244" sldId="261"/>
        </pc:sldMkLst>
      </pc:sldChg>
      <pc:sldChg chg="add">
        <pc:chgData name="Agustin Moro" userId="22de0fa18c26ad7f" providerId="LiveId" clId="{F1FF069D-25EF-4281-9B52-150C14A50A20}" dt="2025-04-14T18:28:10.242" v="5"/>
        <pc:sldMkLst>
          <pc:docMk/>
          <pc:sldMk cId="479540533" sldId="262"/>
        </pc:sldMkLst>
      </pc:sldChg>
      <pc:sldChg chg="add">
        <pc:chgData name="Agustin Moro" userId="22de0fa18c26ad7f" providerId="LiveId" clId="{F1FF069D-25EF-4281-9B52-150C14A50A20}" dt="2025-04-14T18:28:10.242" v="5"/>
        <pc:sldMkLst>
          <pc:docMk/>
          <pc:sldMk cId="4234671488" sldId="263"/>
        </pc:sldMkLst>
      </pc:sldChg>
      <pc:sldChg chg="add">
        <pc:chgData name="Agustin Moro" userId="22de0fa18c26ad7f" providerId="LiveId" clId="{F1FF069D-25EF-4281-9B52-150C14A50A20}" dt="2025-04-14T18:28:10.242" v="5"/>
        <pc:sldMkLst>
          <pc:docMk/>
          <pc:sldMk cId="2025351409" sldId="264"/>
        </pc:sldMkLst>
      </pc:sldChg>
      <pc:sldChg chg="del">
        <pc:chgData name="Agustin Moro" userId="22de0fa18c26ad7f" providerId="LiveId" clId="{F1FF069D-25EF-4281-9B52-150C14A50A20}" dt="2025-04-14T18:26:42.487" v="3" actId="47"/>
        <pc:sldMkLst>
          <pc:docMk/>
          <pc:sldMk cId="2466795514" sldId="273"/>
        </pc:sldMkLst>
      </pc:sldChg>
      <pc:sldChg chg="del">
        <pc:chgData name="Agustin Moro" userId="22de0fa18c26ad7f" providerId="LiveId" clId="{F1FF069D-25EF-4281-9B52-150C14A50A20}" dt="2025-04-14T18:26:59.192" v="4" actId="47"/>
        <pc:sldMkLst>
          <pc:docMk/>
          <pc:sldMk cId="4293399059" sldId="303"/>
        </pc:sldMkLst>
      </pc:sldChg>
      <pc:sldChg chg="add">
        <pc:chgData name="Agustin Moro" userId="22de0fa18c26ad7f" providerId="LiveId" clId="{F1FF069D-25EF-4281-9B52-150C14A50A20}" dt="2025-04-14T18:28:10.242" v="5"/>
        <pc:sldMkLst>
          <pc:docMk/>
          <pc:sldMk cId="1944875452" sldId="307"/>
        </pc:sldMkLst>
      </pc:sldChg>
      <pc:sldChg chg="add">
        <pc:chgData name="Agustin Moro" userId="22de0fa18c26ad7f" providerId="LiveId" clId="{F1FF069D-25EF-4281-9B52-150C14A50A20}" dt="2025-04-14T18:28:10.242" v="5"/>
        <pc:sldMkLst>
          <pc:docMk/>
          <pc:sldMk cId="2850040697" sldId="308"/>
        </pc:sldMkLst>
      </pc:sldChg>
      <pc:sldChg chg="add">
        <pc:chgData name="Agustin Moro" userId="22de0fa18c26ad7f" providerId="LiveId" clId="{F1FF069D-25EF-4281-9B52-150C14A50A20}" dt="2025-04-14T18:28:10.242" v="5"/>
        <pc:sldMkLst>
          <pc:docMk/>
          <pc:sldMk cId="161607723" sldId="309"/>
        </pc:sldMkLst>
      </pc:sldChg>
      <pc:sldChg chg="add">
        <pc:chgData name="Agustin Moro" userId="22de0fa18c26ad7f" providerId="LiveId" clId="{F1FF069D-25EF-4281-9B52-150C14A50A20}" dt="2025-04-14T18:28:10.242" v="5"/>
        <pc:sldMkLst>
          <pc:docMk/>
          <pc:sldMk cId="1611202011" sldId="310"/>
        </pc:sldMkLst>
      </pc:sldChg>
      <pc:sldChg chg="modSp mod">
        <pc:chgData name="Agustin Moro" userId="22de0fa18c26ad7f" providerId="LiveId" clId="{F1FF069D-25EF-4281-9B52-150C14A50A20}" dt="2025-04-14T18:26:38.977" v="2" actId="207"/>
        <pc:sldMkLst>
          <pc:docMk/>
          <pc:sldMk cId="3821545369" sldId="314"/>
        </pc:sldMkLst>
        <pc:spChg chg="mod">
          <ac:chgData name="Agustin Moro" userId="22de0fa18c26ad7f" providerId="LiveId" clId="{F1FF069D-25EF-4281-9B52-150C14A50A20}" dt="2025-04-14T18:26:38.977" v="2" actId="207"/>
          <ac:spMkLst>
            <pc:docMk/>
            <pc:sldMk cId="3821545369" sldId="314"/>
            <ac:spMk id="3" creationId="{257EC422-399D-5DC3-A55A-92712CD23096}"/>
          </ac:spMkLst>
        </pc:spChg>
      </pc:sldChg>
      <pc:sldChg chg="add">
        <pc:chgData name="Agustin Moro" userId="22de0fa18c26ad7f" providerId="LiveId" clId="{F1FF069D-25EF-4281-9B52-150C14A50A20}" dt="2025-04-14T18:28:10.242" v="5"/>
        <pc:sldMkLst>
          <pc:docMk/>
          <pc:sldMk cId="2814692058" sldId="315"/>
        </pc:sldMkLst>
      </pc:sldChg>
      <pc:sldChg chg="add">
        <pc:chgData name="Agustin Moro" userId="22de0fa18c26ad7f" providerId="LiveId" clId="{F1FF069D-25EF-4281-9B52-150C14A50A20}" dt="2025-04-14T18:28:10.242" v="5"/>
        <pc:sldMkLst>
          <pc:docMk/>
          <pc:sldMk cId="3331953223" sldId="317"/>
        </pc:sldMkLst>
      </pc:sldChg>
      <pc:sldChg chg="add">
        <pc:chgData name="Agustin Moro" userId="22de0fa18c26ad7f" providerId="LiveId" clId="{F1FF069D-25EF-4281-9B52-150C14A50A20}" dt="2025-04-14T18:28:10.242" v="5"/>
        <pc:sldMkLst>
          <pc:docMk/>
          <pc:sldMk cId="726911414" sldId="320"/>
        </pc:sldMkLst>
      </pc:sldChg>
      <pc:sldChg chg="add">
        <pc:chgData name="Agustin Moro" userId="22de0fa18c26ad7f" providerId="LiveId" clId="{F1FF069D-25EF-4281-9B52-150C14A50A20}" dt="2025-04-14T18:28:10.242" v="5"/>
        <pc:sldMkLst>
          <pc:docMk/>
          <pc:sldMk cId="980282118" sldId="321"/>
        </pc:sldMkLst>
      </pc:sldChg>
      <pc:sldChg chg="add">
        <pc:chgData name="Agustin Moro" userId="22de0fa18c26ad7f" providerId="LiveId" clId="{F1FF069D-25EF-4281-9B52-150C14A50A20}" dt="2025-04-14T18:28:10.242" v="5"/>
        <pc:sldMkLst>
          <pc:docMk/>
          <pc:sldMk cId="2019700379" sldId="330"/>
        </pc:sldMkLst>
      </pc:sldChg>
      <pc:sldChg chg="add ord">
        <pc:chgData name="Agustin Moro" userId="22de0fa18c26ad7f" providerId="LiveId" clId="{F1FF069D-25EF-4281-9B52-150C14A50A20}" dt="2025-04-14T18:32:36.577" v="9"/>
        <pc:sldMkLst>
          <pc:docMk/>
          <pc:sldMk cId="2194788959" sldId="331"/>
        </pc:sldMkLst>
      </pc:sldChg>
      <pc:sldChg chg="add">
        <pc:chgData name="Agustin Moro" userId="22de0fa18c26ad7f" providerId="LiveId" clId="{F1FF069D-25EF-4281-9B52-150C14A50A20}" dt="2025-04-14T18:28:10.242" v="5"/>
        <pc:sldMkLst>
          <pc:docMk/>
          <pc:sldMk cId="125619096" sldId="332"/>
        </pc:sldMkLst>
      </pc:sldChg>
      <pc:sldChg chg="add">
        <pc:chgData name="Agustin Moro" userId="22de0fa18c26ad7f" providerId="LiveId" clId="{F1FF069D-25EF-4281-9B52-150C14A50A20}" dt="2025-04-14T18:28:10.242" v="5"/>
        <pc:sldMkLst>
          <pc:docMk/>
          <pc:sldMk cId="3003554816" sldId="333"/>
        </pc:sldMkLst>
      </pc:sldChg>
      <pc:sldChg chg="add">
        <pc:chgData name="Agustin Moro" userId="22de0fa18c26ad7f" providerId="LiveId" clId="{F1FF069D-25EF-4281-9B52-150C14A50A20}" dt="2025-04-14T18:28:10.242" v="5"/>
        <pc:sldMkLst>
          <pc:docMk/>
          <pc:sldMk cId="2664551010" sldId="334"/>
        </pc:sldMkLst>
      </pc:sldChg>
      <pc:sldChg chg="add">
        <pc:chgData name="Agustin Moro" userId="22de0fa18c26ad7f" providerId="LiveId" clId="{F1FF069D-25EF-4281-9B52-150C14A50A20}" dt="2025-04-14T18:28:10.242" v="5"/>
        <pc:sldMkLst>
          <pc:docMk/>
          <pc:sldMk cId="3409267193" sldId="335"/>
        </pc:sldMkLst>
      </pc:sldChg>
      <pc:sldChg chg="add">
        <pc:chgData name="Agustin Moro" userId="22de0fa18c26ad7f" providerId="LiveId" clId="{F1FF069D-25EF-4281-9B52-150C14A50A20}" dt="2025-04-14T18:28:10.242" v="5"/>
        <pc:sldMkLst>
          <pc:docMk/>
          <pc:sldMk cId="998158426" sldId="336"/>
        </pc:sldMkLst>
      </pc:sldChg>
      <pc:sldChg chg="add">
        <pc:chgData name="Agustin Moro" userId="22de0fa18c26ad7f" providerId="LiveId" clId="{F1FF069D-25EF-4281-9B52-150C14A50A20}" dt="2025-04-14T18:28:10.242" v="5"/>
        <pc:sldMkLst>
          <pc:docMk/>
          <pc:sldMk cId="3758737539" sldId="337"/>
        </pc:sldMkLst>
      </pc:sldChg>
      <pc:sldChg chg="add">
        <pc:chgData name="Agustin Moro" userId="22de0fa18c26ad7f" providerId="LiveId" clId="{F1FF069D-25EF-4281-9B52-150C14A50A20}" dt="2025-04-14T18:28:10.242" v="5"/>
        <pc:sldMkLst>
          <pc:docMk/>
          <pc:sldMk cId="3441460218" sldId="338"/>
        </pc:sldMkLst>
      </pc:sldChg>
      <pc:sldChg chg="add">
        <pc:chgData name="Agustin Moro" userId="22de0fa18c26ad7f" providerId="LiveId" clId="{F1FF069D-25EF-4281-9B52-150C14A50A20}" dt="2025-04-14T18:28:10.242" v="5"/>
        <pc:sldMkLst>
          <pc:docMk/>
          <pc:sldMk cId="4246019255" sldId="339"/>
        </pc:sldMkLst>
      </pc:sldChg>
      <pc:sldChg chg="add">
        <pc:chgData name="Agustin Moro" userId="22de0fa18c26ad7f" providerId="LiveId" clId="{F1FF069D-25EF-4281-9B52-150C14A50A20}" dt="2025-04-14T18:28:10.242" v="5"/>
        <pc:sldMkLst>
          <pc:docMk/>
          <pc:sldMk cId="3211271764" sldId="340"/>
        </pc:sldMkLst>
      </pc:sldChg>
      <pc:sldChg chg="add">
        <pc:chgData name="Agustin Moro" userId="22de0fa18c26ad7f" providerId="LiveId" clId="{F1FF069D-25EF-4281-9B52-150C14A50A20}" dt="2025-04-14T18:28:10.242" v="5"/>
        <pc:sldMkLst>
          <pc:docMk/>
          <pc:sldMk cId="2469732141" sldId="341"/>
        </pc:sldMkLst>
      </pc:sldChg>
      <pc:sldChg chg="add">
        <pc:chgData name="Agustin Moro" userId="22de0fa18c26ad7f" providerId="LiveId" clId="{F1FF069D-25EF-4281-9B52-150C14A50A20}" dt="2025-04-14T18:28:10.242" v="5"/>
        <pc:sldMkLst>
          <pc:docMk/>
          <pc:sldMk cId="3103462683" sldId="34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A3613-A331-42FD-8FEB-7B0CC29C895D}"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3E573998-43F5-491E-B2B8-2A2E137D83DC}">
      <dgm:prSet/>
      <dgm:spPr/>
      <dgm:t>
        <a:bodyPr/>
        <a:lstStyle/>
        <a:p>
          <a:r>
            <a:rPr lang="es-ES" dirty="0"/>
            <a:t>Limitación del LLM en la la ventana de contexto para generar la respuesta.</a:t>
          </a:r>
          <a:endParaRPr lang="en-US" dirty="0"/>
        </a:p>
      </dgm:t>
    </dgm:pt>
    <dgm:pt modelId="{F4A5A26B-F0BF-46BD-89DF-D419DAF99819}" type="parTrans" cxnId="{B45ACAA0-357A-450C-9268-63A4213FB4F7}">
      <dgm:prSet/>
      <dgm:spPr/>
      <dgm:t>
        <a:bodyPr/>
        <a:lstStyle/>
        <a:p>
          <a:endParaRPr lang="en-US"/>
        </a:p>
      </dgm:t>
    </dgm:pt>
    <dgm:pt modelId="{266621B4-ABCF-42C9-BDF2-8319EA27A592}" type="sibTrans" cxnId="{B45ACAA0-357A-450C-9268-63A4213FB4F7}">
      <dgm:prSet/>
      <dgm:spPr/>
      <dgm:t>
        <a:bodyPr/>
        <a:lstStyle/>
        <a:p>
          <a:endParaRPr lang="en-US"/>
        </a:p>
      </dgm:t>
    </dgm:pt>
    <dgm:pt modelId="{627625E7-B4D4-49C2-B0ED-E63EAF6B9577}">
      <dgm:prSet/>
      <dgm:spPr/>
      <dgm:t>
        <a:bodyPr/>
        <a:lstStyle/>
        <a:p>
          <a:r>
            <a:rPr lang="es-ES" dirty="0"/>
            <a:t>Necesitamos hacer una selección antes de ofrecer las fuentes al LLM </a:t>
          </a:r>
          <a:endParaRPr lang="en-US" dirty="0"/>
        </a:p>
      </dgm:t>
    </dgm:pt>
    <dgm:pt modelId="{C2CF419A-27BD-49A6-AF55-DE4E1FF2A88E}" type="parTrans" cxnId="{291F2CD8-2587-4083-A950-6D67861969BF}">
      <dgm:prSet/>
      <dgm:spPr/>
      <dgm:t>
        <a:bodyPr/>
        <a:lstStyle/>
        <a:p>
          <a:endParaRPr lang="en-US"/>
        </a:p>
      </dgm:t>
    </dgm:pt>
    <dgm:pt modelId="{0362D0F1-4C1D-4F40-8869-5426842D1B10}" type="sibTrans" cxnId="{291F2CD8-2587-4083-A950-6D67861969BF}">
      <dgm:prSet/>
      <dgm:spPr/>
      <dgm:t>
        <a:bodyPr/>
        <a:lstStyle/>
        <a:p>
          <a:endParaRPr lang="en-US"/>
        </a:p>
      </dgm:t>
    </dgm:pt>
    <dgm:pt modelId="{58F65EBF-ADED-4936-888B-085D3C14C8D9}" type="pres">
      <dgm:prSet presAssocID="{B83A3613-A331-42FD-8FEB-7B0CC29C895D}" presName="hierChild1" presStyleCnt="0">
        <dgm:presLayoutVars>
          <dgm:chPref val="1"/>
          <dgm:dir/>
          <dgm:animOne val="branch"/>
          <dgm:animLvl val="lvl"/>
          <dgm:resizeHandles/>
        </dgm:presLayoutVars>
      </dgm:prSet>
      <dgm:spPr/>
    </dgm:pt>
    <dgm:pt modelId="{014B213A-4338-47BD-932B-40A538F12C20}" type="pres">
      <dgm:prSet presAssocID="{3E573998-43F5-491E-B2B8-2A2E137D83DC}" presName="hierRoot1" presStyleCnt="0"/>
      <dgm:spPr/>
    </dgm:pt>
    <dgm:pt modelId="{C7721BDA-545A-4606-A59D-B0FF79F5AA44}" type="pres">
      <dgm:prSet presAssocID="{3E573998-43F5-491E-B2B8-2A2E137D83DC}" presName="composite" presStyleCnt="0"/>
      <dgm:spPr/>
    </dgm:pt>
    <dgm:pt modelId="{6A73A071-69AA-482E-A7CE-F082662B0F48}" type="pres">
      <dgm:prSet presAssocID="{3E573998-43F5-491E-B2B8-2A2E137D83DC}" presName="background" presStyleLbl="node0" presStyleIdx="0" presStyleCnt="2"/>
      <dgm:spPr/>
    </dgm:pt>
    <dgm:pt modelId="{93B876A2-4EF7-4A05-A5C0-8F660EDC2446}" type="pres">
      <dgm:prSet presAssocID="{3E573998-43F5-491E-B2B8-2A2E137D83DC}" presName="text" presStyleLbl="fgAcc0" presStyleIdx="0" presStyleCnt="2">
        <dgm:presLayoutVars>
          <dgm:chPref val="3"/>
        </dgm:presLayoutVars>
      </dgm:prSet>
      <dgm:spPr/>
    </dgm:pt>
    <dgm:pt modelId="{6BF0E7CA-9425-4D6B-ABB5-04FF6296EE96}" type="pres">
      <dgm:prSet presAssocID="{3E573998-43F5-491E-B2B8-2A2E137D83DC}" presName="hierChild2" presStyleCnt="0"/>
      <dgm:spPr/>
    </dgm:pt>
    <dgm:pt modelId="{3ABA3BDB-C899-4ED7-8D40-B94EA9FB5FFF}" type="pres">
      <dgm:prSet presAssocID="{627625E7-B4D4-49C2-B0ED-E63EAF6B9577}" presName="hierRoot1" presStyleCnt="0"/>
      <dgm:spPr/>
    </dgm:pt>
    <dgm:pt modelId="{3DAD8BA5-50FD-47CE-B8D9-054495D8E102}" type="pres">
      <dgm:prSet presAssocID="{627625E7-B4D4-49C2-B0ED-E63EAF6B9577}" presName="composite" presStyleCnt="0"/>
      <dgm:spPr/>
    </dgm:pt>
    <dgm:pt modelId="{6CF68783-49E6-49E3-B178-CB7CB1FA3134}" type="pres">
      <dgm:prSet presAssocID="{627625E7-B4D4-49C2-B0ED-E63EAF6B9577}" presName="background" presStyleLbl="node0" presStyleIdx="1" presStyleCnt="2"/>
      <dgm:spPr/>
    </dgm:pt>
    <dgm:pt modelId="{93BA1A4A-CBE5-47E9-8FC8-43A0B3233AE7}" type="pres">
      <dgm:prSet presAssocID="{627625E7-B4D4-49C2-B0ED-E63EAF6B9577}" presName="text" presStyleLbl="fgAcc0" presStyleIdx="1" presStyleCnt="2">
        <dgm:presLayoutVars>
          <dgm:chPref val="3"/>
        </dgm:presLayoutVars>
      </dgm:prSet>
      <dgm:spPr/>
    </dgm:pt>
    <dgm:pt modelId="{CAE0A753-71B7-4A0C-82B0-485064180AF6}" type="pres">
      <dgm:prSet presAssocID="{627625E7-B4D4-49C2-B0ED-E63EAF6B9577}" presName="hierChild2" presStyleCnt="0"/>
      <dgm:spPr/>
    </dgm:pt>
  </dgm:ptLst>
  <dgm:cxnLst>
    <dgm:cxn modelId="{A526983A-7BA6-4365-8F0F-9091D3030AAF}" type="presOf" srcId="{B83A3613-A331-42FD-8FEB-7B0CC29C895D}" destId="{58F65EBF-ADED-4936-888B-085D3C14C8D9}" srcOrd="0" destOrd="0" presId="urn:microsoft.com/office/officeart/2005/8/layout/hierarchy1"/>
    <dgm:cxn modelId="{A14CC05F-576D-4142-96FA-54F91AD1F55D}" type="presOf" srcId="{3E573998-43F5-491E-B2B8-2A2E137D83DC}" destId="{93B876A2-4EF7-4A05-A5C0-8F660EDC2446}" srcOrd="0" destOrd="0" presId="urn:microsoft.com/office/officeart/2005/8/layout/hierarchy1"/>
    <dgm:cxn modelId="{1C776646-1374-4C50-BB87-6C8C6012700F}" type="presOf" srcId="{627625E7-B4D4-49C2-B0ED-E63EAF6B9577}" destId="{93BA1A4A-CBE5-47E9-8FC8-43A0B3233AE7}" srcOrd="0" destOrd="0" presId="urn:microsoft.com/office/officeart/2005/8/layout/hierarchy1"/>
    <dgm:cxn modelId="{B45ACAA0-357A-450C-9268-63A4213FB4F7}" srcId="{B83A3613-A331-42FD-8FEB-7B0CC29C895D}" destId="{3E573998-43F5-491E-B2B8-2A2E137D83DC}" srcOrd="0" destOrd="0" parTransId="{F4A5A26B-F0BF-46BD-89DF-D419DAF99819}" sibTransId="{266621B4-ABCF-42C9-BDF2-8319EA27A592}"/>
    <dgm:cxn modelId="{291F2CD8-2587-4083-A950-6D67861969BF}" srcId="{B83A3613-A331-42FD-8FEB-7B0CC29C895D}" destId="{627625E7-B4D4-49C2-B0ED-E63EAF6B9577}" srcOrd="1" destOrd="0" parTransId="{C2CF419A-27BD-49A6-AF55-DE4E1FF2A88E}" sibTransId="{0362D0F1-4C1D-4F40-8869-5426842D1B10}"/>
    <dgm:cxn modelId="{C2EC3EA8-6F0D-4BDB-A229-FEF81B57F84E}" type="presParOf" srcId="{58F65EBF-ADED-4936-888B-085D3C14C8D9}" destId="{014B213A-4338-47BD-932B-40A538F12C20}" srcOrd="0" destOrd="0" presId="urn:microsoft.com/office/officeart/2005/8/layout/hierarchy1"/>
    <dgm:cxn modelId="{28C7A023-14F9-4DC3-AF66-16F4A4AFDF73}" type="presParOf" srcId="{014B213A-4338-47BD-932B-40A538F12C20}" destId="{C7721BDA-545A-4606-A59D-B0FF79F5AA44}" srcOrd="0" destOrd="0" presId="urn:microsoft.com/office/officeart/2005/8/layout/hierarchy1"/>
    <dgm:cxn modelId="{4F123B52-E008-4FAB-BD95-4E6E5C917925}" type="presParOf" srcId="{C7721BDA-545A-4606-A59D-B0FF79F5AA44}" destId="{6A73A071-69AA-482E-A7CE-F082662B0F48}" srcOrd="0" destOrd="0" presId="urn:microsoft.com/office/officeart/2005/8/layout/hierarchy1"/>
    <dgm:cxn modelId="{A702B37A-F95F-45DB-93E1-11D320A4DABA}" type="presParOf" srcId="{C7721BDA-545A-4606-A59D-B0FF79F5AA44}" destId="{93B876A2-4EF7-4A05-A5C0-8F660EDC2446}" srcOrd="1" destOrd="0" presId="urn:microsoft.com/office/officeart/2005/8/layout/hierarchy1"/>
    <dgm:cxn modelId="{B1C2D7EE-1F49-4C26-BEB1-828B1912BDAC}" type="presParOf" srcId="{014B213A-4338-47BD-932B-40A538F12C20}" destId="{6BF0E7CA-9425-4D6B-ABB5-04FF6296EE96}" srcOrd="1" destOrd="0" presId="urn:microsoft.com/office/officeart/2005/8/layout/hierarchy1"/>
    <dgm:cxn modelId="{472D59A9-E5E8-477F-96D2-3A1597E25DAA}" type="presParOf" srcId="{58F65EBF-ADED-4936-888B-085D3C14C8D9}" destId="{3ABA3BDB-C899-4ED7-8D40-B94EA9FB5FFF}" srcOrd="1" destOrd="0" presId="urn:microsoft.com/office/officeart/2005/8/layout/hierarchy1"/>
    <dgm:cxn modelId="{D31E8A04-1D88-4B57-9994-C56C7BF17D72}" type="presParOf" srcId="{3ABA3BDB-C899-4ED7-8D40-B94EA9FB5FFF}" destId="{3DAD8BA5-50FD-47CE-B8D9-054495D8E102}" srcOrd="0" destOrd="0" presId="urn:microsoft.com/office/officeart/2005/8/layout/hierarchy1"/>
    <dgm:cxn modelId="{EE531CB1-B1E1-4D71-A2F2-02EF3A2B400A}" type="presParOf" srcId="{3DAD8BA5-50FD-47CE-B8D9-054495D8E102}" destId="{6CF68783-49E6-49E3-B178-CB7CB1FA3134}" srcOrd="0" destOrd="0" presId="urn:microsoft.com/office/officeart/2005/8/layout/hierarchy1"/>
    <dgm:cxn modelId="{2AAFA9CA-1653-4FB0-840D-4CAFF8D220A2}" type="presParOf" srcId="{3DAD8BA5-50FD-47CE-B8D9-054495D8E102}" destId="{93BA1A4A-CBE5-47E9-8FC8-43A0B3233AE7}" srcOrd="1" destOrd="0" presId="urn:microsoft.com/office/officeart/2005/8/layout/hierarchy1"/>
    <dgm:cxn modelId="{E378951F-43F1-458E-AB5E-891E2C68AEBC}" type="presParOf" srcId="{3ABA3BDB-C899-4ED7-8D40-B94EA9FB5FFF}" destId="{CAE0A753-71B7-4A0C-82B0-485064180A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3A071-69AA-482E-A7CE-F082662B0F48}">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876A2-4EF7-4A05-A5C0-8F660EDC2446}">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ES" sz="3400" kern="1200" dirty="0"/>
            <a:t>Limitación del LLM en la la ventana de contexto para generar la respuesta.</a:t>
          </a:r>
          <a:endParaRPr lang="en-US" sz="3400" kern="1200" dirty="0"/>
        </a:p>
      </dsp:txBody>
      <dsp:txXfrm>
        <a:off x="696297" y="538547"/>
        <a:ext cx="4171627" cy="2590157"/>
      </dsp:txXfrm>
    </dsp:sp>
    <dsp:sp modelId="{6CF68783-49E6-49E3-B178-CB7CB1FA3134}">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A1A4A-CBE5-47E9-8FC8-43A0B3233AE7}">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ES" sz="3400" kern="1200" dirty="0"/>
            <a:t>Necesitamos hacer una selección antes de ofrecer las fuentes al LLM </a:t>
          </a:r>
          <a:endParaRPr lang="en-US" sz="3400" kern="1200" dirty="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1CF10-3F05-4F87-8095-A887F53FEC32}" type="datetimeFigureOut">
              <a:rPr lang="es-AR" smtClean="0"/>
              <a:t>14/4/2025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3E09C-29DF-4364-BF32-170F2FA2D8BE}" type="slidenum">
              <a:rPr lang="es-AR" smtClean="0"/>
              <a:t>‹Nº›</a:t>
            </a:fld>
            <a:endParaRPr lang="es-AR"/>
          </a:p>
        </p:txBody>
      </p:sp>
    </p:spTree>
    <p:extLst>
      <p:ext uri="{BB962C8B-B14F-4D97-AF65-F5344CB8AC3E}">
        <p14:creationId xmlns:p14="http://schemas.microsoft.com/office/powerpoint/2010/main" val="319574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20912-A570-A337-9F32-D1C37B46D9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239201A-514C-C136-BEED-1693A5002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025C0B4F-9760-5C56-E396-EAE26BF15D45}"/>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5" name="Marcador de pie de página 4">
            <a:extLst>
              <a:ext uri="{FF2B5EF4-FFF2-40B4-BE49-F238E27FC236}">
                <a16:creationId xmlns:a16="http://schemas.microsoft.com/office/drawing/2014/main" id="{3CE0295B-AD0F-B5AA-CC59-D44C1E12C9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A5921AC-CBFB-CB67-2466-CDCDCB7AE6AF}"/>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351248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5E818-9FA5-D7AC-07EF-AF034B6F018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CC72EC8-5040-B752-5CC9-91A1E97305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D47944A-B0E0-89D3-C1C7-0B3DA144F958}"/>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5" name="Marcador de pie de página 4">
            <a:extLst>
              <a:ext uri="{FF2B5EF4-FFF2-40B4-BE49-F238E27FC236}">
                <a16:creationId xmlns:a16="http://schemas.microsoft.com/office/drawing/2014/main" id="{8B73B210-0968-E12B-1516-2B07CFE5A71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EAF0F37-AFE9-DBC1-19FB-E443B94A919C}"/>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207369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88814F-3C00-ABCB-9D06-5FE472A0EF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C5CE52F-433F-7A25-646B-7CE95AF326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69AB473-9322-2E9D-0C3F-9903EE69725C}"/>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5" name="Marcador de pie de página 4">
            <a:extLst>
              <a:ext uri="{FF2B5EF4-FFF2-40B4-BE49-F238E27FC236}">
                <a16:creationId xmlns:a16="http://schemas.microsoft.com/office/drawing/2014/main" id="{CD37C2EC-17A0-2080-3EE5-C077743F4EB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719BD1F-0A67-FF59-1A6E-8D27E0A2B1EF}"/>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209078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D5C3B-B029-8223-8C44-A52F580E20A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58A6E04-5438-9D5B-3D51-304DDE41EBF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307C45C-B777-80AB-A5AA-4CA8DA9B261A}"/>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5" name="Marcador de pie de página 4">
            <a:extLst>
              <a:ext uri="{FF2B5EF4-FFF2-40B4-BE49-F238E27FC236}">
                <a16:creationId xmlns:a16="http://schemas.microsoft.com/office/drawing/2014/main" id="{46FA82C1-3EE6-7C3A-5E49-F58AF984E9D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C56E2AC-FE05-F3E8-5520-C845F81C17DF}"/>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71891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B4F0-F090-8B21-614A-CD06938431C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FE6CC87-2C4B-3665-85AC-E9F4E454FA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63F13C-2715-2C3D-D044-2E2777D6C3E7}"/>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5" name="Marcador de pie de página 4">
            <a:extLst>
              <a:ext uri="{FF2B5EF4-FFF2-40B4-BE49-F238E27FC236}">
                <a16:creationId xmlns:a16="http://schemas.microsoft.com/office/drawing/2014/main" id="{71479636-BB4E-E068-1578-818E57EB6A3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F4D7D7D-7417-0272-02B6-65F5D2163A9A}"/>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323471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4966F-6915-ACA7-7724-7320DACBD64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384DC4B-DD76-D7C1-4318-F86D4B1BC8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DCE2220-C76F-DF06-36B2-8F279B5E031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A425BC1B-216C-BB6E-58D6-B7259F7FA901}"/>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6" name="Marcador de pie de página 5">
            <a:extLst>
              <a:ext uri="{FF2B5EF4-FFF2-40B4-BE49-F238E27FC236}">
                <a16:creationId xmlns:a16="http://schemas.microsoft.com/office/drawing/2014/main" id="{A8E06DFA-3E4F-CB4D-B237-E4321612A67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C3C9C68-FC4A-51E6-BB22-A90E29DDAF40}"/>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379463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E7CF0-9AF0-2F11-5D0D-83B035B90F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5A1D833-AA82-0D76-B34E-A4129CBCC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59E44EA-90DD-D368-3F8F-6F1E52335D6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834CEAED-89FC-8AEA-BBB5-F1C9A1F42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F6D5116-63C8-ADFF-386A-D29D7C01E9D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AB8FBF1-9F32-8E20-3304-B5CC9785CC5F}"/>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8" name="Marcador de pie de página 7">
            <a:extLst>
              <a:ext uri="{FF2B5EF4-FFF2-40B4-BE49-F238E27FC236}">
                <a16:creationId xmlns:a16="http://schemas.microsoft.com/office/drawing/2014/main" id="{EF913C5C-F0CE-3B50-9B6F-67D0D467409A}"/>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5534411-2627-2B96-E9D5-0F5CBD7B4992}"/>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38521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943C8-E801-3531-E88E-10420003E09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149D853-A423-A4FE-C2B8-AB7FB0D41DC0}"/>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4" name="Marcador de pie de página 3">
            <a:extLst>
              <a:ext uri="{FF2B5EF4-FFF2-40B4-BE49-F238E27FC236}">
                <a16:creationId xmlns:a16="http://schemas.microsoft.com/office/drawing/2014/main" id="{E6CED9F3-B7AE-AE2C-3307-A117780CFC4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A51E2E4-BC8C-6A56-E327-C0B814AD006B}"/>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74446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FD2FAB3-D547-0732-88E6-EAF22992E1FB}"/>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3" name="Marcador de pie de página 2">
            <a:extLst>
              <a:ext uri="{FF2B5EF4-FFF2-40B4-BE49-F238E27FC236}">
                <a16:creationId xmlns:a16="http://schemas.microsoft.com/office/drawing/2014/main" id="{794A28B8-A7D6-3DD5-2E2C-9C9F6A53271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186BCDA-7E8F-39FE-A8F9-41ED0E48C12B}"/>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242800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8D790-B047-90A2-2E12-598723949A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BFACF48-2116-4DC6-86E8-38EBAA2E8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FA00742-4725-115D-C9AC-BC792D8AB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0DC4C2-1C10-6AB6-D3BD-D9553941D5AE}"/>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6" name="Marcador de pie de página 5">
            <a:extLst>
              <a:ext uri="{FF2B5EF4-FFF2-40B4-BE49-F238E27FC236}">
                <a16:creationId xmlns:a16="http://schemas.microsoft.com/office/drawing/2014/main" id="{5A4A9140-86A5-C96C-F331-15ACCF2F115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1156D75-B877-7E94-EC23-CF9CF0DBBCF4}"/>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368915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22CA5-FB92-3222-D5A1-30D1160ACC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3256B0B-82DC-7CD7-2500-E931E6DC3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72C756DB-6808-291B-825F-3BDDD81AE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3E7D6D-0982-0D66-F15C-D172512D2709}"/>
              </a:ext>
            </a:extLst>
          </p:cNvPr>
          <p:cNvSpPr>
            <a:spLocks noGrp="1"/>
          </p:cNvSpPr>
          <p:nvPr>
            <p:ph type="dt" sz="half" idx="10"/>
          </p:nvPr>
        </p:nvSpPr>
        <p:spPr/>
        <p:txBody>
          <a:bodyPr/>
          <a:lstStyle/>
          <a:p>
            <a:fld id="{875AD783-D05E-4F8E-B163-3A47FB90FC7F}" type="datetimeFigureOut">
              <a:rPr lang="es-AR" smtClean="0"/>
              <a:t>14/4/2025</a:t>
            </a:fld>
            <a:endParaRPr lang="es-AR"/>
          </a:p>
        </p:txBody>
      </p:sp>
      <p:sp>
        <p:nvSpPr>
          <p:cNvPr id="6" name="Marcador de pie de página 5">
            <a:extLst>
              <a:ext uri="{FF2B5EF4-FFF2-40B4-BE49-F238E27FC236}">
                <a16:creationId xmlns:a16="http://schemas.microsoft.com/office/drawing/2014/main" id="{9DCA8240-7E4C-C046-A54A-ACFAF2E61E6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B087F73-D857-6983-1598-7571F90119F1}"/>
              </a:ext>
            </a:extLst>
          </p:cNvPr>
          <p:cNvSpPr>
            <a:spLocks noGrp="1"/>
          </p:cNvSpPr>
          <p:nvPr>
            <p:ph type="sldNum" sz="quarter" idx="12"/>
          </p:nvPr>
        </p:nvSpPr>
        <p:spPr/>
        <p:txBody>
          <a:bodyPr/>
          <a:lstStyle/>
          <a:p>
            <a:fld id="{69206D7E-0E33-4AF2-8936-08462DAB02C8}" type="slidenum">
              <a:rPr lang="es-AR" smtClean="0"/>
              <a:t>‹Nº›</a:t>
            </a:fld>
            <a:endParaRPr lang="es-AR"/>
          </a:p>
        </p:txBody>
      </p:sp>
    </p:spTree>
    <p:extLst>
      <p:ext uri="{BB962C8B-B14F-4D97-AF65-F5344CB8AC3E}">
        <p14:creationId xmlns:p14="http://schemas.microsoft.com/office/powerpoint/2010/main" val="326685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ACF8B83-0E29-9CE3-E39E-679AB42D9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B1DA0EF-383B-E2C7-D8B9-3546EA32B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8D9EF17-5EBB-F315-369B-3D164CB7B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5AD783-D05E-4F8E-B163-3A47FB90FC7F}" type="datetimeFigureOut">
              <a:rPr lang="es-AR" smtClean="0"/>
              <a:t>14/4/2025</a:t>
            </a:fld>
            <a:endParaRPr lang="es-AR"/>
          </a:p>
        </p:txBody>
      </p:sp>
      <p:sp>
        <p:nvSpPr>
          <p:cNvPr id="5" name="Marcador de pie de página 4">
            <a:extLst>
              <a:ext uri="{FF2B5EF4-FFF2-40B4-BE49-F238E27FC236}">
                <a16:creationId xmlns:a16="http://schemas.microsoft.com/office/drawing/2014/main" id="{28AA44CA-5DD5-735D-8355-601CE9276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A923EA2C-9038-352B-A1B6-00BBEF792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206D7E-0E33-4AF2-8936-08462DAB02C8}" type="slidenum">
              <a:rPr lang="es-AR" smtClean="0"/>
              <a:t>‹Nº›</a:t>
            </a:fld>
            <a:endParaRPr lang="es-AR"/>
          </a:p>
        </p:txBody>
      </p:sp>
    </p:spTree>
    <p:extLst>
      <p:ext uri="{BB962C8B-B14F-4D97-AF65-F5344CB8AC3E}">
        <p14:creationId xmlns:p14="http://schemas.microsoft.com/office/powerpoint/2010/main" val="301006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08C02-74E7-B8D4-F2F2-602340523A57}"/>
              </a:ext>
            </a:extLst>
          </p:cNvPr>
          <p:cNvSpPr>
            <a:spLocks noGrp="1"/>
          </p:cNvSpPr>
          <p:nvPr>
            <p:ph type="title"/>
          </p:nvPr>
        </p:nvSpPr>
        <p:spPr/>
        <p:txBody>
          <a:bodyPr/>
          <a:lstStyle/>
          <a:p>
            <a:r>
              <a:rPr lang="es-MX" dirty="0"/>
              <a:t>Recorrido de la clase de hoy</a:t>
            </a:r>
            <a:endParaRPr lang="es-AR" dirty="0"/>
          </a:p>
        </p:txBody>
      </p:sp>
      <p:sp>
        <p:nvSpPr>
          <p:cNvPr id="3" name="Marcador de contenido 2">
            <a:extLst>
              <a:ext uri="{FF2B5EF4-FFF2-40B4-BE49-F238E27FC236}">
                <a16:creationId xmlns:a16="http://schemas.microsoft.com/office/drawing/2014/main" id="{257EC422-399D-5DC3-A55A-92712CD23096}"/>
              </a:ext>
            </a:extLst>
          </p:cNvPr>
          <p:cNvSpPr>
            <a:spLocks noGrp="1"/>
          </p:cNvSpPr>
          <p:nvPr>
            <p:ph idx="1"/>
          </p:nvPr>
        </p:nvSpPr>
        <p:spPr>
          <a:xfrm>
            <a:off x="838200" y="1945677"/>
            <a:ext cx="10515600" cy="4317619"/>
          </a:xfrm>
        </p:spPr>
        <p:txBody>
          <a:bodyPr>
            <a:normAutofit/>
          </a:bodyPr>
          <a:lstStyle/>
          <a:p>
            <a:pPr marL="0" indent="0">
              <a:lnSpc>
                <a:spcPct val="150000"/>
              </a:lnSpc>
              <a:buNone/>
            </a:pPr>
            <a:r>
              <a:rPr lang="es-MX" sz="2000" dirty="0"/>
              <a:t>¿Por qué modelar el lenguaje? ¿Donde reside su dificultad?</a:t>
            </a:r>
          </a:p>
          <a:p>
            <a:pPr>
              <a:lnSpc>
                <a:spcPct val="150000"/>
              </a:lnSpc>
            </a:pPr>
            <a:r>
              <a:rPr lang="es-MX" sz="2000" dirty="0"/>
              <a:t>Un poco de historia sobre cómo se ha ido avanzando. </a:t>
            </a:r>
          </a:p>
          <a:p>
            <a:pPr>
              <a:lnSpc>
                <a:spcPct val="150000"/>
              </a:lnSpc>
            </a:pPr>
            <a:r>
              <a:rPr lang="es-MX" sz="2000" dirty="0"/>
              <a:t>Diversas técnicas que nos ayudar a responder a la pregunta en que medida los LLM comprenden y razonan. Fundamentos matemáticos.  </a:t>
            </a:r>
          </a:p>
          <a:p>
            <a:pPr>
              <a:lnSpc>
                <a:spcPct val="150000"/>
              </a:lnSpc>
            </a:pPr>
            <a:r>
              <a:rPr lang="es-MX" sz="2000" dirty="0"/>
              <a:t>Limitaciones y sesgos de los LLM para tratar con conocimiento. Verosimilitud de las respuestas. </a:t>
            </a:r>
          </a:p>
          <a:p>
            <a:pPr>
              <a:lnSpc>
                <a:spcPct val="150000"/>
              </a:lnSpc>
            </a:pPr>
            <a:r>
              <a:rPr lang="es-MX" sz="2000" dirty="0"/>
              <a:t> RAG | Una solución disponible para controlar las fuentes en la elaboración de la respuesta. </a:t>
            </a:r>
          </a:p>
          <a:p>
            <a:pPr>
              <a:lnSpc>
                <a:spcPct val="150000"/>
              </a:lnSpc>
            </a:pPr>
            <a:endParaRPr lang="es-MX" sz="2000" dirty="0"/>
          </a:p>
        </p:txBody>
      </p:sp>
    </p:spTree>
    <p:extLst>
      <p:ext uri="{BB962C8B-B14F-4D97-AF65-F5344CB8AC3E}">
        <p14:creationId xmlns:p14="http://schemas.microsoft.com/office/powerpoint/2010/main" val="382154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47B91-7540-4186-2563-3CD0FC62FADF}"/>
              </a:ext>
            </a:extLst>
          </p:cNvPr>
          <p:cNvSpPr>
            <a:spLocks noGrp="1"/>
          </p:cNvSpPr>
          <p:nvPr>
            <p:ph type="title"/>
          </p:nvPr>
        </p:nvSpPr>
        <p:spPr/>
        <p:txBody>
          <a:bodyPr/>
          <a:lstStyle/>
          <a:p>
            <a:r>
              <a:rPr lang="es-MX" dirty="0"/>
              <a:t>Comprensión del Significado Implícito</a:t>
            </a:r>
            <a:endParaRPr lang="es-AR" dirty="0"/>
          </a:p>
        </p:txBody>
      </p:sp>
      <p:sp>
        <p:nvSpPr>
          <p:cNvPr id="3" name="Marcador de contenido 2">
            <a:extLst>
              <a:ext uri="{FF2B5EF4-FFF2-40B4-BE49-F238E27FC236}">
                <a16:creationId xmlns:a16="http://schemas.microsoft.com/office/drawing/2014/main" id="{F0ABDEF6-C34E-6B3A-5F40-C8C61517C988}"/>
              </a:ext>
            </a:extLst>
          </p:cNvPr>
          <p:cNvSpPr>
            <a:spLocks noGrp="1"/>
          </p:cNvSpPr>
          <p:nvPr>
            <p:ph idx="1"/>
          </p:nvPr>
        </p:nvSpPr>
        <p:spPr>
          <a:xfrm>
            <a:off x="838200" y="2351314"/>
            <a:ext cx="10515600" cy="3495640"/>
          </a:xfrm>
        </p:spPr>
        <p:txBody>
          <a:bodyPr>
            <a:normAutofit lnSpcReduction="10000"/>
          </a:bodyPr>
          <a:lstStyle/>
          <a:p>
            <a:pPr marL="0" indent="0">
              <a:buNone/>
            </a:pPr>
            <a:r>
              <a:rPr lang="es-MX" sz="1800" dirty="0"/>
              <a:t>El lenguaje humano no siempre es explícito. Muchas veces, </a:t>
            </a:r>
            <a:r>
              <a:rPr lang="es-MX" sz="1800" b="1" dirty="0"/>
              <a:t>los hablantes omiten información que se da por entendida </a:t>
            </a:r>
            <a:r>
              <a:rPr lang="es-MX" sz="1800" dirty="0"/>
              <a:t>debido a conocimientos compartidos o supuestos culturales. Esto incluye:</a:t>
            </a:r>
          </a:p>
          <a:p>
            <a:pPr marL="0" indent="0">
              <a:buNone/>
            </a:pPr>
            <a:endParaRPr lang="es-MX" sz="1800" dirty="0"/>
          </a:p>
          <a:p>
            <a:r>
              <a:rPr lang="es-MX" sz="1800" dirty="0"/>
              <a:t>Implicaturas conversacionales : Información implícita que se deduce de lo dicho ("¿Puedes abrir la ventana?" implica una solicitud, no solo una pregunta sobre habilidades físicas).</a:t>
            </a:r>
          </a:p>
          <a:p>
            <a:r>
              <a:rPr lang="es-MX" sz="1800" dirty="0"/>
              <a:t>Conocimiento de fondo : Supuestos que los humanos dan por sentados pero que los modelos de PLN deben aprender explícitamente.</a:t>
            </a:r>
          </a:p>
          <a:p>
            <a:r>
              <a:rPr lang="es-MX" sz="1800" dirty="0"/>
              <a:t>Los modelos actuales carecen de una </a:t>
            </a:r>
            <a:r>
              <a:rPr lang="es-MX" sz="1800" b="1" dirty="0"/>
              <a:t>verdadera "comprensión" del mundo </a:t>
            </a:r>
            <a:r>
              <a:rPr lang="es-MX" sz="1800" dirty="0"/>
              <a:t>y, aunque pueden generar respuestas coherentes, no siempre entienden el significado profundo de lo que están procesando. </a:t>
            </a:r>
          </a:p>
          <a:p>
            <a:r>
              <a:rPr lang="es-MX" sz="1800" b="1" dirty="0"/>
              <a:t>¿Cuáles son las limitaciones del modelado exclusivo del lenguaje, excluyendo el modelado del mundo? </a:t>
            </a:r>
            <a:endParaRPr lang="es-AR" sz="1800" b="1" dirty="0"/>
          </a:p>
        </p:txBody>
      </p:sp>
    </p:spTree>
    <p:extLst>
      <p:ext uri="{BB962C8B-B14F-4D97-AF65-F5344CB8AC3E}">
        <p14:creationId xmlns:p14="http://schemas.microsoft.com/office/powerpoint/2010/main" val="339376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B5BC6-2A3D-223A-4163-B93CA94DBCD6}"/>
              </a:ext>
            </a:extLst>
          </p:cNvPr>
          <p:cNvSpPr>
            <a:spLocks noGrp="1"/>
          </p:cNvSpPr>
          <p:nvPr>
            <p:ph type="title"/>
          </p:nvPr>
        </p:nvSpPr>
        <p:spPr/>
        <p:txBody>
          <a:bodyPr/>
          <a:lstStyle/>
          <a:p>
            <a:r>
              <a:rPr lang="es-MX" dirty="0"/>
              <a:t>Variabilidad Cultural y Lingüística</a:t>
            </a:r>
            <a:endParaRPr lang="es-AR" dirty="0"/>
          </a:p>
        </p:txBody>
      </p:sp>
      <p:sp>
        <p:nvSpPr>
          <p:cNvPr id="3" name="Marcador de contenido 2">
            <a:extLst>
              <a:ext uri="{FF2B5EF4-FFF2-40B4-BE49-F238E27FC236}">
                <a16:creationId xmlns:a16="http://schemas.microsoft.com/office/drawing/2014/main" id="{A59E6363-649F-06CA-6870-E655404D89B2}"/>
              </a:ext>
            </a:extLst>
          </p:cNvPr>
          <p:cNvSpPr>
            <a:spLocks noGrp="1"/>
          </p:cNvSpPr>
          <p:nvPr>
            <p:ph idx="1"/>
          </p:nvPr>
        </p:nvSpPr>
        <p:spPr/>
        <p:txBody>
          <a:bodyPr>
            <a:normAutofit/>
          </a:bodyPr>
          <a:lstStyle/>
          <a:p>
            <a:endParaRPr lang="es-MX" sz="1800" dirty="0"/>
          </a:p>
          <a:p>
            <a:pPr marL="0" indent="0">
              <a:buNone/>
            </a:pPr>
            <a:r>
              <a:rPr lang="es-MX" sz="1800" dirty="0"/>
              <a:t>El lenguaje varía enormemente entre culturas, regiones y comunidades. Esto incluye:</a:t>
            </a:r>
          </a:p>
          <a:p>
            <a:pPr marL="0" indent="0">
              <a:buNone/>
            </a:pPr>
            <a:endParaRPr lang="es-MX" sz="1800" dirty="0"/>
          </a:p>
          <a:p>
            <a:r>
              <a:rPr lang="es-MX" sz="1800" dirty="0"/>
              <a:t>Diferencias dialectales y regionales (</a:t>
            </a:r>
            <a:r>
              <a:rPr lang="es-MX" sz="1800" dirty="0" err="1"/>
              <a:t>e.g</a:t>
            </a:r>
            <a:r>
              <a:rPr lang="es-MX" sz="1800" dirty="0"/>
              <a:t>., español de España vs. español de América Latina).</a:t>
            </a:r>
          </a:p>
          <a:p>
            <a:r>
              <a:rPr lang="es-MX" sz="1800" dirty="0"/>
              <a:t>Uso de jergas, modismos y expresiones locales.</a:t>
            </a:r>
          </a:p>
          <a:p>
            <a:r>
              <a:rPr lang="es-MX" sz="1800" dirty="0"/>
              <a:t>Normas culturales que influyen en cómo se interpreta el lenguaje (</a:t>
            </a:r>
            <a:r>
              <a:rPr lang="es-MX" sz="1800" dirty="0" err="1"/>
              <a:t>e.g</a:t>
            </a:r>
            <a:r>
              <a:rPr lang="es-MX" sz="1800" dirty="0"/>
              <a:t>., el tono formal o informal).</a:t>
            </a:r>
          </a:p>
          <a:p>
            <a:pPr marL="0" indent="0">
              <a:buNone/>
            </a:pPr>
            <a:endParaRPr lang="es-MX" sz="1800" dirty="0"/>
          </a:p>
          <a:p>
            <a:pPr marL="0" indent="0">
              <a:buNone/>
            </a:pPr>
            <a:r>
              <a:rPr lang="es-MX" sz="1800" dirty="0"/>
              <a:t>Los modelos de PLN generalmente están entrenados en datos específicos y pueden no generalizar bien a otros contextos culturales o lingüísticos.</a:t>
            </a:r>
            <a:endParaRPr lang="es-AR" sz="1800" dirty="0"/>
          </a:p>
        </p:txBody>
      </p:sp>
    </p:spTree>
    <p:extLst>
      <p:ext uri="{BB962C8B-B14F-4D97-AF65-F5344CB8AC3E}">
        <p14:creationId xmlns:p14="http://schemas.microsoft.com/office/powerpoint/2010/main" val="356501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7C707-41A1-C73E-AF70-93A4ABFBB6C3}"/>
              </a:ext>
            </a:extLst>
          </p:cNvPr>
          <p:cNvSpPr>
            <a:spLocks noGrp="1"/>
          </p:cNvSpPr>
          <p:nvPr>
            <p:ph type="title"/>
          </p:nvPr>
        </p:nvSpPr>
        <p:spPr/>
        <p:txBody>
          <a:bodyPr>
            <a:normAutofit/>
          </a:bodyPr>
          <a:lstStyle/>
          <a:p>
            <a:r>
              <a:rPr lang="es-AR" sz="3500" dirty="0"/>
              <a:t>¿Cómo entienden las máquinas las palabras?</a:t>
            </a:r>
          </a:p>
        </p:txBody>
      </p:sp>
      <p:sp>
        <p:nvSpPr>
          <p:cNvPr id="3" name="Marcador de contenido 2">
            <a:extLst>
              <a:ext uri="{FF2B5EF4-FFF2-40B4-BE49-F238E27FC236}">
                <a16:creationId xmlns:a16="http://schemas.microsoft.com/office/drawing/2014/main" id="{9DFE3BC4-ACB7-14CA-47F6-261AD36753C1}"/>
              </a:ext>
            </a:extLst>
          </p:cNvPr>
          <p:cNvSpPr>
            <a:spLocks noGrp="1"/>
          </p:cNvSpPr>
          <p:nvPr>
            <p:ph idx="1"/>
          </p:nvPr>
        </p:nvSpPr>
        <p:spPr>
          <a:xfrm>
            <a:off x="838200" y="1842550"/>
            <a:ext cx="10515600" cy="4434497"/>
          </a:xfrm>
        </p:spPr>
        <p:txBody>
          <a:bodyPr>
            <a:noAutofit/>
          </a:bodyPr>
          <a:lstStyle/>
          <a:p>
            <a:pPr>
              <a:lnSpc>
                <a:spcPct val="115000"/>
              </a:lnSpc>
              <a:spcAft>
                <a:spcPts val="800"/>
              </a:spcAft>
              <a:buNone/>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Las computadoras trabajan con números, no palabras. Por eso, necesitamos convertir texto en números mediante:</a:t>
            </a:r>
          </a:p>
          <a:p>
            <a:pPr marL="342900" lvl="0" indent="-342900">
              <a:lnSpc>
                <a:spcPct val="115000"/>
              </a:lnSpc>
              <a:spcAft>
                <a:spcPts val="800"/>
              </a:spcAft>
              <a:buSzPts val="1000"/>
              <a:buFont typeface="Symbol" panose="05050102010706020507" pitchFamily="18" charset="2"/>
              <a:buChar char=""/>
              <a:tabLst>
                <a:tab pos="457200" algn="l"/>
              </a:tabLst>
            </a:pPr>
            <a:r>
              <a:rPr lang="es-AR" sz="1800" b="1" kern="100" dirty="0">
                <a:effectLst/>
                <a:latin typeface="Aptos" panose="020B0004020202020204" pitchFamily="34" charset="0"/>
                <a:ea typeface="Aptos" panose="020B0004020202020204" pitchFamily="34" charset="0"/>
                <a:cs typeface="Times New Roman" panose="02020603050405020304" pitchFamily="18" charset="0"/>
              </a:rPr>
              <a:t>Diccionarios numéricos:</a:t>
            </a:r>
            <a:r>
              <a:rPr lang="es-AR" sz="1800" kern="100" dirty="0">
                <a:effectLst/>
                <a:latin typeface="Aptos" panose="020B0004020202020204" pitchFamily="34" charset="0"/>
                <a:ea typeface="Aptos" panose="020B0004020202020204" pitchFamily="34" charset="0"/>
                <a:cs typeface="Times New Roman" panose="02020603050405020304" pitchFamily="18" charset="0"/>
              </a:rPr>
              <a:t> Cada palabra recibe un código único.</a:t>
            </a:r>
          </a:p>
          <a:p>
            <a:pPr marL="342900" lvl="0" indent="-342900">
              <a:lnSpc>
                <a:spcPct val="115000"/>
              </a:lnSpc>
              <a:spcAft>
                <a:spcPts val="800"/>
              </a:spcAft>
              <a:buSzPts val="1000"/>
              <a:buFont typeface="Symbol" panose="05050102010706020507" pitchFamily="18" charset="2"/>
              <a:buChar char=""/>
              <a:tabLst>
                <a:tab pos="457200" algn="l"/>
              </a:tabLst>
            </a:pPr>
            <a:r>
              <a:rPr lang="es-AR" sz="1800" b="1" kern="100" dirty="0">
                <a:effectLst/>
                <a:latin typeface="Aptos" panose="020B0004020202020204" pitchFamily="34" charset="0"/>
                <a:ea typeface="Aptos" panose="020B0004020202020204" pitchFamily="34" charset="0"/>
                <a:cs typeface="Times New Roman" panose="02020603050405020304" pitchFamily="18" charset="0"/>
              </a:rPr>
              <a:t>Bolsa de Palabras (Bag </a:t>
            </a:r>
            <a:r>
              <a:rPr lang="es-AR" sz="1800" b="1" kern="100" dirty="0" err="1">
                <a:effectLst/>
                <a:latin typeface="Aptos" panose="020B0004020202020204" pitchFamily="34" charset="0"/>
                <a:ea typeface="Aptos" panose="020B0004020202020204" pitchFamily="34" charset="0"/>
                <a:cs typeface="Times New Roman" panose="02020603050405020304" pitchFamily="18" charset="0"/>
              </a:rPr>
              <a:t>of</a:t>
            </a:r>
            <a:r>
              <a:rPr lang="es-A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s-AR" sz="1800" b="1" kern="100" dirty="0" err="1">
                <a:effectLst/>
                <a:latin typeface="Aptos" panose="020B0004020202020204" pitchFamily="34" charset="0"/>
                <a:ea typeface="Aptos" panose="020B0004020202020204" pitchFamily="34" charset="0"/>
                <a:cs typeface="Times New Roman" panose="02020603050405020304" pitchFamily="18" charset="0"/>
              </a:rPr>
              <a:t>Words</a:t>
            </a:r>
            <a:r>
              <a:rPr lang="es-AR" sz="1800" b="1" kern="100" dirty="0">
                <a:effectLst/>
                <a:latin typeface="Aptos" panose="020B0004020202020204" pitchFamily="34" charset="0"/>
                <a:ea typeface="Aptos" panose="020B0004020202020204" pitchFamily="34" charset="0"/>
                <a:cs typeface="Times New Roman" panose="02020603050405020304" pitchFamily="18" charset="0"/>
              </a:rPr>
              <a:t>):</a:t>
            </a:r>
            <a:r>
              <a:rPr lang="es-AR" sz="1800" kern="100" dirty="0">
                <a:effectLst/>
                <a:latin typeface="Aptos" panose="020B0004020202020204" pitchFamily="34" charset="0"/>
                <a:ea typeface="Aptos" panose="020B0004020202020204" pitchFamily="34" charset="0"/>
                <a:cs typeface="Times New Roman" panose="02020603050405020304" pitchFamily="18" charset="0"/>
              </a:rPr>
              <a:t> Representa palabras individualmente, ignorando el contexto.</a:t>
            </a:r>
          </a:p>
          <a:p>
            <a:pPr marL="342900" lvl="0" indent="-342900">
              <a:lnSpc>
                <a:spcPct val="115000"/>
              </a:lnSpc>
              <a:spcAft>
                <a:spcPts val="800"/>
              </a:spcAft>
              <a:buSzPts val="1000"/>
              <a:buFont typeface="Symbol" panose="05050102010706020507" pitchFamily="18" charset="2"/>
              <a:buChar char=""/>
              <a:tabLst>
                <a:tab pos="457200" algn="l"/>
              </a:tabLst>
            </a:pPr>
            <a:r>
              <a:rPr lang="es-AR" sz="1800" b="1" kern="100" dirty="0" err="1">
                <a:effectLst/>
                <a:latin typeface="Aptos" panose="020B0004020202020204" pitchFamily="34" charset="0"/>
                <a:ea typeface="Aptos" panose="020B0004020202020204" pitchFamily="34" charset="0"/>
                <a:cs typeface="Times New Roman" panose="02020603050405020304" pitchFamily="18" charset="0"/>
              </a:rPr>
              <a:t>One</a:t>
            </a:r>
            <a:r>
              <a:rPr lang="es-AR" sz="1800" b="1" kern="100" dirty="0">
                <a:effectLst/>
                <a:latin typeface="Aptos" panose="020B0004020202020204" pitchFamily="34" charset="0"/>
                <a:ea typeface="Aptos" panose="020B0004020202020204" pitchFamily="34" charset="0"/>
                <a:cs typeface="Times New Roman" panose="02020603050405020304" pitchFamily="18" charset="0"/>
              </a:rPr>
              <a:t>-Hot </a:t>
            </a:r>
            <a:r>
              <a:rPr lang="es-AR" sz="1800" b="1" kern="100" dirty="0" err="1">
                <a:effectLst/>
                <a:latin typeface="Aptos" panose="020B0004020202020204" pitchFamily="34" charset="0"/>
                <a:ea typeface="Aptos" panose="020B0004020202020204" pitchFamily="34" charset="0"/>
                <a:cs typeface="Times New Roman" panose="02020603050405020304" pitchFamily="18" charset="0"/>
              </a:rPr>
              <a:t>Encoding</a:t>
            </a:r>
            <a:r>
              <a:rPr lang="es-AR"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Convierte palabras en vectores binarios.</a:t>
            </a:r>
          </a:p>
          <a:p>
            <a:pPr>
              <a:buNone/>
            </a:pPr>
            <a:endParaRPr lang="es-AR" sz="1800" dirty="0">
              <a:latin typeface="Aptos" panose="020B0004020202020204" pitchFamily="34" charset="0"/>
              <a:ea typeface="Aptos" panose="020B0004020202020204" pitchFamily="34" charset="0"/>
              <a:cs typeface="Times New Roman" panose="02020603050405020304" pitchFamily="18" charset="0"/>
            </a:endParaRPr>
          </a:p>
          <a:p>
            <a:pPr>
              <a:buNone/>
            </a:pPr>
            <a:r>
              <a:rPr lang="es-AR" sz="1800" dirty="0">
                <a:effectLst/>
                <a:latin typeface="Aptos" panose="020B0004020202020204" pitchFamily="34" charset="0"/>
                <a:ea typeface="Aptos" panose="020B0004020202020204" pitchFamily="34" charset="0"/>
                <a:cs typeface="Times New Roman" panose="02020603050405020304" pitchFamily="18" charset="0"/>
              </a:rPr>
              <a:t>Útil para variables categóricas sin orden específico, pero consume mucha memoria con grandes vocabularios.</a:t>
            </a:r>
            <a:endParaRPr lang="es-AR" sz="1800" dirty="0"/>
          </a:p>
        </p:txBody>
      </p:sp>
    </p:spTree>
    <p:extLst>
      <p:ext uri="{BB962C8B-B14F-4D97-AF65-F5344CB8AC3E}">
        <p14:creationId xmlns:p14="http://schemas.microsoft.com/office/powerpoint/2010/main" val="273822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A0242-FC2F-F428-896A-AACB151D1B1D}"/>
              </a:ext>
            </a:extLst>
          </p:cNvPr>
          <p:cNvSpPr>
            <a:spLocks noGrp="1"/>
          </p:cNvSpPr>
          <p:nvPr>
            <p:ph type="title"/>
          </p:nvPr>
        </p:nvSpPr>
        <p:spPr/>
        <p:txBody>
          <a:bodyPr/>
          <a:lstStyle/>
          <a:p>
            <a:r>
              <a:rPr lang="es-MX" dirty="0"/>
              <a:t>Texto como dato</a:t>
            </a:r>
            <a:endParaRPr lang="es-AR" dirty="0"/>
          </a:p>
        </p:txBody>
      </p:sp>
      <p:sp>
        <p:nvSpPr>
          <p:cNvPr id="5" name="Marcador de texto 2">
            <a:extLst>
              <a:ext uri="{FF2B5EF4-FFF2-40B4-BE49-F238E27FC236}">
                <a16:creationId xmlns:a16="http://schemas.microsoft.com/office/drawing/2014/main" id="{A9E36651-B38B-2453-AEF5-209EC882EFB5}"/>
              </a:ext>
            </a:extLst>
          </p:cNvPr>
          <p:cNvSpPr>
            <a:spLocks noGrp="1"/>
          </p:cNvSpPr>
          <p:nvPr>
            <p:ph idx="1"/>
          </p:nvPr>
        </p:nvSpPr>
        <p:spPr>
          <a:xfrm>
            <a:off x="838200" y="1825625"/>
            <a:ext cx="10515600" cy="4351338"/>
          </a:xfrm>
        </p:spPr>
        <p:txBody>
          <a:bodyPr>
            <a:normAutofit/>
          </a:bodyPr>
          <a:lstStyle/>
          <a:p>
            <a:pPr marL="0" indent="0">
              <a:buNone/>
            </a:pPr>
            <a:r>
              <a:rPr lang="es-ES" sz="1800" dirty="0"/>
              <a:t>Proceso de convertir datos textuales números. Esto puede lograrse mediante enfoques básicos como:</a:t>
            </a:r>
          </a:p>
          <a:p>
            <a:pPr marL="0" indent="0">
              <a:buNone/>
            </a:pPr>
            <a:endParaRPr lang="es-ES" sz="1800" dirty="0"/>
          </a:p>
          <a:p>
            <a:pPr marL="0" indent="0">
              <a:buNone/>
            </a:pPr>
            <a:r>
              <a:rPr lang="es-ES" sz="1800" dirty="0"/>
              <a:t>Construimos un diccionario de palabra-código numérico, </a:t>
            </a:r>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r>
              <a:rPr lang="es-ES" sz="1800" dirty="0"/>
              <a:t>Estamos desvirtuando el problema.  ¿Arbitro es dos veces camiseta?</a:t>
            </a:r>
          </a:p>
          <a:p>
            <a:pPr marL="0" indent="0">
              <a:buNone/>
            </a:pPr>
            <a:endParaRPr lang="es-ES" sz="1800" dirty="0"/>
          </a:p>
          <a:p>
            <a:pPr marL="0" indent="0">
              <a:buNone/>
            </a:pPr>
            <a:r>
              <a:rPr lang="es-ES" sz="1800" dirty="0"/>
              <a:t>Bolsa de Palabras (Bag </a:t>
            </a:r>
            <a:r>
              <a:rPr lang="es-ES" sz="1800" dirty="0" err="1"/>
              <a:t>of</a:t>
            </a:r>
            <a:r>
              <a:rPr lang="es-ES" sz="1800" dirty="0"/>
              <a:t> </a:t>
            </a:r>
            <a:r>
              <a:rPr lang="es-ES" sz="1800" dirty="0" err="1"/>
              <a:t>Words</a:t>
            </a:r>
            <a:r>
              <a:rPr lang="es-ES" sz="1800" dirty="0"/>
              <a:t>): Representa cada palabra como una dimensión independiente, sin tomar en cuenta el contexto.</a:t>
            </a:r>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2000" dirty="0"/>
          </a:p>
          <a:p>
            <a:pPr marL="0" indent="0">
              <a:buNone/>
            </a:pPr>
            <a:endParaRPr lang="es-ES" sz="2000" dirty="0"/>
          </a:p>
          <a:p>
            <a:pPr marL="0" indent="0">
              <a:buNone/>
            </a:pPr>
            <a:endParaRPr lang="es-AR" dirty="0"/>
          </a:p>
        </p:txBody>
      </p:sp>
      <p:pic>
        <p:nvPicPr>
          <p:cNvPr id="7" name="Imagen 6">
            <a:extLst>
              <a:ext uri="{FF2B5EF4-FFF2-40B4-BE49-F238E27FC236}">
                <a16:creationId xmlns:a16="http://schemas.microsoft.com/office/drawing/2014/main" id="{11DF62DD-E5D1-62DD-3C3C-DB626FE65C28}"/>
              </a:ext>
            </a:extLst>
          </p:cNvPr>
          <p:cNvPicPr>
            <a:picLocks noChangeAspect="1"/>
          </p:cNvPicPr>
          <p:nvPr/>
        </p:nvPicPr>
        <p:blipFill>
          <a:blip r:embed="rId2"/>
          <a:stretch>
            <a:fillRect/>
          </a:stretch>
        </p:blipFill>
        <p:spPr>
          <a:xfrm>
            <a:off x="838200" y="3348652"/>
            <a:ext cx="7797460" cy="518205"/>
          </a:xfrm>
          <a:prstGeom prst="rect">
            <a:avLst/>
          </a:prstGeom>
        </p:spPr>
      </p:pic>
    </p:spTree>
    <p:extLst>
      <p:ext uri="{BB962C8B-B14F-4D97-AF65-F5344CB8AC3E}">
        <p14:creationId xmlns:p14="http://schemas.microsoft.com/office/powerpoint/2010/main" val="3823141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76374-E9D8-A424-F848-606EFC9601CC}"/>
              </a:ext>
            </a:extLst>
          </p:cNvPr>
          <p:cNvSpPr>
            <a:spLocks noGrp="1"/>
          </p:cNvSpPr>
          <p:nvPr>
            <p:ph type="title"/>
          </p:nvPr>
        </p:nvSpPr>
        <p:spPr/>
        <p:txBody>
          <a:bodyPr/>
          <a:lstStyle/>
          <a:p>
            <a:r>
              <a:rPr lang="es-ES" b="1" dirty="0" err="1"/>
              <a:t>One</a:t>
            </a:r>
            <a:r>
              <a:rPr lang="es-ES" b="1" dirty="0"/>
              <a:t>-Hot </a:t>
            </a:r>
            <a:r>
              <a:rPr lang="es-ES" b="1" dirty="0" err="1"/>
              <a:t>Encoding</a:t>
            </a:r>
            <a:endParaRPr lang="es-AR" dirty="0"/>
          </a:p>
        </p:txBody>
      </p:sp>
      <p:sp>
        <p:nvSpPr>
          <p:cNvPr id="4" name="Marcador de texto 2">
            <a:extLst>
              <a:ext uri="{FF2B5EF4-FFF2-40B4-BE49-F238E27FC236}">
                <a16:creationId xmlns:a16="http://schemas.microsoft.com/office/drawing/2014/main" id="{EEB461C7-4485-A302-A103-972E0D0CE037}"/>
              </a:ext>
            </a:extLst>
          </p:cNvPr>
          <p:cNvSpPr>
            <a:spLocks noGrp="1"/>
          </p:cNvSpPr>
          <p:nvPr>
            <p:ph idx="1"/>
          </p:nvPr>
        </p:nvSpPr>
        <p:spPr>
          <a:xfrm>
            <a:off x="838200" y="1375038"/>
            <a:ext cx="10515600" cy="5256081"/>
          </a:xfrm>
        </p:spPr>
        <p:txBody>
          <a:bodyPr>
            <a:normAutofit fontScale="47500" lnSpcReduction="20000"/>
          </a:bodyPr>
          <a:lstStyle/>
          <a:p>
            <a:pPr marL="0" indent="0">
              <a:lnSpc>
                <a:spcPct val="170000"/>
              </a:lnSpc>
              <a:buNone/>
            </a:pPr>
            <a:r>
              <a:rPr lang="es-ES" sz="3400" dirty="0"/>
              <a:t>Es</a:t>
            </a:r>
            <a:r>
              <a:rPr lang="es-ES" sz="3400" b="1" dirty="0"/>
              <a:t> </a:t>
            </a:r>
            <a:r>
              <a:rPr lang="es-ES" sz="3400" dirty="0"/>
              <a:t>una técnica común utilizada en aprendizaje automático para convertir datos categóricos en una representación numérica que los modelos pueden procesar.</a:t>
            </a:r>
          </a:p>
          <a:p>
            <a:pPr marL="0" indent="0">
              <a:buNone/>
            </a:pPr>
            <a:endParaRPr lang="es-ES" sz="3400" dirty="0"/>
          </a:p>
          <a:p>
            <a:pPr marL="0" indent="0">
              <a:buNone/>
            </a:pPr>
            <a:r>
              <a:rPr lang="es-ES" sz="3400" b="1" dirty="0"/>
              <a:t>¿Cómo funciona?</a:t>
            </a:r>
          </a:p>
          <a:p>
            <a:pPr marL="0" indent="0">
              <a:lnSpc>
                <a:spcPct val="170000"/>
              </a:lnSpc>
              <a:buNone/>
            </a:pPr>
            <a:r>
              <a:rPr lang="es-ES" sz="3400" dirty="0"/>
              <a:t>Supongamos que tienes una característica categórica con varias categorías únicas. Cada categoría se representa como un vector binario donde:</a:t>
            </a:r>
          </a:p>
          <a:p>
            <a:pPr marL="0" indent="0">
              <a:buNone/>
            </a:pPr>
            <a:endParaRPr lang="es-ES" sz="3400" b="1" dirty="0"/>
          </a:p>
          <a:p>
            <a:pPr marL="0" indent="0">
              <a:lnSpc>
                <a:spcPct val="170000"/>
              </a:lnSpc>
              <a:buNone/>
            </a:pPr>
            <a:r>
              <a:rPr lang="es-ES" sz="3400" b="1" dirty="0"/>
              <a:t>Cada posición en el vector corresponde a una categoría. Se coloca un 1 en la posición de la categoría presente y 0 en todas las demás.</a:t>
            </a:r>
            <a:endParaRPr lang="es-ES" sz="3400" dirty="0"/>
          </a:p>
          <a:p>
            <a:pPr marL="0" indent="0">
              <a:buNone/>
            </a:pPr>
            <a:endParaRPr lang="es-AR" sz="3400" dirty="0"/>
          </a:p>
          <a:p>
            <a:pPr marL="0" indent="0">
              <a:buNone/>
            </a:pPr>
            <a:r>
              <a:rPr lang="es-AR" sz="3400" dirty="0"/>
              <a:t>Colores: [Rojo, Azul, Verde]</a:t>
            </a:r>
          </a:p>
          <a:p>
            <a:pPr marL="0" indent="0">
              <a:buNone/>
            </a:pPr>
            <a:endParaRPr lang="es-AR" sz="3400" dirty="0"/>
          </a:p>
          <a:p>
            <a:pPr marL="0" indent="0">
              <a:buNone/>
            </a:pPr>
            <a:r>
              <a:rPr lang="es-AR" sz="3400" dirty="0"/>
              <a:t>Rojo   →   [1, 0, 0] </a:t>
            </a:r>
          </a:p>
          <a:p>
            <a:pPr marL="0" indent="0">
              <a:buNone/>
            </a:pPr>
            <a:r>
              <a:rPr lang="es-AR" sz="3400" dirty="0"/>
              <a:t>Azul   →   [0, 1, 0] </a:t>
            </a:r>
          </a:p>
          <a:p>
            <a:pPr marL="0" indent="0">
              <a:buNone/>
            </a:pPr>
            <a:r>
              <a:rPr lang="es-AR" sz="3400" dirty="0"/>
              <a:t>Verde →   [0, 0, 1]</a:t>
            </a:r>
            <a:endParaRPr lang="es-ES" dirty="0"/>
          </a:p>
          <a:p>
            <a:pPr marL="0" indent="0">
              <a:buNone/>
            </a:pPr>
            <a:endParaRPr lang="es-ES" dirty="0"/>
          </a:p>
          <a:p>
            <a:pPr marL="0" indent="0">
              <a:buNone/>
            </a:pPr>
            <a:endParaRPr lang="es-AR" dirty="0"/>
          </a:p>
        </p:txBody>
      </p:sp>
    </p:spTree>
    <p:extLst>
      <p:ext uri="{BB962C8B-B14F-4D97-AF65-F5344CB8AC3E}">
        <p14:creationId xmlns:p14="http://schemas.microsoft.com/office/powerpoint/2010/main" val="242345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0193-93BA-5AB2-14E9-9BEE4E02B76B}"/>
              </a:ext>
            </a:extLst>
          </p:cNvPr>
          <p:cNvSpPr>
            <a:spLocks noGrp="1"/>
          </p:cNvSpPr>
          <p:nvPr>
            <p:ph type="title"/>
          </p:nvPr>
        </p:nvSpPr>
        <p:spPr/>
        <p:txBody>
          <a:bodyPr/>
          <a:lstStyle/>
          <a:p>
            <a:r>
              <a:rPr lang="es-ES" b="1" dirty="0" err="1"/>
              <a:t>One</a:t>
            </a:r>
            <a:r>
              <a:rPr lang="es-ES" b="1" dirty="0"/>
              <a:t>-Hot </a:t>
            </a:r>
            <a:r>
              <a:rPr lang="es-ES" b="1" dirty="0" err="1"/>
              <a:t>Encoding</a:t>
            </a:r>
            <a:endParaRPr lang="es-AR" dirty="0"/>
          </a:p>
        </p:txBody>
      </p:sp>
      <p:sp>
        <p:nvSpPr>
          <p:cNvPr id="3" name="Marcador de contenido 2">
            <a:extLst>
              <a:ext uri="{FF2B5EF4-FFF2-40B4-BE49-F238E27FC236}">
                <a16:creationId xmlns:a16="http://schemas.microsoft.com/office/drawing/2014/main" id="{E04B2208-700F-7F82-65CB-929AE27AC109}"/>
              </a:ext>
            </a:extLst>
          </p:cNvPr>
          <p:cNvSpPr>
            <a:spLocks noGrp="1"/>
          </p:cNvSpPr>
          <p:nvPr>
            <p:ph idx="1"/>
          </p:nvPr>
        </p:nvSpPr>
        <p:spPr>
          <a:xfrm>
            <a:off x="6152685" y="863100"/>
            <a:ext cx="5592392" cy="3447644"/>
          </a:xfrm>
        </p:spPr>
        <p:txBody>
          <a:bodyPr>
            <a:normAutofit fontScale="62500" lnSpcReduction="20000"/>
          </a:bodyPr>
          <a:lstStyle/>
          <a:p>
            <a:pPr marL="0" indent="0">
              <a:buNone/>
            </a:pPr>
            <a:r>
              <a:rPr lang="es-ES" b="1" dirty="0"/>
              <a:t>¿Cuándo se usa?</a:t>
            </a:r>
          </a:p>
          <a:p>
            <a:pPr marL="0" indent="0">
              <a:buNone/>
            </a:pPr>
            <a:endParaRPr lang="es-ES" dirty="0"/>
          </a:p>
          <a:p>
            <a:pPr marL="0" indent="0">
              <a:buNone/>
            </a:pPr>
            <a:r>
              <a:rPr lang="es-ES" dirty="0"/>
              <a:t>Se utiliza cuando las variables categóricas no tienen un orden inherente (es decir, son nominales), y necesitas convertirlas en una forma que los algoritmos puedan manejar.</a:t>
            </a:r>
          </a:p>
          <a:p>
            <a:pPr marL="0" indent="0">
              <a:buNone/>
            </a:pPr>
            <a:endParaRPr lang="es-ES" dirty="0"/>
          </a:p>
          <a:p>
            <a:pPr marL="0" indent="0">
              <a:buNone/>
            </a:pPr>
            <a:r>
              <a:rPr lang="es-ES" dirty="0"/>
              <a:t>Dimensionalidad: Si tienes muchas categorías, la representación ocupa mucho espacio en memoria. </a:t>
            </a:r>
          </a:p>
          <a:p>
            <a:pPr marL="0" indent="0">
              <a:buNone/>
            </a:pPr>
            <a:endParaRPr lang="es-ES" dirty="0"/>
          </a:p>
          <a:p>
            <a:pPr marL="0" indent="0">
              <a:buNone/>
            </a:pPr>
            <a:r>
              <a:rPr lang="es-ES" dirty="0"/>
              <a:t>No es ideal para datos categóricos donde existe un orden (en ese caso, usarías </a:t>
            </a:r>
            <a:r>
              <a:rPr lang="es-ES" dirty="0" err="1"/>
              <a:t>label</a:t>
            </a:r>
            <a:r>
              <a:rPr lang="es-ES" dirty="0"/>
              <a:t> </a:t>
            </a:r>
            <a:r>
              <a:rPr lang="es-ES" dirty="0" err="1"/>
              <a:t>encoding</a:t>
            </a:r>
            <a:r>
              <a:rPr lang="es-ES" dirty="0"/>
              <a:t> o un enfoque ordinal).</a:t>
            </a:r>
          </a:p>
          <a:p>
            <a:endParaRPr lang="es-AR" dirty="0"/>
          </a:p>
        </p:txBody>
      </p:sp>
      <p:pic>
        <p:nvPicPr>
          <p:cNvPr id="4" name="Imagen 3">
            <a:extLst>
              <a:ext uri="{FF2B5EF4-FFF2-40B4-BE49-F238E27FC236}">
                <a16:creationId xmlns:a16="http://schemas.microsoft.com/office/drawing/2014/main" id="{E4556334-BD4C-3D17-3D13-18136DB64819}"/>
              </a:ext>
            </a:extLst>
          </p:cNvPr>
          <p:cNvPicPr>
            <a:picLocks noChangeAspect="1"/>
          </p:cNvPicPr>
          <p:nvPr/>
        </p:nvPicPr>
        <p:blipFill>
          <a:blip r:embed="rId2"/>
          <a:stretch>
            <a:fillRect/>
          </a:stretch>
        </p:blipFill>
        <p:spPr>
          <a:xfrm>
            <a:off x="1195928" y="2104719"/>
            <a:ext cx="3780314" cy="3315716"/>
          </a:xfrm>
          <a:prstGeom prst="rect">
            <a:avLst/>
          </a:prstGeom>
        </p:spPr>
      </p:pic>
      <p:sp>
        <p:nvSpPr>
          <p:cNvPr id="5" name="CuadroTexto 4">
            <a:extLst>
              <a:ext uri="{FF2B5EF4-FFF2-40B4-BE49-F238E27FC236}">
                <a16:creationId xmlns:a16="http://schemas.microsoft.com/office/drawing/2014/main" id="{5829068F-65B7-F571-1884-BF9999BE2526}"/>
              </a:ext>
            </a:extLst>
          </p:cNvPr>
          <p:cNvSpPr txBox="1"/>
          <p:nvPr/>
        </p:nvSpPr>
        <p:spPr>
          <a:xfrm>
            <a:off x="6152685" y="4681771"/>
            <a:ext cx="4699221" cy="1477328"/>
          </a:xfrm>
          <a:prstGeom prst="rect">
            <a:avLst/>
          </a:prstGeom>
          <a:noFill/>
        </p:spPr>
        <p:txBody>
          <a:bodyPr wrap="square" rtlCol="0">
            <a:spAutoFit/>
          </a:bodyPr>
          <a:lstStyle/>
          <a:p>
            <a:r>
              <a:rPr lang="es-ES" dirty="0"/>
              <a:t>Ventaja: Cada palabra está representada a la misma distancia. </a:t>
            </a:r>
          </a:p>
          <a:p>
            <a:endParaRPr lang="es-ES" dirty="0"/>
          </a:p>
          <a:p>
            <a:r>
              <a:rPr lang="es-ES" dirty="0"/>
              <a:t>Pero, en un vocabulario de 10K palabras. Tendríamos vectores de 10k dimensiones. </a:t>
            </a:r>
            <a:endParaRPr lang="es-AR" dirty="0"/>
          </a:p>
        </p:txBody>
      </p:sp>
    </p:spTree>
    <p:extLst>
      <p:ext uri="{BB962C8B-B14F-4D97-AF65-F5344CB8AC3E}">
        <p14:creationId xmlns:p14="http://schemas.microsoft.com/office/powerpoint/2010/main" val="134010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E80C5-09B6-D57F-EDF9-06EA189DEB06}"/>
              </a:ext>
            </a:extLst>
          </p:cNvPr>
          <p:cNvSpPr>
            <a:spLocks noGrp="1"/>
          </p:cNvSpPr>
          <p:nvPr>
            <p:ph type="title"/>
          </p:nvPr>
        </p:nvSpPr>
        <p:spPr/>
        <p:txBody>
          <a:bodyPr/>
          <a:lstStyle/>
          <a:p>
            <a:r>
              <a:rPr lang="es-AR" sz="4400" b="1" kern="100" dirty="0">
                <a:effectLst/>
                <a:latin typeface="Aptos" panose="020B0004020202020204" pitchFamily="34" charset="0"/>
                <a:ea typeface="Aptos" panose="020B0004020202020204" pitchFamily="34" charset="0"/>
                <a:cs typeface="Times New Roman" panose="02020603050405020304" pitchFamily="18" charset="0"/>
              </a:rPr>
              <a:t>Solución avanzada: </a:t>
            </a:r>
            <a:r>
              <a:rPr lang="es-AR" sz="4400" b="1" kern="100" dirty="0" err="1">
                <a:effectLst/>
                <a:latin typeface="Aptos" panose="020B0004020202020204" pitchFamily="34" charset="0"/>
                <a:ea typeface="Aptos" panose="020B0004020202020204" pitchFamily="34" charset="0"/>
                <a:cs typeface="Times New Roman" panose="02020603050405020304" pitchFamily="18" charset="0"/>
              </a:rPr>
              <a:t>Embeddings</a:t>
            </a:r>
            <a:endParaRPr lang="es-AR" dirty="0"/>
          </a:p>
        </p:txBody>
      </p:sp>
      <p:sp>
        <p:nvSpPr>
          <p:cNvPr id="3" name="Marcador de contenido 2">
            <a:extLst>
              <a:ext uri="{FF2B5EF4-FFF2-40B4-BE49-F238E27FC236}">
                <a16:creationId xmlns:a16="http://schemas.microsoft.com/office/drawing/2014/main" id="{CAA37820-2D56-876B-C237-829976E563C0}"/>
              </a:ext>
            </a:extLst>
          </p:cNvPr>
          <p:cNvSpPr>
            <a:spLocks noGrp="1"/>
          </p:cNvSpPr>
          <p:nvPr>
            <p:ph idx="1"/>
          </p:nvPr>
        </p:nvSpPr>
        <p:spPr>
          <a:xfrm>
            <a:off x="838200" y="2200059"/>
            <a:ext cx="10515600" cy="3688145"/>
          </a:xfrm>
        </p:spPr>
        <p:txBody>
          <a:bodyPr>
            <a:normAutofit/>
          </a:bodyPr>
          <a:lstStyle/>
          <a:p>
            <a:pPr marL="0" indent="0">
              <a:lnSpc>
                <a:spcPct val="115000"/>
              </a:lnSpc>
              <a:spcAft>
                <a:spcPts val="800"/>
              </a:spcAft>
              <a:buNone/>
            </a:pPr>
            <a:r>
              <a:rPr lang="es-AR" sz="2200" b="1" kern="100" dirty="0">
                <a:effectLst/>
                <a:latin typeface="Aptos" panose="020B0004020202020204" pitchFamily="34" charset="0"/>
                <a:ea typeface="Aptos" panose="020B0004020202020204" pitchFamily="34" charset="0"/>
                <a:cs typeface="Times New Roman" panose="02020603050405020304" pitchFamily="18" charset="0"/>
              </a:rPr>
              <a:t>¿Qué es un </a:t>
            </a:r>
            <a:r>
              <a:rPr lang="es-AR" sz="2200" b="1" kern="100" dirty="0" err="1">
                <a:effectLst/>
                <a:latin typeface="Aptos" panose="020B0004020202020204" pitchFamily="34" charset="0"/>
                <a:ea typeface="Aptos" panose="020B0004020202020204" pitchFamily="34" charset="0"/>
                <a:cs typeface="Times New Roman" panose="02020603050405020304" pitchFamily="18" charset="0"/>
              </a:rPr>
              <a:t>embedding</a:t>
            </a:r>
            <a:r>
              <a:rPr lang="es-AR" sz="2200" b="1" kern="100" dirty="0">
                <a:effectLst/>
                <a:latin typeface="Aptos" panose="020B0004020202020204" pitchFamily="34" charset="0"/>
                <a:ea typeface="Aptos" panose="020B0004020202020204" pitchFamily="34" charset="0"/>
                <a:cs typeface="Times New Roman" panose="02020603050405020304" pitchFamily="18" charset="0"/>
              </a:rPr>
              <a:t>?</a:t>
            </a:r>
            <a:r>
              <a:rPr lang="es-AR" sz="22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lnSpc>
                <a:spcPct val="115000"/>
              </a:lnSpc>
              <a:spcAft>
                <a:spcPts val="800"/>
              </a:spcAft>
              <a:buNone/>
            </a:pPr>
            <a:r>
              <a:rPr lang="es-MX" sz="2200" b="1" kern="100" dirty="0">
                <a:effectLst/>
                <a:latin typeface="Aptos" panose="020B0004020202020204" pitchFamily="34" charset="0"/>
                <a:ea typeface="Aptos" panose="020B0004020202020204" pitchFamily="34" charset="0"/>
                <a:cs typeface="Times New Roman" panose="02020603050405020304" pitchFamily="18" charset="0"/>
              </a:rPr>
              <a:t>Representación numérica densa </a:t>
            </a:r>
            <a:r>
              <a:rPr lang="es-MX" sz="2200" kern="100" dirty="0">
                <a:effectLst/>
                <a:latin typeface="Aptos" panose="020B0004020202020204" pitchFamily="34" charset="0"/>
                <a:ea typeface="Aptos" panose="020B0004020202020204" pitchFamily="34" charset="0"/>
                <a:cs typeface="Times New Roman" panose="02020603050405020304" pitchFamily="18" charset="0"/>
              </a:rPr>
              <a:t>de una entidad lingüística, típicamente una palabra o una frase, en un espacio vectorial de dimensión reducida. </a:t>
            </a:r>
          </a:p>
          <a:p>
            <a:pPr marL="0" indent="0">
              <a:lnSpc>
                <a:spcPct val="115000"/>
              </a:lnSpc>
              <a:spcAft>
                <a:spcPts val="800"/>
              </a:spcAft>
              <a:buNone/>
            </a:pPr>
            <a:r>
              <a:rPr lang="es-MX" sz="2200" b="1" kern="100" dirty="0">
                <a:effectLst/>
                <a:latin typeface="Aptos" panose="020B0004020202020204" pitchFamily="34" charset="0"/>
                <a:ea typeface="Aptos" panose="020B0004020202020204" pitchFamily="34" charset="0"/>
                <a:cs typeface="Times New Roman" panose="02020603050405020304" pitchFamily="18" charset="0"/>
              </a:rPr>
              <a:t>Capture las propiedades semánticas y sintácticas </a:t>
            </a:r>
            <a:r>
              <a:rPr lang="es-MX" sz="2200" kern="100" dirty="0">
                <a:effectLst/>
                <a:latin typeface="Aptos" panose="020B0004020202020204" pitchFamily="34" charset="0"/>
                <a:ea typeface="Aptos" panose="020B0004020202020204" pitchFamily="34" charset="0"/>
                <a:cs typeface="Times New Roman" panose="02020603050405020304" pitchFamily="18" charset="0"/>
              </a:rPr>
              <a:t>de la palabra o frase </a:t>
            </a:r>
          </a:p>
          <a:p>
            <a:pPr marL="0" indent="0">
              <a:lnSpc>
                <a:spcPct val="115000"/>
              </a:lnSpc>
              <a:spcAft>
                <a:spcPts val="800"/>
              </a:spcAft>
              <a:buNone/>
            </a:pPr>
            <a:r>
              <a:rPr lang="es-MX" sz="2200" b="1" kern="100" dirty="0">
                <a:latin typeface="Aptos" panose="020B0004020202020204" pitchFamily="34" charset="0"/>
                <a:ea typeface="Aptos" panose="020B0004020202020204" pitchFamily="34" charset="0"/>
                <a:cs typeface="Times New Roman" panose="02020603050405020304" pitchFamily="18" charset="0"/>
              </a:rPr>
              <a:t>C</a:t>
            </a:r>
            <a:r>
              <a:rPr lang="es-MX" sz="2200" b="1" kern="100" dirty="0">
                <a:effectLst/>
                <a:latin typeface="Aptos" panose="020B0004020202020204" pitchFamily="34" charset="0"/>
                <a:ea typeface="Aptos" panose="020B0004020202020204" pitchFamily="34" charset="0"/>
                <a:cs typeface="Times New Roman" panose="02020603050405020304" pitchFamily="18" charset="0"/>
              </a:rPr>
              <a:t>onvierten datos lingüísticos (discretos) en datos numéricos continuos </a:t>
            </a:r>
            <a:r>
              <a:rPr lang="es-MX" sz="2200" kern="100" dirty="0">
                <a:effectLst/>
                <a:latin typeface="Aptos" panose="020B0004020202020204" pitchFamily="34" charset="0"/>
                <a:ea typeface="Aptos" panose="020B0004020202020204" pitchFamily="34" charset="0"/>
                <a:cs typeface="Times New Roman" panose="02020603050405020304" pitchFamily="18" charset="0"/>
              </a:rPr>
              <a:t>que las máquinas pueden procesar.</a:t>
            </a:r>
          </a:p>
          <a:p>
            <a:pPr>
              <a:lnSpc>
                <a:spcPct val="115000"/>
              </a:lnSpc>
              <a:spcAft>
                <a:spcPts val="800"/>
              </a:spcAft>
              <a:buNone/>
            </a:pPr>
            <a:endParaRPr lang="es-MX" sz="1800" b="1" kern="100" dirty="0">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27841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2C685-5477-A6AA-7382-2AECB8A7351E}"/>
              </a:ext>
            </a:extLst>
          </p:cNvPr>
          <p:cNvSpPr>
            <a:spLocks noGrp="1"/>
          </p:cNvSpPr>
          <p:nvPr>
            <p:ph type="title"/>
          </p:nvPr>
        </p:nvSpPr>
        <p:spPr/>
        <p:txBody>
          <a:bodyPr/>
          <a:lstStyle/>
          <a:p>
            <a:r>
              <a:rPr lang="es-MX" dirty="0"/>
              <a:t>Contexto</a:t>
            </a:r>
            <a:endParaRPr lang="es-AR" dirty="0"/>
          </a:p>
        </p:txBody>
      </p:sp>
      <p:sp>
        <p:nvSpPr>
          <p:cNvPr id="3" name="Marcador de contenido 2">
            <a:extLst>
              <a:ext uri="{FF2B5EF4-FFF2-40B4-BE49-F238E27FC236}">
                <a16:creationId xmlns:a16="http://schemas.microsoft.com/office/drawing/2014/main" id="{7E703315-D263-CFB9-6A81-EAE214F79A5C}"/>
              </a:ext>
            </a:extLst>
          </p:cNvPr>
          <p:cNvSpPr>
            <a:spLocks noGrp="1"/>
          </p:cNvSpPr>
          <p:nvPr>
            <p:ph idx="1"/>
          </p:nvPr>
        </p:nvSpPr>
        <p:spPr>
          <a:xfrm>
            <a:off x="838200" y="1690688"/>
            <a:ext cx="10515600" cy="4486275"/>
          </a:xfrm>
        </p:spPr>
        <p:txBody>
          <a:bodyPr>
            <a:normAutofit/>
          </a:bodyPr>
          <a:lstStyle/>
          <a:p>
            <a:pPr marL="0" indent="0">
              <a:lnSpc>
                <a:spcPct val="150000"/>
              </a:lnSpc>
              <a:buNone/>
            </a:pPr>
            <a:r>
              <a:rPr lang="es-MX" sz="1700" b="1" dirty="0">
                <a:latin typeface="system-ui"/>
              </a:rPr>
              <a:t>S</a:t>
            </a:r>
            <a:r>
              <a:rPr lang="es-MX" sz="1700" b="1" i="0" dirty="0">
                <a:effectLst/>
                <a:latin typeface="system-ui"/>
              </a:rPr>
              <a:t>ignificado de una palabra está determinado por su contexto</a:t>
            </a:r>
            <a:r>
              <a:rPr lang="es-MX" sz="1700" b="0" i="0" dirty="0">
                <a:effectLst/>
                <a:latin typeface="system-ui"/>
              </a:rPr>
              <a:t>. </a:t>
            </a:r>
          </a:p>
          <a:p>
            <a:pPr marL="0" indent="0">
              <a:lnSpc>
                <a:spcPct val="150000"/>
              </a:lnSpc>
              <a:buNone/>
            </a:pPr>
            <a:r>
              <a:rPr lang="es-MX" sz="1700" b="0" i="0" dirty="0">
                <a:effectLst/>
                <a:latin typeface="system-ui"/>
              </a:rPr>
              <a:t>- Palabras que aparecen en contextos similares tienden a tener significados similares.</a:t>
            </a:r>
          </a:p>
          <a:p>
            <a:pPr marL="0" indent="0">
              <a:lnSpc>
                <a:spcPct val="150000"/>
              </a:lnSpc>
              <a:buNone/>
            </a:pPr>
            <a:r>
              <a:rPr lang="es-MX" sz="1700" b="0" i="0" dirty="0">
                <a:effectLst/>
                <a:latin typeface="system-ui"/>
              </a:rPr>
              <a:t>La palabra </a:t>
            </a:r>
            <a:r>
              <a:rPr lang="es-MX" sz="1700" b="0" i="1" dirty="0">
                <a:effectLst/>
                <a:latin typeface="system-ui"/>
              </a:rPr>
              <a:t>"banco“</a:t>
            </a:r>
            <a:r>
              <a:rPr lang="es-MX" sz="1700" b="0" i="0" dirty="0">
                <a:effectLst/>
                <a:latin typeface="system-ui"/>
              </a:rPr>
              <a:t>,  su significado varía según las palabras que la acompañan (puede significar una entidad financiera o un asiento, dependiendo del contexto). Aprenderá diferentes representaciones para una palabra según las compañías que tenga en las frases </a:t>
            </a:r>
          </a:p>
          <a:p>
            <a:pPr marL="0" indent="0">
              <a:lnSpc>
                <a:spcPct val="150000"/>
              </a:lnSpc>
              <a:buNone/>
            </a:pPr>
            <a:r>
              <a:rPr lang="es-MX" sz="1700" b="0" i="0" dirty="0">
                <a:effectLst/>
                <a:latin typeface="system-ui"/>
              </a:rPr>
              <a:t>Las palabras que aparecen en contextos intercambiables terminarán con vectores cercanos en el espacio de </a:t>
            </a:r>
            <a:r>
              <a:rPr lang="es-MX" sz="1700" b="0" i="1" dirty="0" err="1">
                <a:effectLst/>
                <a:latin typeface="system-ui"/>
              </a:rPr>
              <a:t>embedding</a:t>
            </a:r>
            <a:r>
              <a:rPr lang="es-MX" sz="1700" b="0" i="0" dirty="0">
                <a:effectLst/>
                <a:latin typeface="system-ui"/>
              </a:rPr>
              <a:t>.  Si visualizáramos ese espacio (por ejemplo, reduciéndolo a 2 dimensiones), veríamos clústeres de palabras relacionadas: términos como </a:t>
            </a:r>
            <a:r>
              <a:rPr lang="es-MX" sz="1700" b="0" i="1" dirty="0">
                <a:effectLst/>
                <a:latin typeface="system-ui"/>
              </a:rPr>
              <a:t>"lago", "río", "océano"</a:t>
            </a:r>
            <a:r>
              <a:rPr lang="es-MX" sz="1700" b="0" i="0" dirty="0">
                <a:effectLst/>
                <a:latin typeface="system-ui"/>
              </a:rPr>
              <a:t> podrían aparecer próximos entre sí, mientras que </a:t>
            </a:r>
            <a:r>
              <a:rPr lang="es-MX" sz="1700" b="0" i="1" dirty="0">
                <a:effectLst/>
                <a:latin typeface="system-ui"/>
              </a:rPr>
              <a:t>"lago"</a:t>
            </a:r>
            <a:r>
              <a:rPr lang="es-MX" sz="1700" b="0" i="0" dirty="0">
                <a:effectLst/>
                <a:latin typeface="system-ui"/>
              </a:rPr>
              <a:t> y </a:t>
            </a:r>
            <a:r>
              <a:rPr lang="es-MX" sz="1700" b="0" i="1" dirty="0">
                <a:effectLst/>
                <a:latin typeface="system-ui"/>
              </a:rPr>
              <a:t>"edificio"</a:t>
            </a:r>
            <a:r>
              <a:rPr lang="es-MX" sz="1700" b="0" i="0" dirty="0">
                <a:effectLst/>
                <a:latin typeface="system-ui"/>
              </a:rPr>
              <a:t> estarían muy separados. Esto indica que el modelo ha capturado que lago/río/océano comparten un campo semántico (cuerpos de agua), distinto al de edificio.</a:t>
            </a:r>
            <a:endParaRPr lang="es-AR" sz="1700" dirty="0"/>
          </a:p>
        </p:txBody>
      </p:sp>
    </p:spTree>
    <p:extLst>
      <p:ext uri="{BB962C8B-B14F-4D97-AF65-F5344CB8AC3E}">
        <p14:creationId xmlns:p14="http://schemas.microsoft.com/office/powerpoint/2010/main" val="299078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C5758-0D96-420A-B56B-1ECA872AE0F7}"/>
              </a:ext>
            </a:extLst>
          </p:cNvPr>
          <p:cNvSpPr>
            <a:spLocks noGrp="1"/>
          </p:cNvSpPr>
          <p:nvPr>
            <p:ph type="title"/>
          </p:nvPr>
        </p:nvSpPr>
        <p:spPr>
          <a:xfrm>
            <a:off x="838200" y="195944"/>
            <a:ext cx="10515600" cy="1325563"/>
          </a:xfrm>
        </p:spPr>
        <p:txBody>
          <a:bodyPr/>
          <a:lstStyle/>
          <a:p>
            <a:r>
              <a:rPr lang="es-MX" dirty="0"/>
              <a:t>Ventajas</a:t>
            </a:r>
            <a:endParaRPr lang="es-AR" dirty="0"/>
          </a:p>
        </p:txBody>
      </p:sp>
      <p:sp>
        <p:nvSpPr>
          <p:cNvPr id="3" name="Marcador de contenido 2">
            <a:extLst>
              <a:ext uri="{FF2B5EF4-FFF2-40B4-BE49-F238E27FC236}">
                <a16:creationId xmlns:a16="http://schemas.microsoft.com/office/drawing/2014/main" id="{201F76C9-12A5-F4DC-38E4-02B1F2ABB069}"/>
              </a:ext>
            </a:extLst>
          </p:cNvPr>
          <p:cNvSpPr>
            <a:spLocks noGrp="1"/>
          </p:cNvSpPr>
          <p:nvPr>
            <p:ph idx="1"/>
          </p:nvPr>
        </p:nvSpPr>
        <p:spPr>
          <a:xfrm>
            <a:off x="769448" y="1835674"/>
            <a:ext cx="10515600" cy="4517000"/>
          </a:xfrm>
        </p:spPr>
        <p:txBody>
          <a:bodyPr>
            <a:noAutofit/>
          </a:bodyPr>
          <a:lstStyle/>
          <a:p>
            <a:pPr>
              <a:lnSpc>
                <a:spcPct val="140000"/>
              </a:lnSpc>
            </a:pPr>
            <a:r>
              <a:rPr lang="es-MX" sz="1700" b="1" i="0" dirty="0">
                <a:effectLst/>
                <a:latin typeface="system-ui"/>
              </a:rPr>
              <a:t>Baja dimensión. </a:t>
            </a:r>
            <a:r>
              <a:rPr lang="es-MX" sz="1700" b="0" i="0" dirty="0">
                <a:effectLst/>
                <a:latin typeface="system-ui"/>
              </a:rPr>
              <a:t>A diferencia de la representación </a:t>
            </a:r>
            <a:r>
              <a:rPr lang="es-MX" sz="1700" b="0" i="1" dirty="0" err="1">
                <a:effectLst/>
                <a:latin typeface="system-ui"/>
              </a:rPr>
              <a:t>one-hot</a:t>
            </a:r>
            <a:r>
              <a:rPr lang="es-MX" sz="1700" b="0" i="0" dirty="0">
                <a:effectLst/>
                <a:latin typeface="system-ui"/>
              </a:rPr>
              <a:t> (donde cada palabra es un vector enorme lleno de ceros excepto en una posición), </a:t>
            </a:r>
            <a:r>
              <a:rPr lang="es-MX" sz="1700" b="1" i="0" dirty="0">
                <a:effectLst/>
                <a:latin typeface="system-ui"/>
              </a:rPr>
              <a:t>los </a:t>
            </a:r>
            <a:r>
              <a:rPr lang="es-MX" sz="1700" b="1" i="1" dirty="0" err="1">
                <a:effectLst/>
                <a:latin typeface="system-ui"/>
              </a:rPr>
              <a:t>embeddings</a:t>
            </a:r>
            <a:r>
              <a:rPr lang="es-MX" sz="1700" b="1" i="0" dirty="0">
                <a:effectLst/>
                <a:latin typeface="system-ui"/>
              </a:rPr>
              <a:t> son vectores densos </a:t>
            </a:r>
            <a:r>
              <a:rPr lang="es-MX" sz="1700" b="0" i="0" dirty="0">
                <a:effectLst/>
                <a:latin typeface="system-ui"/>
              </a:rPr>
              <a:t>de dimensión relativamente baja (p.ej. 50, 100, 300 dimensiones) en los que </a:t>
            </a:r>
            <a:r>
              <a:rPr lang="es-MX" sz="1700" b="1" i="0" dirty="0">
                <a:effectLst/>
                <a:latin typeface="system-ui"/>
              </a:rPr>
              <a:t>distancias y direcciones tienen significado</a:t>
            </a:r>
            <a:r>
              <a:rPr lang="es-MX" sz="1700" b="0" i="0" dirty="0">
                <a:effectLst/>
                <a:latin typeface="system-ui"/>
              </a:rPr>
              <a:t>. </a:t>
            </a:r>
          </a:p>
          <a:p>
            <a:pPr>
              <a:lnSpc>
                <a:spcPct val="140000"/>
              </a:lnSpc>
            </a:pPr>
            <a:r>
              <a:rPr lang="es-MX" sz="1700" b="1" dirty="0">
                <a:latin typeface="system-ui"/>
              </a:rPr>
              <a:t>Distancia entre palabras. </a:t>
            </a:r>
            <a:r>
              <a:rPr lang="es-MX" sz="1700" b="0" i="0" dirty="0">
                <a:effectLst/>
                <a:latin typeface="system-ui"/>
              </a:rPr>
              <a:t>En un buen espacio de </a:t>
            </a:r>
            <a:r>
              <a:rPr lang="es-MX" sz="1700" b="0" i="1" dirty="0" err="1">
                <a:effectLst/>
                <a:latin typeface="system-ui"/>
              </a:rPr>
              <a:t>embedding</a:t>
            </a:r>
            <a:r>
              <a:rPr lang="es-MX" sz="1700" b="0" i="0" dirty="0">
                <a:effectLst/>
                <a:latin typeface="system-ui"/>
              </a:rPr>
              <a:t>, la distancia euclídea o coseno entre dos vectores refleja la </a:t>
            </a:r>
            <a:r>
              <a:rPr lang="es-MX" sz="1700" b="1" i="0" dirty="0">
                <a:effectLst/>
                <a:latin typeface="system-ui"/>
              </a:rPr>
              <a:t>similitud de las palabras </a:t>
            </a:r>
            <a:r>
              <a:rPr lang="es-MX" sz="1700" b="0" i="0" dirty="0">
                <a:effectLst/>
                <a:latin typeface="system-ui"/>
              </a:rPr>
              <a:t>correspondientes</a:t>
            </a:r>
            <a:endParaRPr lang="es-MX" sz="1700" dirty="0">
              <a:latin typeface="system-ui"/>
            </a:endParaRPr>
          </a:p>
          <a:p>
            <a:pPr>
              <a:lnSpc>
                <a:spcPct val="140000"/>
              </a:lnSpc>
            </a:pPr>
            <a:r>
              <a:rPr lang="es-MX" sz="1700" b="0" i="0" dirty="0">
                <a:effectLst/>
                <a:latin typeface="system-ui"/>
              </a:rPr>
              <a:t>Los </a:t>
            </a:r>
            <a:r>
              <a:rPr lang="es-MX" sz="1700" b="0" i="1" dirty="0" err="1">
                <a:effectLst/>
                <a:latin typeface="system-ui"/>
              </a:rPr>
              <a:t>embeddings</a:t>
            </a:r>
            <a:r>
              <a:rPr lang="es-MX" sz="1700" b="0" i="0" dirty="0">
                <a:effectLst/>
                <a:latin typeface="system-ui"/>
              </a:rPr>
              <a:t> </a:t>
            </a:r>
            <a:r>
              <a:rPr lang="es-MX" sz="1700" b="0" i="1" dirty="0">
                <a:effectLst/>
                <a:latin typeface="system-ui"/>
              </a:rPr>
              <a:t>heredan</a:t>
            </a:r>
            <a:r>
              <a:rPr lang="es-MX" sz="1700" b="0" i="0" dirty="0">
                <a:effectLst/>
                <a:latin typeface="system-ui"/>
              </a:rPr>
              <a:t> conocimiento de las relaciones de coocurrencia del corpus de entrenamiento, por lo que actúan como una forma de </a:t>
            </a:r>
            <a:r>
              <a:rPr lang="es-MX" sz="1700" b="1" i="0" dirty="0">
                <a:effectLst/>
                <a:latin typeface="system-ui"/>
              </a:rPr>
              <a:t>transferir aprendizaje</a:t>
            </a:r>
            <a:r>
              <a:rPr lang="es-MX" sz="1700" b="0" i="0" dirty="0">
                <a:effectLst/>
                <a:latin typeface="system-ui"/>
              </a:rPr>
              <a:t>: incluso antes de entrenar un modelo para una tarea específica de PLN, iniciarlo con </a:t>
            </a:r>
            <a:r>
              <a:rPr lang="es-MX" sz="1700" b="0" i="0" dirty="0" err="1">
                <a:effectLst/>
                <a:latin typeface="system-ui"/>
              </a:rPr>
              <a:t>embeddings</a:t>
            </a:r>
            <a:r>
              <a:rPr lang="es-MX" sz="1700" b="0" i="0" dirty="0">
                <a:effectLst/>
                <a:latin typeface="system-ui"/>
              </a:rPr>
              <a:t> </a:t>
            </a:r>
            <a:r>
              <a:rPr lang="es-MX" sz="1700" b="0" i="0" dirty="0" err="1">
                <a:effectLst/>
                <a:latin typeface="system-ui"/>
              </a:rPr>
              <a:t>pre-entrenados</a:t>
            </a:r>
            <a:r>
              <a:rPr lang="es-MX" sz="1700" b="0" i="0" dirty="0">
                <a:effectLst/>
                <a:latin typeface="system-ui"/>
              </a:rPr>
              <a:t> permite que ya "sepa" sobre similitud de palabras, relaciones básicas. Esto ha probado ser enormemente beneficioso en tareas como clasificación de texto, análisis de sentimientos, reconocimiento de entidades, entre otras, especialmente cuando los datos de esas tareas son escasos.</a:t>
            </a:r>
            <a:endParaRPr lang="es-AR" sz="1700" dirty="0"/>
          </a:p>
        </p:txBody>
      </p:sp>
    </p:spTree>
    <p:extLst>
      <p:ext uri="{BB962C8B-B14F-4D97-AF65-F5344CB8AC3E}">
        <p14:creationId xmlns:p14="http://schemas.microsoft.com/office/powerpoint/2010/main" val="266450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EAE85-6D5A-0820-E1D2-C74A1F8428EA}"/>
              </a:ext>
            </a:extLst>
          </p:cNvPr>
          <p:cNvSpPr>
            <a:spLocks noGrp="1"/>
          </p:cNvSpPr>
          <p:nvPr>
            <p:ph type="title"/>
          </p:nvPr>
        </p:nvSpPr>
        <p:spPr>
          <a:xfrm>
            <a:off x="838200" y="0"/>
            <a:ext cx="10515600" cy="1325563"/>
          </a:xfrm>
        </p:spPr>
        <p:txBody>
          <a:bodyPr>
            <a:normAutofit/>
          </a:bodyPr>
          <a:lstStyle/>
          <a:p>
            <a:r>
              <a:rPr lang="es-MX" b="1" i="0" dirty="0">
                <a:effectLst/>
                <a:latin typeface="system-ui"/>
              </a:rPr>
              <a:t>Generación de </a:t>
            </a:r>
            <a:r>
              <a:rPr lang="es-MX" b="1" i="1" dirty="0" err="1">
                <a:effectLst/>
                <a:latin typeface="system-ui"/>
              </a:rPr>
              <a:t>embeddings</a:t>
            </a:r>
            <a:r>
              <a:rPr lang="es-MX" b="1" i="0" dirty="0">
                <a:effectLst/>
                <a:latin typeface="system-ui"/>
              </a:rPr>
              <a:t>: Word2Vec</a:t>
            </a:r>
            <a:endParaRPr lang="es-AR" dirty="0"/>
          </a:p>
        </p:txBody>
      </p:sp>
      <p:sp>
        <p:nvSpPr>
          <p:cNvPr id="3" name="Marcador de contenido 2">
            <a:extLst>
              <a:ext uri="{FF2B5EF4-FFF2-40B4-BE49-F238E27FC236}">
                <a16:creationId xmlns:a16="http://schemas.microsoft.com/office/drawing/2014/main" id="{F942C762-F926-C7DB-0A21-A849C8993BAB}"/>
              </a:ext>
            </a:extLst>
          </p:cNvPr>
          <p:cNvSpPr>
            <a:spLocks noGrp="1"/>
          </p:cNvSpPr>
          <p:nvPr>
            <p:ph idx="1"/>
          </p:nvPr>
        </p:nvSpPr>
        <p:spPr>
          <a:xfrm>
            <a:off x="788068" y="852523"/>
            <a:ext cx="10515600" cy="2227562"/>
          </a:xfrm>
        </p:spPr>
        <p:txBody>
          <a:bodyPr>
            <a:normAutofit fontScale="32500" lnSpcReduction="20000"/>
          </a:bodyPr>
          <a:lstStyle/>
          <a:p>
            <a:pPr marL="0" indent="0">
              <a:buNone/>
            </a:pPr>
            <a:endParaRPr lang="es-MX" b="1" i="0" dirty="0">
              <a:effectLst/>
              <a:latin typeface="system-ui"/>
            </a:endParaRPr>
          </a:p>
          <a:p>
            <a:pPr marL="0" indent="0">
              <a:lnSpc>
                <a:spcPct val="160000"/>
              </a:lnSpc>
              <a:buNone/>
            </a:pPr>
            <a:r>
              <a:rPr lang="es-MX" sz="5200" b="1" dirty="0">
                <a:latin typeface="system-ui"/>
              </a:rPr>
              <a:t>Word2Vec: uno de los métodos más influyentes para obtener </a:t>
            </a:r>
            <a:r>
              <a:rPr lang="es-MX" sz="5200" b="1" dirty="0" err="1">
                <a:latin typeface="system-ui"/>
              </a:rPr>
              <a:t>embeddings</a:t>
            </a:r>
            <a:r>
              <a:rPr lang="es-MX" sz="5200" dirty="0">
                <a:latin typeface="system-ui"/>
              </a:rPr>
              <a:t>. </a:t>
            </a:r>
          </a:p>
          <a:p>
            <a:pPr>
              <a:lnSpc>
                <a:spcPct val="160000"/>
              </a:lnSpc>
            </a:pPr>
            <a:r>
              <a:rPr lang="es-MX" sz="5200" dirty="0">
                <a:latin typeface="system-ui"/>
              </a:rPr>
              <a:t>Fue desarrollado por Tomas </a:t>
            </a:r>
            <a:r>
              <a:rPr lang="es-MX" sz="5200" dirty="0" err="1">
                <a:latin typeface="system-ui"/>
              </a:rPr>
              <a:t>Mikolov</a:t>
            </a:r>
            <a:r>
              <a:rPr lang="es-MX" sz="5200" dirty="0">
                <a:latin typeface="system-ui"/>
              </a:rPr>
              <a:t> y su equipo en Google en 2013.</a:t>
            </a:r>
          </a:p>
          <a:p>
            <a:pPr>
              <a:lnSpc>
                <a:spcPct val="160000"/>
              </a:lnSpc>
            </a:pPr>
            <a:r>
              <a:rPr lang="es-MX" sz="5200" dirty="0">
                <a:latin typeface="system-ui"/>
              </a:rPr>
              <a:t>Revolucionó la forma de representar palabras con vectores densos y continuos que capturan similitudes semánticas y sintácticas.</a:t>
            </a:r>
          </a:p>
        </p:txBody>
      </p:sp>
      <p:sp>
        <p:nvSpPr>
          <p:cNvPr id="5" name="CuadroTexto 4">
            <a:extLst>
              <a:ext uri="{FF2B5EF4-FFF2-40B4-BE49-F238E27FC236}">
                <a16:creationId xmlns:a16="http://schemas.microsoft.com/office/drawing/2014/main" id="{01A4459F-AC84-3E99-CB11-3CF8DFB5BEE7}"/>
              </a:ext>
            </a:extLst>
          </p:cNvPr>
          <p:cNvSpPr txBox="1"/>
          <p:nvPr/>
        </p:nvSpPr>
        <p:spPr>
          <a:xfrm>
            <a:off x="737937" y="3004458"/>
            <a:ext cx="10615863" cy="3586366"/>
          </a:xfrm>
          <a:prstGeom prst="rect">
            <a:avLst/>
          </a:prstGeom>
          <a:noFill/>
        </p:spPr>
        <p:txBody>
          <a:bodyPr wrap="square">
            <a:spAutoFit/>
          </a:bodyPr>
          <a:lstStyle/>
          <a:p>
            <a:pPr>
              <a:lnSpc>
                <a:spcPct val="150000"/>
              </a:lnSpc>
              <a:buNone/>
            </a:pPr>
            <a:r>
              <a:rPr lang="es-MX" sz="1700" b="1" dirty="0"/>
              <a:t>Dos modelos principales:</a:t>
            </a:r>
          </a:p>
          <a:p>
            <a:pPr>
              <a:lnSpc>
                <a:spcPct val="150000"/>
              </a:lnSpc>
              <a:buFont typeface="Arial" panose="020B0604020202020204" pitchFamily="34" charset="0"/>
              <a:buChar char="•"/>
            </a:pPr>
            <a:r>
              <a:rPr lang="es-MX" sz="1700" b="1" dirty="0"/>
              <a:t>CBOW (</a:t>
            </a:r>
            <a:r>
              <a:rPr lang="es-MX" sz="1700" b="1" dirty="0" err="1"/>
              <a:t>Continuous</a:t>
            </a:r>
            <a:r>
              <a:rPr lang="es-MX" sz="1700" b="1" dirty="0"/>
              <a:t> Bag </a:t>
            </a:r>
            <a:r>
              <a:rPr lang="es-MX" sz="1700" b="1" dirty="0" err="1"/>
              <a:t>of</a:t>
            </a:r>
            <a:r>
              <a:rPr lang="es-MX" sz="1700" b="1" dirty="0"/>
              <a:t> </a:t>
            </a:r>
            <a:r>
              <a:rPr lang="es-MX" sz="1700" b="1" dirty="0" err="1"/>
              <a:t>Words</a:t>
            </a:r>
            <a:r>
              <a:rPr lang="es-MX" sz="1700" b="1" dirty="0"/>
              <a:t>)</a:t>
            </a:r>
            <a:r>
              <a:rPr lang="es-MX" sz="1700" dirty="0"/>
              <a:t>:</a:t>
            </a:r>
          </a:p>
          <a:p>
            <a:pPr marL="742950" lvl="1" indent="-285750">
              <a:lnSpc>
                <a:spcPct val="150000"/>
              </a:lnSpc>
              <a:buFont typeface="Arial" panose="020B0604020202020204" pitchFamily="34" charset="0"/>
              <a:buChar char="•"/>
            </a:pPr>
            <a:r>
              <a:rPr lang="es-MX" sz="1700" dirty="0"/>
              <a:t>Toma como entrada una </a:t>
            </a:r>
            <a:r>
              <a:rPr lang="es-MX" sz="1700" b="1" dirty="0"/>
              <a:t>ventana de contexto</a:t>
            </a:r>
            <a:r>
              <a:rPr lang="es-MX" sz="1700" dirty="0"/>
              <a:t> (por ejemplo, las palabras "el", "gato", "negro", "se", "sentó") y trata de </a:t>
            </a:r>
            <a:r>
              <a:rPr lang="es-MX" sz="1700" b="1" dirty="0"/>
              <a:t>predecir la palabra objetivo. </a:t>
            </a:r>
            <a:r>
              <a:rPr lang="es-MX" sz="1700" dirty="0"/>
              <a:t>Es más eficiente cuando el corpus es grande y las palabras frecuentes.</a:t>
            </a:r>
          </a:p>
          <a:p>
            <a:pPr>
              <a:lnSpc>
                <a:spcPct val="150000"/>
              </a:lnSpc>
              <a:buFont typeface="Arial" panose="020B0604020202020204" pitchFamily="34" charset="0"/>
              <a:buChar char="•"/>
            </a:pPr>
            <a:r>
              <a:rPr lang="es-MX" sz="1700" b="1" dirty="0" err="1"/>
              <a:t>Skip-gram</a:t>
            </a:r>
            <a:r>
              <a:rPr lang="es-MX" sz="1700" dirty="0"/>
              <a:t>:</a:t>
            </a:r>
          </a:p>
          <a:p>
            <a:pPr marL="742950" lvl="1" indent="-285750">
              <a:lnSpc>
                <a:spcPct val="150000"/>
              </a:lnSpc>
              <a:buFont typeface="Arial" panose="020B0604020202020204" pitchFamily="34" charset="0"/>
              <a:buChar char="•"/>
            </a:pPr>
            <a:r>
              <a:rPr lang="es-MX" sz="1700" dirty="0"/>
              <a:t>Hace lo contrario: </a:t>
            </a:r>
            <a:r>
              <a:rPr lang="es-MX" sz="1700" b="1" dirty="0"/>
              <a:t>dada una palabra objetivo</a:t>
            </a:r>
            <a:r>
              <a:rPr lang="es-MX" sz="1700" dirty="0"/>
              <a:t>, como "sofá", intenta predecir las palabras que la rodean ("negro", "se", "sentó", etc.).</a:t>
            </a:r>
          </a:p>
          <a:p>
            <a:pPr marL="742950" lvl="1" indent="-285750">
              <a:lnSpc>
                <a:spcPct val="150000"/>
              </a:lnSpc>
              <a:buFont typeface="Arial" panose="020B0604020202020204" pitchFamily="34" charset="0"/>
              <a:buChar char="•"/>
            </a:pPr>
            <a:r>
              <a:rPr lang="es-MX" sz="1700" dirty="0"/>
              <a:t>Funciona mejor para capturar relaciones semánticas y para palabras poco frecuentes.</a:t>
            </a:r>
          </a:p>
        </p:txBody>
      </p:sp>
    </p:spTree>
    <p:extLst>
      <p:ext uri="{BB962C8B-B14F-4D97-AF65-F5344CB8AC3E}">
        <p14:creationId xmlns:p14="http://schemas.microsoft.com/office/powerpoint/2010/main" val="281653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E4DF2-EF3A-2869-10A4-0BDC846BC6DF}"/>
              </a:ext>
            </a:extLst>
          </p:cNvPr>
          <p:cNvSpPr>
            <a:spLocks noGrp="1"/>
          </p:cNvSpPr>
          <p:nvPr>
            <p:ph type="title"/>
          </p:nvPr>
        </p:nvSpPr>
        <p:spPr>
          <a:xfrm>
            <a:off x="755697" y="832638"/>
            <a:ext cx="10515600" cy="1325563"/>
          </a:xfrm>
        </p:spPr>
        <p:txBody>
          <a:bodyPr>
            <a:normAutofit/>
          </a:bodyPr>
          <a:lstStyle/>
          <a:p>
            <a:r>
              <a:rPr lang="es-AR" sz="4400" kern="100" dirty="0">
                <a:effectLst/>
                <a:latin typeface="Aptos" panose="020B0004020202020204" pitchFamily="34" charset="0"/>
                <a:ea typeface="Aptos" panose="020B0004020202020204" pitchFamily="34" charset="0"/>
                <a:cs typeface="Times New Roman" panose="02020603050405020304" pitchFamily="18" charset="0"/>
              </a:rPr>
              <a:t>¿Qué es el Procesamiento de Lenguaje Natural (PLN)?</a:t>
            </a:r>
            <a:endParaRPr lang="es-AR" dirty="0"/>
          </a:p>
        </p:txBody>
      </p:sp>
      <p:sp>
        <p:nvSpPr>
          <p:cNvPr id="3" name="Marcador de contenido 2">
            <a:extLst>
              <a:ext uri="{FF2B5EF4-FFF2-40B4-BE49-F238E27FC236}">
                <a16:creationId xmlns:a16="http://schemas.microsoft.com/office/drawing/2014/main" id="{505DC24B-87C3-8F96-E087-FF6E757A5CF2}"/>
              </a:ext>
            </a:extLst>
          </p:cNvPr>
          <p:cNvSpPr>
            <a:spLocks noGrp="1"/>
          </p:cNvSpPr>
          <p:nvPr>
            <p:ph idx="1"/>
          </p:nvPr>
        </p:nvSpPr>
        <p:spPr>
          <a:xfrm>
            <a:off x="893202" y="3213409"/>
            <a:ext cx="10515600" cy="1381912"/>
          </a:xfrm>
        </p:spPr>
        <p:txBody>
          <a:bodyPr/>
          <a:lstStyle/>
          <a:p>
            <a:pPr marL="0" indent="0">
              <a:lnSpc>
                <a:spcPct val="115000"/>
              </a:lnSpc>
              <a:spcAft>
                <a:spcPts val="800"/>
              </a:spcAft>
              <a:buNone/>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El Procesamiento de Lenguaje Natural (PLN) es una rama de la inteligencia artificial que permite a las computadoras </a:t>
            </a:r>
            <a:r>
              <a:rPr lang="es-AR" sz="1800" b="1" kern="100" dirty="0">
                <a:effectLst/>
                <a:latin typeface="Aptos" panose="020B0004020202020204" pitchFamily="34" charset="0"/>
                <a:ea typeface="Aptos" panose="020B0004020202020204" pitchFamily="34" charset="0"/>
                <a:cs typeface="Times New Roman" panose="02020603050405020304" pitchFamily="18" charset="0"/>
              </a:rPr>
              <a:t>entender, interpretar, generar y responder al lenguaje humano </a:t>
            </a:r>
            <a:r>
              <a:rPr lang="es-AR" sz="1800" kern="100" dirty="0">
                <a:effectLst/>
                <a:latin typeface="Aptos" panose="020B0004020202020204" pitchFamily="34" charset="0"/>
                <a:ea typeface="Aptos" panose="020B0004020202020204" pitchFamily="34" charset="0"/>
                <a:cs typeface="Times New Roman" panose="02020603050405020304" pitchFamily="18" charset="0"/>
              </a:rPr>
              <a:t>de manera útil y significativa.</a:t>
            </a:r>
            <a:endParaRPr lang="es-AR" sz="18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18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18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1419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685EC-2AB1-FA5E-EF92-AD062290A94B}"/>
              </a:ext>
            </a:extLst>
          </p:cNvPr>
          <p:cNvSpPr>
            <a:spLocks noGrp="1"/>
          </p:cNvSpPr>
          <p:nvPr>
            <p:ph type="title"/>
          </p:nvPr>
        </p:nvSpPr>
        <p:spPr>
          <a:xfrm>
            <a:off x="838200" y="605757"/>
            <a:ext cx="10515600" cy="1325563"/>
          </a:xfrm>
        </p:spPr>
        <p:txBody>
          <a:bodyPr>
            <a:normAutofit fontScale="90000"/>
          </a:bodyPr>
          <a:lstStyle/>
          <a:p>
            <a:r>
              <a:rPr lang="es-MX" b="1" i="0" dirty="0">
                <a:effectLst/>
                <a:latin typeface="system-ui"/>
              </a:rPr>
              <a:t>Word2Vec | </a:t>
            </a:r>
            <a:r>
              <a:rPr lang="es-MX" b="1" dirty="0"/>
              <a:t>Técnicas de entrenamiento eficiente</a:t>
            </a:r>
            <a:br>
              <a:rPr lang="es-MX" b="1" dirty="0"/>
            </a:br>
            <a:endParaRPr lang="es-AR" dirty="0"/>
          </a:p>
        </p:txBody>
      </p:sp>
      <p:sp>
        <p:nvSpPr>
          <p:cNvPr id="3" name="Marcador de contenido 2">
            <a:extLst>
              <a:ext uri="{FF2B5EF4-FFF2-40B4-BE49-F238E27FC236}">
                <a16:creationId xmlns:a16="http://schemas.microsoft.com/office/drawing/2014/main" id="{57E91621-461B-7BB2-AB1F-9AAD5B894FBB}"/>
              </a:ext>
            </a:extLst>
          </p:cNvPr>
          <p:cNvSpPr>
            <a:spLocks noGrp="1"/>
          </p:cNvSpPr>
          <p:nvPr>
            <p:ph idx="1"/>
          </p:nvPr>
        </p:nvSpPr>
        <p:spPr>
          <a:xfrm>
            <a:off x="838200" y="2014430"/>
            <a:ext cx="10515600" cy="2248188"/>
          </a:xfrm>
        </p:spPr>
        <p:txBody>
          <a:bodyPr/>
          <a:lstStyle/>
          <a:p>
            <a:pPr>
              <a:buFont typeface="Arial" panose="020B0604020202020204" pitchFamily="34" charset="0"/>
              <a:buChar char="•"/>
            </a:pPr>
            <a:r>
              <a:rPr lang="es-MX" sz="1700" b="1" dirty="0"/>
              <a:t>Negative </a:t>
            </a:r>
            <a:r>
              <a:rPr lang="es-MX" sz="1700" b="1" dirty="0" err="1"/>
              <a:t>Sampling</a:t>
            </a:r>
            <a:r>
              <a:rPr lang="es-MX" sz="1700" dirty="0"/>
              <a:t>:</a:t>
            </a:r>
          </a:p>
          <a:p>
            <a:pPr marL="742950" lvl="1" indent="-285750">
              <a:buFont typeface="Arial" panose="020B0604020202020204" pitchFamily="34" charset="0"/>
              <a:buChar char="•"/>
            </a:pPr>
            <a:r>
              <a:rPr lang="es-MX" sz="1700" dirty="0"/>
              <a:t>Se entrena la red solo con unas pocas palabras “negativas” aleatorias que no deberían estar en el contexto, en lugar de todas las palabras del vocabulario.</a:t>
            </a:r>
          </a:p>
          <a:p>
            <a:pPr marL="742950" lvl="1" indent="-285750">
              <a:buFont typeface="Arial" panose="020B0604020202020204" pitchFamily="34" charset="0"/>
              <a:buChar char="•"/>
            </a:pPr>
            <a:r>
              <a:rPr lang="es-MX" sz="1700" dirty="0"/>
              <a:t>Aumenta muchísimo la eficiencia del entrenamiento.</a:t>
            </a:r>
          </a:p>
          <a:p>
            <a:pPr>
              <a:buFont typeface="Arial" panose="020B0604020202020204" pitchFamily="34" charset="0"/>
              <a:buChar char="•"/>
            </a:pPr>
            <a:r>
              <a:rPr lang="es-MX" sz="1700" b="1" dirty="0" err="1"/>
              <a:t>Hierarchical</a:t>
            </a:r>
            <a:r>
              <a:rPr lang="es-MX" sz="1700" b="1" dirty="0"/>
              <a:t> </a:t>
            </a:r>
            <a:r>
              <a:rPr lang="es-MX" sz="1700" b="1" dirty="0" err="1"/>
              <a:t>Softmax</a:t>
            </a:r>
            <a:r>
              <a:rPr lang="es-MX" sz="1700" dirty="0"/>
              <a:t>:</a:t>
            </a:r>
          </a:p>
          <a:p>
            <a:pPr marL="742950" lvl="1" indent="-285750">
              <a:buFont typeface="Arial" panose="020B0604020202020204" pitchFamily="34" charset="0"/>
              <a:buChar char="•"/>
            </a:pPr>
            <a:r>
              <a:rPr lang="es-MX" sz="1700" dirty="0"/>
              <a:t>Alternativa al </a:t>
            </a:r>
            <a:r>
              <a:rPr lang="es-MX" sz="1700" dirty="0" err="1"/>
              <a:t>softmax</a:t>
            </a:r>
            <a:r>
              <a:rPr lang="es-MX" sz="1700" dirty="0"/>
              <a:t> estándar que usa una estructura de árbol binario para reducir el coste computacional de calcular la probabilidad para todo el vocabulario.</a:t>
            </a:r>
          </a:p>
          <a:p>
            <a:endParaRPr lang="es-AR" dirty="0"/>
          </a:p>
        </p:txBody>
      </p:sp>
      <p:sp>
        <p:nvSpPr>
          <p:cNvPr id="5" name="CuadroTexto 4">
            <a:extLst>
              <a:ext uri="{FF2B5EF4-FFF2-40B4-BE49-F238E27FC236}">
                <a16:creationId xmlns:a16="http://schemas.microsoft.com/office/drawing/2014/main" id="{E26A8B6C-E541-A94B-084A-455E86525D2E}"/>
              </a:ext>
            </a:extLst>
          </p:cNvPr>
          <p:cNvSpPr txBox="1"/>
          <p:nvPr/>
        </p:nvSpPr>
        <p:spPr>
          <a:xfrm>
            <a:off x="886326" y="4455733"/>
            <a:ext cx="10214811" cy="1714380"/>
          </a:xfrm>
          <a:prstGeom prst="rect">
            <a:avLst/>
          </a:prstGeom>
          <a:noFill/>
        </p:spPr>
        <p:txBody>
          <a:bodyPr wrap="square">
            <a:spAutoFit/>
          </a:bodyPr>
          <a:lstStyle/>
          <a:p>
            <a:pPr>
              <a:lnSpc>
                <a:spcPct val="150000"/>
              </a:lnSpc>
              <a:buNone/>
            </a:pPr>
            <a:r>
              <a:rPr lang="es-MX" b="1" dirty="0"/>
              <a:t>Resultado del entrenamiento es una matriz de </a:t>
            </a:r>
            <a:r>
              <a:rPr lang="es-MX" b="1" dirty="0" err="1"/>
              <a:t>embeddings</a:t>
            </a:r>
            <a:endParaRPr lang="es-MX" b="1" dirty="0"/>
          </a:p>
          <a:p>
            <a:pPr>
              <a:lnSpc>
                <a:spcPct val="150000"/>
              </a:lnSpc>
            </a:pPr>
            <a:r>
              <a:rPr lang="es-MX" dirty="0"/>
              <a:t>Al finalizar el entrenamiento, la </a:t>
            </a:r>
            <a:r>
              <a:rPr lang="es-MX" b="1" dirty="0"/>
              <a:t>capa de pesos aprendidos se usa como vector de cada palabra</a:t>
            </a:r>
            <a:r>
              <a:rPr lang="es-MX" dirty="0"/>
              <a:t>.</a:t>
            </a:r>
          </a:p>
          <a:p>
            <a:pPr>
              <a:lnSpc>
                <a:spcPct val="150000"/>
              </a:lnSpc>
            </a:pPr>
            <a:r>
              <a:rPr lang="es-MX" dirty="0"/>
              <a:t>Por ejemplo, si el </a:t>
            </a:r>
            <a:r>
              <a:rPr lang="es-MX" dirty="0" err="1"/>
              <a:t>embedding</a:t>
            </a:r>
            <a:r>
              <a:rPr lang="es-MX" dirty="0"/>
              <a:t> tiene dimensión 300, cada palabra será representada por un vector de 300 números reales.</a:t>
            </a:r>
          </a:p>
        </p:txBody>
      </p:sp>
    </p:spTree>
    <p:extLst>
      <p:ext uri="{BB962C8B-B14F-4D97-AF65-F5344CB8AC3E}">
        <p14:creationId xmlns:p14="http://schemas.microsoft.com/office/powerpoint/2010/main" val="307131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BD3FD-60D6-BCD6-AD51-ACB46EA04822}"/>
              </a:ext>
            </a:extLst>
          </p:cNvPr>
          <p:cNvSpPr>
            <a:spLocks noGrp="1"/>
          </p:cNvSpPr>
          <p:nvPr>
            <p:ph type="title"/>
          </p:nvPr>
        </p:nvSpPr>
        <p:spPr/>
        <p:txBody>
          <a:bodyPr/>
          <a:lstStyle/>
          <a:p>
            <a:r>
              <a:rPr lang="es-MX" b="1" i="0" dirty="0">
                <a:effectLst/>
                <a:latin typeface="system-ui"/>
              </a:rPr>
              <a:t>Word2Vec</a:t>
            </a:r>
            <a:endParaRPr lang="es-AR" dirty="0"/>
          </a:p>
        </p:txBody>
      </p:sp>
      <p:sp>
        <p:nvSpPr>
          <p:cNvPr id="8" name="Rectangle 3">
            <a:extLst>
              <a:ext uri="{FF2B5EF4-FFF2-40B4-BE49-F238E27FC236}">
                <a16:creationId xmlns:a16="http://schemas.microsoft.com/office/drawing/2014/main" id="{51F17E48-798E-645D-3C17-AA854148AF68}"/>
              </a:ext>
            </a:extLst>
          </p:cNvPr>
          <p:cNvSpPr>
            <a:spLocks noGrp="1" noChangeArrowheads="1"/>
          </p:cNvSpPr>
          <p:nvPr>
            <p:ph idx="1"/>
          </p:nvPr>
        </p:nvSpPr>
        <p:spPr bwMode="auto">
          <a:xfrm>
            <a:off x="913828" y="2463215"/>
            <a:ext cx="1050486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s-MX" sz="1700" b="1" dirty="0"/>
              <a:t>Capturan regularidades semánticas y sintácticas</a:t>
            </a:r>
            <a:r>
              <a:rPr lang="es-MX" sz="1700" dirty="0"/>
              <a:t>:</a:t>
            </a:r>
            <a:br>
              <a:rPr lang="es-MX" sz="1700" dirty="0"/>
            </a:br>
            <a:r>
              <a:rPr lang="es-MX" sz="1700" dirty="0"/>
              <a:t>Ejemplo clásico:</a:t>
            </a:r>
          </a:p>
          <a:p>
            <a:pPr marL="0" marR="0" lvl="0" indent="0" algn="l" defTabSz="914400" rtl="0" eaLnBrk="0" fontAlgn="base" latinLnBrk="0" hangingPunct="0">
              <a:lnSpc>
                <a:spcPct val="100000"/>
              </a:lnSpc>
              <a:spcBef>
                <a:spcPct val="0"/>
              </a:spcBef>
              <a:spcAft>
                <a:spcPct val="0"/>
              </a:spcAft>
              <a:buClrTx/>
              <a:buSzTx/>
              <a:buNone/>
              <a:tabLst/>
            </a:pPr>
            <a:endParaRPr kumimoji="0" lang="es-MX" altLang="es-AR"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s-MX" altLang="es-AR" sz="17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s-AR" altLang="es-AR"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s-AR" altLang="es-AR" sz="17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AR" altLang="es-AR" sz="1700" b="1" i="0" u="none" strike="noStrike" cap="none" normalizeH="0" baseline="0" dirty="0" err="1">
                <a:ln>
                  <a:noFill/>
                </a:ln>
                <a:solidFill>
                  <a:schemeClr val="tx1"/>
                </a:solidFill>
                <a:effectLst/>
                <a:latin typeface="Arial" panose="020B0604020202020204" pitchFamily="34" charset="0"/>
              </a:rPr>
              <a:t>Embeddings</a:t>
            </a:r>
            <a:r>
              <a:rPr kumimoji="0" lang="es-AR" altLang="es-AR" sz="1700" b="1" i="0" u="none" strike="noStrike" cap="none" normalizeH="0" baseline="0" dirty="0">
                <a:ln>
                  <a:noFill/>
                </a:ln>
                <a:solidFill>
                  <a:schemeClr val="tx1"/>
                </a:solidFill>
                <a:effectLst/>
                <a:latin typeface="Arial" panose="020B0604020202020204" pitchFamily="34" charset="0"/>
              </a:rPr>
              <a:t> estáticos</a:t>
            </a:r>
            <a:r>
              <a:rPr kumimoji="0" lang="es-AR" altLang="es-AR" sz="1700" b="0" i="0" u="none" strike="noStrike" cap="none" normalizeH="0" baseline="0" dirty="0">
                <a:ln>
                  <a:noFill/>
                </a:ln>
                <a:solidFill>
                  <a:schemeClr val="tx1"/>
                </a:solidFill>
                <a:effectLst/>
                <a:latin typeface="Arial" panose="020B0604020202020204" pitchFamily="34" charset="0"/>
              </a:rPr>
              <a:t>:</a:t>
            </a:r>
            <a:br>
              <a:rPr kumimoji="0" lang="es-AR" altLang="es-AR" sz="1700" b="0" i="0" u="none" strike="noStrike" cap="none" normalizeH="0" baseline="0" dirty="0">
                <a:ln>
                  <a:noFill/>
                </a:ln>
                <a:solidFill>
                  <a:schemeClr val="tx1"/>
                </a:solidFill>
                <a:effectLst/>
                <a:latin typeface="Arial" panose="020B0604020202020204" pitchFamily="34" charset="0"/>
              </a:rPr>
            </a:br>
            <a:r>
              <a:rPr kumimoji="0" lang="es-AR" altLang="es-AR" sz="1700" b="0" i="0" u="none" strike="noStrike" cap="none" normalizeH="0" baseline="0" dirty="0">
                <a:ln>
                  <a:noFill/>
                </a:ln>
                <a:solidFill>
                  <a:schemeClr val="tx1"/>
                </a:solidFill>
                <a:effectLst/>
                <a:latin typeface="Arial" panose="020B0604020202020204" pitchFamily="34" charset="0"/>
              </a:rPr>
              <a:t>Cada palabra tiene un único vector, </a:t>
            </a:r>
            <a:r>
              <a:rPr kumimoji="0" lang="es-AR" altLang="es-AR" sz="1700" b="1" i="0" u="none" strike="noStrike" cap="none" normalizeH="0" baseline="0" dirty="0">
                <a:ln>
                  <a:noFill/>
                </a:ln>
                <a:solidFill>
                  <a:schemeClr val="tx1"/>
                </a:solidFill>
                <a:effectLst/>
                <a:latin typeface="Arial" panose="020B0604020202020204" pitchFamily="34" charset="0"/>
              </a:rPr>
              <a:t>no cambia según el contexto</a:t>
            </a:r>
            <a:r>
              <a:rPr kumimoji="0" lang="es-AR" altLang="es-AR" sz="1700" b="0" i="0" u="none" strike="noStrike" cap="none" normalizeH="0" baseline="0" dirty="0">
                <a:ln>
                  <a:noFill/>
                </a:ln>
                <a:solidFill>
                  <a:schemeClr val="tx1"/>
                </a:solidFill>
                <a:effectLst/>
                <a:latin typeface="Arial" panose="020B0604020202020204" pitchFamily="34" charset="0"/>
              </a:rPr>
              <a:t> (a diferencia de modelos como BERT).</a:t>
            </a:r>
          </a:p>
          <a:p>
            <a:pPr marL="0" marR="0" lvl="0" indent="0" algn="l" defTabSz="914400" rtl="0" eaLnBrk="0" fontAlgn="base" latinLnBrk="0" hangingPunct="0">
              <a:lnSpc>
                <a:spcPct val="100000"/>
              </a:lnSpc>
              <a:spcBef>
                <a:spcPct val="0"/>
              </a:spcBef>
              <a:spcAft>
                <a:spcPct val="0"/>
              </a:spcAft>
              <a:buClrTx/>
              <a:buSzTx/>
              <a:buNone/>
              <a:tabLst/>
            </a:pPr>
            <a:endParaRPr kumimoji="0" lang="es-AR" altLang="es-AR"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AR" altLang="es-AR" sz="1700" b="1" i="0" u="none" strike="noStrike" cap="none" normalizeH="0" baseline="0" dirty="0">
                <a:ln>
                  <a:noFill/>
                </a:ln>
                <a:solidFill>
                  <a:schemeClr val="tx1"/>
                </a:solidFill>
                <a:effectLst/>
                <a:latin typeface="Arial" panose="020B0604020202020204" pitchFamily="34" charset="0"/>
              </a:rPr>
              <a:t>Predictivo local</a:t>
            </a:r>
            <a:r>
              <a:rPr kumimoji="0" lang="es-AR" altLang="es-AR" sz="1700" b="0" i="0" u="none" strike="noStrike" cap="none" normalizeH="0" baseline="0" dirty="0">
                <a:ln>
                  <a:noFill/>
                </a:ln>
                <a:solidFill>
                  <a:schemeClr val="tx1"/>
                </a:solidFill>
                <a:effectLst/>
                <a:latin typeface="Arial" panose="020B0604020202020204" pitchFamily="34" charset="0"/>
              </a:rPr>
              <a:t>:</a:t>
            </a:r>
            <a:br>
              <a:rPr kumimoji="0" lang="es-AR" altLang="es-AR" sz="1700" b="0" i="0" u="none" strike="noStrike" cap="none" normalizeH="0" baseline="0" dirty="0">
                <a:ln>
                  <a:noFill/>
                </a:ln>
                <a:solidFill>
                  <a:schemeClr val="tx1"/>
                </a:solidFill>
                <a:effectLst/>
                <a:latin typeface="Arial" panose="020B0604020202020204" pitchFamily="34" charset="0"/>
              </a:rPr>
            </a:br>
            <a:r>
              <a:rPr kumimoji="0" lang="es-AR" altLang="es-AR" sz="1700" b="0" i="0" u="none" strike="noStrike" cap="none" normalizeH="0" baseline="0" dirty="0">
                <a:ln>
                  <a:noFill/>
                </a:ln>
                <a:solidFill>
                  <a:schemeClr val="tx1"/>
                </a:solidFill>
                <a:effectLst/>
                <a:latin typeface="Arial" panose="020B0604020202020204" pitchFamily="34" charset="0"/>
              </a:rPr>
              <a:t>Se enfoca en ventanas pequeñas de contexto (5-10 palabras), </a:t>
            </a:r>
          </a:p>
          <a:p>
            <a:pPr marL="0" marR="0" lvl="0" indent="0" algn="l" defTabSz="914400" rtl="0" eaLnBrk="0" fontAlgn="base" latinLnBrk="0" hangingPunct="0">
              <a:lnSpc>
                <a:spcPct val="100000"/>
              </a:lnSpc>
              <a:spcBef>
                <a:spcPct val="0"/>
              </a:spcBef>
              <a:spcAft>
                <a:spcPct val="0"/>
              </a:spcAft>
              <a:buClrTx/>
              <a:buSzTx/>
              <a:buNone/>
              <a:tabLst/>
            </a:pPr>
            <a:r>
              <a:rPr kumimoji="0" lang="es-AR" altLang="es-AR" sz="1700" b="0" i="0" u="none" strike="noStrike" cap="none" normalizeH="0" baseline="0" dirty="0">
                <a:ln>
                  <a:noFill/>
                </a:ln>
                <a:solidFill>
                  <a:schemeClr val="tx1"/>
                </a:solidFill>
                <a:effectLst/>
                <a:latin typeface="Arial" panose="020B0604020202020204" pitchFamily="34" charset="0"/>
              </a:rPr>
              <a:t>por eso se dice que es un modelo </a:t>
            </a:r>
            <a:r>
              <a:rPr kumimoji="0" lang="es-AR" altLang="es-AR" sz="1700" b="1" i="0" u="none" strike="noStrike" cap="none" normalizeH="0" baseline="0" dirty="0">
                <a:ln>
                  <a:noFill/>
                </a:ln>
                <a:solidFill>
                  <a:schemeClr val="tx1"/>
                </a:solidFill>
                <a:effectLst/>
                <a:latin typeface="Arial" panose="020B0604020202020204" pitchFamily="34" charset="0"/>
              </a:rPr>
              <a:t>local</a:t>
            </a:r>
            <a:r>
              <a:rPr kumimoji="0" lang="es-AR" altLang="es-AR" sz="1700" b="0" i="0" u="none" strike="noStrike" cap="none" normalizeH="0" baseline="0" dirty="0">
                <a:ln>
                  <a:noFill/>
                </a:ln>
                <a:solidFill>
                  <a:schemeClr val="tx1"/>
                </a:solidFill>
                <a:effectLst/>
                <a:latin typeface="Arial" panose="020B0604020202020204" pitchFamily="34" charset="0"/>
              </a:rPr>
              <a:t> (no modela toda la oración o el texto completo).</a:t>
            </a:r>
          </a:p>
        </p:txBody>
      </p:sp>
      <p:pic>
        <p:nvPicPr>
          <p:cNvPr id="10" name="Imagen 9">
            <a:extLst>
              <a:ext uri="{FF2B5EF4-FFF2-40B4-BE49-F238E27FC236}">
                <a16:creationId xmlns:a16="http://schemas.microsoft.com/office/drawing/2014/main" id="{2D6C5F20-47F8-0EB5-3999-8E8BC3BE88C0}"/>
              </a:ext>
            </a:extLst>
          </p:cNvPr>
          <p:cNvPicPr>
            <a:picLocks noChangeAspect="1"/>
          </p:cNvPicPr>
          <p:nvPr/>
        </p:nvPicPr>
        <p:blipFill>
          <a:blip r:embed="rId2"/>
          <a:stretch>
            <a:fillRect/>
          </a:stretch>
        </p:blipFill>
        <p:spPr>
          <a:xfrm>
            <a:off x="1620135" y="3240269"/>
            <a:ext cx="7892952" cy="524631"/>
          </a:xfrm>
          <a:prstGeom prst="rect">
            <a:avLst/>
          </a:prstGeom>
        </p:spPr>
      </p:pic>
    </p:spTree>
    <p:extLst>
      <p:ext uri="{BB962C8B-B14F-4D97-AF65-F5344CB8AC3E}">
        <p14:creationId xmlns:p14="http://schemas.microsoft.com/office/powerpoint/2010/main" val="337829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5C0E8-8DC1-FF9D-CB79-97D93475B36E}"/>
              </a:ext>
            </a:extLst>
          </p:cNvPr>
          <p:cNvSpPr>
            <a:spLocks noGrp="1"/>
          </p:cNvSpPr>
          <p:nvPr>
            <p:ph type="title"/>
          </p:nvPr>
        </p:nvSpPr>
        <p:spPr/>
        <p:txBody>
          <a:bodyPr/>
          <a:lstStyle/>
          <a:p>
            <a:r>
              <a:rPr lang="es-MX" b="1" i="0" dirty="0">
                <a:effectLst/>
                <a:latin typeface="system-ui"/>
              </a:rPr>
              <a:t>Generación de </a:t>
            </a:r>
            <a:r>
              <a:rPr lang="es-MX" b="1" i="1" dirty="0" err="1">
                <a:effectLst/>
                <a:latin typeface="system-ui"/>
              </a:rPr>
              <a:t>embeddings</a:t>
            </a:r>
            <a:r>
              <a:rPr lang="es-MX" b="1" i="0" dirty="0">
                <a:effectLst/>
                <a:latin typeface="system-ui"/>
              </a:rPr>
              <a:t>: </a:t>
            </a:r>
            <a:r>
              <a:rPr lang="es-MX" b="1" i="0" dirty="0" err="1">
                <a:effectLst/>
                <a:latin typeface="system-ui"/>
              </a:rPr>
              <a:t>GloVe</a:t>
            </a:r>
            <a:r>
              <a:rPr lang="es-MX" b="1" i="0" dirty="0">
                <a:effectLst/>
                <a:latin typeface="system-ui"/>
              </a:rPr>
              <a:t> 2014</a:t>
            </a:r>
            <a:endParaRPr lang="es-AR" dirty="0"/>
          </a:p>
        </p:txBody>
      </p:sp>
      <p:sp>
        <p:nvSpPr>
          <p:cNvPr id="3" name="Marcador de contenido 2">
            <a:extLst>
              <a:ext uri="{FF2B5EF4-FFF2-40B4-BE49-F238E27FC236}">
                <a16:creationId xmlns:a16="http://schemas.microsoft.com/office/drawing/2014/main" id="{4E042C86-DB3E-BFCC-4854-BFBB97E00BE5}"/>
              </a:ext>
            </a:extLst>
          </p:cNvPr>
          <p:cNvSpPr>
            <a:spLocks noGrp="1"/>
          </p:cNvSpPr>
          <p:nvPr>
            <p:ph idx="1"/>
          </p:nvPr>
        </p:nvSpPr>
        <p:spPr>
          <a:xfrm>
            <a:off x="838200" y="2646947"/>
            <a:ext cx="10515600" cy="3385636"/>
          </a:xfrm>
        </p:spPr>
        <p:txBody>
          <a:bodyPr>
            <a:normAutofit/>
          </a:bodyPr>
          <a:lstStyle/>
          <a:p>
            <a:r>
              <a:rPr lang="es-MX" sz="1800" dirty="0">
                <a:latin typeface="system-ui"/>
              </a:rPr>
              <a:t>M</a:t>
            </a:r>
            <a:r>
              <a:rPr lang="es-MX" sz="1800" b="0" i="0" dirty="0">
                <a:effectLst/>
                <a:latin typeface="system-ui"/>
              </a:rPr>
              <a:t>étodo </a:t>
            </a:r>
            <a:r>
              <a:rPr lang="es-MX" sz="1800" b="1" i="0" dirty="0">
                <a:effectLst/>
                <a:latin typeface="system-ui"/>
              </a:rPr>
              <a:t>basado en conteo global</a:t>
            </a:r>
            <a:r>
              <a:rPr lang="es-MX" sz="1800" b="0" i="0" dirty="0">
                <a:effectLst/>
                <a:latin typeface="system-ui"/>
              </a:rPr>
              <a:t>. Su nombre significa "Global </a:t>
            </a:r>
            <a:r>
              <a:rPr lang="es-MX" sz="1800" b="0" i="0" dirty="0" err="1">
                <a:effectLst/>
                <a:latin typeface="system-ui"/>
              </a:rPr>
              <a:t>Vectors</a:t>
            </a:r>
            <a:r>
              <a:rPr lang="es-MX" sz="1800" b="0" i="0" dirty="0">
                <a:effectLst/>
                <a:latin typeface="system-ui"/>
              </a:rPr>
              <a:t>". Parte de una matriz de </a:t>
            </a:r>
            <a:r>
              <a:rPr lang="es-MX" sz="1800" b="0" i="0" dirty="0" err="1">
                <a:effectLst/>
                <a:latin typeface="system-ui"/>
              </a:rPr>
              <a:t>co-ocurrencia</a:t>
            </a:r>
            <a:r>
              <a:rPr lang="es-MX" sz="1800" b="0" i="0" dirty="0">
                <a:effectLst/>
                <a:latin typeface="system-ui"/>
              </a:rPr>
              <a:t> palabra-palabra construida a partir de un corpus (donde cada entrada cuenta cuántas veces la palabra </a:t>
            </a:r>
            <a:r>
              <a:rPr lang="es-MX" sz="1800" b="0" i="1" dirty="0">
                <a:effectLst/>
                <a:latin typeface="system-ui"/>
              </a:rPr>
              <a:t>i</a:t>
            </a:r>
            <a:r>
              <a:rPr lang="es-MX" sz="1800" b="0" i="0" dirty="0">
                <a:effectLst/>
                <a:latin typeface="system-ui"/>
              </a:rPr>
              <a:t> aparece en contexto de la palabra </a:t>
            </a:r>
            <a:r>
              <a:rPr lang="es-MX" sz="1800" b="0" i="1" dirty="0">
                <a:effectLst/>
                <a:latin typeface="system-ui"/>
              </a:rPr>
              <a:t>j</a:t>
            </a:r>
            <a:r>
              <a:rPr lang="es-MX" sz="1800" b="0" i="0" dirty="0">
                <a:effectLst/>
                <a:latin typeface="system-ui"/>
              </a:rPr>
              <a:t> dentro de cierta ventana). </a:t>
            </a:r>
          </a:p>
          <a:p>
            <a:pPr marL="0" indent="0">
              <a:buNone/>
            </a:pPr>
            <a:endParaRPr lang="es-MX" sz="1800" b="0" i="0" dirty="0">
              <a:effectLst/>
              <a:latin typeface="system-ui"/>
            </a:endParaRPr>
          </a:p>
          <a:p>
            <a:r>
              <a:rPr lang="es-MX" sz="1800" b="0" i="0" dirty="0">
                <a:effectLst/>
                <a:latin typeface="system-ui"/>
              </a:rPr>
              <a:t>Luego intenta factorizar esta matriz de </a:t>
            </a:r>
            <a:r>
              <a:rPr lang="es-MX" sz="1800" b="0" i="0" dirty="0" err="1">
                <a:effectLst/>
                <a:latin typeface="system-ui"/>
              </a:rPr>
              <a:t>co-ocurrencia</a:t>
            </a:r>
            <a:r>
              <a:rPr lang="es-MX" sz="1800" b="0" i="0" dirty="0">
                <a:effectLst/>
                <a:latin typeface="system-ui"/>
              </a:rPr>
              <a:t> de manera que el producto de los vectores resultantes aproxime las frecuencias observadas (a sus logaritmos). </a:t>
            </a:r>
          </a:p>
          <a:p>
            <a:endParaRPr lang="es-MX" sz="1800" b="0" i="0" dirty="0">
              <a:effectLst/>
              <a:latin typeface="system-ui"/>
            </a:endParaRPr>
          </a:p>
          <a:p>
            <a:r>
              <a:rPr lang="es-MX" sz="1800" b="0" i="0" dirty="0">
                <a:effectLst/>
                <a:latin typeface="system-ui"/>
              </a:rPr>
              <a:t>Intuitivamente, </a:t>
            </a:r>
            <a:r>
              <a:rPr lang="es-MX" sz="1800" b="0" i="0" dirty="0" err="1">
                <a:effectLst/>
                <a:latin typeface="system-ui"/>
              </a:rPr>
              <a:t>GloVe</a:t>
            </a:r>
            <a:r>
              <a:rPr lang="es-MX" sz="1800" b="0" i="0" dirty="0">
                <a:effectLst/>
                <a:latin typeface="system-ui"/>
              </a:rPr>
              <a:t> trata de integrar las </a:t>
            </a:r>
            <a:r>
              <a:rPr lang="es-MX" sz="1800" b="1" i="0" dirty="0">
                <a:effectLst/>
                <a:latin typeface="system-ui"/>
              </a:rPr>
              <a:t>estadísticas globales</a:t>
            </a:r>
            <a:r>
              <a:rPr lang="es-MX" sz="1800" b="0" i="0" dirty="0">
                <a:effectLst/>
                <a:latin typeface="system-ui"/>
              </a:rPr>
              <a:t> de coocurrencia – por ejemplo, que "gato" </a:t>
            </a:r>
            <a:r>
              <a:rPr lang="es-MX" sz="1800" b="0" i="0" dirty="0" err="1">
                <a:effectLst/>
                <a:latin typeface="system-ui"/>
              </a:rPr>
              <a:t>co-ocurre</a:t>
            </a:r>
            <a:r>
              <a:rPr lang="es-MX" sz="1800" b="0" i="0" dirty="0">
                <a:effectLst/>
                <a:latin typeface="system-ui"/>
              </a:rPr>
              <a:t> con "maúlla" más que "ladrar", etc. – en los vectores finales. </a:t>
            </a:r>
          </a:p>
          <a:p>
            <a:endParaRPr lang="es-AR" dirty="0"/>
          </a:p>
        </p:txBody>
      </p:sp>
    </p:spTree>
    <p:extLst>
      <p:ext uri="{BB962C8B-B14F-4D97-AF65-F5344CB8AC3E}">
        <p14:creationId xmlns:p14="http://schemas.microsoft.com/office/powerpoint/2010/main" val="133388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71DAD-292F-FF43-F741-EA6046C9CC3A}"/>
              </a:ext>
            </a:extLst>
          </p:cNvPr>
          <p:cNvSpPr>
            <a:spLocks noGrp="1"/>
          </p:cNvSpPr>
          <p:nvPr>
            <p:ph type="title"/>
          </p:nvPr>
        </p:nvSpPr>
        <p:spPr/>
        <p:txBody>
          <a:bodyPr/>
          <a:lstStyle/>
          <a:p>
            <a:r>
              <a:rPr lang="es-MX" b="1" i="0" dirty="0">
                <a:effectLst/>
                <a:latin typeface="system-ui"/>
              </a:rPr>
              <a:t>Generación de </a:t>
            </a:r>
            <a:r>
              <a:rPr lang="es-MX" b="1" i="1" dirty="0" err="1">
                <a:effectLst/>
                <a:latin typeface="system-ui"/>
              </a:rPr>
              <a:t>embeddings</a:t>
            </a:r>
            <a:r>
              <a:rPr lang="es-MX" b="1" i="0" dirty="0">
                <a:effectLst/>
                <a:latin typeface="system-ui"/>
              </a:rPr>
              <a:t>: </a:t>
            </a:r>
            <a:r>
              <a:rPr lang="es-MX" b="1" i="0" dirty="0" err="1">
                <a:effectLst/>
                <a:latin typeface="system-ui"/>
              </a:rPr>
              <a:t>GloVe</a:t>
            </a:r>
            <a:r>
              <a:rPr lang="es-MX" b="1" i="0" dirty="0">
                <a:effectLst/>
                <a:latin typeface="system-ui"/>
              </a:rPr>
              <a:t> 2014</a:t>
            </a:r>
            <a:endParaRPr lang="es-AR" dirty="0"/>
          </a:p>
        </p:txBody>
      </p:sp>
      <p:sp>
        <p:nvSpPr>
          <p:cNvPr id="3" name="Marcador de contenido 2">
            <a:extLst>
              <a:ext uri="{FF2B5EF4-FFF2-40B4-BE49-F238E27FC236}">
                <a16:creationId xmlns:a16="http://schemas.microsoft.com/office/drawing/2014/main" id="{A6DC552B-5444-743E-5EDD-16E21D7BF322}"/>
              </a:ext>
            </a:extLst>
          </p:cNvPr>
          <p:cNvSpPr>
            <a:spLocks noGrp="1"/>
          </p:cNvSpPr>
          <p:nvPr>
            <p:ph idx="1"/>
          </p:nvPr>
        </p:nvSpPr>
        <p:spPr>
          <a:xfrm>
            <a:off x="838200" y="2287415"/>
            <a:ext cx="10515600" cy="3625864"/>
          </a:xfrm>
        </p:spPr>
        <p:txBody>
          <a:bodyPr>
            <a:normAutofit/>
          </a:bodyPr>
          <a:lstStyle/>
          <a:p>
            <a:r>
              <a:rPr lang="es-MX" sz="1800" b="0" i="0" dirty="0">
                <a:effectLst/>
                <a:latin typeface="system-ui"/>
              </a:rPr>
              <a:t>La función de costo de </a:t>
            </a:r>
            <a:r>
              <a:rPr lang="es-MX" sz="1800" b="0" i="0" dirty="0" err="1">
                <a:effectLst/>
                <a:latin typeface="system-ui"/>
              </a:rPr>
              <a:t>GloVe</a:t>
            </a:r>
            <a:r>
              <a:rPr lang="es-MX" sz="1800" b="0" i="0" dirty="0">
                <a:effectLst/>
                <a:latin typeface="system-ui"/>
              </a:rPr>
              <a:t> está diseñada para que dos palabras tengan vectores con producto interno alto si su </a:t>
            </a:r>
            <a:r>
              <a:rPr lang="es-MX" sz="1800" b="0" i="0" dirty="0" err="1">
                <a:effectLst/>
                <a:latin typeface="system-ui"/>
              </a:rPr>
              <a:t>co-ocurrencia</a:t>
            </a:r>
            <a:r>
              <a:rPr lang="es-MX" sz="1800" b="0" i="0" dirty="0">
                <a:effectLst/>
                <a:latin typeface="system-ui"/>
              </a:rPr>
              <a:t> es alta comparada con la esperada por sus frecuencias individuales. </a:t>
            </a:r>
          </a:p>
          <a:p>
            <a:r>
              <a:rPr lang="es-MX" sz="1800" b="0" i="0" dirty="0">
                <a:effectLst/>
                <a:latin typeface="system-ui"/>
              </a:rPr>
              <a:t>El </a:t>
            </a:r>
            <a:r>
              <a:rPr lang="es-MX" sz="1800" b="1" i="0" dirty="0">
                <a:effectLst/>
                <a:latin typeface="system-ui"/>
              </a:rPr>
              <a:t>resultado es también un vector por palabra</a:t>
            </a:r>
            <a:r>
              <a:rPr lang="es-MX" sz="1800" b="0" i="0" dirty="0">
                <a:effectLst/>
                <a:latin typeface="system-ui"/>
              </a:rPr>
              <a:t>, que refleja tanto relaciones semánticas como algunas regularidades globales del lenguaje. </a:t>
            </a:r>
          </a:p>
          <a:p>
            <a:r>
              <a:rPr lang="es-MX" sz="1800" b="0" i="0" dirty="0">
                <a:effectLst/>
                <a:latin typeface="system-ui"/>
              </a:rPr>
              <a:t>Muy utilizado por su simplicidad y por combinar ciertas ventajas de los métodos basados en conteo (aprovecha mejor la información global del corpus) con las de los métodos predictivos (produce vectores densos de alta calidad). </a:t>
            </a:r>
          </a:p>
          <a:p>
            <a:pPr marL="0" indent="0">
              <a:buNone/>
            </a:pPr>
            <a:endParaRPr lang="es-AR" dirty="0"/>
          </a:p>
        </p:txBody>
      </p:sp>
    </p:spTree>
    <p:extLst>
      <p:ext uri="{BB962C8B-B14F-4D97-AF65-F5344CB8AC3E}">
        <p14:creationId xmlns:p14="http://schemas.microsoft.com/office/powerpoint/2010/main" val="352864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6874F-9BE0-1F22-22DE-DC7ECE2310FE}"/>
              </a:ext>
            </a:extLst>
          </p:cNvPr>
          <p:cNvSpPr>
            <a:spLocks noGrp="1"/>
          </p:cNvSpPr>
          <p:nvPr>
            <p:ph type="title"/>
          </p:nvPr>
        </p:nvSpPr>
        <p:spPr/>
        <p:txBody>
          <a:bodyPr/>
          <a:lstStyle/>
          <a:p>
            <a:r>
              <a:rPr lang="es-MX" b="0" i="0" dirty="0">
                <a:effectLst/>
                <a:latin typeface="system-ui"/>
              </a:rPr>
              <a:t>Word2Vec y </a:t>
            </a:r>
            <a:r>
              <a:rPr lang="es-MX" b="0" i="0" dirty="0" err="1">
                <a:effectLst/>
                <a:latin typeface="system-ui"/>
              </a:rPr>
              <a:t>GloVe</a:t>
            </a:r>
            <a:r>
              <a:rPr lang="es-MX" b="0" i="0" dirty="0">
                <a:effectLst/>
                <a:latin typeface="system-ui"/>
              </a:rPr>
              <a:t>  </a:t>
            </a:r>
            <a:endParaRPr lang="es-AR" dirty="0"/>
          </a:p>
        </p:txBody>
      </p:sp>
      <p:sp>
        <p:nvSpPr>
          <p:cNvPr id="3" name="Marcador de contenido 2">
            <a:extLst>
              <a:ext uri="{FF2B5EF4-FFF2-40B4-BE49-F238E27FC236}">
                <a16:creationId xmlns:a16="http://schemas.microsoft.com/office/drawing/2014/main" id="{43FBB729-5452-7CCC-93DD-2C4B30BDFBB2}"/>
              </a:ext>
            </a:extLst>
          </p:cNvPr>
          <p:cNvSpPr>
            <a:spLocks noGrp="1"/>
          </p:cNvSpPr>
          <p:nvPr>
            <p:ph idx="1"/>
          </p:nvPr>
        </p:nvSpPr>
        <p:spPr>
          <a:xfrm>
            <a:off x="838200" y="2282563"/>
            <a:ext cx="10515600" cy="4056360"/>
          </a:xfrm>
        </p:spPr>
        <p:txBody>
          <a:bodyPr>
            <a:normAutofit/>
          </a:bodyPr>
          <a:lstStyle/>
          <a:p>
            <a:r>
              <a:rPr lang="es-MX" sz="2000" b="0" i="0" dirty="0">
                <a:effectLst/>
                <a:latin typeface="system-ui"/>
              </a:rPr>
              <a:t>En la práctica, ambos métodos se utilizan para inicializar modelos en tareas de PLN con muy buenos resultados.</a:t>
            </a:r>
            <a:endParaRPr lang="es-MX" sz="1900" b="0" i="0" dirty="0">
              <a:effectLst/>
              <a:latin typeface="system-ui"/>
            </a:endParaRPr>
          </a:p>
          <a:p>
            <a:r>
              <a:rPr lang="es-MX" sz="1900" b="0" i="0" dirty="0">
                <a:effectLst/>
                <a:latin typeface="system-ui"/>
              </a:rPr>
              <a:t>Ambos producen un único vector por palabra, estos vectores en sí pueden capturar múltiples aspectos. </a:t>
            </a:r>
          </a:p>
          <a:p>
            <a:r>
              <a:rPr lang="es-MX" sz="1900" b="0" i="0" dirty="0">
                <a:effectLst/>
                <a:latin typeface="system-ui"/>
              </a:rPr>
              <a:t>Por ejemplo, en un espacio </a:t>
            </a:r>
            <a:r>
              <a:rPr lang="es-MX" sz="1900" b="0" i="0" dirty="0" err="1">
                <a:effectLst/>
                <a:latin typeface="system-ui"/>
              </a:rPr>
              <a:t>embedding</a:t>
            </a:r>
            <a:r>
              <a:rPr lang="es-MX" sz="1900" b="0" i="0" dirty="0">
                <a:effectLst/>
                <a:latin typeface="system-ui"/>
              </a:rPr>
              <a:t> entrenado es común observar que las diferencias vectoriales correspondan a relaciones semánticas: </a:t>
            </a:r>
            <a:r>
              <a:rPr lang="es-MX" sz="1900" b="1" i="0" dirty="0">
                <a:effectLst/>
                <a:latin typeface="system-ui"/>
              </a:rPr>
              <a:t>vector("Madrid") - vector("España") ≈ vector("París") - vector("Francia")</a:t>
            </a:r>
            <a:r>
              <a:rPr lang="es-MX" sz="1900" b="0" i="0" dirty="0">
                <a:effectLst/>
                <a:latin typeface="system-ui"/>
              </a:rPr>
              <a:t>, capturando la analogía capital/país. </a:t>
            </a:r>
          </a:p>
          <a:p>
            <a:r>
              <a:rPr lang="es-MX" sz="1800" b="1" i="0" dirty="0">
                <a:effectLst/>
                <a:latin typeface="system-ui"/>
              </a:rPr>
              <a:t>Producen </a:t>
            </a:r>
            <a:r>
              <a:rPr lang="es-MX" sz="1800" b="1" i="1" dirty="0" err="1">
                <a:effectLst/>
                <a:latin typeface="system-ui"/>
              </a:rPr>
              <a:t>embeddings</a:t>
            </a:r>
            <a:r>
              <a:rPr lang="es-MX" sz="1800" b="1" i="1" dirty="0">
                <a:effectLst/>
                <a:latin typeface="system-ui"/>
              </a:rPr>
              <a:t> estáticos</a:t>
            </a:r>
            <a:r>
              <a:rPr lang="es-MX" sz="1800" b="1" i="0" dirty="0">
                <a:effectLst/>
                <a:latin typeface="system-ui"/>
              </a:rPr>
              <a:t>. </a:t>
            </a:r>
            <a:r>
              <a:rPr lang="es-MX" sz="1900" b="0" i="0" dirty="0">
                <a:effectLst/>
                <a:latin typeface="system-ui"/>
              </a:rPr>
              <a:t>Estos métodos, no obstante, </a:t>
            </a:r>
            <a:r>
              <a:rPr lang="es-MX" sz="1900" b="1" i="0" dirty="0">
                <a:effectLst/>
                <a:latin typeface="system-ui"/>
              </a:rPr>
              <a:t>no distinguen contextos</a:t>
            </a:r>
            <a:r>
              <a:rPr lang="es-MX" sz="1900" b="0" i="0" dirty="0">
                <a:effectLst/>
                <a:latin typeface="system-ui"/>
              </a:rPr>
              <a:t>: la palabra "banco" tendrá el mismo </a:t>
            </a:r>
            <a:r>
              <a:rPr lang="es-MX" sz="1900" b="0" i="0" dirty="0" err="1">
                <a:effectLst/>
                <a:latin typeface="system-ui"/>
              </a:rPr>
              <a:t>embedding</a:t>
            </a:r>
            <a:r>
              <a:rPr lang="es-MX" sz="1900" b="0" i="0" dirty="0">
                <a:effectLst/>
                <a:latin typeface="system-ui"/>
              </a:rPr>
              <a:t> se use en finanzas o en un parque, lo cual es una limitación para manejar polisemia.</a:t>
            </a:r>
            <a:endParaRPr lang="es-AR" sz="1900" dirty="0"/>
          </a:p>
        </p:txBody>
      </p:sp>
    </p:spTree>
    <p:extLst>
      <p:ext uri="{BB962C8B-B14F-4D97-AF65-F5344CB8AC3E}">
        <p14:creationId xmlns:p14="http://schemas.microsoft.com/office/powerpoint/2010/main" val="221169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8E451-58BA-1232-0519-BBFB1319C28F}"/>
              </a:ext>
            </a:extLst>
          </p:cNvPr>
          <p:cNvSpPr>
            <a:spLocks noGrp="1"/>
          </p:cNvSpPr>
          <p:nvPr>
            <p:ph type="title"/>
          </p:nvPr>
        </p:nvSpPr>
        <p:spPr>
          <a:xfrm>
            <a:off x="838200" y="365125"/>
            <a:ext cx="10515600" cy="886159"/>
          </a:xfrm>
        </p:spPr>
        <p:txBody>
          <a:bodyPr>
            <a:normAutofit/>
          </a:bodyPr>
          <a:lstStyle/>
          <a:p>
            <a:r>
              <a:rPr lang="en-US" b="1" i="1" dirty="0">
                <a:effectLst/>
                <a:latin typeface="system-ui"/>
              </a:rPr>
              <a:t>Embeddings</a:t>
            </a:r>
            <a:r>
              <a:rPr lang="en-US" b="1" i="0" dirty="0">
                <a:effectLst/>
                <a:latin typeface="system-ui"/>
              </a:rPr>
              <a:t> </a:t>
            </a:r>
            <a:r>
              <a:rPr lang="en-US" b="1" i="0" dirty="0" err="1">
                <a:effectLst/>
                <a:latin typeface="system-ui"/>
              </a:rPr>
              <a:t>contextuales</a:t>
            </a:r>
            <a:r>
              <a:rPr lang="en-US" b="1" i="0" dirty="0">
                <a:effectLst/>
                <a:latin typeface="system-ui"/>
              </a:rPr>
              <a:t>: BERT</a:t>
            </a:r>
            <a:endParaRPr lang="es-AR" dirty="0"/>
          </a:p>
        </p:txBody>
      </p:sp>
      <p:sp>
        <p:nvSpPr>
          <p:cNvPr id="3" name="Marcador de contenido 2">
            <a:extLst>
              <a:ext uri="{FF2B5EF4-FFF2-40B4-BE49-F238E27FC236}">
                <a16:creationId xmlns:a16="http://schemas.microsoft.com/office/drawing/2014/main" id="{AE121886-5FC4-2D4A-635E-D7556447D790}"/>
              </a:ext>
            </a:extLst>
          </p:cNvPr>
          <p:cNvSpPr>
            <a:spLocks noGrp="1"/>
          </p:cNvSpPr>
          <p:nvPr>
            <p:ph idx="1"/>
          </p:nvPr>
        </p:nvSpPr>
        <p:spPr>
          <a:xfrm>
            <a:off x="838200" y="1450664"/>
            <a:ext cx="10515600" cy="4897831"/>
          </a:xfrm>
        </p:spPr>
        <p:txBody>
          <a:bodyPr>
            <a:normAutofit fontScale="55000" lnSpcReduction="20000"/>
          </a:bodyPr>
          <a:lstStyle/>
          <a:p>
            <a:pPr marL="0" indent="0">
              <a:lnSpc>
                <a:spcPct val="120000"/>
              </a:lnSpc>
              <a:buNone/>
            </a:pPr>
            <a:r>
              <a:rPr lang="es-MX" sz="2700" b="0" i="0" dirty="0">
                <a:effectLst/>
                <a:latin typeface="system-ui"/>
              </a:rPr>
              <a:t>La idea aquí es que en lugar de asignar a cada palabra un vector fijo, se usa un modelo profundo, como una red recurrente o </a:t>
            </a:r>
            <a:r>
              <a:rPr lang="es-MX" sz="2700" b="0" i="0" dirty="0" err="1">
                <a:effectLst/>
                <a:latin typeface="system-ui"/>
              </a:rPr>
              <a:t>Transformer</a:t>
            </a:r>
            <a:r>
              <a:rPr lang="es-MX" sz="2700" b="0" i="0" dirty="0">
                <a:effectLst/>
                <a:latin typeface="system-ui"/>
              </a:rPr>
              <a:t>, que genera un </a:t>
            </a:r>
            <a:r>
              <a:rPr lang="es-MX" sz="2700" b="0" i="1" dirty="0" err="1">
                <a:effectLst/>
                <a:latin typeface="system-ui"/>
              </a:rPr>
              <a:t>embedding</a:t>
            </a:r>
            <a:r>
              <a:rPr lang="es-MX" sz="2700" b="0" i="0" dirty="0">
                <a:effectLst/>
                <a:latin typeface="system-ui"/>
              </a:rPr>
              <a:t> </a:t>
            </a:r>
            <a:r>
              <a:rPr lang="es-MX" sz="2700" b="1" i="0" dirty="0">
                <a:effectLst/>
                <a:latin typeface="system-ui"/>
              </a:rPr>
              <a:t>diferente para cada aparición</a:t>
            </a:r>
            <a:r>
              <a:rPr lang="es-MX" sz="2700" b="0" i="0" dirty="0">
                <a:effectLst/>
                <a:latin typeface="system-ui"/>
              </a:rPr>
              <a:t> de la palabra, en función de las palabras que la rodean.</a:t>
            </a:r>
          </a:p>
          <a:p>
            <a:pPr marL="0" indent="0">
              <a:lnSpc>
                <a:spcPct val="120000"/>
              </a:lnSpc>
              <a:buNone/>
            </a:pPr>
            <a:endParaRPr lang="es-MX" sz="2700" dirty="0"/>
          </a:p>
          <a:p>
            <a:pPr>
              <a:lnSpc>
                <a:spcPct val="120000"/>
              </a:lnSpc>
              <a:buNone/>
            </a:pPr>
            <a:r>
              <a:rPr lang="es-MX" sz="2700" b="1" dirty="0" err="1"/>
              <a:t>ELMo</a:t>
            </a:r>
            <a:r>
              <a:rPr lang="es-MX" sz="2700" b="1" dirty="0"/>
              <a:t> (</a:t>
            </a:r>
            <a:r>
              <a:rPr lang="es-MX" sz="2700" b="1" dirty="0" err="1"/>
              <a:t>Embeddings</a:t>
            </a:r>
            <a:r>
              <a:rPr lang="es-MX" sz="2700" b="1" dirty="0"/>
              <a:t> </a:t>
            </a:r>
            <a:r>
              <a:rPr lang="es-MX" sz="2700" b="1" dirty="0" err="1"/>
              <a:t>from</a:t>
            </a:r>
            <a:r>
              <a:rPr lang="es-MX" sz="2700" b="1" dirty="0"/>
              <a:t> </a:t>
            </a:r>
            <a:r>
              <a:rPr lang="es-MX" sz="2700" b="1" dirty="0" err="1"/>
              <a:t>Language</a:t>
            </a:r>
            <a:r>
              <a:rPr lang="es-MX" sz="2700" b="1" dirty="0"/>
              <a:t> </a:t>
            </a:r>
            <a:r>
              <a:rPr lang="es-MX" sz="2700" b="1" dirty="0" err="1"/>
              <a:t>Models</a:t>
            </a:r>
            <a:r>
              <a:rPr lang="es-MX" sz="2700" b="1" dirty="0"/>
              <a:t> – 2018)</a:t>
            </a:r>
          </a:p>
          <a:p>
            <a:pPr>
              <a:lnSpc>
                <a:spcPct val="120000"/>
              </a:lnSpc>
              <a:buFont typeface="Arial" panose="020B0604020202020204" pitchFamily="34" charset="0"/>
              <a:buChar char="•"/>
            </a:pPr>
            <a:r>
              <a:rPr lang="es-MX" sz="2700" dirty="0"/>
              <a:t>Usa una </a:t>
            </a:r>
            <a:r>
              <a:rPr lang="es-MX" sz="2700" b="1" dirty="0" err="1"/>
              <a:t>bi</a:t>
            </a:r>
            <a:r>
              <a:rPr lang="es-MX" sz="2700" b="1" dirty="0"/>
              <a:t>-LSTM profunda</a:t>
            </a:r>
            <a:r>
              <a:rPr lang="es-MX" sz="2700" dirty="0"/>
              <a:t> entrenada sobre lenguaje sin etiquetar.</a:t>
            </a:r>
          </a:p>
          <a:p>
            <a:pPr>
              <a:lnSpc>
                <a:spcPct val="120000"/>
              </a:lnSpc>
              <a:buFont typeface="Arial" panose="020B0604020202020204" pitchFamily="34" charset="0"/>
              <a:buChar char="•"/>
            </a:pPr>
            <a:r>
              <a:rPr lang="es-MX" sz="2700" dirty="0"/>
              <a:t>Para cada palabra, produce un </a:t>
            </a:r>
            <a:r>
              <a:rPr lang="es-MX" sz="2700" dirty="0" err="1"/>
              <a:t>embedding</a:t>
            </a:r>
            <a:r>
              <a:rPr lang="es-MX" sz="2700" dirty="0"/>
              <a:t> como combinación de </a:t>
            </a:r>
            <a:r>
              <a:rPr lang="es-MX" sz="2700" b="1" dirty="0"/>
              <a:t>todas las capas</a:t>
            </a:r>
            <a:r>
              <a:rPr lang="es-MX" sz="2700" dirty="0"/>
              <a:t> de la red, con información del contexto izquierdo y derecho.</a:t>
            </a:r>
          </a:p>
          <a:p>
            <a:pPr>
              <a:lnSpc>
                <a:spcPct val="120000"/>
              </a:lnSpc>
              <a:buFont typeface="Arial" panose="020B0604020202020204" pitchFamily="34" charset="0"/>
              <a:buChar char="•"/>
            </a:pPr>
            <a:r>
              <a:rPr lang="es-MX" sz="2700" dirty="0"/>
              <a:t>Fue el primer gran paso hacia representaciones sensibles al contexto, pero </a:t>
            </a:r>
            <a:r>
              <a:rPr lang="es-MX" sz="2700" b="1" dirty="0"/>
              <a:t>requería ser usado como componente adicional</a:t>
            </a:r>
            <a:r>
              <a:rPr lang="es-MX" sz="2700" dirty="0"/>
              <a:t> a otros modelos.</a:t>
            </a:r>
          </a:p>
          <a:p>
            <a:pPr>
              <a:lnSpc>
                <a:spcPct val="120000"/>
              </a:lnSpc>
              <a:buFont typeface="Arial" panose="020B0604020202020204" pitchFamily="34" charset="0"/>
              <a:buChar char="•"/>
            </a:pPr>
            <a:endParaRPr lang="es-MX" sz="2700" dirty="0"/>
          </a:p>
          <a:p>
            <a:pPr>
              <a:lnSpc>
                <a:spcPct val="120000"/>
              </a:lnSpc>
              <a:buNone/>
            </a:pPr>
            <a:r>
              <a:rPr lang="es-MX" sz="2700" b="1" dirty="0"/>
              <a:t>BERT (</a:t>
            </a:r>
            <a:r>
              <a:rPr lang="es-MX" sz="2700" b="1" dirty="0" err="1"/>
              <a:t>Bidirectional</a:t>
            </a:r>
            <a:r>
              <a:rPr lang="es-MX" sz="2700" b="1" dirty="0"/>
              <a:t> </a:t>
            </a:r>
            <a:r>
              <a:rPr lang="es-MX" sz="2700" b="1" dirty="0" err="1"/>
              <a:t>Encoder</a:t>
            </a:r>
            <a:r>
              <a:rPr lang="es-MX" sz="2700" b="1" dirty="0"/>
              <a:t> </a:t>
            </a:r>
            <a:r>
              <a:rPr lang="es-MX" sz="2700" b="1" dirty="0" err="1"/>
              <a:t>Representations</a:t>
            </a:r>
            <a:r>
              <a:rPr lang="es-MX" sz="2700" b="1" dirty="0"/>
              <a:t> </a:t>
            </a:r>
            <a:r>
              <a:rPr lang="es-MX" sz="2700" b="1" dirty="0" err="1"/>
              <a:t>from</a:t>
            </a:r>
            <a:r>
              <a:rPr lang="es-MX" sz="2700" b="1" dirty="0"/>
              <a:t> Transformers – 2018)</a:t>
            </a:r>
          </a:p>
          <a:p>
            <a:pPr>
              <a:lnSpc>
                <a:spcPct val="120000"/>
              </a:lnSpc>
              <a:buFont typeface="Arial" panose="020B0604020202020204" pitchFamily="34" charset="0"/>
              <a:buChar char="•"/>
            </a:pPr>
            <a:r>
              <a:rPr lang="es-MX" sz="2700" dirty="0"/>
              <a:t>Usa una arquitectura </a:t>
            </a:r>
            <a:r>
              <a:rPr lang="es-MX" sz="2700" b="1" dirty="0" err="1"/>
              <a:t>Transformer</a:t>
            </a:r>
            <a:r>
              <a:rPr lang="es-MX" sz="2700" b="1" dirty="0"/>
              <a:t> bidireccional</a:t>
            </a:r>
            <a:r>
              <a:rPr lang="es-MX" sz="2700" dirty="0"/>
              <a:t> (no secuencial como </a:t>
            </a:r>
            <a:r>
              <a:rPr lang="es-MX" sz="2700" dirty="0" err="1"/>
              <a:t>RNNs</a:t>
            </a:r>
            <a:r>
              <a:rPr lang="es-MX" sz="2700" dirty="0"/>
              <a:t>).</a:t>
            </a:r>
          </a:p>
          <a:p>
            <a:pPr>
              <a:lnSpc>
                <a:spcPct val="120000"/>
              </a:lnSpc>
              <a:buFont typeface="Arial" panose="020B0604020202020204" pitchFamily="34" charset="0"/>
              <a:buChar char="•"/>
            </a:pPr>
            <a:r>
              <a:rPr lang="es-MX" sz="2700" dirty="0"/>
              <a:t>Procesa toda la oración a la vez para capturar </a:t>
            </a:r>
            <a:r>
              <a:rPr lang="es-MX" sz="2700" b="1" dirty="0"/>
              <a:t>relaciones contextuales profundas</a:t>
            </a:r>
            <a:r>
              <a:rPr lang="es-MX" sz="2700" dirty="0"/>
              <a:t> en ambas direcciones.</a:t>
            </a:r>
          </a:p>
          <a:p>
            <a:pPr>
              <a:lnSpc>
                <a:spcPct val="120000"/>
              </a:lnSpc>
              <a:buFont typeface="Arial" panose="020B0604020202020204" pitchFamily="34" charset="0"/>
              <a:buChar char="•"/>
            </a:pPr>
            <a:r>
              <a:rPr lang="es-MX" sz="2700" dirty="0"/>
              <a:t>Su tarea de preentrenamiento principal es </a:t>
            </a:r>
            <a:r>
              <a:rPr lang="es-MX" sz="2700" b="1" dirty="0" err="1"/>
              <a:t>Masked</a:t>
            </a:r>
            <a:r>
              <a:rPr lang="es-MX" sz="2700" b="1" dirty="0"/>
              <a:t> </a:t>
            </a:r>
            <a:r>
              <a:rPr lang="es-MX" sz="2700" b="1" dirty="0" err="1"/>
              <a:t>Language</a:t>
            </a:r>
            <a:r>
              <a:rPr lang="es-MX" sz="2700" b="1" dirty="0"/>
              <a:t> </a:t>
            </a:r>
            <a:r>
              <a:rPr lang="es-MX" sz="2700" b="1" dirty="0" err="1"/>
              <a:t>Modeling</a:t>
            </a:r>
            <a:r>
              <a:rPr lang="es-MX" sz="2700" b="1" dirty="0"/>
              <a:t> (MLM)</a:t>
            </a:r>
            <a:r>
              <a:rPr lang="es-MX" sz="2700" dirty="0"/>
              <a:t>:</a:t>
            </a:r>
          </a:p>
          <a:p>
            <a:pPr marL="742950" lvl="1" indent="-285750">
              <a:lnSpc>
                <a:spcPct val="120000"/>
              </a:lnSpc>
              <a:buFont typeface="Arial" panose="020B0604020202020204" pitchFamily="34" charset="0"/>
              <a:buChar char="•"/>
            </a:pPr>
            <a:r>
              <a:rPr lang="es-MX" sz="2700" dirty="0"/>
              <a:t>Se ocultan palabras al azar y el modelo debe predecirlas a partir del resto del contexto.</a:t>
            </a:r>
          </a:p>
          <a:p>
            <a:pPr>
              <a:buFont typeface="Arial" panose="020B0604020202020204" pitchFamily="34" charset="0"/>
              <a:buChar char="•"/>
            </a:pPr>
            <a:endParaRPr lang="es-MX" sz="1700" dirty="0"/>
          </a:p>
        </p:txBody>
      </p:sp>
    </p:spTree>
    <p:extLst>
      <p:ext uri="{BB962C8B-B14F-4D97-AF65-F5344CB8AC3E}">
        <p14:creationId xmlns:p14="http://schemas.microsoft.com/office/powerpoint/2010/main" val="2412611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A339-987C-C31C-0399-F22EFF826EB8}"/>
              </a:ext>
            </a:extLst>
          </p:cNvPr>
          <p:cNvSpPr>
            <a:spLocks noGrp="1"/>
          </p:cNvSpPr>
          <p:nvPr>
            <p:ph type="title"/>
          </p:nvPr>
        </p:nvSpPr>
        <p:spPr/>
        <p:txBody>
          <a:bodyPr/>
          <a:lstStyle/>
          <a:p>
            <a:r>
              <a:rPr lang="es-MX" b="1" i="0" dirty="0">
                <a:effectLst/>
                <a:latin typeface="system-ui"/>
              </a:rPr>
              <a:t>BERT</a:t>
            </a:r>
            <a:endParaRPr lang="es-AR" dirty="0"/>
          </a:p>
        </p:txBody>
      </p:sp>
      <p:sp>
        <p:nvSpPr>
          <p:cNvPr id="3" name="Marcador de contenido 2">
            <a:extLst>
              <a:ext uri="{FF2B5EF4-FFF2-40B4-BE49-F238E27FC236}">
                <a16:creationId xmlns:a16="http://schemas.microsoft.com/office/drawing/2014/main" id="{40ADD234-D118-0E43-DC83-7809E74EC0EE}"/>
              </a:ext>
            </a:extLst>
          </p:cNvPr>
          <p:cNvSpPr>
            <a:spLocks noGrp="1"/>
          </p:cNvSpPr>
          <p:nvPr>
            <p:ph idx="1"/>
          </p:nvPr>
        </p:nvSpPr>
        <p:spPr/>
        <p:txBody>
          <a:bodyPr>
            <a:normAutofit/>
          </a:bodyPr>
          <a:lstStyle/>
          <a:p>
            <a:endParaRPr lang="es-MX" sz="2000" b="0" i="0" dirty="0">
              <a:effectLst/>
              <a:latin typeface="system-ui"/>
            </a:endParaRPr>
          </a:p>
          <a:p>
            <a:r>
              <a:rPr lang="es-MX" sz="2000" b="0" i="0" dirty="0">
                <a:effectLst/>
                <a:latin typeface="system-ui"/>
              </a:rPr>
              <a:t>Como resultado, los </a:t>
            </a:r>
            <a:r>
              <a:rPr lang="es-MX" sz="2000" b="0" i="0" dirty="0" err="1">
                <a:effectLst/>
                <a:latin typeface="system-ui"/>
              </a:rPr>
              <a:t>embeddings</a:t>
            </a:r>
            <a:r>
              <a:rPr lang="es-MX" sz="2000" b="0" i="0" dirty="0">
                <a:effectLst/>
                <a:latin typeface="system-ui"/>
              </a:rPr>
              <a:t> de BERT (y de otros como </a:t>
            </a:r>
            <a:r>
              <a:rPr lang="es-MX" sz="2000" b="1" i="0" dirty="0" err="1">
                <a:effectLst/>
                <a:latin typeface="system-ui"/>
              </a:rPr>
              <a:t>RoBERTa</a:t>
            </a:r>
            <a:r>
              <a:rPr lang="es-MX" sz="2000" b="1" i="0" dirty="0">
                <a:effectLst/>
                <a:latin typeface="system-ui"/>
              </a:rPr>
              <a:t>, ALBERT, </a:t>
            </a:r>
            <a:r>
              <a:rPr lang="es-MX" sz="2000" b="1" i="0" dirty="0" err="1">
                <a:effectLst/>
                <a:latin typeface="system-ui"/>
              </a:rPr>
              <a:t>DistilBERT</a:t>
            </a:r>
            <a:r>
              <a:rPr lang="es-MX" sz="2000" b="0" i="0" dirty="0">
                <a:effectLst/>
                <a:latin typeface="system-ui"/>
              </a:rPr>
              <a:t>, etc.) han probado ser </a:t>
            </a:r>
            <a:r>
              <a:rPr lang="es-MX" sz="2000" b="1" i="0" dirty="0">
                <a:effectLst/>
                <a:latin typeface="system-ui"/>
              </a:rPr>
              <a:t>mucho más poderosos</a:t>
            </a:r>
            <a:r>
              <a:rPr lang="es-MX" sz="2000" b="0" i="0" dirty="0">
                <a:effectLst/>
                <a:latin typeface="system-ui"/>
              </a:rPr>
              <a:t> en capturar significados precisos en oraciones que los </a:t>
            </a:r>
            <a:r>
              <a:rPr lang="es-MX" sz="2000" b="0" i="0" dirty="0" err="1">
                <a:effectLst/>
                <a:latin typeface="system-ui"/>
              </a:rPr>
              <a:t>embeddings</a:t>
            </a:r>
            <a:r>
              <a:rPr lang="es-MX" sz="2000" b="0" i="0" dirty="0">
                <a:effectLst/>
                <a:latin typeface="system-ui"/>
              </a:rPr>
              <a:t> estáticos. </a:t>
            </a:r>
          </a:p>
          <a:p>
            <a:pPr marL="0" indent="0">
              <a:buNone/>
            </a:pPr>
            <a:endParaRPr lang="es-MX" sz="2000" b="0" i="0" dirty="0">
              <a:effectLst/>
              <a:latin typeface="system-ui"/>
            </a:endParaRPr>
          </a:p>
          <a:p>
            <a:r>
              <a:rPr lang="es-MX" sz="2000" b="0" i="0" dirty="0">
                <a:effectLst/>
                <a:latin typeface="system-ui"/>
              </a:rPr>
              <a:t>Mejora notablemente tareas de clasificación, </a:t>
            </a:r>
            <a:r>
              <a:rPr lang="es-MX" sz="2000" b="0" i="1" dirty="0">
                <a:effectLst/>
                <a:latin typeface="system-ui"/>
              </a:rPr>
              <a:t>ranking</a:t>
            </a:r>
            <a:r>
              <a:rPr lang="es-MX" sz="2000" b="0" i="0" dirty="0">
                <a:effectLst/>
                <a:latin typeface="system-ui"/>
              </a:rPr>
              <a:t>, respuesta a preguntas, etc., ya que el modelo provee una comprensión más matizada. Por ejemplo, para una tarea de NER (reconocimiento de entidades), el vector de la palabra "Amazon" será distinto si el contexto indica que es una empresa tecnológica o un río, ayudando al modelo final a clasificar correctamente la entidad.</a:t>
            </a:r>
          </a:p>
          <a:p>
            <a:endParaRPr lang="es-AR" dirty="0"/>
          </a:p>
        </p:txBody>
      </p:sp>
    </p:spTree>
    <p:extLst>
      <p:ext uri="{BB962C8B-B14F-4D97-AF65-F5344CB8AC3E}">
        <p14:creationId xmlns:p14="http://schemas.microsoft.com/office/powerpoint/2010/main" val="85856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7FF0A-AF80-E9CF-0494-BB2F60F6AE02}"/>
              </a:ext>
            </a:extLst>
          </p:cNvPr>
          <p:cNvSpPr>
            <a:spLocks noGrp="1"/>
          </p:cNvSpPr>
          <p:nvPr>
            <p:ph type="title"/>
          </p:nvPr>
        </p:nvSpPr>
        <p:spPr>
          <a:xfrm>
            <a:off x="838200" y="626383"/>
            <a:ext cx="10515600" cy="1202418"/>
          </a:xfrm>
        </p:spPr>
        <p:txBody>
          <a:bodyPr/>
          <a:lstStyle/>
          <a:p>
            <a:r>
              <a:rPr lang="es-MX" b="0" i="0" dirty="0">
                <a:effectLst/>
                <a:latin typeface="system-ui"/>
              </a:rPr>
              <a:t>Familia </a:t>
            </a:r>
            <a:r>
              <a:rPr lang="es-MX" b="1" i="0" dirty="0">
                <a:effectLst/>
                <a:latin typeface="system-ui"/>
              </a:rPr>
              <a:t>GPT</a:t>
            </a:r>
            <a:r>
              <a:rPr lang="es-MX" b="0" i="0" dirty="0">
                <a:effectLst/>
                <a:latin typeface="system-ui"/>
              </a:rPr>
              <a:t> (modelos generativos)</a:t>
            </a:r>
            <a:endParaRPr lang="es-AR" dirty="0"/>
          </a:p>
        </p:txBody>
      </p:sp>
      <p:sp>
        <p:nvSpPr>
          <p:cNvPr id="3" name="Marcador de contenido 2">
            <a:extLst>
              <a:ext uri="{FF2B5EF4-FFF2-40B4-BE49-F238E27FC236}">
                <a16:creationId xmlns:a16="http://schemas.microsoft.com/office/drawing/2014/main" id="{9790731D-C105-8BAC-6DC9-5548217F97F7}"/>
              </a:ext>
            </a:extLst>
          </p:cNvPr>
          <p:cNvSpPr>
            <a:spLocks noGrp="1"/>
          </p:cNvSpPr>
          <p:nvPr>
            <p:ph idx="1"/>
          </p:nvPr>
        </p:nvSpPr>
        <p:spPr>
          <a:xfrm>
            <a:off x="838200" y="2475067"/>
            <a:ext cx="10515600" cy="3382593"/>
          </a:xfrm>
        </p:spPr>
        <p:txBody>
          <a:bodyPr>
            <a:noAutofit/>
          </a:bodyPr>
          <a:lstStyle/>
          <a:p>
            <a:r>
              <a:rPr lang="es-MX" sz="2200" dirty="0">
                <a:latin typeface="system-ui"/>
              </a:rPr>
              <a:t>L</a:t>
            </a:r>
            <a:r>
              <a:rPr lang="es-MX" sz="2200" b="0" i="0" dirty="0">
                <a:effectLst/>
                <a:latin typeface="system-ui"/>
              </a:rPr>
              <a:t>os </a:t>
            </a:r>
            <a:r>
              <a:rPr lang="es-MX" sz="2200" b="0" i="0" dirty="0" err="1">
                <a:effectLst/>
                <a:latin typeface="system-ui"/>
              </a:rPr>
              <a:t>embeddings</a:t>
            </a:r>
            <a:r>
              <a:rPr lang="es-MX" sz="2200" b="0" i="0" dirty="0">
                <a:effectLst/>
                <a:latin typeface="system-ui"/>
              </a:rPr>
              <a:t> producidos también son contextuales pero unidireccionales (cada token incorporando su historia previa). </a:t>
            </a:r>
          </a:p>
          <a:p>
            <a:r>
              <a:rPr lang="es-MX" sz="2200" b="0" i="0" dirty="0">
                <a:effectLst/>
                <a:latin typeface="system-ui"/>
              </a:rPr>
              <a:t>GPT, al generar texto, actualiza su estado con cada nueva palabra, por lo que la representación interna de la siguiente palabra siempre considera lo anterior. </a:t>
            </a:r>
          </a:p>
          <a:p>
            <a:r>
              <a:rPr lang="es-MX" sz="2200" b="0" i="0" dirty="0">
                <a:effectLst/>
                <a:latin typeface="system-ui"/>
              </a:rPr>
              <a:t>No ve el futuro (solo pasado), a diferencia de BERT que ve ambos lados para cada posición durante entrenamiento. </a:t>
            </a:r>
          </a:p>
          <a:p>
            <a:r>
              <a:rPr lang="es-MX" sz="2200" b="0" i="0" dirty="0">
                <a:effectLst/>
                <a:latin typeface="system-ui"/>
              </a:rPr>
              <a:t>Aun así, los </a:t>
            </a:r>
            <a:r>
              <a:rPr lang="es-MX" sz="2200" b="0" i="0" dirty="0" err="1">
                <a:effectLst/>
                <a:latin typeface="system-ui"/>
              </a:rPr>
              <a:t>embeddings</a:t>
            </a:r>
            <a:r>
              <a:rPr lang="es-MX" sz="2200" b="0" i="0" dirty="0">
                <a:effectLst/>
                <a:latin typeface="system-ui"/>
              </a:rPr>
              <a:t> de GPT (especialmente en capas superiores) también codifican un contexto acumulativo muy amplio y son útiles, por ejemplo, para completar oraciones de manera coherente con lo dicho antes.</a:t>
            </a:r>
            <a:endParaRPr lang="es-AR" sz="2200" dirty="0"/>
          </a:p>
        </p:txBody>
      </p:sp>
    </p:spTree>
    <p:extLst>
      <p:ext uri="{BB962C8B-B14F-4D97-AF65-F5344CB8AC3E}">
        <p14:creationId xmlns:p14="http://schemas.microsoft.com/office/powerpoint/2010/main" val="2735485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FFC24-ACFE-1C20-057B-5A39F452724F}"/>
              </a:ext>
            </a:extLst>
          </p:cNvPr>
          <p:cNvSpPr>
            <a:spLocks noGrp="1"/>
          </p:cNvSpPr>
          <p:nvPr>
            <p:ph type="title"/>
          </p:nvPr>
        </p:nvSpPr>
        <p:spPr/>
        <p:txBody>
          <a:bodyPr>
            <a:normAutofit/>
          </a:bodyPr>
          <a:lstStyle/>
          <a:p>
            <a:r>
              <a:rPr lang="es-AR" b="1" i="0" dirty="0" err="1">
                <a:effectLst/>
                <a:latin typeface="system-ui"/>
              </a:rPr>
              <a:t>Embeddings</a:t>
            </a:r>
            <a:r>
              <a:rPr lang="es-AR" b="1" i="0" dirty="0">
                <a:effectLst/>
                <a:latin typeface="system-ui"/>
              </a:rPr>
              <a:t> estáticos</a:t>
            </a:r>
            <a:r>
              <a:rPr lang="es-AR" b="0" i="0" dirty="0">
                <a:effectLst/>
                <a:latin typeface="system-ui"/>
              </a:rPr>
              <a:t> y </a:t>
            </a:r>
            <a:r>
              <a:rPr lang="es-AR" b="1" i="0" dirty="0" err="1">
                <a:effectLst/>
                <a:latin typeface="system-ui"/>
              </a:rPr>
              <a:t>embeddings</a:t>
            </a:r>
            <a:r>
              <a:rPr lang="es-AR" b="1" i="0" dirty="0">
                <a:effectLst/>
                <a:latin typeface="system-ui"/>
              </a:rPr>
              <a:t> contextuales</a:t>
            </a:r>
            <a:endParaRPr lang="es-AR" dirty="0"/>
          </a:p>
        </p:txBody>
      </p:sp>
      <p:pic>
        <p:nvPicPr>
          <p:cNvPr id="5" name="Marcador de contenido 4">
            <a:extLst>
              <a:ext uri="{FF2B5EF4-FFF2-40B4-BE49-F238E27FC236}">
                <a16:creationId xmlns:a16="http://schemas.microsoft.com/office/drawing/2014/main" id="{44E194A2-917B-5B65-F256-2783F078B620}"/>
              </a:ext>
            </a:extLst>
          </p:cNvPr>
          <p:cNvPicPr>
            <a:picLocks noGrp="1" noChangeAspect="1"/>
          </p:cNvPicPr>
          <p:nvPr>
            <p:ph idx="1"/>
          </p:nvPr>
        </p:nvPicPr>
        <p:blipFill>
          <a:blip r:embed="rId2"/>
          <a:stretch>
            <a:fillRect/>
          </a:stretch>
        </p:blipFill>
        <p:spPr>
          <a:xfrm>
            <a:off x="838200" y="2302073"/>
            <a:ext cx="10515600" cy="3398442"/>
          </a:xfrm>
        </p:spPr>
      </p:pic>
    </p:spTree>
    <p:extLst>
      <p:ext uri="{BB962C8B-B14F-4D97-AF65-F5344CB8AC3E}">
        <p14:creationId xmlns:p14="http://schemas.microsoft.com/office/powerpoint/2010/main" val="835549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18765-326D-1656-B13E-441F09E50BCC}"/>
              </a:ext>
            </a:extLst>
          </p:cNvPr>
          <p:cNvSpPr>
            <a:spLocks noGrp="1"/>
          </p:cNvSpPr>
          <p:nvPr>
            <p:ph type="title"/>
          </p:nvPr>
        </p:nvSpPr>
        <p:spPr/>
        <p:txBody>
          <a:bodyPr>
            <a:normAutofit/>
          </a:bodyPr>
          <a:lstStyle/>
          <a:p>
            <a:r>
              <a:rPr lang="es-MX" b="1" i="0" dirty="0">
                <a:effectLst/>
                <a:latin typeface="system-ui"/>
              </a:rPr>
              <a:t>Aplicaciones de los </a:t>
            </a:r>
            <a:r>
              <a:rPr lang="es-MX" b="1" i="1" dirty="0" err="1">
                <a:effectLst/>
                <a:latin typeface="system-ui"/>
              </a:rPr>
              <a:t>embeddings</a:t>
            </a:r>
            <a:r>
              <a:rPr lang="es-MX" b="1" i="0" dirty="0">
                <a:effectLst/>
                <a:latin typeface="system-ui"/>
              </a:rPr>
              <a:t> en tareas de PLN </a:t>
            </a:r>
            <a:endParaRPr lang="es-AR" dirty="0"/>
          </a:p>
        </p:txBody>
      </p:sp>
      <p:sp>
        <p:nvSpPr>
          <p:cNvPr id="3" name="Marcador de contenido 2">
            <a:extLst>
              <a:ext uri="{FF2B5EF4-FFF2-40B4-BE49-F238E27FC236}">
                <a16:creationId xmlns:a16="http://schemas.microsoft.com/office/drawing/2014/main" id="{4CE703D9-6312-85D6-759C-BD86D10B89B8}"/>
              </a:ext>
            </a:extLst>
          </p:cNvPr>
          <p:cNvSpPr>
            <a:spLocks noGrp="1"/>
          </p:cNvSpPr>
          <p:nvPr>
            <p:ph idx="1"/>
          </p:nvPr>
        </p:nvSpPr>
        <p:spPr>
          <a:xfrm>
            <a:off x="838200" y="1763747"/>
            <a:ext cx="10515600" cy="4898309"/>
          </a:xfrm>
        </p:spPr>
        <p:txBody>
          <a:bodyPr>
            <a:noAutofit/>
          </a:bodyPr>
          <a:lstStyle/>
          <a:p>
            <a:pPr marL="0" indent="0">
              <a:buNone/>
            </a:pPr>
            <a:r>
              <a:rPr lang="es-MX" sz="1700" b="0" i="0" dirty="0">
                <a:effectLst/>
                <a:latin typeface="system-ui"/>
              </a:rPr>
              <a:t>Los </a:t>
            </a:r>
            <a:r>
              <a:rPr lang="es-MX" sz="1700" b="0" i="1" dirty="0" err="1">
                <a:effectLst/>
                <a:latin typeface="system-ui"/>
              </a:rPr>
              <a:t>embeddings</a:t>
            </a:r>
            <a:r>
              <a:rPr lang="es-MX" sz="1700" b="0" i="0" dirty="0">
                <a:effectLst/>
                <a:latin typeface="system-ui"/>
              </a:rPr>
              <a:t> se han vuelto piezas indispensables en prácticamente todas las tareas de PLN, ya sea empleándolos </a:t>
            </a:r>
            <a:r>
              <a:rPr lang="es-MX" sz="1700" b="0" i="1" dirty="0">
                <a:effectLst/>
                <a:latin typeface="system-ui"/>
              </a:rPr>
              <a:t>directamente</a:t>
            </a:r>
            <a:r>
              <a:rPr lang="es-MX" sz="1700" b="0" i="0" dirty="0">
                <a:effectLst/>
                <a:latin typeface="system-ui"/>
              </a:rPr>
              <a:t> o beneficiándose de ellos a través de los </a:t>
            </a:r>
            <a:r>
              <a:rPr lang="es-MX" sz="1700" b="0" i="0" dirty="0" err="1">
                <a:effectLst/>
                <a:latin typeface="system-ui"/>
              </a:rPr>
              <a:t>LLMs</a:t>
            </a:r>
            <a:r>
              <a:rPr lang="es-MX" sz="1700" b="0" i="0" dirty="0">
                <a:effectLst/>
                <a:latin typeface="system-ui"/>
              </a:rPr>
              <a:t>:</a:t>
            </a:r>
            <a:endParaRPr lang="es-MX" sz="1700" dirty="0">
              <a:latin typeface="system-ui"/>
            </a:endParaRPr>
          </a:p>
          <a:p>
            <a:r>
              <a:rPr lang="es-MX" sz="1700" b="1" dirty="0">
                <a:latin typeface="system-ui"/>
              </a:rPr>
              <a:t>Inicialización de modelos supervisados</a:t>
            </a:r>
            <a:r>
              <a:rPr lang="es-MX" sz="1700" dirty="0">
                <a:latin typeface="system-ui"/>
              </a:rPr>
              <a:t>: Antes de la era de los </a:t>
            </a:r>
            <a:r>
              <a:rPr lang="es-MX" sz="1700" dirty="0" err="1">
                <a:latin typeface="system-ui"/>
              </a:rPr>
              <a:t>LLMs</a:t>
            </a:r>
            <a:r>
              <a:rPr lang="es-MX" sz="1700" dirty="0">
                <a:latin typeface="system-ui"/>
              </a:rPr>
              <a:t>, era común usar vectores de Word2Vec o </a:t>
            </a:r>
            <a:r>
              <a:rPr lang="es-MX" sz="1700" dirty="0" err="1">
                <a:latin typeface="system-ui"/>
              </a:rPr>
              <a:t>GloVe</a:t>
            </a:r>
            <a:r>
              <a:rPr lang="es-MX" sz="1700" dirty="0">
                <a:latin typeface="system-ui"/>
              </a:rPr>
              <a:t> </a:t>
            </a:r>
            <a:r>
              <a:rPr lang="es-MX" sz="1700" dirty="0" err="1">
                <a:latin typeface="system-ui"/>
              </a:rPr>
              <a:t>pre-entrenados</a:t>
            </a:r>
            <a:r>
              <a:rPr lang="es-MX" sz="1700" dirty="0">
                <a:latin typeface="system-ui"/>
              </a:rPr>
              <a:t> para inicializar la primera capa de una red (por ejemplo, una red para análisis de sentimientos), en lugar de empezar con pesos aleatorios. Esto generalmente mejoraba la rapidez de convergencia y la precisión final, especialmente si el conjunto de entrenamiento era pequeño, pues el modelo aprovechaba conocimiento semántico general del </a:t>
            </a:r>
            <a:r>
              <a:rPr lang="es-MX" sz="1700" dirty="0" err="1">
                <a:latin typeface="system-ui"/>
              </a:rPr>
              <a:t>embedding</a:t>
            </a:r>
            <a:r>
              <a:rPr lang="es-MX" sz="1700" dirty="0">
                <a:latin typeface="system-ui"/>
              </a:rPr>
              <a:t>.</a:t>
            </a:r>
          </a:p>
          <a:p>
            <a:r>
              <a:rPr lang="es-MX" sz="1700" b="1" dirty="0">
                <a:latin typeface="system-ui"/>
              </a:rPr>
              <a:t>Clasificación y análisis de texto: </a:t>
            </a:r>
            <a:r>
              <a:rPr lang="es-MX" sz="1700" dirty="0">
                <a:latin typeface="system-ui"/>
              </a:rPr>
              <a:t>Como característica, los </a:t>
            </a:r>
            <a:r>
              <a:rPr lang="es-MX" sz="1700" dirty="0" err="1">
                <a:latin typeface="system-ui"/>
              </a:rPr>
              <a:t>embeddings</a:t>
            </a:r>
            <a:r>
              <a:rPr lang="es-MX" sz="1700" dirty="0">
                <a:latin typeface="system-ui"/>
              </a:rPr>
              <a:t> permiten representar documentos. Un enfoque sencillo es promediar los </a:t>
            </a:r>
            <a:r>
              <a:rPr lang="es-MX" sz="1700" dirty="0" err="1">
                <a:latin typeface="system-ui"/>
              </a:rPr>
              <a:t>embeddings</a:t>
            </a:r>
            <a:r>
              <a:rPr lang="es-MX" sz="1700" dirty="0">
                <a:latin typeface="system-ui"/>
              </a:rPr>
              <a:t> de las palabras de un documento para obtener un vector global, y luego usarlo en un clasificador. Aunque métodos más sofisticados (como Transformers) han superado esto, sorprendentemente promediar </a:t>
            </a:r>
            <a:r>
              <a:rPr lang="es-MX" sz="1700" dirty="0" err="1">
                <a:latin typeface="system-ui"/>
              </a:rPr>
              <a:t>embeddings</a:t>
            </a:r>
            <a:r>
              <a:rPr lang="es-MX" sz="1700" dirty="0">
                <a:latin typeface="system-ui"/>
              </a:rPr>
              <a:t> estáticos puede dar resultados decentes en clasificación temática, por ejemplo. Con </a:t>
            </a:r>
            <a:r>
              <a:rPr lang="es-MX" sz="1700" dirty="0" err="1">
                <a:latin typeface="system-ui"/>
              </a:rPr>
              <a:t>embeddings</a:t>
            </a:r>
            <a:r>
              <a:rPr lang="es-MX" sz="1700" dirty="0">
                <a:latin typeface="system-ui"/>
              </a:rPr>
              <a:t> contextuales, se suele usar el vector [CLS] de BERT como representación del texto completo para hacer clasificación con excelente desempeño.</a:t>
            </a:r>
          </a:p>
          <a:p>
            <a:r>
              <a:rPr lang="es-MX" sz="1700" b="1" dirty="0">
                <a:latin typeface="system-ui"/>
              </a:rPr>
              <a:t>Medición de similitud semántica: </a:t>
            </a:r>
            <a:r>
              <a:rPr lang="es-MX" sz="1700" dirty="0">
                <a:latin typeface="system-ui"/>
              </a:rPr>
              <a:t>En tareas de </a:t>
            </a:r>
            <a:r>
              <a:rPr lang="es-MX" sz="1700" dirty="0" err="1">
                <a:latin typeface="system-ui"/>
              </a:rPr>
              <a:t>information</a:t>
            </a:r>
            <a:r>
              <a:rPr lang="es-MX" sz="1700" dirty="0">
                <a:latin typeface="system-ui"/>
              </a:rPr>
              <a:t> </a:t>
            </a:r>
            <a:r>
              <a:rPr lang="es-MX" sz="1700" dirty="0" err="1">
                <a:latin typeface="system-ui"/>
              </a:rPr>
              <a:t>retrieval</a:t>
            </a:r>
            <a:r>
              <a:rPr lang="es-MX" sz="1700" dirty="0">
                <a:latin typeface="system-ui"/>
              </a:rPr>
              <a:t>, detección de plagio, preguntas duplicadas, etc., los </a:t>
            </a:r>
            <a:r>
              <a:rPr lang="es-MX" sz="1700" dirty="0" err="1">
                <a:latin typeface="system-ui"/>
              </a:rPr>
              <a:t>embeddings</a:t>
            </a:r>
            <a:r>
              <a:rPr lang="es-MX" sz="1700" dirty="0">
                <a:latin typeface="system-ui"/>
              </a:rPr>
              <a:t> permiten convertir texto a vectores y luego medir distancias. Dos oraciones similares tendrán vectores cercanos (alto coseno) y por tanto se pueden identificar más fácilmente que comparándolas palabra por palabra. Herramientas modernas utilizan </a:t>
            </a:r>
            <a:r>
              <a:rPr lang="es-MX" sz="1700" dirty="0" err="1">
                <a:latin typeface="system-ui"/>
              </a:rPr>
              <a:t>embeddings</a:t>
            </a:r>
            <a:r>
              <a:rPr lang="es-MX" sz="1700" dirty="0">
                <a:latin typeface="system-ui"/>
              </a:rPr>
              <a:t> de </a:t>
            </a:r>
            <a:r>
              <a:rPr lang="es-MX" sz="1700" dirty="0" err="1">
                <a:latin typeface="system-ui"/>
              </a:rPr>
              <a:t>sentence</a:t>
            </a:r>
            <a:r>
              <a:rPr lang="es-MX" sz="1700" dirty="0">
                <a:latin typeface="system-ui"/>
              </a:rPr>
              <a:t> </a:t>
            </a:r>
            <a:r>
              <a:rPr lang="es-MX" sz="1700" dirty="0" err="1">
                <a:latin typeface="system-ui"/>
              </a:rPr>
              <a:t>transformers</a:t>
            </a:r>
            <a:r>
              <a:rPr lang="es-MX" sz="1700" dirty="0">
                <a:latin typeface="system-ui"/>
              </a:rPr>
              <a:t> para indexar y buscar documentos relevantes dado un </a:t>
            </a:r>
            <a:r>
              <a:rPr lang="es-MX" sz="1700" dirty="0" err="1">
                <a:latin typeface="system-ui"/>
              </a:rPr>
              <a:t>query</a:t>
            </a:r>
            <a:r>
              <a:rPr lang="es-MX" sz="1700" dirty="0">
                <a:latin typeface="system-ui"/>
              </a:rPr>
              <a:t>, logrando búsquedas semánticas (no basadas solo en coincidencia literal de palabras).</a:t>
            </a:r>
          </a:p>
        </p:txBody>
      </p:sp>
    </p:spTree>
    <p:extLst>
      <p:ext uri="{BB962C8B-B14F-4D97-AF65-F5344CB8AC3E}">
        <p14:creationId xmlns:p14="http://schemas.microsoft.com/office/powerpoint/2010/main" val="256755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EAC47-046B-6271-0DB1-859CE94AB151}"/>
              </a:ext>
            </a:extLst>
          </p:cNvPr>
          <p:cNvSpPr>
            <a:spLocks noGrp="1"/>
          </p:cNvSpPr>
          <p:nvPr>
            <p:ph type="title"/>
          </p:nvPr>
        </p:nvSpPr>
        <p:spPr>
          <a:xfrm>
            <a:off x="748822" y="853263"/>
            <a:ext cx="10515600" cy="1325563"/>
          </a:xfrm>
        </p:spPr>
        <p:txBody>
          <a:bodyPr>
            <a:normAutofit/>
          </a:bodyPr>
          <a:lstStyle/>
          <a:p>
            <a:r>
              <a:rPr lang="es-MX" sz="4000" b="0" i="0" dirty="0">
                <a:effectLst/>
                <a:latin typeface="system-ui"/>
              </a:rPr>
              <a:t>¿Por qué es significativo modelizar el lenguaje?</a:t>
            </a:r>
            <a:endParaRPr lang="es-AR" sz="4000" dirty="0"/>
          </a:p>
        </p:txBody>
      </p:sp>
      <p:sp>
        <p:nvSpPr>
          <p:cNvPr id="3" name="Marcador de contenido 2">
            <a:extLst>
              <a:ext uri="{FF2B5EF4-FFF2-40B4-BE49-F238E27FC236}">
                <a16:creationId xmlns:a16="http://schemas.microsoft.com/office/drawing/2014/main" id="{EA9C25DD-223E-2D2C-BEA6-B3F757CAF687}"/>
              </a:ext>
            </a:extLst>
          </p:cNvPr>
          <p:cNvSpPr>
            <a:spLocks noGrp="1"/>
          </p:cNvSpPr>
          <p:nvPr>
            <p:ph idx="1"/>
          </p:nvPr>
        </p:nvSpPr>
        <p:spPr>
          <a:xfrm>
            <a:off x="838200" y="2562422"/>
            <a:ext cx="10515600" cy="1733155"/>
          </a:xfrm>
        </p:spPr>
        <p:txBody>
          <a:bodyPr>
            <a:normAutofit/>
          </a:bodyPr>
          <a:lstStyle/>
          <a:p>
            <a:pPr marL="0" indent="0">
              <a:buNone/>
            </a:pPr>
            <a:endParaRPr lang="es-MX" sz="1800" dirty="0"/>
          </a:p>
          <a:p>
            <a:pPr marL="0" indent="0">
              <a:lnSpc>
                <a:spcPct val="150000"/>
              </a:lnSpc>
              <a:buNone/>
            </a:pPr>
            <a:r>
              <a:rPr lang="es-MX" sz="1800" dirty="0"/>
              <a:t>El lenguaje es la forma primaria en que la transmitimos conocimiento. </a:t>
            </a:r>
            <a:r>
              <a:rPr lang="es-MX" sz="1800" b="1" dirty="0"/>
              <a:t>Capturar el lenguaje significa capturar el conocimiento</a:t>
            </a:r>
            <a:r>
              <a:rPr lang="es-MX" sz="1800" dirty="0"/>
              <a:t>: Si un modelo pueden entender el lenguaje, pueden acceder al vasto conocimiento hemos acumulado.</a:t>
            </a:r>
          </a:p>
          <a:p>
            <a:pPr marL="0" indent="0">
              <a:buNone/>
            </a:pPr>
            <a:endParaRPr lang="es-MX" sz="1800" dirty="0"/>
          </a:p>
          <a:p>
            <a:pPr marL="0" indent="0">
              <a:buNone/>
            </a:pPr>
            <a:endParaRPr lang="es-MX" sz="1800" dirty="0"/>
          </a:p>
        </p:txBody>
      </p:sp>
    </p:spTree>
    <p:extLst>
      <p:ext uri="{BB962C8B-B14F-4D97-AF65-F5344CB8AC3E}">
        <p14:creationId xmlns:p14="http://schemas.microsoft.com/office/powerpoint/2010/main" val="117469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7AFF3-94D0-FE40-355B-480F4DF62508}"/>
              </a:ext>
            </a:extLst>
          </p:cNvPr>
          <p:cNvSpPr>
            <a:spLocks noGrp="1"/>
          </p:cNvSpPr>
          <p:nvPr>
            <p:ph type="title"/>
          </p:nvPr>
        </p:nvSpPr>
        <p:spPr/>
        <p:txBody>
          <a:bodyPr/>
          <a:lstStyle/>
          <a:p>
            <a:r>
              <a:rPr lang="es-MX" b="1" i="0" dirty="0">
                <a:effectLst/>
                <a:latin typeface="system-ui"/>
              </a:rPr>
              <a:t>Aplicaciones de los </a:t>
            </a:r>
            <a:r>
              <a:rPr lang="es-MX" b="1" i="1" dirty="0" err="1">
                <a:effectLst/>
                <a:latin typeface="system-ui"/>
              </a:rPr>
              <a:t>embeddings</a:t>
            </a:r>
            <a:r>
              <a:rPr lang="es-MX" b="1" i="0" dirty="0">
                <a:effectLst/>
                <a:latin typeface="system-ui"/>
              </a:rPr>
              <a:t> en tareas de PLN </a:t>
            </a:r>
            <a:endParaRPr lang="es-AR" dirty="0"/>
          </a:p>
        </p:txBody>
      </p:sp>
      <p:sp>
        <p:nvSpPr>
          <p:cNvPr id="3" name="Marcador de contenido 2">
            <a:extLst>
              <a:ext uri="{FF2B5EF4-FFF2-40B4-BE49-F238E27FC236}">
                <a16:creationId xmlns:a16="http://schemas.microsoft.com/office/drawing/2014/main" id="{2911A463-FB83-1EEE-F101-860D75F5839F}"/>
              </a:ext>
            </a:extLst>
          </p:cNvPr>
          <p:cNvSpPr>
            <a:spLocks noGrp="1"/>
          </p:cNvSpPr>
          <p:nvPr>
            <p:ph idx="1"/>
          </p:nvPr>
        </p:nvSpPr>
        <p:spPr>
          <a:xfrm>
            <a:off x="741947" y="2025006"/>
            <a:ext cx="10515600" cy="4351338"/>
          </a:xfrm>
        </p:spPr>
        <p:txBody>
          <a:bodyPr>
            <a:noAutofit/>
          </a:bodyPr>
          <a:lstStyle/>
          <a:p>
            <a:r>
              <a:rPr lang="es-MX" sz="1700" b="1" dirty="0">
                <a:latin typeface="system-ui"/>
              </a:rPr>
              <a:t>Traducción y alineamiento bilingüe: </a:t>
            </a:r>
            <a:r>
              <a:rPr lang="es-MX" sz="1700" dirty="0">
                <a:latin typeface="system-ui"/>
              </a:rPr>
              <a:t>Los </a:t>
            </a:r>
            <a:r>
              <a:rPr lang="es-MX" sz="1700" dirty="0" err="1">
                <a:latin typeface="system-ui"/>
              </a:rPr>
              <a:t>embeddings</a:t>
            </a:r>
            <a:r>
              <a:rPr lang="es-MX" sz="1700" dirty="0">
                <a:latin typeface="system-ui"/>
              </a:rPr>
              <a:t> se han extendido a entornos multilingües. Se pueden entrenar </a:t>
            </a:r>
            <a:r>
              <a:rPr lang="es-MX" sz="1700" dirty="0" err="1">
                <a:latin typeface="system-ui"/>
              </a:rPr>
              <a:t>embeddings</a:t>
            </a:r>
            <a:r>
              <a:rPr lang="es-MX" sz="1700" dirty="0">
                <a:latin typeface="system-ui"/>
              </a:rPr>
              <a:t> en varios idiomas y luego alinearlos (mediante técnicas de mapeo o entrenamiento conjunto) para que palabras con significado equivalente en distintos idiomas tengan vectores similares. Esto permite, por ejemplo, traducir palabras comparando vectores entre idiomas o mejorar sistemas de traducción automática al compartir una representación interlingüística.</a:t>
            </a:r>
          </a:p>
          <a:p>
            <a:r>
              <a:rPr lang="es-MX" sz="1700" b="1" dirty="0">
                <a:latin typeface="system-ui"/>
              </a:rPr>
              <a:t>Generación de texto y asistentes virtuales: </a:t>
            </a:r>
            <a:r>
              <a:rPr lang="es-MX" sz="1700" dirty="0">
                <a:latin typeface="system-ui"/>
              </a:rPr>
              <a:t>Los </a:t>
            </a:r>
            <a:r>
              <a:rPr lang="es-MX" sz="1700" dirty="0" err="1">
                <a:latin typeface="system-ui"/>
              </a:rPr>
              <a:t>LLMs</a:t>
            </a:r>
            <a:r>
              <a:rPr lang="es-MX" sz="1700" dirty="0">
                <a:latin typeface="system-ui"/>
              </a:rPr>
              <a:t> como GPT utilizan internamente </a:t>
            </a:r>
            <a:r>
              <a:rPr lang="es-MX" sz="1700" dirty="0" err="1">
                <a:latin typeface="system-ui"/>
              </a:rPr>
              <a:t>embeddings</a:t>
            </a:r>
            <a:r>
              <a:rPr lang="es-MX" sz="1700" dirty="0">
                <a:latin typeface="system-ui"/>
              </a:rPr>
              <a:t> tanto para representar la entrada (por ejemplo, el </a:t>
            </a:r>
            <a:r>
              <a:rPr lang="es-MX" sz="1700" dirty="0" err="1">
                <a:latin typeface="system-ui"/>
              </a:rPr>
              <a:t>prompt</a:t>
            </a:r>
            <a:r>
              <a:rPr lang="es-MX" sz="1700" dirty="0">
                <a:latin typeface="system-ui"/>
              </a:rPr>
              <a:t>) como para producir las salidas. Además, algunos sistemas combinan </a:t>
            </a:r>
            <a:r>
              <a:rPr lang="es-MX" sz="1700" dirty="0" err="1">
                <a:latin typeface="system-ui"/>
              </a:rPr>
              <a:t>embeddings</a:t>
            </a:r>
            <a:r>
              <a:rPr lang="es-MX" sz="1700" dirty="0">
                <a:latin typeface="system-ui"/>
              </a:rPr>
              <a:t> con búsquedas: por ejemplo, dado un input de usuario, se calcula su </a:t>
            </a:r>
            <a:r>
              <a:rPr lang="es-MX" sz="1700" dirty="0" err="1">
                <a:latin typeface="system-ui"/>
              </a:rPr>
              <a:t>embedding</a:t>
            </a:r>
            <a:r>
              <a:rPr lang="es-MX" sz="1700" dirty="0">
                <a:latin typeface="system-ui"/>
              </a:rPr>
              <a:t>, luego se busca en una base de conocimientos el artículo más similar en </a:t>
            </a:r>
            <a:r>
              <a:rPr lang="es-MX" sz="1700" dirty="0" err="1">
                <a:latin typeface="system-ui"/>
              </a:rPr>
              <a:t>embedding</a:t>
            </a:r>
            <a:r>
              <a:rPr lang="es-MX" sz="1700" dirty="0">
                <a:latin typeface="system-ui"/>
              </a:rPr>
              <a:t>, y esa información se inyecta al </a:t>
            </a:r>
            <a:r>
              <a:rPr lang="es-MX" sz="1700" dirty="0" err="1">
                <a:latin typeface="system-ui"/>
              </a:rPr>
              <a:t>prompt</a:t>
            </a:r>
            <a:r>
              <a:rPr lang="es-MX" sz="1700" dirty="0">
                <a:latin typeface="system-ui"/>
              </a:rPr>
              <a:t> para que el LLM la use en su respuesta (</a:t>
            </a:r>
            <a:r>
              <a:rPr lang="es-MX" sz="1700" dirty="0" err="1">
                <a:latin typeface="system-ui"/>
              </a:rPr>
              <a:t>retrieval</a:t>
            </a:r>
            <a:r>
              <a:rPr lang="es-MX" sz="1700" dirty="0">
                <a:latin typeface="system-ui"/>
              </a:rPr>
              <a:t> </a:t>
            </a:r>
            <a:r>
              <a:rPr lang="es-MX" sz="1700" dirty="0" err="1">
                <a:latin typeface="system-ui"/>
              </a:rPr>
              <a:t>augmented</a:t>
            </a:r>
            <a:r>
              <a:rPr lang="es-MX" sz="1700" dirty="0">
                <a:latin typeface="system-ui"/>
              </a:rPr>
              <a:t> </a:t>
            </a:r>
            <a:r>
              <a:rPr lang="es-MX" sz="1700" dirty="0" err="1">
                <a:latin typeface="system-ui"/>
              </a:rPr>
              <a:t>generation</a:t>
            </a:r>
            <a:r>
              <a:rPr lang="es-MX" sz="1700" dirty="0">
                <a:latin typeface="system-ui"/>
              </a:rPr>
              <a:t>). Así, los </a:t>
            </a:r>
            <a:r>
              <a:rPr lang="es-MX" sz="1700" dirty="0" err="1">
                <a:latin typeface="system-ui"/>
              </a:rPr>
              <a:t>embeddings</a:t>
            </a:r>
            <a:r>
              <a:rPr lang="es-MX" sz="1700" dirty="0">
                <a:latin typeface="system-ui"/>
              </a:rPr>
              <a:t> sirven de puente entre texto y bases de datos semánticas.</a:t>
            </a:r>
          </a:p>
          <a:p>
            <a:r>
              <a:rPr lang="es-MX" sz="1700" b="1" dirty="0">
                <a:latin typeface="system-ui"/>
              </a:rPr>
              <a:t>Visualización y análisis lingüístico: </a:t>
            </a:r>
            <a:r>
              <a:rPr lang="es-MX" sz="1700" dirty="0">
                <a:latin typeface="system-ui"/>
              </a:rPr>
              <a:t>Con técnicas de reducción de dimensión (t-SNE, PCA), se pueden proyectar </a:t>
            </a:r>
            <a:r>
              <a:rPr lang="es-MX" sz="1700" dirty="0" err="1">
                <a:latin typeface="system-ui"/>
              </a:rPr>
              <a:t>embeddings</a:t>
            </a:r>
            <a:r>
              <a:rPr lang="es-MX" sz="1700" dirty="0">
                <a:latin typeface="system-ui"/>
              </a:rPr>
              <a:t> a 2D/3D para visualizar relaciones entre palabras. Esto ha sido útil para analizar sesgos latentes en el lenguaje: por ejemplo, al observar que la dirección vectorial que va de "hombre" a "mujer" en un espacio </a:t>
            </a:r>
            <a:r>
              <a:rPr lang="es-MX" sz="1700" dirty="0" err="1">
                <a:latin typeface="system-ui"/>
              </a:rPr>
              <a:t>embedding</a:t>
            </a:r>
            <a:r>
              <a:rPr lang="es-MX" sz="1700" dirty="0">
                <a:latin typeface="system-ui"/>
              </a:rPr>
              <a:t> también lleva de "programador" a "enfermera", uno puede inferir un sesgo de género en los datos de entrenamiento. Así, estudiar los </a:t>
            </a:r>
            <a:r>
              <a:rPr lang="es-MX" sz="1700" dirty="0" err="1">
                <a:latin typeface="system-ui"/>
              </a:rPr>
              <a:t>embeddings</a:t>
            </a:r>
            <a:r>
              <a:rPr lang="es-MX" sz="1700" dirty="0">
                <a:latin typeface="system-ui"/>
              </a:rPr>
              <a:t> ayuda a comprender lo que el modelo ha capturado del lenguaje y dónde puede haber problemas (sesgos, </a:t>
            </a:r>
            <a:r>
              <a:rPr lang="es-MX" sz="1700" dirty="0" err="1">
                <a:latin typeface="system-ui"/>
              </a:rPr>
              <a:t>sobre-generalizaciones</a:t>
            </a:r>
            <a:r>
              <a:rPr lang="es-MX" sz="1700" dirty="0">
                <a:latin typeface="system-ui"/>
              </a:rPr>
              <a:t>, etc.).</a:t>
            </a:r>
          </a:p>
          <a:p>
            <a:endParaRPr lang="es-AR" sz="1700" dirty="0"/>
          </a:p>
        </p:txBody>
      </p:sp>
    </p:spTree>
    <p:extLst>
      <p:ext uri="{BB962C8B-B14F-4D97-AF65-F5344CB8AC3E}">
        <p14:creationId xmlns:p14="http://schemas.microsoft.com/office/powerpoint/2010/main" val="98440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34259-3C62-B346-965B-A44CFCE6091B}"/>
              </a:ext>
            </a:extLst>
          </p:cNvPr>
          <p:cNvSpPr>
            <a:spLocks noGrp="1"/>
          </p:cNvSpPr>
          <p:nvPr>
            <p:ph type="title"/>
          </p:nvPr>
        </p:nvSpPr>
        <p:spPr/>
        <p:txBody>
          <a:bodyPr/>
          <a:lstStyle/>
          <a:p>
            <a:r>
              <a:rPr lang="es-MX" dirty="0" err="1"/>
              <a:t>Conclusion</a:t>
            </a:r>
            <a:endParaRPr lang="es-AR" dirty="0"/>
          </a:p>
        </p:txBody>
      </p:sp>
      <p:sp>
        <p:nvSpPr>
          <p:cNvPr id="3" name="Marcador de contenido 2">
            <a:extLst>
              <a:ext uri="{FF2B5EF4-FFF2-40B4-BE49-F238E27FC236}">
                <a16:creationId xmlns:a16="http://schemas.microsoft.com/office/drawing/2014/main" id="{05B3AFA7-BD0E-D87D-4379-453ADC0CBF66}"/>
              </a:ext>
            </a:extLst>
          </p:cNvPr>
          <p:cNvSpPr>
            <a:spLocks noGrp="1"/>
          </p:cNvSpPr>
          <p:nvPr>
            <p:ph idx="1"/>
          </p:nvPr>
        </p:nvSpPr>
        <p:spPr>
          <a:xfrm>
            <a:off x="838200" y="2196885"/>
            <a:ext cx="10515600" cy="3117635"/>
          </a:xfrm>
        </p:spPr>
        <p:txBody>
          <a:bodyPr>
            <a:normAutofit/>
          </a:bodyPr>
          <a:lstStyle/>
          <a:p>
            <a:r>
              <a:rPr lang="es-MX" sz="2000" b="0" i="0" dirty="0">
                <a:effectLst/>
                <a:latin typeface="system-ui"/>
              </a:rPr>
              <a:t>Los </a:t>
            </a:r>
            <a:r>
              <a:rPr lang="es-MX" sz="2000" b="0" i="1" dirty="0" err="1">
                <a:effectLst/>
                <a:latin typeface="system-ui"/>
              </a:rPr>
              <a:t>embeddings</a:t>
            </a:r>
            <a:r>
              <a:rPr lang="es-MX" sz="2000" b="0" i="0" dirty="0">
                <a:effectLst/>
                <a:latin typeface="system-ui"/>
              </a:rPr>
              <a:t> son la columna vertebral de la representación en PLN moderno. Han transformado datos textuales en </a:t>
            </a:r>
            <a:r>
              <a:rPr lang="es-MX" sz="2000" b="1" i="0" dirty="0">
                <a:effectLst/>
                <a:latin typeface="system-ui"/>
              </a:rPr>
              <a:t>formas matemáticas manipulables</a:t>
            </a:r>
            <a:r>
              <a:rPr lang="es-MX" sz="2000" b="0" i="0" dirty="0">
                <a:effectLst/>
                <a:latin typeface="system-ui"/>
              </a:rPr>
              <a:t>, permitiendo que los algoritmos "entiendan" mejor el lenguaje. </a:t>
            </a:r>
          </a:p>
          <a:p>
            <a:r>
              <a:rPr lang="es-MX" sz="2000" b="0" i="0" dirty="0">
                <a:effectLst/>
                <a:latin typeface="system-ui"/>
              </a:rPr>
              <a:t>Los métodos clásicos como Word2Vec y </a:t>
            </a:r>
            <a:r>
              <a:rPr lang="es-MX" sz="2000" b="0" i="0" dirty="0" err="1">
                <a:effectLst/>
                <a:latin typeface="system-ui"/>
              </a:rPr>
              <a:t>GloVe</a:t>
            </a:r>
            <a:r>
              <a:rPr lang="es-MX" sz="2000" b="0" i="0" dirty="0">
                <a:effectLst/>
                <a:latin typeface="system-ui"/>
              </a:rPr>
              <a:t> nos dieron </a:t>
            </a:r>
            <a:r>
              <a:rPr lang="es-MX" sz="2000" b="1" i="0" dirty="0">
                <a:effectLst/>
                <a:latin typeface="system-ui"/>
              </a:rPr>
              <a:t>mapas semánticos estáticos</a:t>
            </a:r>
            <a:r>
              <a:rPr lang="es-MX" sz="2000" b="0" i="0" dirty="0">
                <a:effectLst/>
                <a:latin typeface="system-ui"/>
              </a:rPr>
              <a:t> del vocabulario, mientras que modelos como BERT nos brindan </a:t>
            </a:r>
            <a:r>
              <a:rPr lang="es-MX" sz="2000" b="1" i="0" dirty="0">
                <a:effectLst/>
                <a:latin typeface="system-ui"/>
              </a:rPr>
              <a:t>mapas dinámicos</a:t>
            </a:r>
            <a:r>
              <a:rPr lang="es-MX" sz="2000" b="0" i="0" dirty="0">
                <a:effectLst/>
                <a:latin typeface="system-ui"/>
              </a:rPr>
              <a:t> donde el significado de cada palabra se ajusta según su contexto específico</a:t>
            </a:r>
          </a:p>
          <a:p>
            <a:r>
              <a:rPr lang="es-MX" sz="2000" b="0" i="0" dirty="0">
                <a:effectLst/>
                <a:latin typeface="system-ui"/>
              </a:rPr>
              <a:t>Por ahora, queda claro que los </a:t>
            </a:r>
            <a:r>
              <a:rPr lang="es-MX" sz="2000" b="0" i="0" dirty="0" err="1">
                <a:effectLst/>
                <a:latin typeface="system-ui"/>
              </a:rPr>
              <a:t>LLMs</a:t>
            </a:r>
            <a:r>
              <a:rPr lang="es-MX" sz="2000" b="0" i="0" dirty="0">
                <a:effectLst/>
                <a:latin typeface="system-ui"/>
              </a:rPr>
              <a:t> y los </a:t>
            </a:r>
            <a:r>
              <a:rPr lang="es-MX" sz="2000" b="0" i="1" dirty="0" err="1">
                <a:effectLst/>
                <a:latin typeface="system-ui"/>
              </a:rPr>
              <a:t>embeddings</a:t>
            </a:r>
            <a:r>
              <a:rPr lang="es-MX" sz="2000" b="0" i="0" dirty="0">
                <a:effectLst/>
                <a:latin typeface="system-ui"/>
              </a:rPr>
              <a:t> han revolucionado el procesamiento del lenguaje natural, habilitando aplicaciones que van desde asistentes conversacionales hasta análisis automatizado de texto con un nivel de competencia antes inimaginable.</a:t>
            </a:r>
            <a:endParaRPr lang="es-AR" sz="2000" dirty="0"/>
          </a:p>
        </p:txBody>
      </p:sp>
    </p:spTree>
    <p:extLst>
      <p:ext uri="{BB962C8B-B14F-4D97-AF65-F5344CB8AC3E}">
        <p14:creationId xmlns:p14="http://schemas.microsoft.com/office/powerpoint/2010/main" val="1851059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06119-4E7A-C0E2-CA5C-D1FD579DC25A}"/>
              </a:ext>
            </a:extLst>
          </p:cNvPr>
          <p:cNvSpPr>
            <a:spLocks noGrp="1"/>
          </p:cNvSpPr>
          <p:nvPr>
            <p:ph type="title"/>
          </p:nvPr>
        </p:nvSpPr>
        <p:spPr/>
        <p:txBody>
          <a:bodyPr/>
          <a:lstStyle/>
          <a:p>
            <a:r>
              <a:rPr lang="es-AR" b="1" i="0" dirty="0">
                <a:effectLst/>
                <a:latin typeface="system-ui"/>
              </a:rPr>
              <a:t>Referencias seleccionadas:</a:t>
            </a:r>
            <a:endParaRPr lang="es-AR" dirty="0"/>
          </a:p>
        </p:txBody>
      </p:sp>
      <p:sp>
        <p:nvSpPr>
          <p:cNvPr id="3" name="Marcador de contenido 2">
            <a:extLst>
              <a:ext uri="{FF2B5EF4-FFF2-40B4-BE49-F238E27FC236}">
                <a16:creationId xmlns:a16="http://schemas.microsoft.com/office/drawing/2014/main" id="{2CC2DD6A-5C5F-5456-4873-40CC304FC147}"/>
              </a:ext>
            </a:extLst>
          </p:cNvPr>
          <p:cNvSpPr>
            <a:spLocks noGrp="1"/>
          </p:cNvSpPr>
          <p:nvPr>
            <p:ph idx="1"/>
          </p:nvPr>
        </p:nvSpPr>
        <p:spPr>
          <a:xfrm>
            <a:off x="838200" y="2337563"/>
            <a:ext cx="10515600" cy="3234383"/>
          </a:xfrm>
        </p:spPr>
        <p:txBody>
          <a:bodyPr>
            <a:normAutofit/>
          </a:bodyPr>
          <a:lstStyle/>
          <a:p>
            <a:r>
              <a:rPr lang="es-AR" sz="2000" b="0" i="0" dirty="0" err="1">
                <a:effectLst/>
                <a:latin typeface="system-ui"/>
              </a:rPr>
              <a:t>Bengio</a:t>
            </a:r>
            <a:r>
              <a:rPr lang="es-AR" sz="2000" b="0" i="0" dirty="0">
                <a:effectLst/>
                <a:latin typeface="system-ui"/>
              </a:rPr>
              <a:t> et al. 2003 en modelos neuronales de lenguaje</a:t>
            </a:r>
          </a:p>
          <a:p>
            <a:r>
              <a:rPr lang="es-AR" sz="2000" b="0" i="0" dirty="0" err="1">
                <a:effectLst/>
                <a:latin typeface="system-ui"/>
              </a:rPr>
              <a:t>Mikolov</a:t>
            </a:r>
            <a:r>
              <a:rPr lang="es-AR" sz="2000" b="0" i="0" dirty="0">
                <a:effectLst/>
                <a:latin typeface="system-ui"/>
              </a:rPr>
              <a:t> et al. 2013 en </a:t>
            </a:r>
            <a:r>
              <a:rPr lang="es-AR" sz="2000" b="0" i="0" dirty="0" err="1">
                <a:effectLst/>
                <a:latin typeface="system-ui"/>
              </a:rPr>
              <a:t>embeddings</a:t>
            </a:r>
            <a:endParaRPr lang="es-AR" sz="2000" b="0" i="0" dirty="0">
              <a:effectLst/>
              <a:latin typeface="system-ui"/>
            </a:endParaRPr>
          </a:p>
          <a:p>
            <a:pPr algn="l">
              <a:buFont typeface="Arial" panose="020B0604020202020204" pitchFamily="34" charset="0"/>
              <a:buChar char="•"/>
            </a:pPr>
            <a:r>
              <a:rPr lang="es-AR" sz="2000" b="0" i="0" dirty="0" err="1">
                <a:effectLst/>
                <a:latin typeface="system-ui"/>
              </a:rPr>
              <a:t>Hochreiter</a:t>
            </a:r>
            <a:r>
              <a:rPr lang="es-AR" sz="2000" b="0" i="0" dirty="0">
                <a:effectLst/>
                <a:latin typeface="system-ui"/>
              </a:rPr>
              <a:t>, S. &amp; </a:t>
            </a:r>
            <a:r>
              <a:rPr lang="es-AR" sz="2000" b="0" i="0" dirty="0" err="1">
                <a:effectLst/>
                <a:latin typeface="system-ui"/>
              </a:rPr>
              <a:t>Schmidhuber</a:t>
            </a:r>
            <a:r>
              <a:rPr lang="es-AR" sz="2000" b="0" i="0" dirty="0">
                <a:effectLst/>
                <a:latin typeface="system-ui"/>
              </a:rPr>
              <a:t>, J. (1997). </a:t>
            </a:r>
            <a:r>
              <a:rPr lang="es-AR" sz="2000" b="0" i="1" dirty="0">
                <a:effectLst/>
                <a:latin typeface="system-ui"/>
              </a:rPr>
              <a:t>Long Short-</a:t>
            </a:r>
            <a:r>
              <a:rPr lang="es-AR" sz="2000" b="0" i="1" dirty="0" err="1">
                <a:effectLst/>
                <a:latin typeface="system-ui"/>
              </a:rPr>
              <a:t>Term</a:t>
            </a:r>
            <a:r>
              <a:rPr lang="es-AR" sz="2000" b="0" i="1" dirty="0">
                <a:effectLst/>
                <a:latin typeface="system-ui"/>
              </a:rPr>
              <a:t> </a:t>
            </a:r>
            <a:r>
              <a:rPr lang="es-AR" sz="2000" b="0" i="1" dirty="0" err="1">
                <a:effectLst/>
                <a:latin typeface="system-ui"/>
              </a:rPr>
              <a:t>Memory</a:t>
            </a:r>
            <a:r>
              <a:rPr lang="es-AR" sz="2000" b="0" i="0" dirty="0">
                <a:effectLst/>
                <a:latin typeface="system-ui"/>
              </a:rPr>
              <a:t>. Neural </a:t>
            </a:r>
            <a:r>
              <a:rPr lang="es-AR" sz="2000" b="0" i="0" dirty="0" err="1">
                <a:effectLst/>
                <a:latin typeface="system-ui"/>
              </a:rPr>
              <a:t>Computation</a:t>
            </a:r>
            <a:r>
              <a:rPr lang="es-AR" sz="2000" b="0" i="0" dirty="0">
                <a:effectLst/>
                <a:latin typeface="system-ui"/>
              </a:rPr>
              <a:t>, 9(8): 1735-1780. </a:t>
            </a:r>
          </a:p>
          <a:p>
            <a:pPr algn="l">
              <a:buFont typeface="Arial" panose="020B0604020202020204" pitchFamily="34" charset="0"/>
              <a:buChar char="•"/>
            </a:pPr>
            <a:r>
              <a:rPr lang="es-AR" sz="2000" b="0" i="0" dirty="0" err="1">
                <a:effectLst/>
                <a:latin typeface="system-ui"/>
              </a:rPr>
              <a:t>Vaswani</a:t>
            </a:r>
            <a:r>
              <a:rPr lang="es-AR" sz="2000" b="0" i="0" dirty="0">
                <a:effectLst/>
                <a:latin typeface="system-ui"/>
              </a:rPr>
              <a:t>, A. et al. (2017). </a:t>
            </a:r>
            <a:r>
              <a:rPr lang="es-AR" sz="2000" b="0" i="1" dirty="0" err="1">
                <a:effectLst/>
                <a:latin typeface="system-ui"/>
              </a:rPr>
              <a:t>Attention</a:t>
            </a:r>
            <a:r>
              <a:rPr lang="es-AR" sz="2000" b="0" i="1" dirty="0">
                <a:effectLst/>
                <a:latin typeface="system-ui"/>
              </a:rPr>
              <a:t> </a:t>
            </a:r>
            <a:r>
              <a:rPr lang="es-AR" sz="2000" b="0" i="1" dirty="0" err="1">
                <a:effectLst/>
                <a:latin typeface="system-ui"/>
              </a:rPr>
              <a:t>Is</a:t>
            </a:r>
            <a:r>
              <a:rPr lang="es-AR" sz="2000" b="0" i="1" dirty="0">
                <a:effectLst/>
                <a:latin typeface="system-ui"/>
              </a:rPr>
              <a:t> </a:t>
            </a:r>
            <a:r>
              <a:rPr lang="es-AR" sz="2000" b="0" i="1" dirty="0" err="1">
                <a:effectLst/>
                <a:latin typeface="system-ui"/>
              </a:rPr>
              <a:t>All</a:t>
            </a:r>
            <a:r>
              <a:rPr lang="es-AR" sz="2000" b="0" i="1" dirty="0">
                <a:effectLst/>
                <a:latin typeface="system-ui"/>
              </a:rPr>
              <a:t> </a:t>
            </a:r>
            <a:r>
              <a:rPr lang="es-AR" sz="2000" b="0" i="1" dirty="0" err="1">
                <a:effectLst/>
                <a:latin typeface="system-ui"/>
              </a:rPr>
              <a:t>You</a:t>
            </a:r>
            <a:r>
              <a:rPr lang="es-AR" sz="2000" b="0" i="1" dirty="0">
                <a:effectLst/>
                <a:latin typeface="system-ui"/>
              </a:rPr>
              <a:t> </a:t>
            </a:r>
            <a:r>
              <a:rPr lang="es-AR" sz="2000" b="0" i="1" dirty="0" err="1">
                <a:effectLst/>
                <a:latin typeface="system-ui"/>
              </a:rPr>
              <a:t>Need</a:t>
            </a:r>
            <a:r>
              <a:rPr lang="es-AR" sz="2000" b="0" i="0" dirty="0">
                <a:effectLst/>
                <a:latin typeface="system-ui"/>
              </a:rPr>
              <a:t>. </a:t>
            </a:r>
            <a:r>
              <a:rPr lang="es-AR" sz="2000" b="0" i="0" dirty="0" err="1">
                <a:effectLst/>
                <a:latin typeface="system-ui"/>
              </a:rPr>
              <a:t>NeurIPS</a:t>
            </a:r>
            <a:r>
              <a:rPr lang="es-AR" sz="2000" b="0" i="0" dirty="0">
                <a:effectLst/>
                <a:latin typeface="system-ui"/>
              </a:rPr>
              <a:t> 2017.</a:t>
            </a:r>
          </a:p>
          <a:p>
            <a:pPr algn="l">
              <a:buFont typeface="Arial" panose="020B0604020202020204" pitchFamily="34" charset="0"/>
              <a:buChar char="•"/>
            </a:pPr>
            <a:r>
              <a:rPr lang="es-AR" sz="2000" b="0" i="0" dirty="0" err="1">
                <a:effectLst/>
                <a:latin typeface="system-ui"/>
              </a:rPr>
              <a:t>Devlin</a:t>
            </a:r>
            <a:r>
              <a:rPr lang="es-AR" sz="2000" b="0" i="0" dirty="0">
                <a:effectLst/>
                <a:latin typeface="system-ui"/>
              </a:rPr>
              <a:t>, J. et al. (2018). </a:t>
            </a:r>
            <a:r>
              <a:rPr lang="es-AR" sz="2000" b="0" i="1" dirty="0">
                <a:effectLst/>
                <a:latin typeface="system-ui"/>
              </a:rPr>
              <a:t>BERT: </a:t>
            </a:r>
            <a:r>
              <a:rPr lang="es-AR" sz="2000" b="0" i="1" dirty="0" err="1">
                <a:effectLst/>
                <a:latin typeface="system-ui"/>
              </a:rPr>
              <a:t>Pre-training</a:t>
            </a:r>
            <a:r>
              <a:rPr lang="es-AR" sz="2000" b="0" i="1" dirty="0">
                <a:effectLst/>
                <a:latin typeface="system-ui"/>
              </a:rPr>
              <a:t> </a:t>
            </a:r>
            <a:r>
              <a:rPr lang="es-AR" sz="2000" b="0" i="1" dirty="0" err="1">
                <a:effectLst/>
                <a:latin typeface="system-ui"/>
              </a:rPr>
              <a:t>of</a:t>
            </a:r>
            <a:r>
              <a:rPr lang="es-AR" sz="2000" b="0" i="1" dirty="0">
                <a:effectLst/>
                <a:latin typeface="system-ui"/>
              </a:rPr>
              <a:t> Deep </a:t>
            </a:r>
            <a:r>
              <a:rPr lang="es-AR" sz="2000" b="0" i="1" dirty="0" err="1">
                <a:effectLst/>
                <a:latin typeface="system-ui"/>
              </a:rPr>
              <a:t>Bidirectional</a:t>
            </a:r>
            <a:r>
              <a:rPr lang="es-AR" sz="2000" b="0" i="1" dirty="0">
                <a:effectLst/>
                <a:latin typeface="system-ui"/>
              </a:rPr>
              <a:t> Transformers </a:t>
            </a:r>
            <a:r>
              <a:rPr lang="es-AR" sz="2000" b="0" i="1" dirty="0" err="1">
                <a:effectLst/>
                <a:latin typeface="system-ui"/>
              </a:rPr>
              <a:t>for</a:t>
            </a:r>
            <a:r>
              <a:rPr lang="es-AR" sz="2000" b="0" i="1" dirty="0">
                <a:effectLst/>
                <a:latin typeface="system-ui"/>
              </a:rPr>
              <a:t> </a:t>
            </a:r>
            <a:r>
              <a:rPr lang="es-AR" sz="2000" b="0" i="1" dirty="0" err="1">
                <a:effectLst/>
                <a:latin typeface="system-ui"/>
              </a:rPr>
              <a:t>Language</a:t>
            </a:r>
            <a:r>
              <a:rPr lang="es-AR" sz="2000" b="0" i="1" dirty="0">
                <a:effectLst/>
                <a:latin typeface="system-ui"/>
              </a:rPr>
              <a:t> </a:t>
            </a:r>
            <a:r>
              <a:rPr lang="es-AR" sz="2000" b="0" i="1" dirty="0" err="1">
                <a:effectLst/>
                <a:latin typeface="system-ui"/>
              </a:rPr>
              <a:t>Understanding</a:t>
            </a:r>
            <a:r>
              <a:rPr lang="es-AR" sz="2000" b="0" i="0" dirty="0">
                <a:effectLst/>
                <a:latin typeface="system-ui"/>
              </a:rPr>
              <a:t>. NAACL 2019. </a:t>
            </a:r>
          </a:p>
          <a:p>
            <a:pPr algn="l">
              <a:buFont typeface="Arial" panose="020B0604020202020204" pitchFamily="34" charset="0"/>
              <a:buChar char="•"/>
            </a:pPr>
            <a:r>
              <a:rPr lang="es-AR" sz="2000" b="0" i="0" dirty="0">
                <a:effectLst/>
                <a:latin typeface="system-ui"/>
              </a:rPr>
              <a:t>Brown, T. et al. (2020). </a:t>
            </a:r>
            <a:r>
              <a:rPr lang="es-AR" sz="2000" b="0" i="1" dirty="0" err="1">
                <a:effectLst/>
                <a:latin typeface="system-ui"/>
              </a:rPr>
              <a:t>Language</a:t>
            </a:r>
            <a:r>
              <a:rPr lang="es-AR" sz="2000" b="0" i="1" dirty="0">
                <a:effectLst/>
                <a:latin typeface="system-ui"/>
              </a:rPr>
              <a:t> </a:t>
            </a:r>
            <a:r>
              <a:rPr lang="es-AR" sz="2000" b="0" i="1" dirty="0" err="1">
                <a:effectLst/>
                <a:latin typeface="system-ui"/>
              </a:rPr>
              <a:t>Models</a:t>
            </a:r>
            <a:r>
              <a:rPr lang="es-AR" sz="2000" b="0" i="1" dirty="0">
                <a:effectLst/>
                <a:latin typeface="system-ui"/>
              </a:rPr>
              <a:t> are </a:t>
            </a:r>
            <a:r>
              <a:rPr lang="es-AR" sz="2000" b="0" i="1" dirty="0" err="1">
                <a:effectLst/>
                <a:latin typeface="system-ui"/>
              </a:rPr>
              <a:t>Few-Shot</a:t>
            </a:r>
            <a:r>
              <a:rPr lang="es-AR" sz="2000" b="0" i="1" dirty="0">
                <a:effectLst/>
                <a:latin typeface="system-ui"/>
              </a:rPr>
              <a:t> </a:t>
            </a:r>
            <a:r>
              <a:rPr lang="es-AR" sz="2000" b="0" i="1" dirty="0" err="1">
                <a:effectLst/>
                <a:latin typeface="system-ui"/>
              </a:rPr>
              <a:t>Learners</a:t>
            </a:r>
            <a:r>
              <a:rPr lang="es-AR" sz="2000" b="0" i="0" dirty="0">
                <a:effectLst/>
                <a:latin typeface="system-ui"/>
              </a:rPr>
              <a:t>. </a:t>
            </a:r>
            <a:r>
              <a:rPr lang="es-AR" sz="2000" b="0" i="0" dirty="0" err="1">
                <a:effectLst/>
                <a:latin typeface="system-ui"/>
              </a:rPr>
              <a:t>NeurIPS</a:t>
            </a:r>
            <a:r>
              <a:rPr lang="es-AR" sz="2000" b="0" i="0" dirty="0">
                <a:effectLst/>
                <a:latin typeface="system-ui"/>
              </a:rPr>
              <a:t> 2020 (GPT-3). </a:t>
            </a:r>
            <a:endParaRPr lang="es-AR" sz="2000" dirty="0"/>
          </a:p>
        </p:txBody>
      </p:sp>
    </p:spTree>
    <p:extLst>
      <p:ext uri="{BB962C8B-B14F-4D97-AF65-F5344CB8AC3E}">
        <p14:creationId xmlns:p14="http://schemas.microsoft.com/office/powerpoint/2010/main" val="2488216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FDE81-86F0-A2ED-9AB8-911C5068F945}"/>
              </a:ext>
            </a:extLst>
          </p:cNvPr>
          <p:cNvSpPr>
            <a:spLocks noGrp="1"/>
          </p:cNvSpPr>
          <p:nvPr>
            <p:ph type="title"/>
          </p:nvPr>
        </p:nvSpPr>
        <p:spPr/>
        <p:txBody>
          <a:bodyPr/>
          <a:lstStyle/>
          <a:p>
            <a:r>
              <a:rPr lang="es-AR" b="1" i="0" dirty="0">
                <a:effectLst/>
                <a:latin typeface="system-ui"/>
              </a:rPr>
              <a:t>¿Qué son los </a:t>
            </a:r>
            <a:r>
              <a:rPr lang="es-AR" b="1" i="0" dirty="0" err="1">
                <a:effectLst/>
                <a:latin typeface="system-ui"/>
              </a:rPr>
              <a:t>LLMs</a:t>
            </a:r>
            <a:r>
              <a:rPr lang="es-AR" b="1" i="0" dirty="0">
                <a:effectLst/>
                <a:latin typeface="system-ui"/>
              </a:rPr>
              <a:t>?</a:t>
            </a:r>
            <a:endParaRPr lang="es-AR" dirty="0"/>
          </a:p>
        </p:txBody>
      </p:sp>
      <p:sp>
        <p:nvSpPr>
          <p:cNvPr id="3" name="Marcador de contenido 2">
            <a:extLst>
              <a:ext uri="{FF2B5EF4-FFF2-40B4-BE49-F238E27FC236}">
                <a16:creationId xmlns:a16="http://schemas.microsoft.com/office/drawing/2014/main" id="{95BD7BEC-5841-5F11-3736-284E4FE26718}"/>
              </a:ext>
            </a:extLst>
          </p:cNvPr>
          <p:cNvSpPr>
            <a:spLocks noGrp="1"/>
          </p:cNvSpPr>
          <p:nvPr>
            <p:ph idx="1"/>
          </p:nvPr>
        </p:nvSpPr>
        <p:spPr>
          <a:xfrm>
            <a:off x="838200" y="1690688"/>
            <a:ext cx="10515600" cy="4490106"/>
          </a:xfrm>
        </p:spPr>
        <p:txBody>
          <a:bodyPr>
            <a:normAutofit fontScale="85000" lnSpcReduction="20000"/>
          </a:bodyPr>
          <a:lstStyle/>
          <a:p>
            <a:pPr marL="0" indent="0">
              <a:lnSpc>
                <a:spcPct val="120000"/>
              </a:lnSpc>
              <a:buNone/>
              <a:tabLst>
                <a:tab pos="88900" algn="l"/>
              </a:tabLst>
            </a:pPr>
            <a:r>
              <a:rPr lang="es-MX" sz="1800" b="0" i="0" dirty="0">
                <a:effectLst/>
                <a:latin typeface="system-ui"/>
              </a:rPr>
              <a:t>Un LLM (</a:t>
            </a:r>
            <a:r>
              <a:rPr lang="es-MX" sz="1800" b="0" i="0" dirty="0" err="1">
                <a:effectLst/>
                <a:latin typeface="system-ui"/>
              </a:rPr>
              <a:t>Large</a:t>
            </a:r>
            <a:r>
              <a:rPr lang="es-MX" sz="1800" b="0" i="0" dirty="0">
                <a:effectLst/>
                <a:latin typeface="system-ui"/>
              </a:rPr>
              <a:t> </a:t>
            </a:r>
            <a:r>
              <a:rPr lang="es-MX" sz="1800" b="0" i="0" dirty="0" err="1">
                <a:effectLst/>
                <a:latin typeface="system-ui"/>
              </a:rPr>
              <a:t>Language</a:t>
            </a:r>
            <a:r>
              <a:rPr lang="es-MX" sz="1800" b="0" i="0" dirty="0">
                <a:effectLst/>
                <a:latin typeface="system-ui"/>
              </a:rPr>
              <a:t> </a:t>
            </a:r>
            <a:r>
              <a:rPr lang="es-MX" sz="1800" b="0" i="0" dirty="0" err="1">
                <a:effectLst/>
                <a:latin typeface="system-ui"/>
              </a:rPr>
              <a:t>Model</a:t>
            </a:r>
            <a:r>
              <a:rPr lang="es-MX" sz="1800" b="0" i="0" dirty="0">
                <a:effectLst/>
                <a:latin typeface="system-ui"/>
              </a:rPr>
              <a:t>) es un modelo de inteligencia artificial diseñado para procesar, entender y generar lenguaje natural a gran escala.</a:t>
            </a:r>
          </a:p>
          <a:p>
            <a:pPr marL="0" indent="0">
              <a:lnSpc>
                <a:spcPct val="120000"/>
              </a:lnSpc>
              <a:buNone/>
              <a:tabLst>
                <a:tab pos="88900" algn="l"/>
              </a:tabLst>
            </a:pPr>
            <a:endParaRPr lang="es-MX" sz="1800" b="0" i="0" dirty="0">
              <a:effectLst/>
              <a:latin typeface="system-ui"/>
            </a:endParaRPr>
          </a:p>
          <a:p>
            <a:pPr marL="0" indent="0">
              <a:lnSpc>
                <a:spcPct val="120000"/>
              </a:lnSpc>
              <a:buNone/>
              <a:tabLst>
                <a:tab pos="88900" algn="l"/>
              </a:tabLst>
            </a:pPr>
            <a:r>
              <a:rPr lang="es-MX" sz="1800" dirty="0">
                <a:latin typeface="system-ui"/>
              </a:rPr>
              <a:t>Un </a:t>
            </a:r>
            <a:r>
              <a:rPr lang="es-MX" sz="1800" b="1" dirty="0">
                <a:latin typeface="system-ui"/>
              </a:rPr>
              <a:t>LLM</a:t>
            </a:r>
            <a:r>
              <a:rPr lang="es-MX" sz="1800" dirty="0">
                <a:latin typeface="system-ui"/>
              </a:rPr>
              <a:t> es un tipo de modelo de aprendizaje automático basado en redes neuronales profundas, entrenado con enormes volúmenes de texto (billones de palabras) para </a:t>
            </a:r>
            <a:r>
              <a:rPr lang="es-MX" sz="1800" b="1" dirty="0">
                <a:latin typeface="system-ui"/>
              </a:rPr>
              <a:t>predecir la probabilidad de la siguiente palabra en una secuencia</a:t>
            </a:r>
            <a:r>
              <a:rPr lang="es-MX" sz="1800" dirty="0">
                <a:latin typeface="system-ui"/>
              </a:rPr>
              <a:t>. </a:t>
            </a:r>
          </a:p>
          <a:p>
            <a:pPr marL="0" indent="0">
              <a:lnSpc>
                <a:spcPct val="120000"/>
              </a:lnSpc>
              <a:buNone/>
              <a:tabLst>
                <a:tab pos="88900" algn="l"/>
              </a:tabLst>
            </a:pPr>
            <a:endParaRPr lang="es-MX" sz="1800" dirty="0">
              <a:latin typeface="system-ui"/>
            </a:endParaRPr>
          </a:p>
          <a:p>
            <a:pPr marL="0" indent="0">
              <a:lnSpc>
                <a:spcPct val="120000"/>
              </a:lnSpc>
              <a:buNone/>
              <a:tabLst>
                <a:tab pos="88900" algn="l"/>
              </a:tabLst>
            </a:pPr>
            <a:r>
              <a:rPr lang="es-MX" sz="1800" dirty="0">
                <a:latin typeface="system-ui"/>
              </a:rPr>
              <a:t>A partir de esa tarea básica, desarrolla capacidades como:</a:t>
            </a:r>
          </a:p>
          <a:p>
            <a:pPr>
              <a:lnSpc>
                <a:spcPct val="120000"/>
              </a:lnSpc>
              <a:buFont typeface="Arial" panose="020B0604020202020204" pitchFamily="34" charset="0"/>
              <a:buChar char="•"/>
            </a:pPr>
            <a:r>
              <a:rPr lang="es-MX" sz="1800" dirty="0">
                <a:latin typeface="system-ui"/>
              </a:rPr>
              <a:t>Resumir textos</a:t>
            </a:r>
          </a:p>
          <a:p>
            <a:pPr>
              <a:lnSpc>
                <a:spcPct val="120000"/>
              </a:lnSpc>
              <a:buFont typeface="Arial" panose="020B0604020202020204" pitchFamily="34" charset="0"/>
              <a:buChar char="•"/>
            </a:pPr>
            <a:r>
              <a:rPr lang="es-MX" sz="1800" dirty="0">
                <a:latin typeface="system-ui"/>
              </a:rPr>
              <a:t>Traducir idiomas</a:t>
            </a:r>
          </a:p>
          <a:p>
            <a:pPr>
              <a:lnSpc>
                <a:spcPct val="120000"/>
              </a:lnSpc>
              <a:buFont typeface="Arial" panose="020B0604020202020204" pitchFamily="34" charset="0"/>
              <a:buChar char="•"/>
            </a:pPr>
            <a:r>
              <a:rPr lang="es-MX" sz="1800" dirty="0">
                <a:latin typeface="system-ui"/>
              </a:rPr>
              <a:t>Responder preguntas</a:t>
            </a:r>
          </a:p>
          <a:p>
            <a:pPr>
              <a:lnSpc>
                <a:spcPct val="120000"/>
              </a:lnSpc>
              <a:buFont typeface="Arial" panose="020B0604020202020204" pitchFamily="34" charset="0"/>
              <a:buChar char="•"/>
            </a:pPr>
            <a:r>
              <a:rPr lang="es-MX" sz="1800" dirty="0">
                <a:latin typeface="system-ui"/>
              </a:rPr>
              <a:t>Generar contenido</a:t>
            </a:r>
          </a:p>
          <a:p>
            <a:pPr>
              <a:lnSpc>
                <a:spcPct val="120000"/>
              </a:lnSpc>
              <a:buFont typeface="Arial" panose="020B0604020202020204" pitchFamily="34" charset="0"/>
              <a:buChar char="•"/>
            </a:pPr>
            <a:r>
              <a:rPr lang="es-MX" sz="1800" dirty="0">
                <a:latin typeface="system-ui"/>
              </a:rPr>
              <a:t>Realizar razonamientos básicos</a:t>
            </a:r>
          </a:p>
          <a:p>
            <a:pPr>
              <a:lnSpc>
                <a:spcPct val="120000"/>
              </a:lnSpc>
              <a:buFont typeface="Arial" panose="020B0604020202020204" pitchFamily="34" charset="0"/>
              <a:buChar char="•"/>
            </a:pPr>
            <a:r>
              <a:rPr lang="es-MX" sz="1800" dirty="0">
                <a:latin typeface="system-ui"/>
              </a:rPr>
              <a:t>Desarrollar código. </a:t>
            </a:r>
          </a:p>
          <a:p>
            <a:endParaRPr lang="es-MX" sz="2200" b="0" i="0" dirty="0">
              <a:effectLst/>
              <a:latin typeface="system-ui"/>
            </a:endParaRPr>
          </a:p>
        </p:txBody>
      </p:sp>
    </p:spTree>
    <p:extLst>
      <p:ext uri="{BB962C8B-B14F-4D97-AF65-F5344CB8AC3E}">
        <p14:creationId xmlns:p14="http://schemas.microsoft.com/office/powerpoint/2010/main" val="3242799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24D5A-4C02-EA9F-3A39-481ED0EFA455}"/>
              </a:ext>
            </a:extLst>
          </p:cNvPr>
          <p:cNvSpPr>
            <a:spLocks noGrp="1"/>
          </p:cNvSpPr>
          <p:nvPr>
            <p:ph type="title"/>
          </p:nvPr>
        </p:nvSpPr>
        <p:spPr/>
        <p:txBody>
          <a:bodyPr/>
          <a:lstStyle/>
          <a:p>
            <a:r>
              <a:rPr lang="es-MX" dirty="0"/>
              <a:t>Modelos Fundacionales y </a:t>
            </a:r>
            <a:r>
              <a:rPr lang="es-MX" dirty="0" err="1"/>
              <a:t>LLMs</a:t>
            </a:r>
            <a:r>
              <a:rPr lang="es-MX" dirty="0"/>
              <a:t>: una nueva era del PLN</a:t>
            </a:r>
            <a:endParaRPr lang="es-AR" dirty="0"/>
          </a:p>
        </p:txBody>
      </p:sp>
      <p:sp>
        <p:nvSpPr>
          <p:cNvPr id="3" name="Marcador de contenido 2">
            <a:extLst>
              <a:ext uri="{FF2B5EF4-FFF2-40B4-BE49-F238E27FC236}">
                <a16:creationId xmlns:a16="http://schemas.microsoft.com/office/drawing/2014/main" id="{064BCF71-0808-F03D-0CBD-CC3F470505AC}"/>
              </a:ext>
            </a:extLst>
          </p:cNvPr>
          <p:cNvSpPr>
            <a:spLocks noGrp="1"/>
          </p:cNvSpPr>
          <p:nvPr>
            <p:ph idx="1"/>
          </p:nvPr>
        </p:nvSpPr>
        <p:spPr>
          <a:xfrm>
            <a:off x="838200" y="2306888"/>
            <a:ext cx="10515600" cy="4351338"/>
          </a:xfrm>
        </p:spPr>
        <p:txBody>
          <a:bodyPr>
            <a:normAutofit/>
          </a:bodyPr>
          <a:lstStyle/>
          <a:p>
            <a:pPr>
              <a:buNone/>
            </a:pPr>
            <a:r>
              <a:rPr lang="es-MX" sz="2000" b="1" dirty="0"/>
              <a:t>¿Qué cambia con los </a:t>
            </a:r>
            <a:r>
              <a:rPr lang="es-MX" sz="2000" b="1" dirty="0" err="1"/>
              <a:t>LLMs</a:t>
            </a:r>
            <a:r>
              <a:rPr lang="es-MX" sz="2000" b="1" dirty="0"/>
              <a:t>?</a:t>
            </a:r>
          </a:p>
          <a:p>
            <a:pPr>
              <a:buNone/>
            </a:pPr>
            <a:endParaRPr lang="es-MX" sz="2000" dirty="0"/>
          </a:p>
          <a:p>
            <a:pPr>
              <a:buNone/>
            </a:pPr>
            <a:r>
              <a:rPr lang="es-MX" sz="2000" dirty="0"/>
              <a:t>Antes:</a:t>
            </a:r>
          </a:p>
          <a:p>
            <a:pPr>
              <a:buFont typeface="Arial" panose="020B0604020202020204" pitchFamily="34" charset="0"/>
              <a:buChar char="•"/>
            </a:pPr>
            <a:r>
              <a:rPr lang="es-MX" sz="2000" dirty="0"/>
              <a:t>El paradigma clásico consistía en </a:t>
            </a:r>
            <a:r>
              <a:rPr lang="es-MX" sz="2000" b="1" dirty="0"/>
              <a:t>entrenar un modelo supervisado para cada tarea específica</a:t>
            </a:r>
            <a:r>
              <a:rPr lang="es-MX" sz="2000" dirty="0"/>
              <a:t>: traducción, análisis de sentimientos, NER, etc.</a:t>
            </a:r>
          </a:p>
          <a:p>
            <a:pPr>
              <a:buNone/>
            </a:pPr>
            <a:r>
              <a:rPr lang="es-MX" sz="2000" dirty="0"/>
              <a:t>Ahora:</a:t>
            </a:r>
          </a:p>
          <a:p>
            <a:pPr>
              <a:buFont typeface="Arial" panose="020B0604020202020204" pitchFamily="34" charset="0"/>
              <a:buChar char="•"/>
            </a:pPr>
            <a:r>
              <a:rPr lang="es-MX" sz="2000" dirty="0"/>
              <a:t>Con los </a:t>
            </a:r>
            <a:r>
              <a:rPr lang="es-MX" sz="2000" b="1" dirty="0" err="1"/>
              <a:t>LLMs</a:t>
            </a:r>
            <a:r>
              <a:rPr lang="es-MX" sz="2000" dirty="0"/>
              <a:t> (</a:t>
            </a:r>
            <a:r>
              <a:rPr lang="es-MX" sz="2000" dirty="0" err="1"/>
              <a:t>Large</a:t>
            </a:r>
            <a:r>
              <a:rPr lang="es-MX" sz="2000" dirty="0"/>
              <a:t> </a:t>
            </a:r>
            <a:r>
              <a:rPr lang="es-MX" sz="2000" dirty="0" err="1"/>
              <a:t>Language</a:t>
            </a:r>
            <a:r>
              <a:rPr lang="es-MX" sz="2000" dirty="0"/>
              <a:t> </a:t>
            </a:r>
            <a:r>
              <a:rPr lang="es-MX" sz="2000" dirty="0" err="1"/>
              <a:t>Models</a:t>
            </a:r>
            <a:r>
              <a:rPr lang="es-MX" sz="2000" dirty="0"/>
              <a:t>), entrenados en </a:t>
            </a:r>
            <a:r>
              <a:rPr lang="es-MX" sz="2000" b="1" dirty="0"/>
              <a:t>grandes corpus no etiquetados</a:t>
            </a:r>
            <a:r>
              <a:rPr lang="es-MX" sz="2000" dirty="0"/>
              <a:t>, el enfoque pasa a:</a:t>
            </a:r>
          </a:p>
          <a:p>
            <a:pPr marL="742950" lvl="1" indent="-285750">
              <a:buFont typeface="Arial" panose="020B0604020202020204" pitchFamily="34" charset="0"/>
              <a:buChar char="•"/>
            </a:pPr>
            <a:r>
              <a:rPr lang="es-MX" sz="2000" b="1" dirty="0"/>
              <a:t>Entrenar un único modelo generalista</a:t>
            </a:r>
            <a:r>
              <a:rPr lang="es-MX" sz="2000" dirty="0"/>
              <a:t>.</a:t>
            </a:r>
          </a:p>
          <a:p>
            <a:pPr marL="742950" lvl="1" indent="-285750">
              <a:buFont typeface="Arial" panose="020B0604020202020204" pitchFamily="34" charset="0"/>
              <a:buChar char="•"/>
            </a:pPr>
            <a:r>
              <a:rPr lang="es-MX" sz="2000" b="1" dirty="0"/>
              <a:t>Reutilizarlo para muchas tareas diferentes</a:t>
            </a:r>
            <a:r>
              <a:rPr lang="es-MX" sz="2000" dirty="0"/>
              <a:t>, a veces sin necesidad de reentrenar.</a:t>
            </a:r>
          </a:p>
          <a:p>
            <a:endParaRPr lang="es-AR" sz="2000" dirty="0"/>
          </a:p>
        </p:txBody>
      </p:sp>
    </p:spTree>
    <p:extLst>
      <p:ext uri="{BB962C8B-B14F-4D97-AF65-F5344CB8AC3E}">
        <p14:creationId xmlns:p14="http://schemas.microsoft.com/office/powerpoint/2010/main" val="4173581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6A826-569D-AA12-768A-18385498A810}"/>
              </a:ext>
            </a:extLst>
          </p:cNvPr>
          <p:cNvSpPr>
            <a:spLocks noGrp="1"/>
          </p:cNvSpPr>
          <p:nvPr>
            <p:ph type="title"/>
          </p:nvPr>
        </p:nvSpPr>
        <p:spPr/>
        <p:txBody>
          <a:bodyPr/>
          <a:lstStyle/>
          <a:p>
            <a:r>
              <a:rPr lang="es-MX" b="1" dirty="0"/>
              <a:t>¿Qué son los modelos fundacionales?</a:t>
            </a:r>
            <a:endParaRPr lang="es-AR" dirty="0"/>
          </a:p>
        </p:txBody>
      </p:sp>
      <p:sp>
        <p:nvSpPr>
          <p:cNvPr id="3" name="Marcador de contenido 2">
            <a:extLst>
              <a:ext uri="{FF2B5EF4-FFF2-40B4-BE49-F238E27FC236}">
                <a16:creationId xmlns:a16="http://schemas.microsoft.com/office/drawing/2014/main" id="{1949FB8F-9445-47B9-D8B2-68B4B77BCA63}"/>
              </a:ext>
            </a:extLst>
          </p:cNvPr>
          <p:cNvSpPr>
            <a:spLocks noGrp="1"/>
          </p:cNvSpPr>
          <p:nvPr>
            <p:ph idx="1"/>
          </p:nvPr>
        </p:nvSpPr>
        <p:spPr>
          <a:xfrm>
            <a:off x="838200" y="2004380"/>
            <a:ext cx="10515600" cy="4351338"/>
          </a:xfrm>
        </p:spPr>
        <p:txBody>
          <a:bodyPr>
            <a:normAutofit/>
          </a:bodyPr>
          <a:lstStyle/>
          <a:p>
            <a:pPr>
              <a:buFont typeface="Arial" panose="020B0604020202020204" pitchFamily="34" charset="0"/>
              <a:buChar char="•"/>
            </a:pPr>
            <a:r>
              <a:rPr lang="es-MX" sz="2000" dirty="0"/>
              <a:t>Son </a:t>
            </a:r>
            <a:r>
              <a:rPr lang="es-MX" sz="2000" b="1" dirty="0"/>
              <a:t>modelos entrenados a gran escala</a:t>
            </a:r>
            <a:r>
              <a:rPr lang="es-MX" sz="2000" dirty="0"/>
              <a:t>, usualmente en texto no estructurado, que sirven como </a:t>
            </a:r>
            <a:r>
              <a:rPr lang="es-MX" sz="2000" b="1" dirty="0"/>
              <a:t>base (</a:t>
            </a:r>
            <a:r>
              <a:rPr lang="es-MX" sz="2000" b="1" dirty="0" err="1"/>
              <a:t>foundation</a:t>
            </a:r>
            <a:r>
              <a:rPr lang="es-MX" sz="2000" b="1" dirty="0"/>
              <a:t>)</a:t>
            </a:r>
            <a:r>
              <a:rPr lang="es-MX" sz="2000" dirty="0"/>
              <a:t> para múltiples tareas posteriores.</a:t>
            </a:r>
          </a:p>
          <a:p>
            <a:pPr marL="0" indent="0">
              <a:buNone/>
            </a:pPr>
            <a:endParaRPr lang="es-MX" sz="2000" dirty="0"/>
          </a:p>
          <a:p>
            <a:pPr>
              <a:buFont typeface="Arial" panose="020B0604020202020204" pitchFamily="34" charset="0"/>
              <a:buChar char="•"/>
            </a:pPr>
            <a:r>
              <a:rPr lang="es-MX" sz="2000" dirty="0"/>
              <a:t>Ejemplos: </a:t>
            </a:r>
            <a:r>
              <a:rPr lang="es-MX" sz="2000" b="1" dirty="0"/>
              <a:t>GPT, BERT, </a:t>
            </a:r>
            <a:r>
              <a:rPr lang="es-MX" sz="2000" b="1" dirty="0" err="1"/>
              <a:t>PaLM</a:t>
            </a:r>
            <a:r>
              <a:rPr lang="es-MX" sz="2000" b="1" dirty="0"/>
              <a:t>, </a:t>
            </a:r>
            <a:r>
              <a:rPr lang="es-MX" sz="2000" b="1" dirty="0" err="1"/>
              <a:t>LLaMA</a:t>
            </a:r>
            <a:r>
              <a:rPr lang="es-MX" sz="2000" b="1" dirty="0"/>
              <a:t>, Claude, Mistral</a:t>
            </a:r>
            <a:r>
              <a:rPr lang="es-MX" sz="2000" dirty="0"/>
              <a:t>, etc.</a:t>
            </a:r>
          </a:p>
          <a:p>
            <a:pPr marL="0" indent="0">
              <a:buNone/>
            </a:pPr>
            <a:endParaRPr lang="es-MX" sz="2000" dirty="0"/>
          </a:p>
          <a:p>
            <a:pPr>
              <a:buFont typeface="Arial" panose="020B0604020202020204" pitchFamily="34" charset="0"/>
              <a:buChar char="•"/>
            </a:pPr>
            <a:r>
              <a:rPr lang="es-MX" sz="2000" dirty="0"/>
              <a:t>Se caracterizan por:</a:t>
            </a:r>
          </a:p>
          <a:p>
            <a:pPr marL="742950" lvl="1" indent="-285750">
              <a:buFont typeface="Arial" panose="020B0604020202020204" pitchFamily="34" charset="0"/>
              <a:buChar char="•"/>
            </a:pPr>
            <a:r>
              <a:rPr lang="es-MX" sz="2000" dirty="0"/>
              <a:t>Tamaño masivo (millones o billones de parámetros).</a:t>
            </a:r>
          </a:p>
          <a:p>
            <a:pPr marL="742950" lvl="1" indent="-285750">
              <a:buFont typeface="Arial" panose="020B0604020202020204" pitchFamily="34" charset="0"/>
              <a:buChar char="•"/>
            </a:pPr>
            <a:r>
              <a:rPr lang="es-MX" sz="2000" dirty="0"/>
              <a:t>Generalidad: no están atados a una sola tarea.</a:t>
            </a:r>
          </a:p>
          <a:p>
            <a:pPr marL="742950" lvl="1" indent="-285750">
              <a:buFont typeface="Arial" panose="020B0604020202020204" pitchFamily="34" charset="0"/>
              <a:buChar char="•"/>
            </a:pPr>
            <a:r>
              <a:rPr lang="es-MX" sz="2000" dirty="0"/>
              <a:t>Adaptabilidad: permiten </a:t>
            </a:r>
            <a:r>
              <a:rPr lang="es-MX" sz="2000" i="1" dirty="0"/>
              <a:t>fine-</a:t>
            </a:r>
            <a:r>
              <a:rPr lang="es-MX" sz="2000" i="1" dirty="0" err="1"/>
              <a:t>tuning</a:t>
            </a:r>
            <a:r>
              <a:rPr lang="es-MX" sz="2000" dirty="0"/>
              <a:t>, </a:t>
            </a:r>
            <a:r>
              <a:rPr lang="es-MX" sz="2000" i="1" dirty="0" err="1"/>
              <a:t>prompting</a:t>
            </a:r>
            <a:r>
              <a:rPr lang="es-MX" sz="2000" dirty="0"/>
              <a:t>, o </a:t>
            </a:r>
            <a:r>
              <a:rPr lang="es-MX" sz="2000" i="1" dirty="0" err="1"/>
              <a:t>in-context</a:t>
            </a:r>
            <a:r>
              <a:rPr lang="es-MX" sz="2000" i="1" dirty="0"/>
              <a:t> </a:t>
            </a:r>
            <a:r>
              <a:rPr lang="es-MX" sz="2000" i="1" dirty="0" err="1"/>
              <a:t>learning</a:t>
            </a:r>
            <a:r>
              <a:rPr lang="es-MX" sz="2000" dirty="0"/>
              <a:t>.</a:t>
            </a:r>
          </a:p>
          <a:p>
            <a:endParaRPr lang="es-AR" sz="2000" dirty="0"/>
          </a:p>
        </p:txBody>
      </p:sp>
    </p:spTree>
    <p:extLst>
      <p:ext uri="{BB962C8B-B14F-4D97-AF65-F5344CB8AC3E}">
        <p14:creationId xmlns:p14="http://schemas.microsoft.com/office/powerpoint/2010/main" val="9572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B03D9-BD94-55E4-1964-C253AE36EEBD}"/>
              </a:ext>
            </a:extLst>
          </p:cNvPr>
          <p:cNvSpPr>
            <a:spLocks noGrp="1"/>
          </p:cNvSpPr>
          <p:nvPr>
            <p:ph type="title"/>
          </p:nvPr>
        </p:nvSpPr>
        <p:spPr/>
        <p:txBody>
          <a:bodyPr/>
          <a:lstStyle/>
          <a:p>
            <a:r>
              <a:rPr lang="es-AR" dirty="0"/>
              <a:t>¿Qué modelan realmente?</a:t>
            </a:r>
          </a:p>
        </p:txBody>
      </p:sp>
      <p:sp>
        <p:nvSpPr>
          <p:cNvPr id="3" name="Marcador de contenido 2">
            <a:extLst>
              <a:ext uri="{FF2B5EF4-FFF2-40B4-BE49-F238E27FC236}">
                <a16:creationId xmlns:a16="http://schemas.microsoft.com/office/drawing/2014/main" id="{E641B3AC-9D5A-A86A-C03F-77B6117A04E6}"/>
              </a:ext>
            </a:extLst>
          </p:cNvPr>
          <p:cNvSpPr>
            <a:spLocks noGrp="1"/>
          </p:cNvSpPr>
          <p:nvPr>
            <p:ph idx="1"/>
          </p:nvPr>
        </p:nvSpPr>
        <p:spPr>
          <a:xfrm>
            <a:off x="838200" y="1973179"/>
            <a:ext cx="10515600" cy="3949402"/>
          </a:xfrm>
        </p:spPr>
        <p:txBody>
          <a:bodyPr>
            <a:normAutofit fontScale="70000" lnSpcReduction="20000"/>
          </a:bodyPr>
          <a:lstStyle/>
          <a:p>
            <a:pPr marL="0" indent="0">
              <a:lnSpc>
                <a:spcPct val="120000"/>
              </a:lnSpc>
              <a:buNone/>
            </a:pPr>
            <a:r>
              <a:rPr lang="es-MX" sz="2400" dirty="0"/>
              <a:t>Los </a:t>
            </a:r>
            <a:r>
              <a:rPr lang="es-MX" sz="2400" dirty="0" err="1"/>
              <a:t>LLMs</a:t>
            </a:r>
            <a:r>
              <a:rPr lang="es-MX" sz="2400" dirty="0"/>
              <a:t> </a:t>
            </a:r>
            <a:r>
              <a:rPr lang="es-MX" sz="2400" b="1" dirty="0"/>
              <a:t>modelan la probabilidad de una secuencia de palabras. </a:t>
            </a:r>
          </a:p>
          <a:p>
            <a:pPr>
              <a:lnSpc>
                <a:spcPct val="120000"/>
              </a:lnSpc>
            </a:pPr>
            <a:endParaRPr lang="es-MX" sz="2400" dirty="0"/>
          </a:p>
          <a:p>
            <a:pPr>
              <a:lnSpc>
                <a:spcPct val="120000"/>
              </a:lnSpc>
              <a:buNone/>
            </a:pPr>
            <a:r>
              <a:rPr lang="es-MX" sz="2400" dirty="0"/>
              <a:t>Al hacerlo, son capaces de:</a:t>
            </a:r>
          </a:p>
          <a:p>
            <a:pPr>
              <a:lnSpc>
                <a:spcPct val="120000"/>
              </a:lnSpc>
              <a:buNone/>
            </a:pPr>
            <a:endParaRPr lang="es-MX" sz="2400" dirty="0"/>
          </a:p>
          <a:p>
            <a:pPr>
              <a:lnSpc>
                <a:spcPct val="120000"/>
              </a:lnSpc>
              <a:buFont typeface="Arial" panose="020B0604020202020204" pitchFamily="34" charset="0"/>
              <a:buChar char="•"/>
            </a:pPr>
            <a:r>
              <a:rPr lang="es-MX" sz="2400" dirty="0"/>
              <a:t>Predecir la palabra siguiente.</a:t>
            </a:r>
          </a:p>
          <a:p>
            <a:pPr>
              <a:lnSpc>
                <a:spcPct val="120000"/>
              </a:lnSpc>
              <a:buFont typeface="Arial" panose="020B0604020202020204" pitchFamily="34" charset="0"/>
              <a:buChar char="•"/>
            </a:pPr>
            <a:r>
              <a:rPr lang="es-MX" sz="2400" dirty="0"/>
              <a:t>Rellenar espacios. </a:t>
            </a:r>
          </a:p>
          <a:p>
            <a:pPr>
              <a:lnSpc>
                <a:spcPct val="120000"/>
              </a:lnSpc>
              <a:buFont typeface="Arial" panose="020B0604020202020204" pitchFamily="34" charset="0"/>
              <a:buChar char="•"/>
            </a:pPr>
            <a:r>
              <a:rPr lang="es-MX" sz="2400" dirty="0"/>
              <a:t>Generar texto coherente a partir de un </a:t>
            </a:r>
            <a:r>
              <a:rPr lang="es-MX" sz="2400" i="1" dirty="0" err="1"/>
              <a:t>prompt</a:t>
            </a:r>
            <a:r>
              <a:rPr lang="es-MX" sz="2400" dirty="0"/>
              <a:t>.</a:t>
            </a:r>
          </a:p>
          <a:p>
            <a:pPr>
              <a:lnSpc>
                <a:spcPct val="120000"/>
              </a:lnSpc>
              <a:buFont typeface="Arial" panose="020B0604020202020204" pitchFamily="34" charset="0"/>
              <a:buChar char="•"/>
            </a:pPr>
            <a:endParaRPr lang="es-MX" sz="2400" dirty="0"/>
          </a:p>
          <a:p>
            <a:pPr marL="0" indent="0">
              <a:lnSpc>
                <a:spcPct val="120000"/>
              </a:lnSpc>
              <a:buNone/>
            </a:pPr>
            <a:r>
              <a:rPr lang="es-MX" sz="2400" dirty="0"/>
              <a:t>Un modelo fundacional </a:t>
            </a:r>
            <a:r>
              <a:rPr lang="es-MX" sz="2400" b="1" dirty="0"/>
              <a:t>aprende el lenguaje como una habilidad general</a:t>
            </a:r>
            <a:r>
              <a:rPr lang="es-MX" sz="2400" dirty="0"/>
              <a:t>, y </a:t>
            </a:r>
            <a:r>
              <a:rPr lang="es-MX" sz="2400" b="1" dirty="0"/>
              <a:t>se reutiliza para múltiples tareas sin tener que ser reentrenado desde cero</a:t>
            </a:r>
            <a:r>
              <a:rPr lang="es-MX" sz="2400" dirty="0"/>
              <a:t>, aprovechando su comprensión estadística del mundo.</a:t>
            </a:r>
            <a:endParaRPr lang="es-MX" sz="2400" b="1" i="0" dirty="0">
              <a:effectLst/>
              <a:latin typeface="system-ui"/>
            </a:endParaRPr>
          </a:p>
          <a:p>
            <a:pPr>
              <a:buFont typeface="Arial" panose="020B0604020202020204" pitchFamily="34" charset="0"/>
              <a:buChar char="•"/>
            </a:pPr>
            <a:endParaRPr lang="es-MX" dirty="0"/>
          </a:p>
          <a:p>
            <a:endParaRPr lang="es-AR" dirty="0"/>
          </a:p>
        </p:txBody>
      </p:sp>
    </p:spTree>
    <p:extLst>
      <p:ext uri="{BB962C8B-B14F-4D97-AF65-F5344CB8AC3E}">
        <p14:creationId xmlns:p14="http://schemas.microsoft.com/office/powerpoint/2010/main" val="3766995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15509-C30A-DEF8-B1B3-B2FD15004F8E}"/>
              </a:ext>
            </a:extLst>
          </p:cNvPr>
          <p:cNvSpPr>
            <a:spLocks noGrp="1"/>
          </p:cNvSpPr>
          <p:nvPr>
            <p:ph type="title"/>
          </p:nvPr>
        </p:nvSpPr>
        <p:spPr/>
        <p:txBody>
          <a:bodyPr>
            <a:normAutofit/>
          </a:bodyPr>
          <a:lstStyle/>
          <a:p>
            <a:r>
              <a:rPr lang="es-MX" b="1" i="0" dirty="0">
                <a:effectLst/>
                <a:latin typeface="system-ui"/>
              </a:rPr>
              <a:t>Fundamento matemático de los </a:t>
            </a:r>
            <a:r>
              <a:rPr lang="es-MX" b="1" i="0" dirty="0" err="1">
                <a:effectLst/>
                <a:latin typeface="system-ui"/>
              </a:rPr>
              <a:t>LLMs</a:t>
            </a:r>
            <a:endParaRPr lang="es-AR" dirty="0"/>
          </a:p>
        </p:txBody>
      </p:sp>
      <p:sp>
        <p:nvSpPr>
          <p:cNvPr id="10" name="Marcador de contenido 9">
            <a:extLst>
              <a:ext uri="{FF2B5EF4-FFF2-40B4-BE49-F238E27FC236}">
                <a16:creationId xmlns:a16="http://schemas.microsoft.com/office/drawing/2014/main" id="{215A5FFC-2A58-710B-533C-E317E611F80C}"/>
              </a:ext>
            </a:extLst>
          </p:cNvPr>
          <p:cNvSpPr>
            <a:spLocks noGrp="1"/>
          </p:cNvSpPr>
          <p:nvPr>
            <p:ph idx="1"/>
          </p:nvPr>
        </p:nvSpPr>
        <p:spPr>
          <a:xfrm>
            <a:off x="838200" y="2429093"/>
            <a:ext cx="10515600" cy="3779202"/>
          </a:xfrm>
        </p:spPr>
        <p:txBody>
          <a:bodyPr>
            <a:normAutofit/>
          </a:bodyPr>
          <a:lstStyle/>
          <a:p>
            <a:pPr marL="0" indent="0">
              <a:buNone/>
            </a:pPr>
            <a:r>
              <a:rPr lang="es-MX" sz="2000" b="0" i="0" dirty="0">
                <a:effectLst/>
                <a:latin typeface="system-ui"/>
              </a:rPr>
              <a:t>Un modelo de lenguaje asigna una probabilidad a una secuencia de palabras. Esto usualmente se descompone utilizando la regla de la cadena como producto de probabilidades condicionales.</a:t>
            </a:r>
          </a:p>
          <a:p>
            <a:pPr marL="0" indent="0">
              <a:buNone/>
            </a:pPr>
            <a:r>
              <a:rPr lang="es-MX" sz="2000" b="0" i="0" dirty="0">
                <a:effectLst/>
                <a:latin typeface="system-ui"/>
              </a:rPr>
              <a:t>Un modelo de lenguaje entrenado busca aproximar estas distribuciones condicionales. Por ejemplo, </a:t>
            </a:r>
            <a:r>
              <a:rPr lang="es-MX" sz="2000" b="1" i="0" dirty="0">
                <a:effectLst/>
                <a:latin typeface="system-ui"/>
              </a:rPr>
              <a:t>predecir la siguiente palabra</a:t>
            </a:r>
            <a:r>
              <a:rPr lang="es-MX" sz="2000" b="0" i="0" dirty="0">
                <a:effectLst/>
                <a:latin typeface="system-ui"/>
              </a:rPr>
              <a:t> dada una historia previa es una tarea típica: el modelo calcula para cada posible palabra candidata y generalmente selecciona la de mayor probabilidad (o genera varias de acuerdo a esa distribución).</a:t>
            </a:r>
            <a:endParaRPr lang="es-MX" sz="2000" dirty="0">
              <a:latin typeface="system-ui"/>
            </a:endParaRPr>
          </a:p>
          <a:p>
            <a:pPr marL="0" indent="0">
              <a:buNone/>
            </a:pPr>
            <a:r>
              <a:rPr lang="es-MX" sz="2000" b="0" i="0" dirty="0">
                <a:effectLst/>
                <a:latin typeface="system-ui"/>
              </a:rPr>
              <a:t>Para entrenar un modelo así, se usa un gran corpus de texto: las oraciones del corpus sirven de ejemplos donde el modelo trata de predecir cada palabra a partir de las anteriores.</a:t>
            </a:r>
            <a:endParaRPr lang="es-MX" sz="2000" dirty="0">
              <a:latin typeface="system-ui"/>
            </a:endParaRPr>
          </a:p>
          <a:p>
            <a:pPr marL="0" indent="0">
              <a:buNone/>
            </a:pPr>
            <a:r>
              <a:rPr lang="es-MX" sz="2000" b="0" i="0" dirty="0">
                <a:effectLst/>
                <a:latin typeface="system-ui"/>
              </a:rPr>
              <a:t>El entrenamiento ajusta los parámetros del modelo para </a:t>
            </a:r>
            <a:r>
              <a:rPr lang="es-MX" sz="2000" b="1" i="0" dirty="0">
                <a:effectLst/>
                <a:latin typeface="system-ui"/>
              </a:rPr>
              <a:t>maximizar la probabilidad</a:t>
            </a:r>
            <a:r>
              <a:rPr lang="es-MX" sz="2000" b="0" i="0" dirty="0">
                <a:effectLst/>
                <a:latin typeface="system-ui"/>
              </a:rPr>
              <a:t> (o equivalentemente, minimizar la entropía cruzada) de las secuencias observadas en los datos.</a:t>
            </a:r>
            <a:endParaRPr lang="es-AR" sz="2000" dirty="0"/>
          </a:p>
        </p:txBody>
      </p:sp>
    </p:spTree>
    <p:extLst>
      <p:ext uri="{BB962C8B-B14F-4D97-AF65-F5344CB8AC3E}">
        <p14:creationId xmlns:p14="http://schemas.microsoft.com/office/powerpoint/2010/main" val="3883178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76FE4-12D3-4A14-1CC2-5C95C34D1950}"/>
              </a:ext>
            </a:extLst>
          </p:cNvPr>
          <p:cNvSpPr>
            <a:spLocks noGrp="1"/>
          </p:cNvSpPr>
          <p:nvPr>
            <p:ph type="title"/>
          </p:nvPr>
        </p:nvSpPr>
        <p:spPr/>
        <p:txBody>
          <a:bodyPr/>
          <a:lstStyle/>
          <a:p>
            <a:r>
              <a:rPr lang="es-MX" dirty="0"/>
              <a:t>Respuesta como probabilidad</a:t>
            </a:r>
            <a:endParaRPr lang="es-AR" dirty="0"/>
          </a:p>
        </p:txBody>
      </p:sp>
      <p:pic>
        <p:nvPicPr>
          <p:cNvPr id="5" name="Marcador de contenido 4">
            <a:extLst>
              <a:ext uri="{FF2B5EF4-FFF2-40B4-BE49-F238E27FC236}">
                <a16:creationId xmlns:a16="http://schemas.microsoft.com/office/drawing/2014/main" id="{9B2577D1-0135-2553-7D38-F3CC11C6D227}"/>
              </a:ext>
            </a:extLst>
          </p:cNvPr>
          <p:cNvPicPr>
            <a:picLocks noGrp="1" noChangeAspect="1"/>
          </p:cNvPicPr>
          <p:nvPr>
            <p:ph idx="1"/>
          </p:nvPr>
        </p:nvPicPr>
        <p:blipFill>
          <a:blip r:embed="rId2"/>
          <a:stretch>
            <a:fillRect/>
          </a:stretch>
        </p:blipFill>
        <p:spPr>
          <a:xfrm>
            <a:off x="1085707" y="3205867"/>
            <a:ext cx="6972300" cy="1581150"/>
          </a:xfrm>
        </p:spPr>
      </p:pic>
      <p:sp>
        <p:nvSpPr>
          <p:cNvPr id="11" name="CuadroTexto 10">
            <a:extLst>
              <a:ext uri="{FF2B5EF4-FFF2-40B4-BE49-F238E27FC236}">
                <a16:creationId xmlns:a16="http://schemas.microsoft.com/office/drawing/2014/main" id="{A60691D9-A33C-FC7E-0063-6C70AA70B990}"/>
              </a:ext>
            </a:extLst>
          </p:cNvPr>
          <p:cNvSpPr txBox="1"/>
          <p:nvPr/>
        </p:nvSpPr>
        <p:spPr>
          <a:xfrm>
            <a:off x="948203" y="2262174"/>
            <a:ext cx="6097162" cy="477054"/>
          </a:xfrm>
          <a:prstGeom prst="rect">
            <a:avLst/>
          </a:prstGeom>
          <a:noFill/>
        </p:spPr>
        <p:txBody>
          <a:bodyPr wrap="square">
            <a:spAutoFit/>
          </a:bodyPr>
          <a:lstStyle/>
          <a:p>
            <a:r>
              <a:rPr lang="es-MX" sz="2500" b="1" dirty="0" err="1"/>
              <a:t>The</a:t>
            </a:r>
            <a:r>
              <a:rPr lang="es-MX" sz="2500" b="1" dirty="0"/>
              <a:t> capital </a:t>
            </a:r>
            <a:r>
              <a:rPr lang="es-MX" sz="2500" b="1" dirty="0" err="1"/>
              <a:t>of</a:t>
            </a:r>
            <a:r>
              <a:rPr lang="es-MX" sz="2500" b="1" dirty="0"/>
              <a:t> </a:t>
            </a:r>
            <a:r>
              <a:rPr lang="es-MX" sz="2500" b="1" dirty="0" err="1"/>
              <a:t>france</a:t>
            </a:r>
            <a:r>
              <a:rPr lang="es-MX" sz="2500" b="1" dirty="0"/>
              <a:t> </a:t>
            </a:r>
            <a:r>
              <a:rPr lang="es-MX" sz="2500" b="1" dirty="0" err="1"/>
              <a:t>is</a:t>
            </a:r>
            <a:r>
              <a:rPr lang="es-MX" sz="2500" b="1" dirty="0"/>
              <a:t> </a:t>
            </a:r>
            <a:endParaRPr lang="es-AR" sz="2500" b="1" dirty="0"/>
          </a:p>
        </p:txBody>
      </p:sp>
    </p:spTree>
    <p:extLst>
      <p:ext uri="{BB962C8B-B14F-4D97-AF65-F5344CB8AC3E}">
        <p14:creationId xmlns:p14="http://schemas.microsoft.com/office/powerpoint/2010/main" val="483817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FB46D-A499-8B0C-3937-FF4C58F733F1}"/>
              </a:ext>
            </a:extLst>
          </p:cNvPr>
          <p:cNvSpPr>
            <a:spLocks noGrp="1"/>
          </p:cNvSpPr>
          <p:nvPr>
            <p:ph type="title"/>
          </p:nvPr>
        </p:nvSpPr>
        <p:spPr/>
        <p:txBody>
          <a:bodyPr/>
          <a:lstStyle/>
          <a:p>
            <a:r>
              <a:rPr lang="es-MX" dirty="0"/>
              <a:t>Historia y evolución de los </a:t>
            </a:r>
            <a:r>
              <a:rPr lang="es-MX" dirty="0" err="1"/>
              <a:t>LLMs</a:t>
            </a:r>
            <a:endParaRPr lang="es-AR" dirty="0"/>
          </a:p>
        </p:txBody>
      </p:sp>
      <p:sp>
        <p:nvSpPr>
          <p:cNvPr id="3" name="Marcador de contenido 2">
            <a:extLst>
              <a:ext uri="{FF2B5EF4-FFF2-40B4-BE49-F238E27FC236}">
                <a16:creationId xmlns:a16="http://schemas.microsoft.com/office/drawing/2014/main" id="{6529BD4C-8C18-5B46-DFCE-0902C64903A0}"/>
              </a:ext>
            </a:extLst>
          </p:cNvPr>
          <p:cNvSpPr>
            <a:spLocks noGrp="1"/>
          </p:cNvSpPr>
          <p:nvPr>
            <p:ph idx="1"/>
          </p:nvPr>
        </p:nvSpPr>
        <p:spPr>
          <a:xfrm>
            <a:off x="886326" y="2131307"/>
            <a:ext cx="10515600" cy="3619393"/>
          </a:xfrm>
        </p:spPr>
        <p:txBody>
          <a:bodyPr>
            <a:normAutofit/>
          </a:bodyPr>
          <a:lstStyle/>
          <a:p>
            <a:pPr>
              <a:buNone/>
            </a:pPr>
            <a:r>
              <a:rPr lang="es-MX" sz="2000" b="1" dirty="0"/>
              <a:t>1. Modelos estadísticos tradicionales</a:t>
            </a:r>
          </a:p>
          <a:p>
            <a:pPr>
              <a:buNone/>
            </a:pPr>
            <a:r>
              <a:rPr lang="es-MX" sz="2000" dirty="0"/>
              <a:t>Antes de las redes neuronales:</a:t>
            </a:r>
          </a:p>
          <a:p>
            <a:pPr>
              <a:buFont typeface="Arial" panose="020B0604020202020204" pitchFamily="34" charset="0"/>
              <a:buChar char="•"/>
            </a:pPr>
            <a:r>
              <a:rPr lang="es-MX" sz="2000" dirty="0"/>
              <a:t>Se usaban modelos basados en </a:t>
            </a:r>
            <a:r>
              <a:rPr lang="es-MX" sz="2000" b="1" dirty="0"/>
              <a:t>n-gramas</a:t>
            </a:r>
            <a:r>
              <a:rPr lang="es-MX" sz="2000" dirty="0"/>
              <a:t> (como las cadenas de </a:t>
            </a:r>
            <a:r>
              <a:rPr lang="es-MX" sz="2000" dirty="0" err="1"/>
              <a:t>Markov</a:t>
            </a:r>
            <a:r>
              <a:rPr lang="es-MX" sz="2000" dirty="0"/>
              <a:t>).</a:t>
            </a:r>
          </a:p>
          <a:p>
            <a:pPr>
              <a:buFont typeface="Arial" panose="020B0604020202020204" pitchFamily="34" charset="0"/>
              <a:buChar char="•"/>
            </a:pPr>
            <a:r>
              <a:rPr lang="es-MX" sz="2000" dirty="0"/>
              <a:t>Estimaban la probabilidad de palabras basándose en frecuencias observadas.</a:t>
            </a:r>
          </a:p>
          <a:p>
            <a:pPr>
              <a:buFont typeface="Arial" panose="020B0604020202020204" pitchFamily="34" charset="0"/>
              <a:buChar char="•"/>
            </a:pPr>
            <a:r>
              <a:rPr lang="es-MX" sz="2000" dirty="0"/>
              <a:t>Problemas:</a:t>
            </a:r>
          </a:p>
          <a:p>
            <a:pPr marL="742950" lvl="1" indent="-285750">
              <a:buFont typeface="Arial" panose="020B0604020202020204" pitchFamily="34" charset="0"/>
              <a:buChar char="•"/>
            </a:pPr>
            <a:r>
              <a:rPr lang="es-MX" sz="2000" b="1" dirty="0"/>
              <a:t>Explosión combinatoria</a:t>
            </a:r>
            <a:r>
              <a:rPr lang="es-MX" sz="2000" dirty="0"/>
              <a:t>: el número de posibles combinaciones de palabras crece exponencialmente.</a:t>
            </a:r>
          </a:p>
          <a:p>
            <a:pPr marL="742950" lvl="1" indent="-285750">
              <a:buFont typeface="Arial" panose="020B0604020202020204" pitchFamily="34" charset="0"/>
              <a:buChar char="•"/>
            </a:pPr>
            <a:r>
              <a:rPr lang="es-MX" sz="2000" dirty="0"/>
              <a:t>Escasez de datos para frases poco comunes.</a:t>
            </a:r>
          </a:p>
          <a:p>
            <a:endParaRPr lang="es-AR" dirty="0"/>
          </a:p>
        </p:txBody>
      </p:sp>
    </p:spTree>
    <p:extLst>
      <p:ext uri="{BB962C8B-B14F-4D97-AF65-F5344CB8AC3E}">
        <p14:creationId xmlns:p14="http://schemas.microsoft.com/office/powerpoint/2010/main" val="385771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41353-CDEE-0364-2B55-ABE50D4051CD}"/>
              </a:ext>
            </a:extLst>
          </p:cNvPr>
          <p:cNvSpPr>
            <a:spLocks noGrp="1"/>
          </p:cNvSpPr>
          <p:nvPr>
            <p:ph type="title"/>
          </p:nvPr>
        </p:nvSpPr>
        <p:spPr>
          <a:xfrm>
            <a:off x="838200" y="433878"/>
            <a:ext cx="10515600" cy="1325563"/>
          </a:xfrm>
        </p:spPr>
        <p:txBody>
          <a:bodyPr>
            <a:normAutofit/>
          </a:bodyPr>
          <a:lstStyle/>
          <a:p>
            <a:r>
              <a:rPr lang="es-MX" sz="2800" dirty="0"/>
              <a:t>El lenguaje no solo expresa lo que sabemos, sino también cómo pensamos y resolvemos problemas.</a:t>
            </a:r>
            <a:endParaRPr lang="es-AR" dirty="0"/>
          </a:p>
        </p:txBody>
      </p:sp>
      <p:sp>
        <p:nvSpPr>
          <p:cNvPr id="3" name="Marcador de contenido 2">
            <a:extLst>
              <a:ext uri="{FF2B5EF4-FFF2-40B4-BE49-F238E27FC236}">
                <a16:creationId xmlns:a16="http://schemas.microsoft.com/office/drawing/2014/main" id="{11F07BC2-192E-D5A1-731C-767CA27C6D2C}"/>
              </a:ext>
            </a:extLst>
          </p:cNvPr>
          <p:cNvSpPr>
            <a:spLocks noGrp="1"/>
          </p:cNvSpPr>
          <p:nvPr>
            <p:ph idx="1"/>
          </p:nvPr>
        </p:nvSpPr>
        <p:spPr>
          <a:xfrm>
            <a:off x="838200" y="1808175"/>
            <a:ext cx="10515600" cy="4519696"/>
          </a:xfrm>
        </p:spPr>
        <p:txBody>
          <a:bodyPr>
            <a:normAutofit fontScale="25000" lnSpcReduction="20000"/>
          </a:bodyPr>
          <a:lstStyle/>
          <a:p>
            <a:pPr marL="0" indent="0">
              <a:buNone/>
            </a:pPr>
            <a:endParaRPr lang="es-MX" dirty="0"/>
          </a:p>
          <a:p>
            <a:pPr marL="0" indent="0">
              <a:buNone/>
            </a:pPr>
            <a:r>
              <a:rPr lang="es-MX" sz="6800" dirty="0"/>
              <a:t>Dentro del lenguaje está cómo razonamos y resolvemos problemas:</a:t>
            </a:r>
          </a:p>
          <a:p>
            <a:r>
              <a:rPr lang="es-MX" sz="6800" dirty="0"/>
              <a:t>El lenguaje no es solo un medio de comunicación; también es una herramienta para el pensamiento.</a:t>
            </a:r>
          </a:p>
          <a:p>
            <a:r>
              <a:rPr lang="es-MX" sz="6800" b="1" dirty="0"/>
              <a:t>Expresamos procesos lógicos, creativos y estratégicos a través del lenguaje.</a:t>
            </a:r>
          </a:p>
          <a:p>
            <a:pPr marL="0" indent="0">
              <a:buNone/>
            </a:pPr>
            <a:endParaRPr lang="es-MX" sz="5200" dirty="0"/>
          </a:p>
          <a:p>
            <a:pPr marL="0" indent="0">
              <a:buNone/>
            </a:pPr>
            <a:r>
              <a:rPr lang="es-MX" sz="6800" dirty="0"/>
              <a:t>Ejemplo:</a:t>
            </a:r>
          </a:p>
          <a:p>
            <a:r>
              <a:rPr lang="es-MX" sz="6800" dirty="0"/>
              <a:t>Al describir cómo resolver un problema matemático ("Primero sumo los números, luego divido entre dos"), estamos mostrando nuestro proceso de razonamiento.</a:t>
            </a:r>
          </a:p>
          <a:p>
            <a:r>
              <a:rPr lang="es-MX" sz="6800" dirty="0"/>
              <a:t>En debates o discusiones</a:t>
            </a:r>
            <a:r>
              <a:rPr lang="es-MX" sz="6800" b="1" dirty="0"/>
              <a:t>, usamos argumentos estructurados</a:t>
            </a:r>
            <a:r>
              <a:rPr lang="es-MX" sz="6800" dirty="0"/>
              <a:t> que reflejan nuestra capacidad para analizar y sintetizar información.</a:t>
            </a:r>
          </a:p>
          <a:p>
            <a:pPr marL="0" indent="0">
              <a:buNone/>
            </a:pPr>
            <a:endParaRPr lang="es-MX" sz="6800" dirty="0"/>
          </a:p>
          <a:p>
            <a:pPr marL="0" indent="0">
              <a:buNone/>
            </a:pPr>
            <a:r>
              <a:rPr lang="es-MX" sz="6800" dirty="0"/>
              <a:t>Capturar el lenguaje ayuda a replicar el razonamiento humano:</a:t>
            </a:r>
          </a:p>
          <a:p>
            <a:r>
              <a:rPr lang="es-MX" sz="6800" dirty="0"/>
              <a:t>Si las máquinas pueden entender cómo expresamos nuestras soluciones y decisiones, pueden aprender a imitar estos procesos.</a:t>
            </a:r>
          </a:p>
          <a:p>
            <a:r>
              <a:rPr lang="es-MX" sz="6800" dirty="0"/>
              <a:t>Esto es clave para desarrollar sistemas de inteligencia artificial más avanzados, como asistentes que propongan soluciones creativas o robots que tomen decisiones autónomas.</a:t>
            </a:r>
            <a:endParaRPr lang="es-AR" sz="6800" dirty="0"/>
          </a:p>
        </p:txBody>
      </p:sp>
    </p:spTree>
    <p:extLst>
      <p:ext uri="{BB962C8B-B14F-4D97-AF65-F5344CB8AC3E}">
        <p14:creationId xmlns:p14="http://schemas.microsoft.com/office/powerpoint/2010/main" val="470179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0F1AC-9C47-78E7-0985-6BC5719072ED}"/>
              </a:ext>
            </a:extLst>
          </p:cNvPr>
          <p:cNvSpPr>
            <a:spLocks noGrp="1"/>
          </p:cNvSpPr>
          <p:nvPr>
            <p:ph type="title"/>
          </p:nvPr>
        </p:nvSpPr>
        <p:spPr/>
        <p:txBody>
          <a:bodyPr>
            <a:normAutofit/>
          </a:bodyPr>
          <a:lstStyle/>
          <a:p>
            <a:r>
              <a:rPr lang="es-MX" sz="4000" b="1" dirty="0"/>
              <a:t>2. Memoria a largo plazo: llegada de las RNN</a:t>
            </a:r>
            <a:endParaRPr lang="es-AR" sz="4000" dirty="0"/>
          </a:p>
        </p:txBody>
      </p:sp>
      <p:sp>
        <p:nvSpPr>
          <p:cNvPr id="3" name="Marcador de contenido 2">
            <a:extLst>
              <a:ext uri="{FF2B5EF4-FFF2-40B4-BE49-F238E27FC236}">
                <a16:creationId xmlns:a16="http://schemas.microsoft.com/office/drawing/2014/main" id="{27072B7C-F52A-24F6-1214-BD69DC03801E}"/>
              </a:ext>
            </a:extLst>
          </p:cNvPr>
          <p:cNvSpPr>
            <a:spLocks noGrp="1"/>
          </p:cNvSpPr>
          <p:nvPr>
            <p:ph idx="1"/>
          </p:nvPr>
        </p:nvSpPr>
        <p:spPr>
          <a:xfrm>
            <a:off x="886326" y="1746298"/>
            <a:ext cx="10515600" cy="4310744"/>
          </a:xfrm>
        </p:spPr>
        <p:txBody>
          <a:bodyPr>
            <a:normAutofit fontScale="77500" lnSpcReduction="20000"/>
          </a:bodyPr>
          <a:lstStyle/>
          <a:p>
            <a:pPr marL="0" indent="0">
              <a:lnSpc>
                <a:spcPct val="120000"/>
              </a:lnSpc>
              <a:buNone/>
            </a:pPr>
            <a:r>
              <a:rPr lang="es-MX" sz="2200" dirty="0"/>
              <a:t>Las </a:t>
            </a:r>
            <a:r>
              <a:rPr lang="es-MX" sz="2200" b="1" dirty="0"/>
              <a:t>Redes Neuronales Recurrentes (RNN)</a:t>
            </a:r>
            <a:r>
              <a:rPr lang="es-MX" sz="2200" dirty="0"/>
              <a:t> permitieron procesar secuencias largas reintroduciendo las salidas como entradas en cada paso.</a:t>
            </a:r>
          </a:p>
          <a:p>
            <a:pPr marL="0" indent="0">
              <a:lnSpc>
                <a:spcPct val="120000"/>
              </a:lnSpc>
              <a:buNone/>
            </a:pPr>
            <a:r>
              <a:rPr lang="es-MX" sz="2200" dirty="0"/>
              <a:t>El estado oculto se actualiza con cada palabra, manteniendo un </a:t>
            </a:r>
            <a:r>
              <a:rPr lang="es-MX" sz="2200" b="1" dirty="0"/>
              <a:t>contexto de memoria</a:t>
            </a:r>
            <a:r>
              <a:rPr lang="es-MX" sz="2200" dirty="0"/>
              <a:t>. Cuando ves una palabra en una frase, la red no solo la procesa en aislamiento, sino que considera lo que vio antes. </a:t>
            </a:r>
          </a:p>
          <a:p>
            <a:pPr marL="0" indent="0">
              <a:lnSpc>
                <a:spcPct val="120000"/>
              </a:lnSpc>
              <a:buNone/>
            </a:pPr>
            <a:r>
              <a:rPr lang="es-MX" sz="2200" dirty="0"/>
              <a:t>Por ejemplo:  </a:t>
            </a:r>
            <a:r>
              <a:rPr lang="es-MX" sz="2200" i="1" dirty="0"/>
              <a:t>"El perro está durmiendo”</a:t>
            </a:r>
          </a:p>
          <a:p>
            <a:pPr marL="0" indent="0">
              <a:lnSpc>
                <a:spcPct val="120000"/>
              </a:lnSpc>
              <a:buNone/>
            </a:pPr>
            <a:r>
              <a:rPr lang="es-MX" sz="2200" dirty="0"/>
              <a:t>La RNN va actualizando su estado con cada palabra, y al llegar a "durmiendo", ya tiene un contexto de lo que ocurrió antes ("El perro está...").</a:t>
            </a:r>
          </a:p>
          <a:p>
            <a:pPr marL="0" indent="0">
              <a:lnSpc>
                <a:spcPct val="120000"/>
              </a:lnSpc>
              <a:buNone/>
            </a:pPr>
            <a:r>
              <a:rPr lang="es-MX" sz="2200" dirty="0"/>
              <a:t>La RNN mantiene una memoria interna, que va evolucionando con cada nuevo elemento de la secuencia. Esto es muy útil para entender el significado completo de una oración o secuencia, especialmente cuando el sentido depende de palabras anteriores.</a:t>
            </a:r>
          </a:p>
          <a:p>
            <a:pPr marL="0" indent="0">
              <a:lnSpc>
                <a:spcPct val="120000"/>
              </a:lnSpc>
              <a:buNone/>
            </a:pPr>
            <a:r>
              <a:rPr lang="es-MX" sz="1600" dirty="0"/>
              <a:t>Las RNN </a:t>
            </a:r>
            <a:r>
              <a:rPr lang="es-MX" sz="1600" b="1" dirty="0"/>
              <a:t>pueden procesar secuencias de cualquier longitud</a:t>
            </a:r>
            <a:r>
              <a:rPr lang="es-MX" sz="1600" dirty="0"/>
              <a:t> porque </a:t>
            </a:r>
            <a:r>
              <a:rPr lang="es-MX" sz="1600" b="1" dirty="0"/>
              <a:t>reutilizan los mismos parámetros</a:t>
            </a:r>
            <a:r>
              <a:rPr lang="es-MX" sz="1600" dirty="0"/>
              <a:t> en cada paso del tiempo</a:t>
            </a:r>
            <a:endParaRPr lang="es-MX" sz="2200" dirty="0"/>
          </a:p>
          <a:p>
            <a:pPr>
              <a:lnSpc>
                <a:spcPct val="120000"/>
              </a:lnSpc>
              <a:buNone/>
            </a:pPr>
            <a:r>
              <a:rPr lang="es-MX" sz="2200" dirty="0"/>
              <a:t>Problema: </a:t>
            </a:r>
            <a:r>
              <a:rPr lang="es-MX" sz="2200" b="1" dirty="0"/>
              <a:t>desvanecimiento o explosión del gradiente</a:t>
            </a:r>
            <a:r>
              <a:rPr lang="es-MX" sz="2200" dirty="0"/>
              <a:t>, lo que dificulta aprender dependencias a largo plazo.</a:t>
            </a:r>
          </a:p>
        </p:txBody>
      </p:sp>
    </p:spTree>
    <p:extLst>
      <p:ext uri="{BB962C8B-B14F-4D97-AF65-F5344CB8AC3E}">
        <p14:creationId xmlns:p14="http://schemas.microsoft.com/office/powerpoint/2010/main" val="2410378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1E401-EFDF-0CF5-388B-BD15796A1696}"/>
              </a:ext>
            </a:extLst>
          </p:cNvPr>
          <p:cNvSpPr>
            <a:spLocks noGrp="1"/>
          </p:cNvSpPr>
          <p:nvPr>
            <p:ph type="title"/>
          </p:nvPr>
        </p:nvSpPr>
        <p:spPr/>
        <p:txBody>
          <a:bodyPr/>
          <a:lstStyle/>
          <a:p>
            <a:r>
              <a:rPr lang="es-MX" sz="4000" b="1" dirty="0"/>
              <a:t>3. Revolución con LSTM</a:t>
            </a:r>
            <a:br>
              <a:rPr lang="es-MX" b="1" dirty="0"/>
            </a:br>
            <a:endParaRPr lang="es-AR" dirty="0"/>
          </a:p>
        </p:txBody>
      </p:sp>
      <p:sp>
        <p:nvSpPr>
          <p:cNvPr id="3" name="Marcador de contenido 2">
            <a:extLst>
              <a:ext uri="{FF2B5EF4-FFF2-40B4-BE49-F238E27FC236}">
                <a16:creationId xmlns:a16="http://schemas.microsoft.com/office/drawing/2014/main" id="{D34F92F1-BF7F-967C-17CB-A1E636F3A249}"/>
              </a:ext>
            </a:extLst>
          </p:cNvPr>
          <p:cNvSpPr>
            <a:spLocks noGrp="1"/>
          </p:cNvSpPr>
          <p:nvPr>
            <p:ph idx="1"/>
          </p:nvPr>
        </p:nvSpPr>
        <p:spPr>
          <a:xfrm>
            <a:off x="838200" y="2265637"/>
            <a:ext cx="10515600" cy="3571398"/>
          </a:xfrm>
        </p:spPr>
        <p:txBody>
          <a:bodyPr/>
          <a:lstStyle/>
          <a:p>
            <a:pPr marL="0" indent="0">
              <a:buNone/>
            </a:pPr>
            <a:r>
              <a:rPr lang="es-MX" dirty="0"/>
              <a:t>En </a:t>
            </a:r>
            <a:r>
              <a:rPr lang="es-MX" b="1" dirty="0"/>
              <a:t>1997</a:t>
            </a:r>
            <a:r>
              <a:rPr lang="es-MX" dirty="0"/>
              <a:t>, </a:t>
            </a:r>
            <a:r>
              <a:rPr lang="es-MX" b="1" dirty="0" err="1"/>
              <a:t>Hochreiter</a:t>
            </a:r>
            <a:r>
              <a:rPr lang="es-MX" b="1" dirty="0"/>
              <a:t> y </a:t>
            </a:r>
            <a:r>
              <a:rPr lang="es-MX" b="1" dirty="0" err="1"/>
              <a:t>Schmidhuber</a:t>
            </a:r>
            <a:r>
              <a:rPr lang="es-MX" dirty="0"/>
              <a:t> introducen la arquitectura </a:t>
            </a:r>
            <a:r>
              <a:rPr lang="es-MX" b="1" dirty="0"/>
              <a:t>LSTM (Long Short-</a:t>
            </a:r>
            <a:r>
              <a:rPr lang="es-MX" b="1" dirty="0" err="1"/>
              <a:t>Term</a:t>
            </a:r>
            <a:r>
              <a:rPr lang="es-MX" b="1" dirty="0"/>
              <a:t> </a:t>
            </a:r>
            <a:r>
              <a:rPr lang="es-MX" b="1" dirty="0" err="1"/>
              <a:t>Memory</a:t>
            </a:r>
            <a:r>
              <a:rPr lang="es-MX" b="1" dirty="0"/>
              <a:t>)</a:t>
            </a:r>
            <a:r>
              <a:rPr lang="es-MX" dirty="0"/>
              <a:t>:</a:t>
            </a:r>
          </a:p>
          <a:p>
            <a:pPr marL="0" indent="0">
              <a:buNone/>
            </a:pPr>
            <a:endParaRPr lang="es-MX" dirty="0"/>
          </a:p>
          <a:p>
            <a:pPr marL="742950" lvl="1" indent="-285750">
              <a:buFont typeface="Arial" panose="020B0604020202020204" pitchFamily="34" charset="0"/>
              <a:buChar char="•"/>
            </a:pPr>
            <a:r>
              <a:rPr lang="es-MX" dirty="0"/>
              <a:t>Usa </a:t>
            </a:r>
            <a:r>
              <a:rPr lang="es-MX" b="1" dirty="0"/>
              <a:t>estructuras de compuertas</a:t>
            </a:r>
            <a:r>
              <a:rPr lang="es-MX" dirty="0"/>
              <a:t> para conservar y olvidar información.</a:t>
            </a:r>
          </a:p>
          <a:p>
            <a:pPr marL="742950" lvl="1" indent="-285750">
              <a:buFont typeface="Arial" panose="020B0604020202020204" pitchFamily="34" charset="0"/>
              <a:buChar char="•"/>
            </a:pPr>
            <a:r>
              <a:rPr lang="es-MX" dirty="0"/>
              <a:t>Supera el problema del desvanecimiento del gradiente.</a:t>
            </a:r>
          </a:p>
          <a:p>
            <a:pPr marL="742950" lvl="1" indent="-285750">
              <a:buFont typeface="Arial" panose="020B0604020202020204" pitchFamily="34" charset="0"/>
              <a:buChar char="•"/>
            </a:pPr>
            <a:r>
              <a:rPr lang="es-MX" dirty="0"/>
              <a:t>Impacto enorme en tareas como reconocimiento de voz y traducción automática (boom a partir de 2015).</a:t>
            </a:r>
          </a:p>
          <a:p>
            <a:endParaRPr lang="es-AR" dirty="0"/>
          </a:p>
        </p:txBody>
      </p:sp>
    </p:spTree>
    <p:extLst>
      <p:ext uri="{BB962C8B-B14F-4D97-AF65-F5344CB8AC3E}">
        <p14:creationId xmlns:p14="http://schemas.microsoft.com/office/powerpoint/2010/main" val="845438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D6C7E-C9D3-1F02-9C39-42B10F9480C4}"/>
              </a:ext>
            </a:extLst>
          </p:cNvPr>
          <p:cNvSpPr>
            <a:spLocks noGrp="1"/>
          </p:cNvSpPr>
          <p:nvPr>
            <p:ph type="title"/>
          </p:nvPr>
        </p:nvSpPr>
        <p:spPr/>
        <p:txBody>
          <a:bodyPr/>
          <a:lstStyle/>
          <a:p>
            <a:r>
              <a:rPr lang="es-MX" dirty="0"/>
              <a:t>Mecanismo de atención</a:t>
            </a:r>
            <a:endParaRPr lang="es-AR" dirty="0"/>
          </a:p>
        </p:txBody>
      </p:sp>
      <p:sp>
        <p:nvSpPr>
          <p:cNvPr id="3" name="Marcador de contenido 2">
            <a:extLst>
              <a:ext uri="{FF2B5EF4-FFF2-40B4-BE49-F238E27FC236}">
                <a16:creationId xmlns:a16="http://schemas.microsoft.com/office/drawing/2014/main" id="{4D9DABCD-63D6-2838-0681-AADD9ABC26C5}"/>
              </a:ext>
            </a:extLst>
          </p:cNvPr>
          <p:cNvSpPr>
            <a:spLocks noGrp="1"/>
          </p:cNvSpPr>
          <p:nvPr>
            <p:ph idx="1"/>
          </p:nvPr>
        </p:nvSpPr>
        <p:spPr>
          <a:xfrm>
            <a:off x="838200" y="2296313"/>
            <a:ext cx="10515600" cy="3681270"/>
          </a:xfrm>
        </p:spPr>
        <p:txBody>
          <a:bodyPr/>
          <a:lstStyle/>
          <a:p>
            <a:pPr>
              <a:buNone/>
            </a:pPr>
            <a:r>
              <a:rPr lang="es-MX" b="1" dirty="0"/>
              <a:t>Limitaciones de las RNN y mejora con atención (2014)</a:t>
            </a:r>
          </a:p>
          <a:p>
            <a:pPr>
              <a:buFont typeface="Arial" panose="020B0604020202020204" pitchFamily="34" charset="0"/>
              <a:buChar char="•"/>
            </a:pPr>
            <a:r>
              <a:rPr lang="es-MX" dirty="0"/>
              <a:t>Las </a:t>
            </a:r>
            <a:r>
              <a:rPr lang="es-MX" b="1" dirty="0"/>
              <a:t>RNN (incluso LSTM)</a:t>
            </a:r>
            <a:r>
              <a:rPr lang="es-MX" dirty="0"/>
              <a:t> tenían problemas:</a:t>
            </a:r>
          </a:p>
          <a:p>
            <a:pPr marL="742950" lvl="1" indent="-285750">
              <a:buFont typeface="Arial" panose="020B0604020202020204" pitchFamily="34" charset="0"/>
              <a:buChar char="•"/>
            </a:pPr>
            <a:r>
              <a:rPr lang="es-MX" dirty="0"/>
              <a:t>Procesamiento secuencial (no </a:t>
            </a:r>
            <a:r>
              <a:rPr lang="es-MX" dirty="0" err="1"/>
              <a:t>paralelizable</a:t>
            </a:r>
            <a:r>
              <a:rPr lang="es-MX" dirty="0"/>
              <a:t>)</a:t>
            </a:r>
          </a:p>
          <a:p>
            <a:pPr marL="742950" lvl="1" indent="-285750">
              <a:buFont typeface="Arial" panose="020B0604020202020204" pitchFamily="34" charset="0"/>
              <a:buChar char="•"/>
            </a:pPr>
            <a:r>
              <a:rPr lang="es-MX" dirty="0"/>
              <a:t>Dificultad para capturar dependencias muy largas</a:t>
            </a:r>
          </a:p>
          <a:p>
            <a:pPr>
              <a:buFont typeface="Arial" panose="020B0604020202020204" pitchFamily="34" charset="0"/>
              <a:buChar char="•"/>
            </a:pPr>
            <a:r>
              <a:rPr lang="es-MX" dirty="0"/>
              <a:t>Se introduce el </a:t>
            </a:r>
            <a:r>
              <a:rPr lang="es-MX" b="1" dirty="0"/>
              <a:t>mecanismo de atención</a:t>
            </a:r>
            <a:r>
              <a:rPr lang="es-MX" dirty="0"/>
              <a:t>: permite al modelo "enfocar" partes relevantes del input, mejorando traducción automática y comprensión.</a:t>
            </a:r>
          </a:p>
          <a:p>
            <a:endParaRPr lang="es-AR" dirty="0"/>
          </a:p>
        </p:txBody>
      </p:sp>
    </p:spTree>
    <p:extLst>
      <p:ext uri="{BB962C8B-B14F-4D97-AF65-F5344CB8AC3E}">
        <p14:creationId xmlns:p14="http://schemas.microsoft.com/office/powerpoint/2010/main" val="4078880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AA0D1-15F7-ED09-B9B4-EE814365D16D}"/>
              </a:ext>
            </a:extLst>
          </p:cNvPr>
          <p:cNvSpPr>
            <a:spLocks noGrp="1"/>
          </p:cNvSpPr>
          <p:nvPr>
            <p:ph type="title"/>
          </p:nvPr>
        </p:nvSpPr>
        <p:spPr/>
        <p:txBody>
          <a:bodyPr/>
          <a:lstStyle/>
          <a:p>
            <a:r>
              <a:rPr lang="es-MX" b="1" dirty="0"/>
              <a:t>El salto: </a:t>
            </a:r>
            <a:r>
              <a:rPr lang="es-MX" b="1" dirty="0" err="1"/>
              <a:t>Transformer</a:t>
            </a:r>
            <a:r>
              <a:rPr lang="es-MX" b="1" dirty="0"/>
              <a:t> (2017)</a:t>
            </a:r>
            <a:endParaRPr lang="es-AR" dirty="0"/>
          </a:p>
        </p:txBody>
      </p:sp>
      <p:sp>
        <p:nvSpPr>
          <p:cNvPr id="3" name="Marcador de contenido 2">
            <a:extLst>
              <a:ext uri="{FF2B5EF4-FFF2-40B4-BE49-F238E27FC236}">
                <a16:creationId xmlns:a16="http://schemas.microsoft.com/office/drawing/2014/main" id="{7E722CA5-AAA4-C1B5-3284-2BDC3C3FC9B3}"/>
              </a:ext>
            </a:extLst>
          </p:cNvPr>
          <p:cNvSpPr>
            <a:spLocks noGrp="1"/>
          </p:cNvSpPr>
          <p:nvPr>
            <p:ph idx="1"/>
          </p:nvPr>
        </p:nvSpPr>
        <p:spPr>
          <a:xfrm>
            <a:off x="838200" y="2141537"/>
            <a:ext cx="10515600" cy="4351338"/>
          </a:xfrm>
        </p:spPr>
        <p:txBody>
          <a:bodyPr/>
          <a:lstStyle/>
          <a:p>
            <a:pPr>
              <a:buFont typeface="Arial" panose="020B0604020202020204" pitchFamily="34" charset="0"/>
              <a:buChar char="•"/>
            </a:pPr>
            <a:r>
              <a:rPr lang="es-MX" dirty="0"/>
              <a:t>Artículo clave: </a:t>
            </a:r>
            <a:r>
              <a:rPr lang="es-MX" b="1" dirty="0"/>
              <a:t>“</a:t>
            </a:r>
            <a:r>
              <a:rPr lang="es-MX" b="1" dirty="0" err="1"/>
              <a:t>Attention</a:t>
            </a:r>
            <a:r>
              <a:rPr lang="es-MX" b="1" dirty="0"/>
              <a:t> </a:t>
            </a:r>
            <a:r>
              <a:rPr lang="es-MX" b="1" dirty="0" err="1"/>
              <a:t>Is</a:t>
            </a:r>
            <a:r>
              <a:rPr lang="es-MX" b="1" dirty="0"/>
              <a:t> </a:t>
            </a:r>
            <a:r>
              <a:rPr lang="es-MX" b="1" dirty="0" err="1"/>
              <a:t>All</a:t>
            </a:r>
            <a:r>
              <a:rPr lang="es-MX" b="1" dirty="0"/>
              <a:t> </a:t>
            </a:r>
            <a:r>
              <a:rPr lang="es-MX" b="1" dirty="0" err="1"/>
              <a:t>You</a:t>
            </a:r>
            <a:r>
              <a:rPr lang="es-MX" b="1" dirty="0"/>
              <a:t> </a:t>
            </a:r>
            <a:r>
              <a:rPr lang="es-MX" b="1" dirty="0" err="1"/>
              <a:t>Need</a:t>
            </a:r>
            <a:r>
              <a:rPr lang="es-MX" b="1" dirty="0"/>
              <a:t>” (</a:t>
            </a:r>
            <a:r>
              <a:rPr lang="es-MX" b="1" dirty="0" err="1"/>
              <a:t>Vaswani</a:t>
            </a:r>
            <a:r>
              <a:rPr lang="es-MX" b="1" dirty="0"/>
              <a:t> et al.)</a:t>
            </a:r>
            <a:endParaRPr lang="es-MX" dirty="0"/>
          </a:p>
          <a:p>
            <a:pPr>
              <a:buFont typeface="Arial" panose="020B0604020202020204" pitchFamily="34" charset="0"/>
              <a:buChar char="•"/>
            </a:pPr>
            <a:r>
              <a:rPr lang="es-MX" dirty="0"/>
              <a:t>Arquitectura </a:t>
            </a:r>
            <a:r>
              <a:rPr lang="es-MX" b="1" dirty="0"/>
              <a:t>sin recurrencia</a:t>
            </a:r>
            <a:r>
              <a:rPr lang="es-MX" dirty="0"/>
              <a:t>, basada completamente en atención:</a:t>
            </a:r>
          </a:p>
          <a:p>
            <a:pPr marL="742950" lvl="1" indent="-285750">
              <a:buFont typeface="Arial" panose="020B0604020202020204" pitchFamily="34" charset="0"/>
              <a:buChar char="•"/>
            </a:pPr>
            <a:r>
              <a:rPr lang="es-MX" dirty="0"/>
              <a:t>Utiliza </a:t>
            </a:r>
            <a:r>
              <a:rPr lang="es-MX" b="1" dirty="0" err="1"/>
              <a:t>auto-atención</a:t>
            </a:r>
            <a:r>
              <a:rPr lang="es-MX" dirty="0"/>
              <a:t> para modelar relaciones entre todas las palabras.</a:t>
            </a:r>
          </a:p>
          <a:p>
            <a:pPr marL="742950" lvl="1" indent="-285750">
              <a:buFont typeface="Arial" panose="020B0604020202020204" pitchFamily="34" charset="0"/>
              <a:buChar char="•"/>
            </a:pPr>
            <a:r>
              <a:rPr lang="es-MX" dirty="0"/>
              <a:t>Permite </a:t>
            </a:r>
            <a:r>
              <a:rPr lang="es-MX" b="1" dirty="0"/>
              <a:t>paralelizar el entrenamiento</a:t>
            </a:r>
            <a:r>
              <a:rPr lang="es-MX" dirty="0"/>
              <a:t> y </a:t>
            </a:r>
            <a:r>
              <a:rPr lang="es-MX" b="1" dirty="0"/>
              <a:t>capturar dependencias largas</a:t>
            </a:r>
            <a:r>
              <a:rPr lang="es-MX" dirty="0"/>
              <a:t>.</a:t>
            </a:r>
          </a:p>
          <a:p>
            <a:pPr>
              <a:buFont typeface="Arial" panose="020B0604020202020204" pitchFamily="34" charset="0"/>
              <a:buChar char="•"/>
            </a:pPr>
            <a:r>
              <a:rPr lang="es-MX" dirty="0"/>
              <a:t>Superó en calidad a modelos RNN + atención en traducción con </a:t>
            </a:r>
            <a:r>
              <a:rPr lang="es-MX" b="1" dirty="0"/>
              <a:t>menos tiempo de entrenamiento</a:t>
            </a:r>
            <a:r>
              <a:rPr lang="es-MX" dirty="0"/>
              <a:t>.</a:t>
            </a:r>
          </a:p>
          <a:p>
            <a:endParaRPr lang="es-AR" dirty="0"/>
          </a:p>
        </p:txBody>
      </p:sp>
    </p:spTree>
    <p:extLst>
      <p:ext uri="{BB962C8B-B14F-4D97-AF65-F5344CB8AC3E}">
        <p14:creationId xmlns:p14="http://schemas.microsoft.com/office/powerpoint/2010/main" val="1895667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50029-E27F-F14B-5B43-7102AD50FFEA}"/>
              </a:ext>
            </a:extLst>
          </p:cNvPr>
          <p:cNvSpPr>
            <a:spLocks noGrp="1"/>
          </p:cNvSpPr>
          <p:nvPr>
            <p:ph type="title"/>
          </p:nvPr>
        </p:nvSpPr>
        <p:spPr/>
        <p:txBody>
          <a:bodyPr/>
          <a:lstStyle/>
          <a:p>
            <a:r>
              <a:rPr lang="es-MX" b="1" dirty="0"/>
              <a:t>Ramas del </a:t>
            </a:r>
            <a:r>
              <a:rPr lang="es-MX" b="1" dirty="0" err="1"/>
              <a:t>Transformer</a:t>
            </a:r>
            <a:endParaRPr lang="es-AR" dirty="0"/>
          </a:p>
        </p:txBody>
      </p:sp>
      <p:sp>
        <p:nvSpPr>
          <p:cNvPr id="3" name="Marcador de contenido 2">
            <a:extLst>
              <a:ext uri="{FF2B5EF4-FFF2-40B4-BE49-F238E27FC236}">
                <a16:creationId xmlns:a16="http://schemas.microsoft.com/office/drawing/2014/main" id="{F15D7F29-0B97-27E7-C790-2AA13585287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s-MX" sz="2400" b="1" dirty="0"/>
              <a:t>BERT (2018)</a:t>
            </a:r>
            <a:r>
              <a:rPr lang="es-MX" sz="2400" dirty="0"/>
              <a:t> – </a:t>
            </a:r>
            <a:r>
              <a:rPr lang="es-MX" sz="2400" i="1" dirty="0"/>
              <a:t>Comprensión de texto</a:t>
            </a:r>
            <a:endParaRPr lang="es-MX" sz="2400" dirty="0"/>
          </a:p>
          <a:p>
            <a:pPr marL="742950" lvl="1" indent="-285750">
              <a:buFont typeface="Arial" panose="020B0604020202020204" pitchFamily="34" charset="0"/>
              <a:buChar char="•"/>
            </a:pPr>
            <a:r>
              <a:rPr lang="es-MX" dirty="0"/>
              <a:t>Usa solo el </a:t>
            </a:r>
            <a:r>
              <a:rPr lang="es-MX" b="1" dirty="0" err="1"/>
              <a:t>encoder</a:t>
            </a:r>
            <a:r>
              <a:rPr lang="es-MX" dirty="0"/>
              <a:t> (bidireccional).</a:t>
            </a:r>
          </a:p>
          <a:p>
            <a:pPr marL="742950" lvl="1" indent="-285750">
              <a:buFont typeface="Arial" panose="020B0604020202020204" pitchFamily="34" charset="0"/>
              <a:buChar char="•"/>
            </a:pPr>
            <a:r>
              <a:rPr lang="es-MX" dirty="0"/>
              <a:t>Capta contexto a izquierda y derecha.</a:t>
            </a:r>
          </a:p>
          <a:p>
            <a:pPr marL="742950" lvl="1" indent="-285750">
              <a:buFont typeface="Arial" panose="020B0604020202020204" pitchFamily="34" charset="0"/>
              <a:buChar char="•"/>
            </a:pPr>
            <a:r>
              <a:rPr lang="es-MX" dirty="0"/>
              <a:t>Entrenado con </a:t>
            </a:r>
            <a:r>
              <a:rPr lang="es-MX" b="1" dirty="0" err="1"/>
              <a:t>Masked</a:t>
            </a:r>
            <a:r>
              <a:rPr lang="es-MX" b="1" dirty="0"/>
              <a:t> </a:t>
            </a:r>
            <a:r>
              <a:rPr lang="es-MX" b="1" dirty="0" err="1"/>
              <a:t>Language</a:t>
            </a:r>
            <a:r>
              <a:rPr lang="es-MX" b="1" dirty="0"/>
              <a:t> </a:t>
            </a:r>
            <a:r>
              <a:rPr lang="es-MX" b="1" dirty="0" err="1"/>
              <a:t>Modeling</a:t>
            </a:r>
            <a:r>
              <a:rPr lang="es-MX" dirty="0"/>
              <a:t> (predicción de palabras ocultas).</a:t>
            </a:r>
          </a:p>
          <a:p>
            <a:pPr marL="742950" lvl="1" indent="-285750">
              <a:buFont typeface="Arial" panose="020B0604020202020204" pitchFamily="34" charset="0"/>
              <a:buChar char="•"/>
            </a:pPr>
            <a:r>
              <a:rPr lang="es-MX" dirty="0"/>
              <a:t>Excelente en tareas de comprensión tras ajuste fino (GLUE, </a:t>
            </a:r>
            <a:r>
              <a:rPr lang="es-MX" dirty="0" err="1"/>
              <a:t>SQuAD</a:t>
            </a:r>
            <a:r>
              <a:rPr lang="es-MX" dirty="0"/>
              <a:t>).</a:t>
            </a:r>
          </a:p>
          <a:p>
            <a:pPr>
              <a:buFont typeface="Arial" panose="020B0604020202020204" pitchFamily="34" charset="0"/>
              <a:buChar char="•"/>
            </a:pPr>
            <a:r>
              <a:rPr lang="es-MX" sz="2400" b="1" dirty="0"/>
              <a:t>GPT (2018–2023)</a:t>
            </a:r>
            <a:r>
              <a:rPr lang="es-MX" sz="2400" dirty="0"/>
              <a:t> – </a:t>
            </a:r>
            <a:r>
              <a:rPr lang="es-MX" sz="2400" i="1" dirty="0"/>
              <a:t>Generación de texto</a:t>
            </a:r>
            <a:endParaRPr lang="es-MX" sz="2400" dirty="0"/>
          </a:p>
          <a:p>
            <a:pPr marL="742950" lvl="1" indent="-285750">
              <a:buFont typeface="Arial" panose="020B0604020202020204" pitchFamily="34" charset="0"/>
              <a:buChar char="•"/>
            </a:pPr>
            <a:r>
              <a:rPr lang="es-MX" dirty="0"/>
              <a:t>Usa solo el </a:t>
            </a:r>
            <a:r>
              <a:rPr lang="es-MX" b="1" dirty="0" err="1"/>
              <a:t>decoder</a:t>
            </a:r>
            <a:r>
              <a:rPr lang="es-MX" dirty="0"/>
              <a:t> (unidireccional).</a:t>
            </a:r>
          </a:p>
          <a:p>
            <a:pPr marL="742950" lvl="1" indent="-285750">
              <a:buFont typeface="Arial" panose="020B0604020202020204" pitchFamily="34" charset="0"/>
              <a:buChar char="•"/>
            </a:pPr>
            <a:r>
              <a:rPr lang="es-MX" dirty="0"/>
              <a:t>Entrenado para predecir la siguiente palabra.</a:t>
            </a:r>
          </a:p>
          <a:p>
            <a:pPr marL="742950" lvl="1" indent="-285750">
              <a:buFont typeface="Arial" panose="020B0604020202020204" pitchFamily="34" charset="0"/>
              <a:buChar char="•"/>
            </a:pPr>
            <a:r>
              <a:rPr lang="es-MX" dirty="0"/>
              <a:t>Capacidad de aprendizaje </a:t>
            </a:r>
            <a:r>
              <a:rPr lang="es-MX" b="1" dirty="0" err="1"/>
              <a:t>zero-shot</a:t>
            </a:r>
            <a:r>
              <a:rPr lang="es-MX" dirty="0"/>
              <a:t> y </a:t>
            </a:r>
            <a:r>
              <a:rPr lang="es-MX" b="1" dirty="0" err="1"/>
              <a:t>few-shot</a:t>
            </a:r>
            <a:r>
              <a:rPr lang="es-MX" dirty="0"/>
              <a:t> desde </a:t>
            </a:r>
            <a:r>
              <a:rPr lang="es-MX" b="1" dirty="0"/>
              <a:t>GPT-3</a:t>
            </a:r>
            <a:r>
              <a:rPr lang="es-MX" dirty="0"/>
              <a:t>.</a:t>
            </a:r>
          </a:p>
          <a:p>
            <a:pPr marL="742950" lvl="1" indent="-285750">
              <a:buFont typeface="Arial" panose="020B0604020202020204" pitchFamily="34" charset="0"/>
              <a:buChar char="•"/>
            </a:pPr>
            <a:r>
              <a:rPr lang="es-MX" dirty="0"/>
              <a:t>GPT-2 generó textos tan realistas que </a:t>
            </a:r>
            <a:r>
              <a:rPr lang="es-MX" dirty="0" err="1"/>
              <a:t>OpenAI</a:t>
            </a:r>
            <a:r>
              <a:rPr lang="es-MX" dirty="0"/>
              <a:t> demoró su publicación.</a:t>
            </a:r>
          </a:p>
          <a:p>
            <a:pPr marL="742950" lvl="1" indent="-285750">
              <a:buFont typeface="Arial" panose="020B0604020202020204" pitchFamily="34" charset="0"/>
              <a:buChar char="•"/>
            </a:pPr>
            <a:r>
              <a:rPr lang="es-MX" dirty="0"/>
              <a:t>GPT-3 (2020): 175B parámetros. Asombroso rendimiento sin reentrenar.</a:t>
            </a:r>
          </a:p>
          <a:p>
            <a:pPr marL="742950" lvl="1" indent="-285750">
              <a:buFont typeface="Arial" panose="020B0604020202020204" pitchFamily="34" charset="0"/>
              <a:buChar char="•"/>
            </a:pPr>
            <a:r>
              <a:rPr lang="es-MX" dirty="0"/>
              <a:t>GPT-4 (2023): Multimodal, más coherente, mejores razonamientos.</a:t>
            </a:r>
          </a:p>
          <a:p>
            <a:pPr>
              <a:buFont typeface="Arial" panose="020B0604020202020204" pitchFamily="34" charset="0"/>
              <a:buChar char="•"/>
            </a:pPr>
            <a:r>
              <a:rPr lang="es-AR" sz="2400" b="1" dirty="0" err="1"/>
              <a:t>PaLM</a:t>
            </a:r>
            <a:r>
              <a:rPr lang="es-AR" sz="2400" b="1" dirty="0"/>
              <a:t> (Google, 2022)</a:t>
            </a:r>
            <a:r>
              <a:rPr lang="es-AR" sz="2400" dirty="0"/>
              <a:t>: 540B parámetros.</a:t>
            </a:r>
          </a:p>
          <a:p>
            <a:pPr>
              <a:buFont typeface="Arial" panose="020B0604020202020204" pitchFamily="34" charset="0"/>
              <a:buChar char="•"/>
            </a:pPr>
            <a:r>
              <a:rPr lang="es-AR" sz="2400" b="1" dirty="0" err="1"/>
              <a:t>LLaMA</a:t>
            </a:r>
            <a:r>
              <a:rPr lang="es-AR" sz="2400" b="1" dirty="0"/>
              <a:t> (Meta, 2023)</a:t>
            </a:r>
            <a:r>
              <a:rPr lang="es-AR" sz="2400" dirty="0"/>
              <a:t>: Modelos open-</a:t>
            </a:r>
            <a:r>
              <a:rPr lang="es-AR" sz="2400" dirty="0" err="1"/>
              <a:t>source</a:t>
            </a:r>
            <a:r>
              <a:rPr lang="es-AR" sz="2400" dirty="0"/>
              <a:t> altamente eficientes.</a:t>
            </a:r>
          </a:p>
          <a:p>
            <a:pPr marL="742950" lvl="1" indent="-285750">
              <a:buFont typeface="Arial" panose="020B0604020202020204" pitchFamily="34" charset="0"/>
              <a:buChar char="•"/>
            </a:pPr>
            <a:endParaRPr lang="es-MX" dirty="0"/>
          </a:p>
          <a:p>
            <a:endParaRPr lang="es-AR" dirty="0"/>
          </a:p>
        </p:txBody>
      </p:sp>
    </p:spTree>
    <p:extLst>
      <p:ext uri="{BB962C8B-B14F-4D97-AF65-F5344CB8AC3E}">
        <p14:creationId xmlns:p14="http://schemas.microsoft.com/office/powerpoint/2010/main" val="2560476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9964E-FC07-E0B8-10C9-D16683C5A984}"/>
              </a:ext>
            </a:extLst>
          </p:cNvPr>
          <p:cNvSpPr>
            <a:spLocks noGrp="1"/>
          </p:cNvSpPr>
          <p:nvPr>
            <p:ph type="title"/>
          </p:nvPr>
        </p:nvSpPr>
        <p:spPr/>
        <p:txBody>
          <a:bodyPr/>
          <a:lstStyle/>
          <a:p>
            <a:r>
              <a:rPr lang="es-MX" dirty="0"/>
              <a:t>Los </a:t>
            </a:r>
            <a:r>
              <a:rPr lang="es-MX" dirty="0" err="1"/>
              <a:t>LLMs</a:t>
            </a:r>
            <a:r>
              <a:rPr lang="es-MX" dirty="0"/>
              <a:t> modernos combinan</a:t>
            </a:r>
            <a:endParaRPr lang="es-AR" dirty="0"/>
          </a:p>
        </p:txBody>
      </p:sp>
      <p:sp>
        <p:nvSpPr>
          <p:cNvPr id="3" name="Marcador de contenido 2">
            <a:extLst>
              <a:ext uri="{FF2B5EF4-FFF2-40B4-BE49-F238E27FC236}">
                <a16:creationId xmlns:a16="http://schemas.microsoft.com/office/drawing/2014/main" id="{065A656E-18B1-025E-419D-DAA980037281}"/>
              </a:ext>
            </a:extLst>
          </p:cNvPr>
          <p:cNvSpPr>
            <a:spLocks noGrp="1"/>
          </p:cNvSpPr>
          <p:nvPr>
            <p:ph idx="1"/>
          </p:nvPr>
        </p:nvSpPr>
        <p:spPr>
          <a:xfrm>
            <a:off x="838200" y="2481943"/>
            <a:ext cx="10515600" cy="3502514"/>
          </a:xfrm>
        </p:spPr>
        <p:txBody>
          <a:bodyPr>
            <a:normAutofit/>
          </a:bodyPr>
          <a:lstStyle/>
          <a:p>
            <a:pPr>
              <a:buNone/>
            </a:pPr>
            <a:r>
              <a:rPr lang="es-MX" b="1" i="0" dirty="0">
                <a:effectLst/>
                <a:latin typeface="system-ui"/>
              </a:rPr>
              <a:t>Fundamento probabilístico</a:t>
            </a:r>
            <a:r>
              <a:rPr lang="es-MX" b="0" i="0" dirty="0">
                <a:effectLst/>
                <a:latin typeface="system-ui"/>
              </a:rPr>
              <a:t> (modelar distribuciones de palabras)</a:t>
            </a:r>
          </a:p>
          <a:p>
            <a:pPr>
              <a:buNone/>
            </a:pPr>
            <a:r>
              <a:rPr lang="es-MX" b="1" i="0" dirty="0">
                <a:effectLst/>
                <a:latin typeface="system-ui"/>
              </a:rPr>
              <a:t>Representaciones distribuidas</a:t>
            </a:r>
            <a:r>
              <a:rPr lang="es-MX" b="0" i="0" dirty="0">
                <a:effectLst/>
                <a:latin typeface="system-ui"/>
              </a:rPr>
              <a:t> (</a:t>
            </a:r>
            <a:r>
              <a:rPr lang="es-MX" b="0" i="0" dirty="0" err="1">
                <a:effectLst/>
                <a:latin typeface="system-ui"/>
              </a:rPr>
              <a:t>embeddings</a:t>
            </a:r>
            <a:r>
              <a:rPr lang="es-MX" b="0" i="0" dirty="0">
                <a:effectLst/>
                <a:latin typeface="system-ui"/>
              </a:rPr>
              <a:t> de alta dimensión)</a:t>
            </a:r>
          </a:p>
          <a:p>
            <a:pPr>
              <a:buNone/>
            </a:pPr>
            <a:r>
              <a:rPr lang="es-MX" b="1" dirty="0" err="1"/>
              <a:t>Pre-entrenamiento</a:t>
            </a:r>
            <a:r>
              <a:rPr lang="es-MX" b="1" dirty="0"/>
              <a:t> masivo</a:t>
            </a:r>
            <a:r>
              <a:rPr lang="es-MX" dirty="0"/>
              <a:t> en texto sin etiquetas</a:t>
            </a:r>
          </a:p>
          <a:p>
            <a:pPr marL="0" indent="0">
              <a:buNone/>
            </a:pPr>
            <a:r>
              <a:rPr lang="es-MX" b="1" i="0" dirty="0">
                <a:effectLst/>
                <a:latin typeface="system-ui"/>
              </a:rPr>
              <a:t>Arquitecturas neuronales avanzadas</a:t>
            </a:r>
            <a:r>
              <a:rPr lang="es-MX" b="0" i="0" dirty="0">
                <a:effectLst/>
                <a:latin typeface="system-ui"/>
              </a:rPr>
              <a:t>  | </a:t>
            </a:r>
            <a:r>
              <a:rPr lang="es-MX" b="1" dirty="0" err="1"/>
              <a:t>Transformer</a:t>
            </a:r>
            <a:endParaRPr lang="es-MX" dirty="0"/>
          </a:p>
          <a:p>
            <a:pPr marL="0" indent="0">
              <a:buNone/>
            </a:pPr>
            <a:endParaRPr lang="es-MX" b="0" i="0" dirty="0">
              <a:effectLst/>
              <a:latin typeface="system-ui"/>
            </a:endParaRPr>
          </a:p>
          <a:p>
            <a:pPr marL="0" indent="0">
              <a:buNone/>
            </a:pPr>
            <a:r>
              <a:rPr lang="es-MX" b="0" i="0" dirty="0">
                <a:effectLst/>
                <a:latin typeface="system-ui"/>
              </a:rPr>
              <a:t>Permite capturar las sutilezas del lenguaje a un nivel antes imposible. </a:t>
            </a:r>
            <a:endParaRPr lang="es-MX" dirty="0"/>
          </a:p>
          <a:p>
            <a:endParaRPr lang="es-MX" dirty="0"/>
          </a:p>
          <a:p>
            <a:endParaRPr lang="es-AR" dirty="0"/>
          </a:p>
        </p:txBody>
      </p:sp>
    </p:spTree>
    <p:extLst>
      <p:ext uri="{BB962C8B-B14F-4D97-AF65-F5344CB8AC3E}">
        <p14:creationId xmlns:p14="http://schemas.microsoft.com/office/powerpoint/2010/main" val="1333238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AAF22-17B9-2E24-4516-C1C2F1782FC4}"/>
              </a:ext>
            </a:extLst>
          </p:cNvPr>
          <p:cNvSpPr>
            <a:spLocks noGrp="1"/>
          </p:cNvSpPr>
          <p:nvPr>
            <p:ph type="title"/>
          </p:nvPr>
        </p:nvSpPr>
        <p:spPr/>
        <p:txBody>
          <a:bodyPr/>
          <a:lstStyle/>
          <a:p>
            <a:r>
              <a:rPr lang="es-AR" b="1" kern="100" dirty="0">
                <a:solidFill>
                  <a:srgbClr val="0F4761"/>
                </a:solidFill>
                <a:latin typeface="Aptos Display" panose="020B0004020202020204" pitchFamily="34" charset="0"/>
                <a:cs typeface="Times New Roman" panose="02020603050405020304" pitchFamily="18" charset="0"/>
              </a:rPr>
              <a:t>El riesgo  de alucinaciones verosímiles</a:t>
            </a:r>
          </a:p>
        </p:txBody>
      </p:sp>
      <p:sp>
        <p:nvSpPr>
          <p:cNvPr id="3" name="Marcador de contenido 2">
            <a:extLst>
              <a:ext uri="{FF2B5EF4-FFF2-40B4-BE49-F238E27FC236}">
                <a16:creationId xmlns:a16="http://schemas.microsoft.com/office/drawing/2014/main" id="{88C490DA-B705-F128-0B9C-408A8F38B687}"/>
              </a:ext>
            </a:extLst>
          </p:cNvPr>
          <p:cNvSpPr>
            <a:spLocks noGrp="1"/>
          </p:cNvSpPr>
          <p:nvPr>
            <p:ph idx="1"/>
          </p:nvPr>
        </p:nvSpPr>
        <p:spPr>
          <a:xfrm>
            <a:off x="838200" y="1760048"/>
            <a:ext cx="10515600" cy="4248865"/>
          </a:xfrm>
        </p:spPr>
        <p:txBody>
          <a:bodyPr>
            <a:normAutofit lnSpcReduction="10000"/>
          </a:bodyPr>
          <a:lstStyle/>
          <a:p>
            <a:pPr marL="0" indent="0">
              <a:lnSpc>
                <a:spcPct val="115000"/>
              </a:lnSpc>
              <a:spcAft>
                <a:spcPts val="800"/>
              </a:spcAft>
              <a:buNone/>
            </a:pPr>
            <a:r>
              <a:rPr lang="es-MX" sz="2000" kern="100" dirty="0">
                <a:latin typeface="Aptos" panose="020B0004020202020204" pitchFamily="34" charset="0"/>
                <a:cs typeface="Times New Roman" panose="02020603050405020304" pitchFamily="18" charset="0"/>
              </a:rPr>
              <a:t>El caso alcalde de Australia, Brian Hood, </a:t>
            </a:r>
            <a:r>
              <a:rPr lang="es-MX" sz="2000" kern="100" dirty="0" err="1">
                <a:latin typeface="Aptos" panose="020B0004020202020204" pitchFamily="34" charset="0"/>
                <a:cs typeface="Times New Roman" panose="02020603050405020304" pitchFamily="18" charset="0"/>
              </a:rPr>
              <a:t>ChatGPT</a:t>
            </a:r>
            <a:r>
              <a:rPr lang="es-MX" sz="2000" kern="100" dirty="0">
                <a:latin typeface="Aptos" panose="020B0004020202020204" pitchFamily="34" charset="0"/>
                <a:cs typeface="Times New Roman" panose="02020603050405020304" pitchFamily="18" charset="0"/>
              </a:rPr>
              <a:t> difundió información afirmando que había sido encarcelado por soborno en un escándalo de corrupción internacional, cuando en realidad él fue el denunciante que informó a las autoridades sobre los pagos de soborno</a:t>
            </a:r>
          </a:p>
          <a:p>
            <a:pPr marL="0" indent="0">
              <a:lnSpc>
                <a:spcPct val="115000"/>
              </a:lnSpc>
              <a:spcAft>
                <a:spcPts val="800"/>
              </a:spcAft>
              <a:buNone/>
            </a:pPr>
            <a:r>
              <a:rPr lang="es-AR" sz="2000" b="1" kern="100" dirty="0">
                <a:latin typeface="Aptos" panose="020B0004020202020204" pitchFamily="34" charset="0"/>
                <a:cs typeface="Times New Roman" panose="02020603050405020304" pitchFamily="18" charset="0"/>
              </a:rPr>
              <a:t>Un LLM puede producir texto que parece confiable</a:t>
            </a:r>
            <a:r>
              <a:rPr lang="es-AR" sz="2000" kern="100" dirty="0">
                <a:latin typeface="Aptos" panose="020B0004020202020204" pitchFamily="34" charset="0"/>
                <a:cs typeface="Times New Roman" panose="02020603050405020304" pitchFamily="18" charset="0"/>
              </a:rPr>
              <a:t>, pero que en realidad no lo es. Esto es problemático porque los usuarios pueden asumir que la IA siempre dice la verdad. </a:t>
            </a:r>
          </a:p>
          <a:p>
            <a:pPr marL="0" indent="0">
              <a:lnSpc>
                <a:spcPct val="115000"/>
              </a:lnSpc>
              <a:spcAft>
                <a:spcPts val="800"/>
              </a:spcAft>
              <a:buNone/>
            </a:pPr>
            <a:r>
              <a:rPr lang="es-AR" sz="2000" kern="100" dirty="0">
                <a:latin typeface="Aptos" panose="020B0004020202020204" pitchFamily="34" charset="0"/>
                <a:cs typeface="Times New Roman" panose="02020603050405020304" pitchFamily="18" charset="0"/>
              </a:rPr>
              <a:t>Un LLM no “razona” ni “entiende” en el sentido humano, sino que genera respuestas basadas en patrones probabilísticos</a:t>
            </a:r>
            <a:r>
              <a:rPr lang="es-AR" sz="2000" kern="100" dirty="0">
                <a:effectLst/>
                <a:latin typeface="Aptos" panose="020B0004020202020204" pitchFamily="34" charset="0"/>
                <a:ea typeface="Aptos" panose="020B0004020202020204" pitchFamily="34" charset="0"/>
                <a:cs typeface="Times New Roman" panose="02020603050405020304" pitchFamily="18" charset="0"/>
              </a:rPr>
              <a:t>. Puede generar información incorrecta o falsa con una alta confianza, lo que se conoce como </a:t>
            </a:r>
            <a:r>
              <a:rPr lang="es-AR" sz="2000" b="1" kern="100" dirty="0">
                <a:effectLst/>
                <a:latin typeface="Aptos" panose="020B0004020202020204" pitchFamily="34" charset="0"/>
                <a:ea typeface="Aptos" panose="020B0004020202020204" pitchFamily="34" charset="0"/>
                <a:cs typeface="Times New Roman" panose="02020603050405020304" pitchFamily="18" charset="0"/>
              </a:rPr>
              <a:t>"alucinaciones"</a:t>
            </a:r>
            <a:r>
              <a:rPr lang="es-AR" sz="2000" kern="100" dirty="0">
                <a:effectLst/>
                <a:latin typeface="Aptos" panose="020B0004020202020204" pitchFamily="34" charset="0"/>
                <a:ea typeface="Aptos" panose="020B0004020202020204" pitchFamily="34" charset="0"/>
                <a:cs typeface="Times New Roman" panose="02020603050405020304" pitchFamily="18" charset="0"/>
              </a:rPr>
              <a:t> en IA.  Esto es particularmente peligroso cuando se usa en áreas sensibles como salud, derecho o educación.</a:t>
            </a:r>
          </a:p>
          <a:p>
            <a:pPr marL="0" indent="0">
              <a:lnSpc>
                <a:spcPct val="115000"/>
              </a:lnSpc>
              <a:spcAft>
                <a:spcPts val="800"/>
              </a:spcAft>
              <a:buNone/>
            </a:pPr>
            <a:r>
              <a:rPr lang="es-AR" sz="2000" kern="100" dirty="0">
                <a:latin typeface="Aptos" panose="020B0004020202020204" pitchFamily="34" charset="0"/>
                <a:ea typeface="Aptos" panose="020B0004020202020204" pitchFamily="34" charset="0"/>
                <a:cs typeface="Times New Roman" panose="02020603050405020304" pitchFamily="18" charset="0"/>
              </a:rPr>
              <a:t>- No es una mentira en el sentido que lo conocemos, puesto que se desconoce la verdad. </a:t>
            </a:r>
            <a:endParaRPr lang="es-AR"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20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AR"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AR" sz="2000" dirty="0"/>
          </a:p>
        </p:txBody>
      </p:sp>
    </p:spTree>
    <p:extLst>
      <p:ext uri="{BB962C8B-B14F-4D97-AF65-F5344CB8AC3E}">
        <p14:creationId xmlns:p14="http://schemas.microsoft.com/office/powerpoint/2010/main" val="2019700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0976A-1107-7175-2B7C-FD42B3DA5D61}"/>
              </a:ext>
            </a:extLst>
          </p:cNvPr>
          <p:cNvSpPr>
            <a:spLocks noGrp="1"/>
          </p:cNvSpPr>
          <p:nvPr>
            <p:ph type="title"/>
          </p:nvPr>
        </p:nvSpPr>
        <p:spPr>
          <a:xfrm>
            <a:off x="1282963" y="1238080"/>
            <a:ext cx="9849751" cy="1349671"/>
          </a:xfrm>
        </p:spPr>
        <p:txBody>
          <a:bodyPr anchor="b">
            <a:normAutofit/>
          </a:bodyPr>
          <a:lstStyle/>
          <a:p>
            <a:r>
              <a:rPr lang="es-ES" sz="5400" dirty="0"/>
              <a:t>RAG | Contenidos </a:t>
            </a:r>
            <a:endParaRPr lang="es-AR" sz="5400" dirty="0"/>
          </a:p>
        </p:txBody>
      </p:sp>
      <p:sp>
        <p:nvSpPr>
          <p:cNvPr id="3" name="Marcador de contenido 2">
            <a:extLst>
              <a:ext uri="{FF2B5EF4-FFF2-40B4-BE49-F238E27FC236}">
                <a16:creationId xmlns:a16="http://schemas.microsoft.com/office/drawing/2014/main" id="{9768D2AA-CDA0-4829-3944-54EABC5A1C08}"/>
              </a:ext>
            </a:extLst>
          </p:cNvPr>
          <p:cNvSpPr>
            <a:spLocks noGrp="1"/>
          </p:cNvSpPr>
          <p:nvPr>
            <p:ph idx="1"/>
          </p:nvPr>
        </p:nvSpPr>
        <p:spPr>
          <a:xfrm>
            <a:off x="1289304" y="2902913"/>
            <a:ext cx="9849751" cy="2957151"/>
          </a:xfrm>
        </p:spPr>
        <p:txBody>
          <a:bodyPr anchor="ctr">
            <a:normAutofit/>
          </a:bodyPr>
          <a:lstStyle/>
          <a:p>
            <a:r>
              <a:rPr lang="es-ES" sz="2000" dirty="0"/>
              <a:t>Retomar, desde su funcionalidad, los conceptos de LLM, </a:t>
            </a:r>
            <a:r>
              <a:rPr lang="es-ES" sz="2000" dirty="0" err="1"/>
              <a:t>Embedding</a:t>
            </a:r>
            <a:r>
              <a:rPr lang="es-ES" sz="2000" dirty="0"/>
              <a:t>, vectorización. </a:t>
            </a:r>
          </a:p>
          <a:p>
            <a:r>
              <a:rPr lang="es-ES" sz="2000" dirty="0"/>
              <a:t>Recorrer las capas fundamentales de la construcción de un </a:t>
            </a:r>
            <a:r>
              <a:rPr lang="es-ES" sz="2000" dirty="0" err="1"/>
              <a:t>chatbot</a:t>
            </a:r>
            <a:r>
              <a:rPr lang="es-ES" sz="2000" dirty="0"/>
              <a:t>. </a:t>
            </a:r>
          </a:p>
          <a:p>
            <a:r>
              <a:rPr lang="es-ES" sz="2000" dirty="0"/>
              <a:t>Poner en funcionamiento un </a:t>
            </a:r>
            <a:r>
              <a:rPr lang="es-ES" sz="2000" dirty="0" err="1"/>
              <a:t>chatbot</a:t>
            </a:r>
            <a:r>
              <a:rPr lang="es-ES" sz="2000" dirty="0"/>
              <a:t> que responde consultas a partir de las clases transcriptas, el centro de gravedad será buscar calidad de la respuesta. </a:t>
            </a:r>
          </a:p>
          <a:p>
            <a:r>
              <a:rPr lang="es-ES" sz="2000" dirty="0"/>
              <a:t>Un ejemplo de </a:t>
            </a:r>
            <a:r>
              <a:rPr lang="es-ES" sz="2000" dirty="0" err="1"/>
              <a:t>chatbot</a:t>
            </a:r>
            <a:r>
              <a:rPr lang="es-ES" sz="2000" dirty="0"/>
              <a:t> un poco más complejo, que nos va a dar ideas sobre el enorme campo de posibilidades. </a:t>
            </a:r>
          </a:p>
          <a:p>
            <a:endParaRPr lang="es-AR" sz="2000" dirty="0"/>
          </a:p>
        </p:txBody>
      </p:sp>
    </p:spTree>
    <p:extLst>
      <p:ext uri="{BB962C8B-B14F-4D97-AF65-F5344CB8AC3E}">
        <p14:creationId xmlns:p14="http://schemas.microsoft.com/office/powerpoint/2010/main" val="2194788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B14DF-F889-F595-607E-4CD4792F9C87}"/>
              </a:ext>
            </a:extLst>
          </p:cNvPr>
          <p:cNvSpPr>
            <a:spLocks noGrp="1"/>
          </p:cNvSpPr>
          <p:nvPr>
            <p:ph type="title"/>
          </p:nvPr>
        </p:nvSpPr>
        <p:spPr>
          <a:xfrm>
            <a:off x="1289303" y="686846"/>
            <a:ext cx="9849751" cy="1349671"/>
          </a:xfrm>
        </p:spPr>
        <p:txBody>
          <a:bodyPr anchor="b">
            <a:normAutofit/>
          </a:bodyPr>
          <a:lstStyle/>
          <a:p>
            <a:r>
              <a:rPr lang="es-ES" sz="4200" b="1" dirty="0"/>
              <a:t>¿Cómo ampliar la potencialidad de los Modelos Grandes de Lenguaje? </a:t>
            </a:r>
            <a:endParaRPr lang="es-AR" sz="4200" dirty="0"/>
          </a:p>
        </p:txBody>
      </p:sp>
      <p:sp>
        <p:nvSpPr>
          <p:cNvPr id="3" name="Marcador de contenido 2">
            <a:extLst>
              <a:ext uri="{FF2B5EF4-FFF2-40B4-BE49-F238E27FC236}">
                <a16:creationId xmlns:a16="http://schemas.microsoft.com/office/drawing/2014/main" id="{4A39D0D2-DC9A-8ECC-90EE-200C985CF818}"/>
              </a:ext>
            </a:extLst>
          </p:cNvPr>
          <p:cNvSpPr>
            <a:spLocks noGrp="1"/>
          </p:cNvSpPr>
          <p:nvPr>
            <p:ph idx="1"/>
          </p:nvPr>
        </p:nvSpPr>
        <p:spPr>
          <a:xfrm>
            <a:off x="1347313" y="2392018"/>
            <a:ext cx="9849751" cy="3305288"/>
          </a:xfrm>
        </p:spPr>
        <p:txBody>
          <a:bodyPr anchor="ctr">
            <a:normAutofit/>
          </a:bodyPr>
          <a:lstStyle/>
          <a:p>
            <a:pPr marL="0" indent="0">
              <a:buNone/>
            </a:pPr>
            <a:r>
              <a:rPr lang="es-ES" sz="1900" b="1" dirty="0"/>
              <a:t>La revolución de los modelos de lenguaje</a:t>
            </a:r>
            <a:r>
              <a:rPr lang="es-ES" sz="1900" dirty="0"/>
              <a:t>, como los grandes modelos de lenguaje (</a:t>
            </a:r>
            <a:r>
              <a:rPr lang="es-ES" sz="1900" dirty="0" err="1"/>
              <a:t>LLMs</a:t>
            </a:r>
            <a:r>
              <a:rPr lang="es-ES" sz="1900" dirty="0"/>
              <a:t>), ha transformado nuestra capacidad para procesar y generar texto de manera eficiente, precisa y natural. </a:t>
            </a:r>
          </a:p>
          <a:p>
            <a:pPr marL="0" indent="0">
              <a:buNone/>
            </a:pPr>
            <a:r>
              <a:rPr lang="es-ES" sz="1900" dirty="0"/>
              <a:t>Sin embargo, su implementación en tareas prácticas y específicas a menudo enfrenta desafíos clave</a:t>
            </a:r>
            <a:r>
              <a:rPr lang="es-ES" sz="1900" b="1" dirty="0"/>
              <a:t>: acceso a información actualizada, adaptación a dominios concretos y precisión en contextos especializados</a:t>
            </a:r>
            <a:r>
              <a:rPr lang="es-ES" sz="1900" dirty="0"/>
              <a:t>. Aquí es donde el enfoque </a:t>
            </a:r>
            <a:r>
              <a:rPr lang="es-ES" sz="1900" b="1" dirty="0" err="1"/>
              <a:t>Retrieval-Augmented</a:t>
            </a:r>
            <a:r>
              <a:rPr lang="es-ES" sz="1900" b="1" dirty="0"/>
              <a:t> </a:t>
            </a:r>
            <a:r>
              <a:rPr lang="es-ES" sz="1900" b="1" dirty="0" err="1"/>
              <a:t>Generation</a:t>
            </a:r>
            <a:r>
              <a:rPr lang="es-ES" sz="1900" b="1" dirty="0"/>
              <a:t> (RAG)</a:t>
            </a:r>
            <a:r>
              <a:rPr lang="es-ES" sz="1900" dirty="0"/>
              <a:t> se destaca como una solución innovadora.</a:t>
            </a:r>
          </a:p>
          <a:p>
            <a:pPr marL="0" indent="0">
              <a:buNone/>
            </a:pPr>
            <a:r>
              <a:rPr lang="es-ES" sz="1900" b="1" dirty="0"/>
              <a:t>RAG combina la potencia de los modelos de lenguaje con sistemas de recuperación de información, creando un marco híbrido que optimiza la generación de texto basada en datos específicos. </a:t>
            </a:r>
          </a:p>
        </p:txBody>
      </p:sp>
    </p:spTree>
    <p:extLst>
      <p:ext uri="{BB962C8B-B14F-4D97-AF65-F5344CB8AC3E}">
        <p14:creationId xmlns:p14="http://schemas.microsoft.com/office/powerpoint/2010/main" val="125619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C8041-27F6-D4A4-087E-BC69EEA4F9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CACEB6-F315-F9EA-27BA-8ADEFE79DE5B}"/>
              </a:ext>
            </a:extLst>
          </p:cNvPr>
          <p:cNvSpPr>
            <a:spLocks noGrp="1"/>
          </p:cNvSpPr>
          <p:nvPr>
            <p:ph type="title"/>
          </p:nvPr>
        </p:nvSpPr>
        <p:spPr>
          <a:xfrm>
            <a:off x="1282961" y="436592"/>
            <a:ext cx="9849751" cy="1349671"/>
          </a:xfrm>
        </p:spPr>
        <p:txBody>
          <a:bodyPr anchor="b">
            <a:normAutofit/>
          </a:bodyPr>
          <a:lstStyle/>
          <a:p>
            <a:r>
              <a:rPr lang="es-ES" sz="4200" b="1" dirty="0"/>
              <a:t>Generación de texto aumentada por recuperación (RAG)</a:t>
            </a:r>
            <a:endParaRPr lang="es-AR" sz="4200" dirty="0"/>
          </a:p>
        </p:txBody>
      </p:sp>
      <p:sp>
        <p:nvSpPr>
          <p:cNvPr id="3" name="Marcador de contenido 2">
            <a:extLst>
              <a:ext uri="{FF2B5EF4-FFF2-40B4-BE49-F238E27FC236}">
                <a16:creationId xmlns:a16="http://schemas.microsoft.com/office/drawing/2014/main" id="{681259C1-092C-9B2F-50A6-A0FEF087103B}"/>
              </a:ext>
            </a:extLst>
          </p:cNvPr>
          <p:cNvSpPr>
            <a:spLocks noGrp="1"/>
          </p:cNvSpPr>
          <p:nvPr>
            <p:ph idx="1"/>
          </p:nvPr>
        </p:nvSpPr>
        <p:spPr>
          <a:xfrm>
            <a:off x="1282960" y="2198708"/>
            <a:ext cx="9849751" cy="3988961"/>
          </a:xfrm>
        </p:spPr>
        <p:txBody>
          <a:bodyPr anchor="ctr">
            <a:noAutofit/>
          </a:bodyPr>
          <a:lstStyle/>
          <a:p>
            <a:pPr marL="0" indent="0">
              <a:buNone/>
            </a:pPr>
            <a:r>
              <a:rPr lang="es-ES" sz="1800" dirty="0"/>
              <a:t>Mientras que los </a:t>
            </a:r>
            <a:r>
              <a:rPr lang="es-ES" sz="1800" b="1" dirty="0"/>
              <a:t>modelos de lenguaje son excelentes para generar contenido coherente y bien estructurado</a:t>
            </a:r>
            <a:r>
              <a:rPr lang="es-ES" sz="1800" dirty="0"/>
              <a:t>, RAG garantiza que ese </a:t>
            </a:r>
            <a:r>
              <a:rPr lang="es-ES" sz="1800" b="1" dirty="0"/>
              <a:t>contenido se base en datos relevantes y confiables</a:t>
            </a:r>
            <a:r>
              <a:rPr lang="es-ES" sz="1800" dirty="0"/>
              <a:t>, provenientes de fuentes específicas y actualizadas. Esto abre un mundo de posibilidades para aplicar los avances de los LLM en áreas prácticas como el derecho, la investigación académica, la medicina o la atención al cliente.</a:t>
            </a:r>
            <a:br>
              <a:rPr lang="es-ES" sz="1800" dirty="0"/>
            </a:br>
            <a:endParaRPr lang="es-ES" sz="1800" dirty="0"/>
          </a:p>
          <a:p>
            <a:pPr marL="0" indent="0">
              <a:buNone/>
            </a:pPr>
            <a:r>
              <a:rPr lang="es-ES" sz="1800" dirty="0"/>
              <a:t>En esencia, </a:t>
            </a:r>
            <a:r>
              <a:rPr lang="es-ES" sz="1800" b="1" dirty="0"/>
              <a:t>RAG actúa como un puente entre el vasto capacidades de los modelos de lenguaje y las necesidades específicas de un dominio</a:t>
            </a:r>
            <a:r>
              <a:rPr lang="es-ES" sz="1800" dirty="0"/>
              <a:t>. Al aprovechar esta tecnología, las organizaciones y profesionales pueden obtener respuestas precisas, personalizadas y contextualmente relevantes, maximizando el impacto de la revolución de los modelos de lenguaje en sus prácticas cotidianas.</a:t>
            </a:r>
          </a:p>
          <a:p>
            <a:pPr marL="0" indent="0">
              <a:buNone/>
            </a:pPr>
            <a:endParaRPr lang="es-ES" sz="1800" dirty="0"/>
          </a:p>
          <a:p>
            <a:pPr marL="0" indent="0">
              <a:buNone/>
            </a:pPr>
            <a:r>
              <a:rPr lang="es-ES" sz="1800" b="1" dirty="0"/>
              <a:t>Sin necesidad de reentrenar el LLM poder aprovechar su potencialidad en la generación de texto.</a:t>
            </a:r>
            <a:endParaRPr lang="es-ES" sz="1800" dirty="0"/>
          </a:p>
        </p:txBody>
      </p:sp>
    </p:spTree>
    <p:extLst>
      <p:ext uri="{BB962C8B-B14F-4D97-AF65-F5344CB8AC3E}">
        <p14:creationId xmlns:p14="http://schemas.microsoft.com/office/powerpoint/2010/main" val="300355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C7DB8-C0EB-09E5-F771-C517166C198E}"/>
              </a:ext>
            </a:extLst>
          </p:cNvPr>
          <p:cNvSpPr>
            <a:spLocks noGrp="1"/>
          </p:cNvSpPr>
          <p:nvPr>
            <p:ph type="title"/>
          </p:nvPr>
        </p:nvSpPr>
        <p:spPr/>
        <p:txBody>
          <a:bodyPr/>
          <a:lstStyle/>
          <a:p>
            <a:r>
              <a:rPr lang="es-AR" sz="4400" b="1" kern="100" dirty="0">
                <a:effectLst/>
                <a:latin typeface="Aptos" panose="020B0004020202020204" pitchFamily="34" charset="0"/>
                <a:ea typeface="Aptos" panose="020B0004020202020204" pitchFamily="34" charset="0"/>
                <a:cs typeface="Times New Roman" panose="02020603050405020304" pitchFamily="18" charset="0"/>
              </a:rPr>
              <a:t>El Desafío del Lenguaje Humano</a:t>
            </a:r>
            <a:endParaRPr lang="es-AR" dirty="0"/>
          </a:p>
        </p:txBody>
      </p:sp>
      <p:sp>
        <p:nvSpPr>
          <p:cNvPr id="3" name="Marcador de contenido 2">
            <a:extLst>
              <a:ext uri="{FF2B5EF4-FFF2-40B4-BE49-F238E27FC236}">
                <a16:creationId xmlns:a16="http://schemas.microsoft.com/office/drawing/2014/main" id="{3B9EE656-CF30-B03E-F442-1F314FEA03ED}"/>
              </a:ext>
            </a:extLst>
          </p:cNvPr>
          <p:cNvSpPr>
            <a:spLocks noGrp="1"/>
          </p:cNvSpPr>
          <p:nvPr>
            <p:ph idx="1"/>
          </p:nvPr>
        </p:nvSpPr>
        <p:spPr/>
        <p:txBody>
          <a:bodyPr>
            <a:normAutofit/>
          </a:bodyPr>
          <a:lstStyle/>
          <a:p>
            <a:pPr>
              <a:lnSpc>
                <a:spcPct val="115000"/>
              </a:lnSpc>
              <a:spcAft>
                <a:spcPts val="800"/>
              </a:spcAft>
              <a:buNone/>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El lenguaje natural es ambiguo, variado y contextual. Interpretarlo requiere no solo reglas gramaticales sino también entender:</a:t>
            </a:r>
          </a:p>
          <a:p>
            <a:pPr marL="342900" lvl="0" indent="-342900">
              <a:lnSpc>
                <a:spcPct val="115000"/>
              </a:lnSpc>
              <a:spcAft>
                <a:spcPts val="800"/>
              </a:spcAft>
              <a:buSzPts val="1000"/>
              <a:buFont typeface="Symbol" panose="05050102010706020507" pitchFamily="18" charset="2"/>
              <a:buChar char=""/>
              <a:tabLst>
                <a:tab pos="457200" algn="l"/>
              </a:tabLst>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Contexto dentro del lenguaje. </a:t>
            </a:r>
          </a:p>
          <a:p>
            <a:pPr marL="342900" lvl="0" indent="-342900">
              <a:lnSpc>
                <a:spcPct val="115000"/>
              </a:lnSpc>
              <a:spcAft>
                <a:spcPts val="800"/>
              </a:spcAft>
              <a:buSzPts val="1000"/>
              <a:buFont typeface="Symbol" panose="05050102010706020507" pitchFamily="18" charset="2"/>
              <a:buChar char=""/>
              <a:tabLst>
                <a:tab pos="457200" algn="l"/>
              </a:tabLst>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Contexto fuera del lenguaje. </a:t>
            </a:r>
          </a:p>
          <a:p>
            <a:pPr marL="342900" lvl="0" indent="-342900">
              <a:lnSpc>
                <a:spcPct val="115000"/>
              </a:lnSpc>
              <a:spcAft>
                <a:spcPts val="800"/>
              </a:spcAft>
              <a:buSzPts val="1000"/>
              <a:buFont typeface="Symbol" panose="05050102010706020507" pitchFamily="18" charset="2"/>
              <a:buChar char=""/>
              <a:tabLst>
                <a:tab pos="457200" algn="l"/>
              </a:tabLst>
            </a:pP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s-AR" sz="1800" b="1" kern="100" dirty="0">
                <a:effectLst/>
                <a:latin typeface="Aptos" panose="020B0004020202020204" pitchFamily="34" charset="0"/>
                <a:ea typeface="Aptos" panose="020B0004020202020204" pitchFamily="34" charset="0"/>
                <a:cs typeface="Times New Roman" panose="02020603050405020304" pitchFamily="18" charset="0"/>
              </a:rPr>
              <a:t>Ejemplo de Análisis de Sentimiento:</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"La película fue excelente": Adjetivo positivo (excelente) conecta con sujeto (película).</a:t>
            </a:r>
          </a:p>
          <a:p>
            <a:pPr marL="342900" lvl="0" indent="-342900">
              <a:lnSpc>
                <a:spcPct val="115000"/>
              </a:lnSpc>
              <a:spcAft>
                <a:spcPts val="800"/>
              </a:spcAft>
              <a:buSzPts val="1000"/>
              <a:buFont typeface="Symbol" panose="05050102010706020507" pitchFamily="18" charset="2"/>
              <a:buChar char=""/>
              <a:tabLst>
                <a:tab pos="457200" algn="l"/>
              </a:tabLst>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"¡Qué puntual!, felicitaciones": Uso irónico o literal dependiendo del contexto.</a:t>
            </a:r>
          </a:p>
          <a:p>
            <a:endParaRPr lang="es-AR" dirty="0"/>
          </a:p>
        </p:txBody>
      </p:sp>
    </p:spTree>
    <p:extLst>
      <p:ext uri="{BB962C8B-B14F-4D97-AF65-F5344CB8AC3E}">
        <p14:creationId xmlns:p14="http://schemas.microsoft.com/office/powerpoint/2010/main" val="110064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B63D4-4356-EE87-D328-BFCCE26ED74F}"/>
              </a:ext>
            </a:extLst>
          </p:cNvPr>
          <p:cNvSpPr>
            <a:spLocks noGrp="1"/>
          </p:cNvSpPr>
          <p:nvPr>
            <p:ph type="title"/>
          </p:nvPr>
        </p:nvSpPr>
        <p:spPr>
          <a:xfrm>
            <a:off x="1629751" y="934327"/>
            <a:ext cx="8924392" cy="1058275"/>
          </a:xfrm>
        </p:spPr>
        <p:txBody>
          <a:bodyPr>
            <a:normAutofit/>
          </a:bodyPr>
          <a:lstStyle/>
          <a:p>
            <a:pPr algn="ctr"/>
            <a:r>
              <a:rPr lang="es-ES"/>
              <a:t>El problema</a:t>
            </a:r>
            <a:endParaRPr lang="es-AR"/>
          </a:p>
        </p:txBody>
      </p:sp>
      <p:sp>
        <p:nvSpPr>
          <p:cNvPr id="3" name="Marcador de contenido 2">
            <a:extLst>
              <a:ext uri="{FF2B5EF4-FFF2-40B4-BE49-F238E27FC236}">
                <a16:creationId xmlns:a16="http://schemas.microsoft.com/office/drawing/2014/main" id="{2AC9157C-4B5D-A1FB-5120-757E963B2AA2}"/>
              </a:ext>
            </a:extLst>
          </p:cNvPr>
          <p:cNvSpPr>
            <a:spLocks noGrp="1"/>
          </p:cNvSpPr>
          <p:nvPr>
            <p:ph idx="1"/>
          </p:nvPr>
        </p:nvSpPr>
        <p:spPr>
          <a:xfrm>
            <a:off x="1941207" y="2752316"/>
            <a:ext cx="8309586" cy="2756848"/>
          </a:xfrm>
        </p:spPr>
        <p:txBody>
          <a:bodyPr>
            <a:normAutofit/>
          </a:bodyPr>
          <a:lstStyle/>
          <a:p>
            <a:pPr marL="0" indent="0">
              <a:buNone/>
            </a:pPr>
            <a:r>
              <a:rPr lang="es-ES" sz="1700" b="1" dirty="0"/>
              <a:t>A partir de una consulta producir una respuesta cuya fuente queremos controlar. </a:t>
            </a:r>
          </a:p>
          <a:p>
            <a:pPr marL="0" indent="0">
              <a:buNone/>
            </a:pPr>
            <a:r>
              <a:rPr lang="es-ES" sz="1700" dirty="0"/>
              <a:t>1) ¿Como volvemos disponible un conjunto de fuentes como material primario para la elaboración de la respuesta?</a:t>
            </a:r>
          </a:p>
          <a:p>
            <a:pPr marL="0" indent="0">
              <a:buNone/>
            </a:pPr>
            <a:r>
              <a:rPr lang="es-ES" sz="1700" dirty="0"/>
              <a:t>2)¿Cuál es el mecanismo para recuperar desde un corpus relativamente grande los fragmentos del documento para elaborar la respuesta? ¿Por qué es necesaria esa selección y no hacer la consulta directamente a todas las fuentes? </a:t>
            </a:r>
          </a:p>
          <a:p>
            <a:pPr marL="0" indent="0">
              <a:buNone/>
            </a:pPr>
            <a:r>
              <a:rPr lang="es-ES" sz="1700" dirty="0"/>
              <a:t>3) ¿Cómo, a partir de fragmentos seleccionados desde fuentes diversas, generamos una respuesta clara y bien estructurada a la consulta realizada? </a:t>
            </a:r>
            <a:endParaRPr lang="es-AR" sz="1700" dirty="0"/>
          </a:p>
        </p:txBody>
      </p:sp>
    </p:spTree>
    <p:extLst>
      <p:ext uri="{BB962C8B-B14F-4D97-AF65-F5344CB8AC3E}">
        <p14:creationId xmlns:p14="http://schemas.microsoft.com/office/powerpoint/2010/main" val="3655151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27FEF-AD86-7A62-92AC-C1A6B8BA935C}"/>
              </a:ext>
            </a:extLst>
          </p:cNvPr>
          <p:cNvSpPr>
            <a:spLocks noGrp="1"/>
          </p:cNvSpPr>
          <p:nvPr>
            <p:ph type="title"/>
          </p:nvPr>
        </p:nvSpPr>
        <p:spPr>
          <a:xfrm>
            <a:off x="838200" y="202782"/>
            <a:ext cx="10515600" cy="1325563"/>
          </a:xfrm>
        </p:spPr>
        <p:txBody>
          <a:bodyPr/>
          <a:lstStyle/>
          <a:p>
            <a:r>
              <a:rPr lang="es-ES" dirty="0"/>
              <a:t>La solución propuesta</a:t>
            </a:r>
            <a:endParaRPr lang="es-AR" dirty="0"/>
          </a:p>
        </p:txBody>
      </p:sp>
      <p:sp>
        <p:nvSpPr>
          <p:cNvPr id="4" name="Rectángulo 3">
            <a:extLst>
              <a:ext uri="{FF2B5EF4-FFF2-40B4-BE49-F238E27FC236}">
                <a16:creationId xmlns:a16="http://schemas.microsoft.com/office/drawing/2014/main" id="{83B2C2E7-BA48-D23D-B73D-6827DDFE4252}"/>
              </a:ext>
            </a:extLst>
          </p:cNvPr>
          <p:cNvSpPr/>
          <p:nvPr/>
        </p:nvSpPr>
        <p:spPr>
          <a:xfrm>
            <a:off x="4490778" y="3979598"/>
            <a:ext cx="1504544" cy="132556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Corpus</a:t>
            </a:r>
            <a:endParaRPr lang="es-AR" dirty="0"/>
          </a:p>
        </p:txBody>
      </p:sp>
      <p:sp>
        <p:nvSpPr>
          <p:cNvPr id="5" name="Elipse 4">
            <a:extLst>
              <a:ext uri="{FF2B5EF4-FFF2-40B4-BE49-F238E27FC236}">
                <a16:creationId xmlns:a16="http://schemas.microsoft.com/office/drawing/2014/main" id="{18DD916C-C794-F769-F074-57E45A9B587F}"/>
              </a:ext>
            </a:extLst>
          </p:cNvPr>
          <p:cNvSpPr/>
          <p:nvPr/>
        </p:nvSpPr>
        <p:spPr>
          <a:xfrm>
            <a:off x="3883611" y="1677443"/>
            <a:ext cx="2519774" cy="1076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LLM</a:t>
            </a:r>
            <a:endParaRPr lang="es-AR" dirty="0"/>
          </a:p>
        </p:txBody>
      </p:sp>
      <p:sp>
        <p:nvSpPr>
          <p:cNvPr id="6" name="Rombo 5">
            <a:extLst>
              <a:ext uri="{FF2B5EF4-FFF2-40B4-BE49-F238E27FC236}">
                <a16:creationId xmlns:a16="http://schemas.microsoft.com/office/drawing/2014/main" id="{B31C849E-41EA-09BE-7340-F877C51ABCC7}"/>
              </a:ext>
            </a:extLst>
          </p:cNvPr>
          <p:cNvSpPr/>
          <p:nvPr/>
        </p:nvSpPr>
        <p:spPr>
          <a:xfrm>
            <a:off x="935631" y="2805992"/>
            <a:ext cx="2576053" cy="1172621"/>
          </a:xfrm>
          <a:prstGeom prst="diamond">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ES" sz="1500" dirty="0"/>
              <a:t>Consulta</a:t>
            </a:r>
            <a:endParaRPr lang="es-AR" sz="1500" dirty="0"/>
          </a:p>
        </p:txBody>
      </p:sp>
      <p:sp>
        <p:nvSpPr>
          <p:cNvPr id="7" name="Rombo 6">
            <a:extLst>
              <a:ext uri="{FF2B5EF4-FFF2-40B4-BE49-F238E27FC236}">
                <a16:creationId xmlns:a16="http://schemas.microsoft.com/office/drawing/2014/main" id="{1E45AFCD-82EE-ADD9-E097-F71EA3841225}"/>
              </a:ext>
            </a:extLst>
          </p:cNvPr>
          <p:cNvSpPr/>
          <p:nvPr/>
        </p:nvSpPr>
        <p:spPr>
          <a:xfrm>
            <a:off x="6879073" y="2653050"/>
            <a:ext cx="2688078" cy="1325563"/>
          </a:xfrm>
          <a:prstGeom prst="diamond">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ES" sz="1500" dirty="0"/>
              <a:t>Respuesta</a:t>
            </a:r>
            <a:endParaRPr lang="es-AR" sz="1500" dirty="0"/>
          </a:p>
        </p:txBody>
      </p:sp>
    </p:spTree>
    <p:extLst>
      <p:ext uri="{BB962C8B-B14F-4D97-AF65-F5344CB8AC3E}">
        <p14:creationId xmlns:p14="http://schemas.microsoft.com/office/powerpoint/2010/main" val="2664551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553A0F7-34E6-712C-D3E6-EB14030377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6481" y="643467"/>
            <a:ext cx="7819038"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040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E172E-F35F-38CF-8BFB-BD41743A3F44}"/>
              </a:ext>
            </a:extLst>
          </p:cNvPr>
          <p:cNvSpPr>
            <a:spLocks noGrp="1"/>
          </p:cNvSpPr>
          <p:nvPr>
            <p:ph type="title"/>
          </p:nvPr>
        </p:nvSpPr>
        <p:spPr>
          <a:xfrm>
            <a:off x="750272" y="172922"/>
            <a:ext cx="9236700" cy="1188950"/>
          </a:xfrm>
        </p:spPr>
        <p:txBody>
          <a:bodyPr anchor="b">
            <a:normAutofit/>
          </a:bodyPr>
          <a:lstStyle/>
          <a:p>
            <a:r>
              <a:rPr lang="es-ES" sz="5400" b="1" dirty="0" err="1"/>
              <a:t>LangChain</a:t>
            </a:r>
            <a:endParaRPr lang="es-AR" sz="5400" dirty="0"/>
          </a:p>
        </p:txBody>
      </p:sp>
      <p:sp>
        <p:nvSpPr>
          <p:cNvPr id="3" name="Marcador de contenido 2">
            <a:extLst>
              <a:ext uri="{FF2B5EF4-FFF2-40B4-BE49-F238E27FC236}">
                <a16:creationId xmlns:a16="http://schemas.microsoft.com/office/drawing/2014/main" id="{55983C25-E7A0-7368-F2D4-ACC4E5561A17}"/>
              </a:ext>
            </a:extLst>
          </p:cNvPr>
          <p:cNvSpPr>
            <a:spLocks noGrp="1"/>
          </p:cNvSpPr>
          <p:nvPr>
            <p:ph idx="1"/>
          </p:nvPr>
        </p:nvSpPr>
        <p:spPr>
          <a:xfrm>
            <a:off x="750272" y="2031199"/>
            <a:ext cx="10603373" cy="3831961"/>
          </a:xfrm>
        </p:spPr>
        <p:txBody>
          <a:bodyPr anchor="ctr">
            <a:normAutofit lnSpcReduction="10000"/>
          </a:bodyPr>
          <a:lstStyle/>
          <a:p>
            <a:pPr marL="0" indent="0">
              <a:buNone/>
            </a:pPr>
            <a:endParaRPr lang="es-ES" sz="1000" dirty="0"/>
          </a:p>
          <a:p>
            <a:pPr marL="0" indent="0">
              <a:buNone/>
            </a:pPr>
            <a:r>
              <a:rPr lang="es-ES" sz="1400" dirty="0" err="1"/>
              <a:t>LangChain</a:t>
            </a:r>
            <a:r>
              <a:rPr lang="es-ES" sz="1400" dirty="0"/>
              <a:t> es un </a:t>
            </a:r>
            <a:r>
              <a:rPr lang="es-ES" sz="1400" b="1" dirty="0"/>
              <a:t>entorno de desarrollo</a:t>
            </a:r>
            <a:r>
              <a:rPr lang="es-ES" sz="1400" dirty="0"/>
              <a:t> diseñado para construir aplicaciones que integran </a:t>
            </a:r>
            <a:r>
              <a:rPr lang="es-ES" sz="1400" b="1" dirty="0"/>
              <a:t>modelos de lenguaje grandes</a:t>
            </a:r>
            <a:r>
              <a:rPr lang="es-ES" sz="1400" dirty="0"/>
              <a:t> con otras herramientas y datos externos. </a:t>
            </a:r>
          </a:p>
          <a:p>
            <a:pPr marL="0" indent="0">
              <a:buNone/>
            </a:pPr>
            <a:br>
              <a:rPr lang="es-ES" sz="1400" dirty="0"/>
            </a:br>
            <a:r>
              <a:rPr lang="es-ES" sz="1400" dirty="0"/>
              <a:t>Este </a:t>
            </a:r>
            <a:r>
              <a:rPr lang="es-ES" sz="1400" dirty="0" err="1"/>
              <a:t>framework</a:t>
            </a:r>
            <a:r>
              <a:rPr lang="es-ES" sz="1400" dirty="0"/>
              <a:t> facilita tareas complejas como la gestión de </a:t>
            </a:r>
            <a:r>
              <a:rPr lang="es-ES" sz="1400" b="1" dirty="0"/>
              <a:t>Flujos de conversación</a:t>
            </a:r>
            <a:r>
              <a:rPr lang="es-ES" sz="1400" dirty="0"/>
              <a:t>. </a:t>
            </a:r>
          </a:p>
          <a:p>
            <a:pPr marL="0" indent="0">
              <a:buNone/>
            </a:pPr>
            <a:br>
              <a:rPr lang="es-ES" sz="1400" dirty="0"/>
            </a:br>
            <a:r>
              <a:rPr lang="es-ES" sz="1400" dirty="0"/>
              <a:t>La </a:t>
            </a:r>
            <a:r>
              <a:rPr lang="es-ES" sz="1400" b="1" dirty="0"/>
              <a:t>Integración con datos externos,</a:t>
            </a:r>
            <a:r>
              <a:rPr lang="es-ES" sz="1400" dirty="0"/>
              <a:t> datos estructurados en base de datos, datos no estructurados. </a:t>
            </a:r>
            <a:br>
              <a:rPr lang="es-ES" sz="1400" dirty="0"/>
            </a:br>
            <a:endParaRPr lang="es-ES" sz="1400" dirty="0"/>
          </a:p>
          <a:p>
            <a:pPr marL="0" indent="0">
              <a:buNone/>
            </a:pPr>
            <a:r>
              <a:rPr lang="es-ES" sz="1400" b="1" dirty="0"/>
              <a:t>Construcción de </a:t>
            </a:r>
            <a:r>
              <a:rPr lang="es-ES" sz="1400" b="1" dirty="0" err="1"/>
              <a:t>chatbots</a:t>
            </a:r>
            <a:r>
              <a:rPr lang="es-ES" sz="1400" b="1" dirty="0"/>
              <a:t> avanzados</a:t>
            </a:r>
            <a:endParaRPr lang="es-ES" sz="1400" dirty="0"/>
          </a:p>
          <a:p>
            <a:pPr marL="457200" lvl="1" indent="0">
              <a:buNone/>
            </a:pPr>
            <a:r>
              <a:rPr lang="es-ES" sz="1400" dirty="0"/>
              <a:t>Crear flujos conversacionales personalizados.</a:t>
            </a:r>
          </a:p>
          <a:p>
            <a:pPr marL="457200" lvl="1" indent="0">
              <a:buNone/>
            </a:pPr>
            <a:r>
              <a:rPr lang="es-ES" sz="1400" dirty="0"/>
              <a:t>Gestionar contextos largos y generar respuestas coherentes.</a:t>
            </a:r>
            <a:endParaRPr lang="es-ES" sz="1400" dirty="0">
              <a:effectLst/>
            </a:endParaRPr>
          </a:p>
          <a:p>
            <a:pPr marL="0" indent="0">
              <a:buNone/>
            </a:pPr>
            <a:r>
              <a:rPr lang="es-ES" sz="1400" b="1" dirty="0"/>
              <a:t>Automatización de procesos complejos</a:t>
            </a:r>
            <a:endParaRPr lang="es-ES" sz="1400" dirty="0"/>
          </a:p>
          <a:p>
            <a:pPr marL="457200" lvl="1" indent="0">
              <a:buNone/>
            </a:pPr>
            <a:r>
              <a:rPr lang="es-ES" sz="1400" dirty="0"/>
              <a:t>Crear cadenas (</a:t>
            </a:r>
            <a:r>
              <a:rPr lang="es-ES" sz="1400" dirty="0" err="1"/>
              <a:t>chains</a:t>
            </a:r>
            <a:r>
              <a:rPr lang="es-ES" sz="1400" dirty="0"/>
              <a:t>) que combinen varios pasos, como procesar datos, generar respuestas y realizar acciones basadas en la entrada del usuario.</a:t>
            </a:r>
            <a:endParaRPr lang="es-ES" sz="1400" dirty="0">
              <a:effectLst/>
            </a:endParaRPr>
          </a:p>
          <a:p>
            <a:pPr marL="0" indent="0">
              <a:buNone/>
            </a:pPr>
            <a:r>
              <a:rPr lang="es-ES" sz="1400" b="1" dirty="0"/>
              <a:t>Personalización y extensibilidad</a:t>
            </a:r>
            <a:endParaRPr lang="es-ES" sz="1400" dirty="0"/>
          </a:p>
          <a:p>
            <a:pPr marL="457200" lvl="1" indent="0">
              <a:buNone/>
            </a:pPr>
            <a:r>
              <a:rPr lang="es-ES" sz="1400" dirty="0"/>
              <a:t>Ajustar modelos para casos de uso específicos.</a:t>
            </a:r>
          </a:p>
          <a:p>
            <a:endParaRPr lang="es-AR" sz="1000" dirty="0"/>
          </a:p>
        </p:txBody>
      </p:sp>
    </p:spTree>
    <p:extLst>
      <p:ext uri="{BB962C8B-B14F-4D97-AF65-F5344CB8AC3E}">
        <p14:creationId xmlns:p14="http://schemas.microsoft.com/office/powerpoint/2010/main" val="3409267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0B3EA-53CC-898E-0702-EC32B4C11AFE}"/>
              </a:ext>
            </a:extLst>
          </p:cNvPr>
          <p:cNvSpPr>
            <a:spLocks noGrp="1"/>
          </p:cNvSpPr>
          <p:nvPr>
            <p:ph type="title"/>
          </p:nvPr>
        </p:nvSpPr>
        <p:spPr>
          <a:xfrm>
            <a:off x="1210516" y="771152"/>
            <a:ext cx="9849751" cy="1349671"/>
          </a:xfrm>
        </p:spPr>
        <p:txBody>
          <a:bodyPr anchor="b">
            <a:normAutofit/>
          </a:bodyPr>
          <a:lstStyle/>
          <a:p>
            <a:r>
              <a:rPr lang="es-ES" sz="5400" b="1" dirty="0" err="1"/>
              <a:t>Document</a:t>
            </a:r>
            <a:r>
              <a:rPr lang="es-ES" sz="5400" b="1" dirty="0"/>
              <a:t> </a:t>
            </a:r>
            <a:r>
              <a:rPr lang="es-ES" sz="5400" b="1" dirty="0" err="1"/>
              <a:t>Loaders</a:t>
            </a:r>
            <a:r>
              <a:rPr lang="es-ES" sz="5400" b="1" dirty="0"/>
              <a:t> </a:t>
            </a:r>
            <a:endParaRPr lang="es-AR" sz="5400" dirty="0"/>
          </a:p>
        </p:txBody>
      </p:sp>
      <p:sp>
        <p:nvSpPr>
          <p:cNvPr id="3" name="Marcador de contenido 2">
            <a:extLst>
              <a:ext uri="{FF2B5EF4-FFF2-40B4-BE49-F238E27FC236}">
                <a16:creationId xmlns:a16="http://schemas.microsoft.com/office/drawing/2014/main" id="{80237FC2-DFF6-01D8-379B-AAADBF5646B6}"/>
              </a:ext>
            </a:extLst>
          </p:cNvPr>
          <p:cNvSpPr>
            <a:spLocks noGrp="1"/>
          </p:cNvSpPr>
          <p:nvPr>
            <p:ph idx="1"/>
          </p:nvPr>
        </p:nvSpPr>
        <p:spPr>
          <a:xfrm>
            <a:off x="1289304" y="2224391"/>
            <a:ext cx="9849751" cy="3710690"/>
          </a:xfrm>
        </p:spPr>
        <p:txBody>
          <a:bodyPr anchor="ctr">
            <a:normAutofit fontScale="70000" lnSpcReduction="20000"/>
          </a:bodyPr>
          <a:lstStyle/>
          <a:p>
            <a:pPr marL="0" indent="0">
              <a:buNone/>
            </a:pPr>
            <a:r>
              <a:rPr lang="es-ES" sz="2600" i="1" dirty="0"/>
              <a:t>¿Como volvemos disponible un conjunto de fuentes como material primario para la elaboración de la respuesta?</a:t>
            </a:r>
          </a:p>
          <a:p>
            <a:pPr marL="0" indent="0">
              <a:buNone/>
            </a:pPr>
            <a:endParaRPr lang="es-ES" sz="2100" i="1" dirty="0"/>
          </a:p>
          <a:p>
            <a:pPr marL="0" indent="0">
              <a:buNone/>
            </a:pPr>
            <a:r>
              <a:rPr lang="es-ES" sz="2100" dirty="0"/>
              <a:t>La capa de carga de datos en </a:t>
            </a:r>
            <a:r>
              <a:rPr lang="es-ES" sz="2100" dirty="0" err="1"/>
              <a:t>LangChain</a:t>
            </a:r>
            <a:r>
              <a:rPr lang="es-ES" sz="2100" dirty="0"/>
              <a:t> es fundamental </a:t>
            </a:r>
            <a:r>
              <a:rPr lang="es-ES" sz="2100" b="1" dirty="0"/>
              <a:t>para preparar datos que serán procesados por modelos de lenguaje. </a:t>
            </a:r>
          </a:p>
          <a:p>
            <a:pPr marL="0" indent="0">
              <a:buNone/>
            </a:pPr>
            <a:r>
              <a:rPr lang="es-ES" sz="2100" dirty="0"/>
              <a:t>Permite manejar diversos tipos de datos. </a:t>
            </a:r>
          </a:p>
          <a:p>
            <a:pPr marL="0" indent="0">
              <a:buNone/>
            </a:pPr>
            <a:r>
              <a:rPr lang="es-ES" sz="2100" dirty="0"/>
              <a:t>Capacidad de integrar fuentes estructuradas y no estructuradas la convierte en un componente esencial para aplicaciones basadas en PLN.</a:t>
            </a:r>
          </a:p>
          <a:p>
            <a:pPr marL="0" indent="0">
              <a:buNone/>
            </a:pPr>
            <a:br>
              <a:rPr lang="es-ES" sz="2100" dirty="0"/>
            </a:br>
            <a:r>
              <a:rPr lang="es-ES" sz="2100" b="1" dirty="0"/>
              <a:t>Propósito de la capa de carga de datos</a:t>
            </a:r>
            <a:br>
              <a:rPr lang="es-ES" sz="2100" dirty="0"/>
            </a:br>
            <a:endParaRPr lang="es-ES" sz="2100" dirty="0"/>
          </a:p>
          <a:p>
            <a:pPr>
              <a:buFont typeface="Arial" panose="020B0604020202020204" pitchFamily="34" charset="0"/>
              <a:buChar char="•"/>
            </a:pPr>
            <a:r>
              <a:rPr lang="es-ES" sz="2100" b="1" dirty="0"/>
              <a:t>Transformación en formatos compatibles</a:t>
            </a:r>
            <a:r>
              <a:rPr lang="es-ES" sz="2100" dirty="0"/>
              <a:t>: Los datos se adaptan para ser utilizados en modelos de lenguaje natural (</a:t>
            </a:r>
            <a:r>
              <a:rPr lang="es-ES" sz="2100" dirty="0" err="1"/>
              <a:t>LLMs</a:t>
            </a:r>
            <a:r>
              <a:rPr lang="es-ES" sz="2100" dirty="0"/>
              <a:t>).</a:t>
            </a:r>
          </a:p>
          <a:p>
            <a:pPr>
              <a:buFont typeface="Arial" panose="020B0604020202020204" pitchFamily="34" charset="0"/>
              <a:buChar char="•"/>
            </a:pPr>
            <a:r>
              <a:rPr lang="es-ES" sz="2100" b="1" dirty="0"/>
              <a:t>Estructuración del flujo de trabajo</a:t>
            </a:r>
            <a:r>
              <a:rPr lang="es-ES" sz="2100" dirty="0"/>
              <a:t>: Simplifica el preprocesamiento y normalización de los datos.</a:t>
            </a:r>
          </a:p>
          <a:p>
            <a:r>
              <a:rPr lang="es-ES" sz="2100" b="1" dirty="0"/>
              <a:t>Extracción eficiente de información</a:t>
            </a:r>
            <a:r>
              <a:rPr lang="es-ES" sz="2100" dirty="0"/>
              <a:t>: Facilita la integración de datos desde diferentes fuentes.</a:t>
            </a:r>
          </a:p>
          <a:p>
            <a:pPr marL="0" indent="0">
              <a:buNone/>
            </a:pPr>
            <a:endParaRPr lang="es-ES" sz="1100" dirty="0"/>
          </a:p>
        </p:txBody>
      </p:sp>
    </p:spTree>
    <p:extLst>
      <p:ext uri="{BB962C8B-B14F-4D97-AF65-F5344CB8AC3E}">
        <p14:creationId xmlns:p14="http://schemas.microsoft.com/office/powerpoint/2010/main" val="4234671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FA3D2-DDD8-9E85-6D93-FEBE09849E08}"/>
              </a:ext>
            </a:extLst>
          </p:cNvPr>
          <p:cNvSpPr>
            <a:spLocks noGrp="1"/>
          </p:cNvSpPr>
          <p:nvPr>
            <p:ph type="title"/>
          </p:nvPr>
        </p:nvSpPr>
        <p:spPr>
          <a:xfrm>
            <a:off x="1210516" y="777638"/>
            <a:ext cx="9849751" cy="1349671"/>
          </a:xfrm>
        </p:spPr>
        <p:txBody>
          <a:bodyPr anchor="b">
            <a:normAutofit/>
          </a:bodyPr>
          <a:lstStyle/>
          <a:p>
            <a:r>
              <a:rPr lang="es-ES" sz="5400" b="1" dirty="0" err="1"/>
              <a:t>Document</a:t>
            </a:r>
            <a:r>
              <a:rPr lang="es-ES" sz="5400" b="1" dirty="0"/>
              <a:t> </a:t>
            </a:r>
            <a:r>
              <a:rPr lang="es-ES" sz="5400" b="1" dirty="0" err="1"/>
              <a:t>Loaders</a:t>
            </a:r>
            <a:r>
              <a:rPr lang="es-ES" sz="5400" b="1" dirty="0"/>
              <a:t> </a:t>
            </a:r>
            <a:endParaRPr lang="es-AR" sz="5400" dirty="0"/>
          </a:p>
        </p:txBody>
      </p:sp>
      <p:sp>
        <p:nvSpPr>
          <p:cNvPr id="3" name="Marcador de contenido 2">
            <a:extLst>
              <a:ext uri="{FF2B5EF4-FFF2-40B4-BE49-F238E27FC236}">
                <a16:creationId xmlns:a16="http://schemas.microsoft.com/office/drawing/2014/main" id="{3F401187-B775-709E-E693-15DB1AC909CD}"/>
              </a:ext>
            </a:extLst>
          </p:cNvPr>
          <p:cNvSpPr>
            <a:spLocks noGrp="1"/>
          </p:cNvSpPr>
          <p:nvPr>
            <p:ph idx="1"/>
          </p:nvPr>
        </p:nvSpPr>
        <p:spPr>
          <a:xfrm>
            <a:off x="1256879" y="2739275"/>
            <a:ext cx="9849751" cy="3032168"/>
          </a:xfrm>
        </p:spPr>
        <p:txBody>
          <a:bodyPr anchor="ctr">
            <a:noAutofit/>
          </a:bodyPr>
          <a:lstStyle/>
          <a:p>
            <a:pPr marL="0" indent="0">
              <a:buNone/>
            </a:pPr>
            <a:r>
              <a:rPr lang="es-ES" sz="1800" b="1" dirty="0"/>
              <a:t>Tipos de datos soportados</a:t>
            </a:r>
            <a:br>
              <a:rPr lang="es-ES" sz="1800" dirty="0"/>
            </a:br>
            <a:endParaRPr lang="es-ES" sz="1800" dirty="0"/>
          </a:p>
          <a:p>
            <a:pPr marL="0" indent="0">
              <a:buNone/>
            </a:pPr>
            <a:r>
              <a:rPr lang="es-ES" sz="1800" b="1" dirty="0"/>
              <a:t>A. Datos estructurados  </a:t>
            </a:r>
            <a:r>
              <a:rPr lang="es-ES" sz="1800" dirty="0">
                <a:effectLst/>
              </a:rPr>
              <a:t>Bases de datos relacionales | Archivos tabulares (CSV, Excel)</a:t>
            </a:r>
            <a:endParaRPr lang="es-ES" sz="1800" b="1" dirty="0"/>
          </a:p>
          <a:p>
            <a:pPr marL="0" indent="0">
              <a:buNone/>
            </a:pPr>
            <a:r>
              <a:rPr lang="es-ES" sz="1800" b="1" dirty="0"/>
              <a:t>B. Datos no estructurados </a:t>
            </a:r>
            <a:r>
              <a:rPr lang="es-ES" sz="1800" dirty="0">
                <a:effectLst/>
              </a:rPr>
              <a:t>Texto plano | Documentos procesados (PDF, Word)</a:t>
            </a:r>
          </a:p>
          <a:p>
            <a:pPr marL="0" indent="0">
              <a:buNone/>
            </a:pPr>
            <a:r>
              <a:rPr lang="es-ES" sz="1800" b="1" dirty="0"/>
              <a:t>C. Datos semiestructurados  </a:t>
            </a:r>
            <a:r>
              <a:rPr lang="es-ES" sz="1800" dirty="0">
                <a:effectLst/>
              </a:rPr>
              <a:t>JSON</a:t>
            </a:r>
            <a:r>
              <a:rPr lang="es-ES" sz="1800" b="1" dirty="0"/>
              <a:t>,</a:t>
            </a:r>
            <a:r>
              <a:rPr lang="es-ES" sz="1800" b="1" dirty="0">
                <a:effectLst/>
              </a:rPr>
              <a:t> </a:t>
            </a:r>
            <a:r>
              <a:rPr lang="es-ES" sz="1800" dirty="0">
                <a:effectLst/>
              </a:rPr>
              <a:t>Ideal para datos jerárquicos o API outputs.</a:t>
            </a:r>
          </a:p>
          <a:p>
            <a:pPr marL="0" indent="0">
              <a:buNone/>
            </a:pPr>
            <a:r>
              <a:rPr lang="es-ES" sz="1800" b="1" dirty="0"/>
              <a:t>D. Datos web </a:t>
            </a:r>
            <a:r>
              <a:rPr lang="es-ES" sz="1800" dirty="0">
                <a:effectLst/>
              </a:rPr>
              <a:t>Páginas web y HTML</a:t>
            </a:r>
            <a:r>
              <a:rPr lang="es-ES" sz="1800" b="1" dirty="0"/>
              <a:t> </a:t>
            </a:r>
            <a:r>
              <a:rPr lang="es-ES" sz="1800" dirty="0">
                <a:effectLst/>
              </a:rPr>
              <a:t>Admite integración con </a:t>
            </a:r>
            <a:r>
              <a:rPr lang="es-ES" sz="1800" dirty="0" err="1">
                <a:effectLst/>
              </a:rPr>
              <a:t>APIs</a:t>
            </a:r>
            <a:r>
              <a:rPr lang="es-ES" sz="1800" dirty="0">
                <a:effectLst/>
              </a:rPr>
              <a:t> como </a:t>
            </a:r>
            <a:r>
              <a:rPr lang="es-ES" sz="1800" dirty="0" err="1">
                <a:effectLst/>
              </a:rPr>
              <a:t>OpenAI</a:t>
            </a:r>
            <a:r>
              <a:rPr lang="es-ES" sz="1800" dirty="0">
                <a:effectLst/>
              </a:rPr>
              <a:t>, YouTube, o plataformas personalizadas.</a:t>
            </a:r>
          </a:p>
          <a:p>
            <a:pPr marL="0" indent="0">
              <a:buNone/>
            </a:pPr>
            <a:r>
              <a:rPr lang="es-ES" sz="1800" b="1" dirty="0"/>
              <a:t>E. Datos multimedia | </a:t>
            </a:r>
            <a:r>
              <a:rPr lang="es-ES" sz="1800" b="1" dirty="0">
                <a:effectLst/>
              </a:rPr>
              <a:t>Imágenes y video: </a:t>
            </a:r>
            <a:r>
              <a:rPr lang="es-ES" sz="1800" dirty="0">
                <a:effectLst/>
              </a:rPr>
              <a:t>Compatible con herramientas de OCR (reconocimiento óptico de caracteres) para texto en imágenes | Procesamiento de subtítulos y transcripciones en videos.</a:t>
            </a:r>
            <a:endParaRPr lang="es-ES" sz="1800" dirty="0"/>
          </a:p>
          <a:p>
            <a:pPr marL="0" indent="0">
              <a:buNone/>
            </a:pPr>
            <a:r>
              <a:rPr lang="es-ES" sz="1800" b="1" dirty="0"/>
              <a:t>F. Datos en tiempo real</a:t>
            </a:r>
            <a:r>
              <a:rPr lang="es-ES" sz="1800" dirty="0"/>
              <a:t> </a:t>
            </a:r>
            <a:r>
              <a:rPr lang="es-ES" sz="1800" b="1" dirty="0" err="1">
                <a:effectLst/>
              </a:rPr>
              <a:t>Streams</a:t>
            </a:r>
            <a:r>
              <a:rPr lang="es-ES" sz="1800" b="1" dirty="0">
                <a:effectLst/>
              </a:rPr>
              <a:t>:</a:t>
            </a:r>
            <a:r>
              <a:rPr lang="es-ES" sz="1800" b="1" dirty="0"/>
              <a:t> </a:t>
            </a:r>
            <a:r>
              <a:rPr lang="es-ES" sz="1800" dirty="0">
                <a:effectLst/>
              </a:rPr>
              <a:t>Admite integraciones con herramientas de </a:t>
            </a:r>
            <a:r>
              <a:rPr lang="es-ES" sz="1800" dirty="0" err="1">
                <a:effectLst/>
              </a:rPr>
              <a:t>streaming</a:t>
            </a:r>
            <a:r>
              <a:rPr lang="es-ES" sz="1800" dirty="0">
                <a:effectLst/>
              </a:rPr>
              <a:t> de datos como Kafka.</a:t>
            </a:r>
          </a:p>
        </p:txBody>
      </p:sp>
    </p:spTree>
    <p:extLst>
      <p:ext uri="{BB962C8B-B14F-4D97-AF65-F5344CB8AC3E}">
        <p14:creationId xmlns:p14="http://schemas.microsoft.com/office/powerpoint/2010/main" val="3331953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87D9E-3E98-AB05-83E6-737FAFF51ECF}"/>
              </a:ext>
            </a:extLst>
          </p:cNvPr>
          <p:cNvSpPr>
            <a:spLocks noGrp="1"/>
          </p:cNvSpPr>
          <p:nvPr>
            <p:ph type="title"/>
          </p:nvPr>
        </p:nvSpPr>
        <p:spPr>
          <a:xfrm>
            <a:off x="808638" y="386930"/>
            <a:ext cx="9236700" cy="1188950"/>
          </a:xfrm>
        </p:spPr>
        <p:txBody>
          <a:bodyPr anchor="b">
            <a:normAutofit/>
          </a:bodyPr>
          <a:lstStyle/>
          <a:p>
            <a:r>
              <a:rPr lang="es-ES" sz="5400" b="1" dirty="0" err="1"/>
              <a:t>Document</a:t>
            </a:r>
            <a:r>
              <a:rPr lang="es-ES" sz="5400" b="1" dirty="0"/>
              <a:t> </a:t>
            </a:r>
            <a:r>
              <a:rPr lang="es-ES" sz="5400" b="1" dirty="0" err="1"/>
              <a:t>Loaders</a:t>
            </a:r>
            <a:r>
              <a:rPr lang="es-ES" sz="5400" b="1" dirty="0"/>
              <a:t> | </a:t>
            </a:r>
            <a:r>
              <a:rPr lang="es-ES" sz="5400" dirty="0" err="1"/>
              <a:t>LangChain</a:t>
            </a:r>
            <a:r>
              <a:rPr lang="es-ES" sz="5400" dirty="0"/>
              <a:t> </a:t>
            </a:r>
            <a:endParaRPr lang="es-AR" sz="5400" dirty="0"/>
          </a:p>
        </p:txBody>
      </p:sp>
      <p:sp>
        <p:nvSpPr>
          <p:cNvPr id="3" name="Marcador de contenido 2">
            <a:extLst>
              <a:ext uri="{FF2B5EF4-FFF2-40B4-BE49-F238E27FC236}">
                <a16:creationId xmlns:a16="http://schemas.microsoft.com/office/drawing/2014/main" id="{64550BF6-91C5-41D5-0824-B0DFBC3ABC44}"/>
              </a:ext>
            </a:extLst>
          </p:cNvPr>
          <p:cNvSpPr>
            <a:spLocks noGrp="1"/>
          </p:cNvSpPr>
          <p:nvPr>
            <p:ph idx="1"/>
          </p:nvPr>
        </p:nvSpPr>
        <p:spPr>
          <a:xfrm>
            <a:off x="793660" y="2599509"/>
            <a:ext cx="10143668" cy="3435531"/>
          </a:xfrm>
        </p:spPr>
        <p:txBody>
          <a:bodyPr anchor="ctr">
            <a:normAutofit/>
          </a:bodyPr>
          <a:lstStyle/>
          <a:p>
            <a:pPr marL="0" indent="0">
              <a:buNone/>
            </a:pPr>
            <a:r>
              <a:rPr lang="es-ES" sz="1500" dirty="0"/>
              <a:t>Los </a:t>
            </a:r>
            <a:r>
              <a:rPr lang="es-ES" sz="1500" b="1" dirty="0"/>
              <a:t>cargadores de documentos</a:t>
            </a:r>
            <a:r>
              <a:rPr lang="es-ES" sz="1500" dirty="0"/>
              <a:t> en </a:t>
            </a:r>
            <a:r>
              <a:rPr lang="es-ES" sz="1500" dirty="0" err="1"/>
              <a:t>LangChain</a:t>
            </a:r>
            <a:r>
              <a:rPr lang="es-ES" sz="1500" dirty="0"/>
              <a:t> son componentes diseñados para importar datos desde diversas fuentes y formatos al formato estándar de Documento de </a:t>
            </a:r>
            <a:r>
              <a:rPr lang="es-ES" sz="1500" dirty="0" err="1"/>
              <a:t>LangChain</a:t>
            </a:r>
            <a:r>
              <a:rPr lang="es-ES" sz="1500" dirty="0"/>
              <a:t>. Cada cargador posee parámetros específicos, pero todos se invocan de manera uniforme mediante el método. </a:t>
            </a:r>
            <a:br>
              <a:rPr lang="es-ES" sz="1500" dirty="0"/>
            </a:br>
            <a:endParaRPr lang="es-ES" sz="1500" dirty="0"/>
          </a:p>
          <a:p>
            <a:pPr>
              <a:buFont typeface="+mj-lt"/>
              <a:buAutoNum type="arabicPeriod"/>
            </a:pPr>
            <a:r>
              <a:rPr lang="es-ES" sz="1500" b="1" dirty="0">
                <a:effectLst/>
              </a:rPr>
              <a:t>Páginas web: </a:t>
            </a:r>
            <a:r>
              <a:rPr lang="es-ES" sz="1500" dirty="0">
                <a:effectLst/>
              </a:rPr>
              <a:t>Utilizan herramientas como </a:t>
            </a:r>
            <a:r>
              <a:rPr lang="es-ES" sz="1500" dirty="0" err="1">
                <a:effectLst/>
                <a:latin typeface="Courier New" panose="02070309020205020404" pitchFamily="49" charset="0"/>
              </a:rPr>
              <a:t>urllib</a:t>
            </a:r>
            <a:r>
              <a:rPr lang="es-ES" sz="1500" dirty="0">
                <a:effectLst/>
              </a:rPr>
              <a:t> y </a:t>
            </a:r>
            <a:r>
              <a:rPr lang="es-ES" sz="1500" dirty="0" err="1">
                <a:effectLst/>
                <a:latin typeface="Courier New" panose="02070309020205020404" pitchFamily="49" charset="0"/>
              </a:rPr>
              <a:t>BeautifulSoup</a:t>
            </a:r>
            <a:r>
              <a:rPr lang="es-ES" sz="1500" dirty="0">
                <a:effectLst/>
              </a:rPr>
              <a:t> para cargar y analizar páginas HTML.</a:t>
            </a:r>
          </a:p>
          <a:p>
            <a:pPr>
              <a:buFont typeface="+mj-lt"/>
              <a:buAutoNum type="arabicPeriod"/>
            </a:pPr>
            <a:r>
              <a:rPr lang="es-ES" sz="1500" b="1" dirty="0">
                <a:effectLst/>
              </a:rPr>
              <a:t>Documentos PDF: </a:t>
            </a:r>
            <a:r>
              <a:rPr lang="es-ES" sz="1500" dirty="0">
                <a:effectLst/>
              </a:rPr>
              <a:t>Emplean bibliotecas como </a:t>
            </a:r>
            <a:r>
              <a:rPr lang="es-ES" sz="1500" dirty="0" err="1">
                <a:effectLst/>
                <a:latin typeface="Courier New" panose="02070309020205020404" pitchFamily="49" charset="0"/>
              </a:rPr>
              <a:t>PyPDF</a:t>
            </a:r>
            <a:r>
              <a:rPr lang="es-ES" sz="1500" dirty="0">
                <a:effectLst/>
              </a:rPr>
              <a:t> para cargar y analizar archivos PDF.</a:t>
            </a:r>
          </a:p>
          <a:p>
            <a:pPr>
              <a:buFont typeface="+mj-lt"/>
              <a:buAutoNum type="arabicPeriod"/>
            </a:pPr>
            <a:r>
              <a:rPr lang="es-ES" sz="1500" b="1" dirty="0">
                <a:effectLst/>
              </a:rPr>
              <a:t>Almacenamientos en la nube: </a:t>
            </a:r>
            <a:r>
              <a:rPr lang="es-ES" sz="1500" dirty="0">
                <a:effectLst/>
              </a:rPr>
              <a:t>Integran servicios como AWS S3, Google Cloud Storage y Azure Blob Storage para cargar documentos almacenados en la nube.</a:t>
            </a:r>
          </a:p>
          <a:p>
            <a:pPr>
              <a:buFont typeface="+mj-lt"/>
              <a:buAutoNum type="arabicPeriod"/>
            </a:pPr>
            <a:r>
              <a:rPr lang="es-ES" sz="1500" b="1" dirty="0">
                <a:effectLst/>
              </a:rPr>
              <a:t>Plataformas sociales y de mensajería: </a:t>
            </a:r>
            <a:r>
              <a:rPr lang="es-ES" sz="1500" dirty="0">
                <a:effectLst/>
              </a:rPr>
              <a:t>Cargan datos de plataformas como Twitter, Reddit, </a:t>
            </a:r>
            <a:r>
              <a:rPr lang="es-ES" sz="1500" dirty="0" err="1">
                <a:effectLst/>
              </a:rPr>
              <a:t>Telegram</a:t>
            </a:r>
            <a:r>
              <a:rPr lang="es-ES" sz="1500" dirty="0">
                <a:effectLst/>
              </a:rPr>
              <a:t> y WhatsApp.</a:t>
            </a:r>
          </a:p>
          <a:p>
            <a:pPr>
              <a:buFont typeface="+mj-lt"/>
              <a:buAutoNum type="arabicPeriod"/>
            </a:pPr>
            <a:r>
              <a:rPr lang="es-ES" sz="1500" b="1" dirty="0">
                <a:effectLst/>
              </a:rPr>
              <a:t>Herramientas de productividad: </a:t>
            </a:r>
            <a:r>
              <a:rPr lang="es-ES" sz="1500" dirty="0">
                <a:effectLst/>
              </a:rPr>
              <a:t>Importan datos de aplicaciones como </a:t>
            </a:r>
            <a:r>
              <a:rPr lang="es-ES" sz="1500" dirty="0" err="1">
                <a:effectLst/>
              </a:rPr>
              <a:t>Notion</a:t>
            </a:r>
            <a:r>
              <a:rPr lang="es-ES" sz="1500" dirty="0">
                <a:effectLst/>
              </a:rPr>
              <a:t>, </a:t>
            </a:r>
            <a:r>
              <a:rPr lang="es-ES" sz="1500" dirty="0" err="1">
                <a:effectLst/>
              </a:rPr>
              <a:t>Slack</a:t>
            </a:r>
            <a:r>
              <a:rPr lang="es-ES" sz="1500" dirty="0">
                <a:effectLst/>
              </a:rPr>
              <a:t> y Trello.</a:t>
            </a:r>
          </a:p>
          <a:p>
            <a:pPr>
              <a:buFont typeface="+mj-lt"/>
              <a:buAutoNum type="arabicPeriod"/>
            </a:pPr>
            <a:r>
              <a:rPr lang="es-ES" sz="1500" b="1" dirty="0">
                <a:effectLst/>
              </a:rPr>
              <a:t>Tipos de archivos comunes: </a:t>
            </a:r>
            <a:r>
              <a:rPr lang="es-ES" sz="1500" dirty="0">
                <a:effectLst/>
              </a:rPr>
              <a:t>Manejan formatos como CSV, JSON y HTML.</a:t>
            </a:r>
          </a:p>
          <a:p>
            <a:endParaRPr lang="es-AR" sz="1500" dirty="0"/>
          </a:p>
        </p:txBody>
      </p:sp>
    </p:spTree>
    <p:extLst>
      <p:ext uri="{BB962C8B-B14F-4D97-AF65-F5344CB8AC3E}">
        <p14:creationId xmlns:p14="http://schemas.microsoft.com/office/powerpoint/2010/main" val="998158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5231E-68F0-9B5E-EB6D-FCA49D0256B2}"/>
              </a:ext>
            </a:extLst>
          </p:cNvPr>
          <p:cNvSpPr>
            <a:spLocks noGrp="1"/>
          </p:cNvSpPr>
          <p:nvPr>
            <p:ph type="title"/>
          </p:nvPr>
        </p:nvSpPr>
        <p:spPr>
          <a:xfrm>
            <a:off x="1043631" y="809898"/>
            <a:ext cx="10173010" cy="1554480"/>
          </a:xfrm>
        </p:spPr>
        <p:txBody>
          <a:bodyPr anchor="ctr">
            <a:normAutofit/>
          </a:bodyPr>
          <a:lstStyle/>
          <a:p>
            <a:r>
              <a:rPr lang="es-ES" sz="4800" dirty="0" err="1"/>
              <a:t>Document</a:t>
            </a:r>
            <a:r>
              <a:rPr lang="es-ES" sz="4800" dirty="0"/>
              <a:t> </a:t>
            </a:r>
            <a:r>
              <a:rPr lang="es-ES" sz="4800" dirty="0" err="1"/>
              <a:t>Splitting</a:t>
            </a:r>
            <a:r>
              <a:rPr lang="es-ES" sz="4800" dirty="0"/>
              <a:t> | Necesidad de fragmentar el corpus</a:t>
            </a:r>
            <a:endParaRPr lang="es-AR" sz="4800" dirty="0"/>
          </a:p>
        </p:txBody>
      </p:sp>
      <p:graphicFrame>
        <p:nvGraphicFramePr>
          <p:cNvPr id="5" name="Marcador de contenido 2">
            <a:extLst>
              <a:ext uri="{FF2B5EF4-FFF2-40B4-BE49-F238E27FC236}">
                <a16:creationId xmlns:a16="http://schemas.microsoft.com/office/drawing/2014/main" id="{B37D7330-E0AA-FE7B-8027-731683E92EC1}"/>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351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55F28-9264-F489-B915-DC43DA68C80F}"/>
              </a:ext>
            </a:extLst>
          </p:cNvPr>
          <p:cNvSpPr>
            <a:spLocks noGrp="1"/>
          </p:cNvSpPr>
          <p:nvPr>
            <p:ph type="title"/>
          </p:nvPr>
        </p:nvSpPr>
        <p:spPr>
          <a:xfrm>
            <a:off x="1043631" y="809898"/>
            <a:ext cx="9942716" cy="1554480"/>
          </a:xfrm>
        </p:spPr>
        <p:txBody>
          <a:bodyPr anchor="ctr">
            <a:normAutofit/>
          </a:bodyPr>
          <a:lstStyle/>
          <a:p>
            <a:r>
              <a:rPr lang="es-ES" sz="4800" dirty="0" err="1"/>
              <a:t>Document</a:t>
            </a:r>
            <a:r>
              <a:rPr lang="es-ES" sz="4800" dirty="0"/>
              <a:t> </a:t>
            </a:r>
            <a:r>
              <a:rPr lang="es-ES" sz="4800" dirty="0" err="1"/>
              <a:t>Splitting</a:t>
            </a:r>
            <a:endParaRPr lang="es-AR" sz="4800" dirty="0"/>
          </a:p>
        </p:txBody>
      </p:sp>
      <p:sp>
        <p:nvSpPr>
          <p:cNvPr id="3" name="Marcador de contenido 2">
            <a:extLst>
              <a:ext uri="{FF2B5EF4-FFF2-40B4-BE49-F238E27FC236}">
                <a16:creationId xmlns:a16="http://schemas.microsoft.com/office/drawing/2014/main" id="{24B46652-C267-F88B-9059-0BD84EA289E6}"/>
              </a:ext>
            </a:extLst>
          </p:cNvPr>
          <p:cNvSpPr>
            <a:spLocks noGrp="1"/>
          </p:cNvSpPr>
          <p:nvPr>
            <p:ph idx="1"/>
          </p:nvPr>
        </p:nvSpPr>
        <p:spPr>
          <a:xfrm>
            <a:off x="986663" y="2198451"/>
            <a:ext cx="9941319" cy="4143169"/>
          </a:xfrm>
        </p:spPr>
        <p:txBody>
          <a:bodyPr anchor="ctr">
            <a:normAutofit/>
          </a:bodyPr>
          <a:lstStyle/>
          <a:p>
            <a:pPr marL="0" indent="0">
              <a:buNone/>
            </a:pPr>
            <a:r>
              <a:rPr lang="es-ES" sz="1700" b="1" dirty="0"/>
              <a:t>Longitud máxima de entrada:</a:t>
            </a:r>
            <a:endParaRPr lang="es-ES" sz="1700" dirty="0"/>
          </a:p>
          <a:p>
            <a:pPr marL="742950" lvl="1" indent="-285750">
              <a:buFont typeface="Arial" panose="020B0604020202020204" pitchFamily="34" charset="0"/>
              <a:buChar char="•"/>
            </a:pPr>
            <a:r>
              <a:rPr lang="es-ES" sz="1700" dirty="0"/>
              <a:t>Los modelos de lenguaje tienen un límite en la cantidad de tokens (palabras o fragmentos de palabras) que pueden procesar en una sola consulta.</a:t>
            </a:r>
          </a:p>
          <a:p>
            <a:pPr marL="742950" lvl="1" indent="-285750">
              <a:buFont typeface="Arial" panose="020B0604020202020204" pitchFamily="34" charset="0"/>
              <a:buChar char="•"/>
            </a:pPr>
            <a:r>
              <a:rPr lang="es-ES" sz="1700" dirty="0"/>
              <a:t>Si el texto excede este límite, se pierde información o el modelo no puede procesarlo. Dividir el texto en fragmentos asegura que cada parte sea procesada dentro de los límites.</a:t>
            </a:r>
          </a:p>
          <a:p>
            <a:pPr>
              <a:buFont typeface="Arial" panose="020B0604020202020204" pitchFamily="34" charset="0"/>
              <a:buChar char="•"/>
            </a:pPr>
            <a:r>
              <a:rPr lang="es-ES" sz="1700" b="1" dirty="0"/>
              <a:t>Eficiencia computacional:</a:t>
            </a:r>
            <a:endParaRPr lang="es-ES" sz="1700" dirty="0"/>
          </a:p>
          <a:p>
            <a:pPr marL="742950" lvl="1" indent="-285750">
              <a:buFont typeface="Arial" panose="020B0604020202020204" pitchFamily="34" charset="0"/>
              <a:buChar char="•"/>
            </a:pPr>
            <a:r>
              <a:rPr lang="es-ES" sz="1700" dirty="0"/>
              <a:t>Procesar fragmentos más pequeños reduce los costos computacionales y tiempos de respuesta.</a:t>
            </a:r>
          </a:p>
          <a:p>
            <a:endParaRPr lang="es-AR" sz="1700" dirty="0"/>
          </a:p>
        </p:txBody>
      </p:sp>
    </p:spTree>
    <p:extLst>
      <p:ext uri="{BB962C8B-B14F-4D97-AF65-F5344CB8AC3E}">
        <p14:creationId xmlns:p14="http://schemas.microsoft.com/office/powerpoint/2010/main" val="3758737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595D4-E7F2-FDEE-F7E7-3F8DB1BB10F7}"/>
              </a:ext>
            </a:extLst>
          </p:cNvPr>
          <p:cNvSpPr>
            <a:spLocks noGrp="1"/>
          </p:cNvSpPr>
          <p:nvPr>
            <p:ph type="title"/>
          </p:nvPr>
        </p:nvSpPr>
        <p:spPr>
          <a:xfrm>
            <a:off x="1043631" y="809898"/>
            <a:ext cx="9942716" cy="1554480"/>
          </a:xfrm>
        </p:spPr>
        <p:txBody>
          <a:bodyPr anchor="ctr">
            <a:normAutofit/>
          </a:bodyPr>
          <a:lstStyle/>
          <a:p>
            <a:r>
              <a:rPr lang="es-ES" sz="4800" dirty="0" err="1"/>
              <a:t>Document</a:t>
            </a:r>
            <a:r>
              <a:rPr lang="es-ES" sz="4800" dirty="0"/>
              <a:t> </a:t>
            </a:r>
            <a:r>
              <a:rPr lang="es-ES" sz="4800" dirty="0" err="1"/>
              <a:t>Splitting</a:t>
            </a:r>
            <a:endParaRPr lang="es-AR" sz="4800" dirty="0"/>
          </a:p>
        </p:txBody>
      </p:sp>
      <p:sp>
        <p:nvSpPr>
          <p:cNvPr id="3" name="Marcador de contenido 2">
            <a:extLst>
              <a:ext uri="{FF2B5EF4-FFF2-40B4-BE49-F238E27FC236}">
                <a16:creationId xmlns:a16="http://schemas.microsoft.com/office/drawing/2014/main" id="{69DE1920-7D72-90E3-EC5B-806073D2D181}"/>
              </a:ext>
            </a:extLst>
          </p:cNvPr>
          <p:cNvSpPr>
            <a:spLocks noGrp="1"/>
          </p:cNvSpPr>
          <p:nvPr>
            <p:ph idx="1"/>
          </p:nvPr>
        </p:nvSpPr>
        <p:spPr>
          <a:xfrm>
            <a:off x="1043631" y="2704014"/>
            <a:ext cx="9941319" cy="3124658"/>
          </a:xfrm>
        </p:spPr>
        <p:txBody>
          <a:bodyPr anchor="ctr">
            <a:normAutofit/>
          </a:bodyPr>
          <a:lstStyle/>
          <a:p>
            <a:pPr marL="0" indent="0">
              <a:buNone/>
            </a:pPr>
            <a:r>
              <a:rPr lang="es-ES" sz="2000" b="1" dirty="0"/>
              <a:t>Preservar el contexto relevante</a:t>
            </a:r>
            <a:endParaRPr lang="es-ES" sz="2000" dirty="0"/>
          </a:p>
          <a:p>
            <a:pPr marL="0" indent="0">
              <a:buNone/>
            </a:pPr>
            <a:r>
              <a:rPr lang="es-ES" sz="2000" b="1" dirty="0"/>
              <a:t>Evitar pérdida de significado:</a:t>
            </a:r>
            <a:endParaRPr lang="es-ES" sz="2000" dirty="0"/>
          </a:p>
          <a:p>
            <a:pPr marL="742950" lvl="1" indent="-285750">
              <a:buFont typeface="Arial" panose="020B0604020202020204" pitchFamily="34" charset="0"/>
              <a:buChar char="•"/>
            </a:pPr>
            <a:r>
              <a:rPr lang="es-ES" sz="2000" dirty="0"/>
              <a:t>Fragmentos bien diseñados retienen suficiente contexto para que el modelo pueda comprender el contenido sin mezclar ideas de diferentes partes del texto.</a:t>
            </a:r>
          </a:p>
          <a:p>
            <a:pPr marL="0" indent="0">
              <a:buNone/>
            </a:pPr>
            <a:r>
              <a:rPr lang="es-ES" sz="2000" b="1" dirty="0"/>
              <a:t>División lógica:</a:t>
            </a:r>
            <a:endParaRPr lang="es-ES" sz="2000" dirty="0"/>
          </a:p>
          <a:p>
            <a:pPr marL="742950" lvl="1" indent="-285750">
              <a:buFont typeface="Arial" panose="020B0604020202020204" pitchFamily="34" charset="0"/>
              <a:buChar char="•"/>
            </a:pPr>
            <a:r>
              <a:rPr lang="es-ES" sz="2000" dirty="0"/>
              <a:t>Al dividir por delimitadores naturales como secciones, párrafos o palabras clave (</a:t>
            </a:r>
            <a:r>
              <a:rPr lang="es-ES" sz="2000" dirty="0">
                <a:effectLst/>
                <a:latin typeface="Courier New" panose="02070309020205020404" pitchFamily="49" charset="0"/>
              </a:rPr>
              <a:t>Título</a:t>
            </a:r>
            <a:r>
              <a:rPr lang="es-ES" sz="2000" dirty="0"/>
              <a:t>), se garantiza que cada fragmento tenga coherencia temática.</a:t>
            </a:r>
          </a:p>
          <a:p>
            <a:endParaRPr lang="es-AR" sz="2000" dirty="0"/>
          </a:p>
        </p:txBody>
      </p:sp>
    </p:spTree>
    <p:extLst>
      <p:ext uri="{BB962C8B-B14F-4D97-AF65-F5344CB8AC3E}">
        <p14:creationId xmlns:p14="http://schemas.microsoft.com/office/powerpoint/2010/main" val="7269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1E6EB-0BE6-912D-68A1-0A297EA89F2E}"/>
              </a:ext>
            </a:extLst>
          </p:cNvPr>
          <p:cNvSpPr>
            <a:spLocks noGrp="1"/>
          </p:cNvSpPr>
          <p:nvPr>
            <p:ph type="title"/>
          </p:nvPr>
        </p:nvSpPr>
        <p:spPr/>
        <p:txBody>
          <a:bodyPr/>
          <a:lstStyle/>
          <a:p>
            <a:r>
              <a:rPr lang="es-ES" sz="4400" dirty="0"/>
              <a:t>Traducir a reglas formales</a:t>
            </a:r>
            <a:endParaRPr lang="es-AR" dirty="0"/>
          </a:p>
        </p:txBody>
      </p:sp>
      <p:sp>
        <p:nvSpPr>
          <p:cNvPr id="4" name="Marcador de contenido 3">
            <a:extLst>
              <a:ext uri="{FF2B5EF4-FFF2-40B4-BE49-F238E27FC236}">
                <a16:creationId xmlns:a16="http://schemas.microsoft.com/office/drawing/2014/main" id="{AB0ADC23-4CA8-CD28-0811-0E98E3141CFE}"/>
              </a:ext>
            </a:extLst>
          </p:cNvPr>
          <p:cNvSpPr txBox="1">
            <a:spLocks noGrp="1"/>
          </p:cNvSpPr>
          <p:nvPr>
            <p:ph idx="1"/>
          </p:nvPr>
        </p:nvSpPr>
        <p:spPr>
          <a:xfrm>
            <a:off x="838200" y="1825625"/>
            <a:ext cx="10515600" cy="4351338"/>
          </a:xfrm>
          <a:prstGeom prst="rect">
            <a:avLst/>
          </a:prstGeom>
          <a:noFill/>
        </p:spPr>
        <p:txBody>
          <a:bodyPr wrap="square">
            <a:spAutoFit/>
          </a:bodyPr>
          <a:lstStyle/>
          <a:p>
            <a:pPr marL="0" indent="0">
              <a:buNone/>
            </a:pPr>
            <a:r>
              <a:rPr lang="es-ES" sz="2500" i="1" dirty="0"/>
              <a:t>“Al arbitró le faltó ponerse la camiseta número 12” </a:t>
            </a:r>
          </a:p>
        </p:txBody>
      </p:sp>
      <p:graphicFrame>
        <p:nvGraphicFramePr>
          <p:cNvPr id="6" name="Tabla 5">
            <a:extLst>
              <a:ext uri="{FF2B5EF4-FFF2-40B4-BE49-F238E27FC236}">
                <a16:creationId xmlns:a16="http://schemas.microsoft.com/office/drawing/2014/main" id="{2443F963-1E21-8653-C47D-517DD2E1BACC}"/>
              </a:ext>
            </a:extLst>
          </p:cNvPr>
          <p:cNvGraphicFramePr>
            <a:graphicFrameLocks noGrp="1"/>
          </p:cNvGraphicFramePr>
          <p:nvPr>
            <p:extLst>
              <p:ext uri="{D42A27DB-BD31-4B8C-83A1-F6EECF244321}">
                <p14:modId xmlns:p14="http://schemas.microsoft.com/office/powerpoint/2010/main" val="3101719881"/>
              </p:ext>
            </p:extLst>
          </p:nvPr>
        </p:nvGraphicFramePr>
        <p:xfrm>
          <a:off x="915725" y="2514667"/>
          <a:ext cx="10515596" cy="3392530"/>
        </p:xfrm>
        <a:graphic>
          <a:graphicData uri="http://schemas.openxmlformats.org/drawingml/2006/table">
            <a:tbl>
              <a:tblPr firstRow="1" bandRow="1">
                <a:tableStyleId>{5C22544A-7EE6-4342-B048-85BDC9FD1C3A}</a:tableStyleId>
              </a:tblPr>
              <a:tblGrid>
                <a:gridCol w="3116313">
                  <a:extLst>
                    <a:ext uri="{9D8B030D-6E8A-4147-A177-3AD203B41FA5}">
                      <a16:colId xmlns:a16="http://schemas.microsoft.com/office/drawing/2014/main" val="2586210958"/>
                    </a:ext>
                  </a:extLst>
                </a:gridCol>
                <a:gridCol w="3656489">
                  <a:extLst>
                    <a:ext uri="{9D8B030D-6E8A-4147-A177-3AD203B41FA5}">
                      <a16:colId xmlns:a16="http://schemas.microsoft.com/office/drawing/2014/main" val="2098778957"/>
                    </a:ext>
                  </a:extLst>
                </a:gridCol>
                <a:gridCol w="3742794">
                  <a:extLst>
                    <a:ext uri="{9D8B030D-6E8A-4147-A177-3AD203B41FA5}">
                      <a16:colId xmlns:a16="http://schemas.microsoft.com/office/drawing/2014/main" val="1535603273"/>
                    </a:ext>
                  </a:extLst>
                </a:gridCol>
              </a:tblGrid>
              <a:tr h="254903">
                <a:tc>
                  <a:txBody>
                    <a:bodyPr/>
                    <a:lstStyle/>
                    <a:p>
                      <a:pPr algn="ctr" fontAlgn="ctr"/>
                      <a:r>
                        <a:rPr lang="es-AR" sz="1400" u="none" strike="noStrike" dirty="0">
                          <a:effectLst/>
                        </a:rPr>
                        <a:t>Palabra</a:t>
                      </a:r>
                      <a:endParaRPr lang="es-AR" sz="1400" b="1" i="0" u="none" strike="noStrike" dirty="0">
                        <a:solidFill>
                          <a:srgbClr val="000000"/>
                        </a:solidFill>
                        <a:effectLst/>
                        <a:latin typeface="Calibri" panose="020F0502020204030204" pitchFamily="34" charset="0"/>
                      </a:endParaRPr>
                    </a:p>
                  </a:txBody>
                  <a:tcPr marL="7876" marR="7876" marT="7876" marB="0" anchor="ctr"/>
                </a:tc>
                <a:tc>
                  <a:txBody>
                    <a:bodyPr/>
                    <a:lstStyle/>
                    <a:p>
                      <a:pPr algn="ctr" fontAlgn="ctr"/>
                      <a:r>
                        <a:rPr lang="es-AR" sz="1400" u="none" strike="noStrike" dirty="0">
                          <a:effectLst/>
                        </a:rPr>
                        <a:t>Función</a:t>
                      </a:r>
                      <a:endParaRPr lang="es-AR" sz="1400" b="1" i="0" u="none" strike="noStrike" dirty="0">
                        <a:solidFill>
                          <a:srgbClr val="000000"/>
                        </a:solidFill>
                        <a:effectLst/>
                        <a:latin typeface="Calibri" panose="020F0502020204030204" pitchFamily="34" charset="0"/>
                      </a:endParaRPr>
                    </a:p>
                  </a:txBody>
                  <a:tcPr marL="7876" marR="7876" marT="7876" marB="0" anchor="ctr"/>
                </a:tc>
                <a:tc>
                  <a:txBody>
                    <a:bodyPr/>
                    <a:lstStyle/>
                    <a:p>
                      <a:pPr algn="ctr" fontAlgn="ctr"/>
                      <a:r>
                        <a:rPr lang="es-AR" sz="1400" u="none" strike="noStrike">
                          <a:effectLst/>
                        </a:rPr>
                        <a:t>Tipo</a:t>
                      </a:r>
                      <a:endParaRPr lang="es-AR" sz="1400" b="1"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2378693494"/>
                  </a:ext>
                </a:extLst>
              </a:tr>
              <a:tr h="465778">
                <a:tc>
                  <a:txBody>
                    <a:bodyPr/>
                    <a:lstStyle/>
                    <a:p>
                      <a:pPr algn="l" fontAlgn="ctr"/>
                      <a:r>
                        <a:rPr lang="es-ES" sz="1400" u="none" strike="noStrike" dirty="0">
                          <a:effectLst/>
                        </a:rPr>
                        <a:t>Al (contracción de 'a el')</a:t>
                      </a:r>
                      <a:endParaRPr lang="es-ES" sz="1400" b="0" i="0" u="none" strike="noStrike" dirty="0">
                        <a:solidFill>
                          <a:srgbClr val="000000"/>
                        </a:solidFill>
                        <a:effectLst/>
                        <a:latin typeface="Calibri" panose="020F0502020204030204" pitchFamily="34" charset="0"/>
                      </a:endParaRPr>
                    </a:p>
                  </a:txBody>
                  <a:tcPr marL="7876" marR="7876" marT="7876" marB="0" anchor="ctr"/>
                </a:tc>
                <a:tc>
                  <a:txBody>
                    <a:bodyPr/>
                    <a:lstStyle/>
                    <a:p>
                      <a:pPr algn="l" fontAlgn="ctr"/>
                      <a:r>
                        <a:rPr lang="es-ES" sz="1400" u="none" strike="noStrike">
                          <a:effectLst/>
                        </a:rPr>
                        <a:t>Preposición ('a') + artículo definido ('el'). Indica el complemento indirecto de la oración.</a:t>
                      </a:r>
                      <a:endParaRPr lang="es-ES"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Preposición + Artículo definido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1459000244"/>
                  </a:ext>
                </a:extLst>
              </a:tr>
              <a:tr h="254903">
                <a:tc>
                  <a:txBody>
                    <a:bodyPr/>
                    <a:lstStyle/>
                    <a:p>
                      <a:pPr algn="l" fontAlgn="ctr"/>
                      <a:r>
                        <a:rPr lang="es-AR" sz="1400" u="none" strike="noStrike" dirty="0">
                          <a:effectLst/>
                        </a:rPr>
                        <a:t>Árbitro (sustantivo)</a:t>
                      </a:r>
                      <a:endParaRPr lang="es-AR" sz="1400" b="0" i="0" u="none" strike="noStrike" dirty="0">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Complemento indirecto.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Sustantivo común, singular, masculino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608648550"/>
                  </a:ext>
                </a:extLst>
              </a:tr>
              <a:tr h="465778">
                <a:tc>
                  <a:txBody>
                    <a:bodyPr/>
                    <a:lstStyle/>
                    <a:p>
                      <a:pPr algn="l" fontAlgn="ctr"/>
                      <a:r>
                        <a:rPr lang="es-AR" sz="1400" u="none" strike="noStrike" dirty="0">
                          <a:effectLst/>
                        </a:rPr>
                        <a:t>Le (pronombre)</a:t>
                      </a:r>
                      <a:endParaRPr lang="es-AR" sz="1400" b="0" i="0" u="none" strike="noStrike" dirty="0">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Pronombre de objeto indirecto que se refiere a 'árbitro'.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Pronombre personal</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410114951"/>
                  </a:ext>
                </a:extLst>
              </a:tr>
              <a:tr h="465778">
                <a:tc>
                  <a:txBody>
                    <a:bodyPr/>
                    <a:lstStyle/>
                    <a:p>
                      <a:pPr algn="l" fontAlgn="ctr"/>
                      <a:r>
                        <a:rPr lang="es-AR" sz="1400" u="none" strike="noStrike">
                          <a:effectLst/>
                        </a:rPr>
                        <a:t>Faltó (verbo)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ES" sz="1400" u="none" strike="noStrike" dirty="0">
                          <a:effectLst/>
                        </a:rPr>
                        <a:t>Verbo principal en la oración.</a:t>
                      </a:r>
                      <a:endParaRPr lang="es-ES" sz="1400" b="0" i="0" u="none" strike="noStrike" dirty="0">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Verbo transitivo en pasado simple (pretérito) del indicativo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1264261062"/>
                  </a:ext>
                </a:extLst>
              </a:tr>
              <a:tr h="465778">
                <a:tc>
                  <a:txBody>
                    <a:bodyPr/>
                    <a:lstStyle/>
                    <a:p>
                      <a:pPr algn="l" fontAlgn="ctr"/>
                      <a:r>
                        <a:rPr lang="es-AR" sz="1400" u="none" strike="noStrike">
                          <a:effectLst/>
                        </a:rPr>
                        <a:t>Ponerse (verbo)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ES" sz="1400" u="none" strike="noStrike">
                          <a:effectLst/>
                        </a:rPr>
                        <a:t>Infinitivo que actúa como el complemento directo del verbo 'faltó'.</a:t>
                      </a:r>
                      <a:endParaRPr lang="es-ES"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Verbo reflexivo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1593091660"/>
                  </a:ext>
                </a:extLst>
              </a:tr>
              <a:tr h="254903">
                <a:tc>
                  <a:txBody>
                    <a:bodyPr/>
                    <a:lstStyle/>
                    <a:p>
                      <a:pPr algn="l" fontAlgn="ctr"/>
                      <a:r>
                        <a:rPr lang="es-AR" sz="1400" u="none" strike="noStrike">
                          <a:effectLst/>
                        </a:rPr>
                        <a:t>La (artículo)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Determina al sustantivo 'camiseta'.</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Artículo definido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3577672636"/>
                  </a:ext>
                </a:extLst>
              </a:tr>
              <a:tr h="254903">
                <a:tc>
                  <a:txBody>
                    <a:bodyPr/>
                    <a:lstStyle/>
                    <a:p>
                      <a:pPr algn="l" fontAlgn="ctr"/>
                      <a:r>
                        <a:rPr lang="es-AR" sz="1400" u="none" strike="noStrike">
                          <a:effectLst/>
                        </a:rPr>
                        <a:t>Camiseta (sustantivo)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Objeto directo de 'ponerse'.</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Sustantivo común, singular, femenino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2374491454"/>
                  </a:ext>
                </a:extLst>
              </a:tr>
              <a:tr h="254903">
                <a:tc>
                  <a:txBody>
                    <a:bodyPr/>
                    <a:lstStyle/>
                    <a:p>
                      <a:pPr algn="l" fontAlgn="ctr"/>
                      <a:r>
                        <a:rPr lang="es-AR" sz="1400" u="none" strike="noStrike">
                          <a:effectLst/>
                        </a:rPr>
                        <a:t>Número (sustantivo)</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Modificador directo de '12'.</a:t>
                      </a:r>
                      <a:endParaRPr lang="es-AR"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a:effectLst/>
                        </a:rPr>
                        <a:t>Sustantivo común, singular, masculino</a:t>
                      </a:r>
                      <a:endParaRPr lang="es-AR" sz="1400" b="0" i="0" u="none" strike="noStrike">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2194097381"/>
                  </a:ext>
                </a:extLst>
              </a:tr>
              <a:tr h="254903">
                <a:tc>
                  <a:txBody>
                    <a:bodyPr/>
                    <a:lstStyle/>
                    <a:p>
                      <a:pPr algn="l" fontAlgn="ctr"/>
                      <a:r>
                        <a:rPr lang="es-AR" sz="1400" u="none" strike="noStrike" dirty="0">
                          <a:effectLst/>
                        </a:rPr>
                        <a:t>12 (adjetivo numeral)</a:t>
                      </a:r>
                      <a:endParaRPr lang="es-AR" sz="1400" b="0" i="0" u="none" strike="noStrike" dirty="0">
                        <a:solidFill>
                          <a:srgbClr val="000000"/>
                        </a:solidFill>
                        <a:effectLst/>
                        <a:latin typeface="Calibri" panose="020F0502020204030204" pitchFamily="34" charset="0"/>
                      </a:endParaRPr>
                    </a:p>
                  </a:txBody>
                  <a:tcPr marL="7876" marR="7876" marT="7876" marB="0" anchor="ctr"/>
                </a:tc>
                <a:tc>
                  <a:txBody>
                    <a:bodyPr/>
                    <a:lstStyle/>
                    <a:p>
                      <a:pPr algn="l" fontAlgn="ctr"/>
                      <a:r>
                        <a:rPr lang="es-ES" sz="1400" u="none" strike="noStrike">
                          <a:effectLst/>
                        </a:rPr>
                        <a:t>Especifica el número de la 'camiseta'.</a:t>
                      </a:r>
                      <a:endParaRPr lang="es-ES" sz="1400" b="0" i="0" u="none" strike="noStrike">
                        <a:solidFill>
                          <a:srgbClr val="000000"/>
                        </a:solidFill>
                        <a:effectLst/>
                        <a:latin typeface="Calibri" panose="020F0502020204030204" pitchFamily="34" charset="0"/>
                      </a:endParaRPr>
                    </a:p>
                  </a:txBody>
                  <a:tcPr marL="7876" marR="7876" marT="7876" marB="0" anchor="ctr"/>
                </a:tc>
                <a:tc>
                  <a:txBody>
                    <a:bodyPr/>
                    <a:lstStyle/>
                    <a:p>
                      <a:pPr algn="l" fontAlgn="ctr"/>
                      <a:r>
                        <a:rPr lang="es-AR" sz="1400" u="none" strike="noStrike" dirty="0">
                          <a:effectLst/>
                        </a:rPr>
                        <a:t>Adjetivo numeral cardinal</a:t>
                      </a:r>
                      <a:endParaRPr lang="es-AR" sz="1400" b="0" i="0" u="none" strike="noStrike" dirty="0">
                        <a:solidFill>
                          <a:srgbClr val="000000"/>
                        </a:solidFill>
                        <a:effectLst/>
                        <a:latin typeface="Calibri" panose="020F0502020204030204" pitchFamily="34" charset="0"/>
                      </a:endParaRPr>
                    </a:p>
                  </a:txBody>
                  <a:tcPr marL="7876" marR="7876" marT="7876" marB="0" anchor="ctr"/>
                </a:tc>
                <a:extLst>
                  <a:ext uri="{0D108BD9-81ED-4DB2-BD59-A6C34878D82A}">
                    <a16:rowId xmlns:a16="http://schemas.microsoft.com/office/drawing/2014/main" val="2385578650"/>
                  </a:ext>
                </a:extLst>
              </a:tr>
            </a:tbl>
          </a:graphicData>
        </a:graphic>
      </p:graphicFrame>
    </p:spTree>
    <p:extLst>
      <p:ext uri="{BB962C8B-B14F-4D97-AF65-F5344CB8AC3E}">
        <p14:creationId xmlns:p14="http://schemas.microsoft.com/office/powerpoint/2010/main" val="3949996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52F3-5CD2-4330-479A-A08C3135A695}"/>
              </a:ext>
            </a:extLst>
          </p:cNvPr>
          <p:cNvSpPr>
            <a:spLocks noGrp="1"/>
          </p:cNvSpPr>
          <p:nvPr>
            <p:ph type="title"/>
          </p:nvPr>
        </p:nvSpPr>
        <p:spPr>
          <a:xfrm>
            <a:off x="1043631" y="809898"/>
            <a:ext cx="9942716" cy="1554480"/>
          </a:xfrm>
        </p:spPr>
        <p:txBody>
          <a:bodyPr anchor="ctr">
            <a:normAutofit/>
          </a:bodyPr>
          <a:lstStyle/>
          <a:p>
            <a:r>
              <a:rPr lang="es-ES" sz="4800"/>
              <a:t>Document Splitting</a:t>
            </a:r>
            <a:endParaRPr lang="es-AR" sz="4800"/>
          </a:p>
        </p:txBody>
      </p:sp>
      <p:sp>
        <p:nvSpPr>
          <p:cNvPr id="3" name="Marcador de contenido 2">
            <a:extLst>
              <a:ext uri="{FF2B5EF4-FFF2-40B4-BE49-F238E27FC236}">
                <a16:creationId xmlns:a16="http://schemas.microsoft.com/office/drawing/2014/main" id="{65B7890E-8662-9BA6-234C-144E1F065604}"/>
              </a:ext>
            </a:extLst>
          </p:cNvPr>
          <p:cNvSpPr>
            <a:spLocks noGrp="1"/>
          </p:cNvSpPr>
          <p:nvPr>
            <p:ph idx="1"/>
          </p:nvPr>
        </p:nvSpPr>
        <p:spPr>
          <a:xfrm>
            <a:off x="1045028" y="2835939"/>
            <a:ext cx="9941319" cy="3124658"/>
          </a:xfrm>
        </p:spPr>
        <p:txBody>
          <a:bodyPr anchor="ctr">
            <a:normAutofit lnSpcReduction="10000"/>
          </a:bodyPr>
          <a:lstStyle/>
          <a:p>
            <a:pPr marL="0" indent="0">
              <a:buNone/>
            </a:pPr>
            <a:r>
              <a:rPr lang="es-ES" sz="2000" b="1" dirty="0"/>
              <a:t>Mejorar el rendimiento en tareas específicas</a:t>
            </a:r>
            <a:endParaRPr lang="es-ES" sz="2000" dirty="0"/>
          </a:p>
          <a:p>
            <a:pPr marL="0" indent="0">
              <a:buNone/>
            </a:pPr>
            <a:r>
              <a:rPr lang="es-ES" sz="2000" b="1" dirty="0"/>
              <a:t>Extracción de información:</a:t>
            </a:r>
            <a:endParaRPr lang="es-ES" sz="2000" dirty="0"/>
          </a:p>
          <a:p>
            <a:pPr marL="742950" lvl="1" indent="-285750">
              <a:buFont typeface="Arial" panose="020B0604020202020204" pitchFamily="34" charset="0"/>
              <a:buChar char="•"/>
            </a:pPr>
            <a:r>
              <a:rPr lang="es-ES" sz="2000" dirty="0"/>
              <a:t>Dividir el texto permite analizar secciones específicas, lo que mejora la precisión al buscar información relevante.</a:t>
            </a:r>
          </a:p>
          <a:p>
            <a:pPr marL="0" indent="0">
              <a:buNone/>
            </a:pPr>
            <a:r>
              <a:rPr lang="es-ES" sz="2000" b="1" dirty="0"/>
              <a:t>Clasificación:</a:t>
            </a:r>
            <a:endParaRPr lang="es-ES" sz="2000" dirty="0"/>
          </a:p>
          <a:p>
            <a:pPr marL="742950" lvl="1" indent="-285750">
              <a:buFont typeface="Arial" panose="020B0604020202020204" pitchFamily="34" charset="0"/>
              <a:buChar char="•"/>
            </a:pPr>
            <a:r>
              <a:rPr lang="es-ES" sz="2000" dirty="0"/>
              <a:t>Fragmentos más pequeños permiten clasificar secciones de un texto largo, como identificar si una parte contiene opiniones, hechos, o un resumen.</a:t>
            </a:r>
          </a:p>
          <a:p>
            <a:pPr marL="0" indent="0">
              <a:buNone/>
            </a:pPr>
            <a:r>
              <a:rPr lang="es-ES" sz="2000" b="1" dirty="0"/>
              <a:t>Generación de respuestas:</a:t>
            </a:r>
            <a:endParaRPr lang="es-ES" sz="2000" dirty="0"/>
          </a:p>
          <a:p>
            <a:pPr marL="742950" lvl="1" indent="-285750">
              <a:buFont typeface="Arial" panose="020B0604020202020204" pitchFamily="34" charset="0"/>
              <a:buChar char="•"/>
            </a:pPr>
            <a:r>
              <a:rPr lang="es-ES" sz="2000" dirty="0"/>
              <a:t>Un fragmento pequeño y temáticamente consistente facilita que el modelo genere respuestas precisas y coherentes.</a:t>
            </a:r>
          </a:p>
          <a:p>
            <a:endParaRPr lang="es-AR" sz="1700" dirty="0"/>
          </a:p>
        </p:txBody>
      </p:sp>
    </p:spTree>
    <p:extLst>
      <p:ext uri="{BB962C8B-B14F-4D97-AF65-F5344CB8AC3E}">
        <p14:creationId xmlns:p14="http://schemas.microsoft.com/office/powerpoint/2010/main" val="980282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0A944-D0D2-EE6D-C982-A629E916275D}"/>
              </a:ext>
            </a:extLst>
          </p:cNvPr>
          <p:cNvSpPr>
            <a:spLocks noGrp="1"/>
          </p:cNvSpPr>
          <p:nvPr>
            <p:ph type="title"/>
          </p:nvPr>
        </p:nvSpPr>
        <p:spPr>
          <a:xfrm>
            <a:off x="1043631" y="809898"/>
            <a:ext cx="9942716" cy="1554480"/>
          </a:xfrm>
        </p:spPr>
        <p:txBody>
          <a:bodyPr anchor="ctr">
            <a:normAutofit/>
          </a:bodyPr>
          <a:lstStyle/>
          <a:p>
            <a:r>
              <a:rPr lang="es-ES" sz="4800" dirty="0" err="1"/>
              <a:t>Document</a:t>
            </a:r>
            <a:r>
              <a:rPr lang="es-ES" sz="4800" dirty="0"/>
              <a:t> </a:t>
            </a:r>
            <a:r>
              <a:rPr lang="es-ES" sz="4800" dirty="0" err="1"/>
              <a:t>Splitting</a:t>
            </a:r>
            <a:endParaRPr lang="es-AR" sz="4800" dirty="0"/>
          </a:p>
        </p:txBody>
      </p:sp>
      <p:sp>
        <p:nvSpPr>
          <p:cNvPr id="3" name="Marcador de contenido 2">
            <a:extLst>
              <a:ext uri="{FF2B5EF4-FFF2-40B4-BE49-F238E27FC236}">
                <a16:creationId xmlns:a16="http://schemas.microsoft.com/office/drawing/2014/main" id="{54ABAD9B-8522-5239-D699-4597395A137F}"/>
              </a:ext>
            </a:extLst>
          </p:cNvPr>
          <p:cNvSpPr>
            <a:spLocks noGrp="1"/>
          </p:cNvSpPr>
          <p:nvPr>
            <p:ph idx="1"/>
          </p:nvPr>
        </p:nvSpPr>
        <p:spPr>
          <a:xfrm>
            <a:off x="1043631" y="2787602"/>
            <a:ext cx="9941319" cy="3124658"/>
          </a:xfrm>
        </p:spPr>
        <p:txBody>
          <a:bodyPr anchor="ctr">
            <a:normAutofit/>
          </a:bodyPr>
          <a:lstStyle/>
          <a:p>
            <a:pPr marL="0" indent="0">
              <a:buNone/>
            </a:pPr>
            <a:r>
              <a:rPr lang="es-ES" sz="2200" b="1" dirty="0"/>
              <a:t>Optimización de almacenamiento y búsqueda</a:t>
            </a:r>
            <a:endParaRPr lang="es-ES" sz="2200" dirty="0"/>
          </a:p>
          <a:p>
            <a:pPr marL="0" indent="0">
              <a:buNone/>
            </a:pPr>
            <a:endParaRPr lang="es-ES" sz="2200" b="1" dirty="0"/>
          </a:p>
          <a:p>
            <a:pPr marL="0" indent="0">
              <a:buNone/>
            </a:pPr>
            <a:r>
              <a:rPr lang="es-ES" sz="2200" b="1" dirty="0"/>
              <a:t>Indexación eficiente:</a:t>
            </a:r>
            <a:endParaRPr lang="es-ES" sz="2200" dirty="0"/>
          </a:p>
          <a:p>
            <a:pPr marL="742950" lvl="1" indent="-285750">
              <a:buFont typeface="Arial" panose="020B0604020202020204" pitchFamily="34" charset="0"/>
              <a:buChar char="•"/>
            </a:pPr>
            <a:r>
              <a:rPr lang="es-ES" sz="2200" dirty="0"/>
              <a:t>En sistemas de recuperación de información, dividir textos largos facilita la indexación y permite búsquedas rápidas en secciones específicas.</a:t>
            </a:r>
          </a:p>
          <a:p>
            <a:pPr marL="0" indent="0">
              <a:buNone/>
            </a:pPr>
            <a:r>
              <a:rPr lang="es-ES" sz="2200" b="1" dirty="0"/>
              <a:t>Reducir redundancia:</a:t>
            </a:r>
            <a:endParaRPr lang="es-ES" sz="2200" dirty="0"/>
          </a:p>
          <a:p>
            <a:pPr marL="742950" lvl="1" indent="-285750">
              <a:buFont typeface="Arial" panose="020B0604020202020204" pitchFamily="34" charset="0"/>
              <a:buChar char="•"/>
            </a:pPr>
            <a:r>
              <a:rPr lang="es-ES" sz="2200" dirty="0"/>
              <a:t>Fragmentar el texto asegura que no se procese información irrelevante junto con datos clave.</a:t>
            </a:r>
          </a:p>
          <a:p>
            <a:endParaRPr lang="es-AR" sz="2200" dirty="0"/>
          </a:p>
        </p:txBody>
      </p:sp>
    </p:spTree>
    <p:extLst>
      <p:ext uri="{BB962C8B-B14F-4D97-AF65-F5344CB8AC3E}">
        <p14:creationId xmlns:p14="http://schemas.microsoft.com/office/powerpoint/2010/main" val="3441460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366C9-4B35-53B7-2017-0643FA05BC12}"/>
              </a:ext>
            </a:extLst>
          </p:cNvPr>
          <p:cNvSpPr>
            <a:spLocks noGrp="1"/>
          </p:cNvSpPr>
          <p:nvPr>
            <p:ph type="title"/>
          </p:nvPr>
        </p:nvSpPr>
        <p:spPr>
          <a:xfrm>
            <a:off x="1043631" y="809898"/>
            <a:ext cx="9942716" cy="1554480"/>
          </a:xfrm>
        </p:spPr>
        <p:txBody>
          <a:bodyPr anchor="ctr">
            <a:normAutofit/>
          </a:bodyPr>
          <a:lstStyle/>
          <a:p>
            <a:r>
              <a:rPr lang="es-ES" sz="4800" b="1"/>
              <a:t>Vector Stores</a:t>
            </a:r>
            <a:endParaRPr lang="es-AR" sz="4800"/>
          </a:p>
        </p:txBody>
      </p:sp>
      <p:sp>
        <p:nvSpPr>
          <p:cNvPr id="3" name="Marcador de contenido 2">
            <a:extLst>
              <a:ext uri="{FF2B5EF4-FFF2-40B4-BE49-F238E27FC236}">
                <a16:creationId xmlns:a16="http://schemas.microsoft.com/office/drawing/2014/main" id="{868CFB41-32D7-305F-0E41-97DFEC429518}"/>
              </a:ext>
            </a:extLst>
          </p:cNvPr>
          <p:cNvSpPr>
            <a:spLocks noGrp="1"/>
          </p:cNvSpPr>
          <p:nvPr>
            <p:ph idx="1"/>
          </p:nvPr>
        </p:nvSpPr>
        <p:spPr>
          <a:xfrm>
            <a:off x="907914" y="2352744"/>
            <a:ext cx="9994127" cy="4132569"/>
          </a:xfrm>
        </p:spPr>
        <p:txBody>
          <a:bodyPr anchor="ctr">
            <a:normAutofit/>
          </a:bodyPr>
          <a:lstStyle/>
          <a:p>
            <a:pPr marL="0" indent="0">
              <a:buNone/>
            </a:pPr>
            <a:r>
              <a:rPr lang="es-ES" sz="2000" i="1" dirty="0"/>
              <a:t>Sabemos que, aunque lo disimulen muy bien, las maquinas no pueden entender el lenguaje tal como lo hacemos los humanos. </a:t>
            </a:r>
            <a:endParaRPr lang="es-ES" sz="2000" b="1" i="1" dirty="0"/>
          </a:p>
          <a:p>
            <a:pPr marL="0" indent="0">
              <a:buNone/>
            </a:pPr>
            <a:r>
              <a:rPr lang="es-ES" sz="1600" b="1" dirty="0"/>
              <a:t>Almacenamiento y Representación del Conocimiento</a:t>
            </a:r>
          </a:p>
          <a:p>
            <a:pPr marL="0" indent="0">
              <a:buNone/>
            </a:pPr>
            <a:r>
              <a:rPr lang="es-ES" sz="1600" dirty="0"/>
              <a:t>Una base de datos vectorial almacena información de manera eficiente en forma de </a:t>
            </a:r>
            <a:r>
              <a:rPr lang="es-ES" sz="1600" b="1" dirty="0"/>
              <a:t>vectores embebidos</a:t>
            </a:r>
            <a:r>
              <a:rPr lang="es-ES" sz="1600" dirty="0"/>
              <a:t>, que son representaciones numéricas de textos (como documentos, fragmentos o frases) generadas por un modelo de </a:t>
            </a:r>
            <a:r>
              <a:rPr lang="es-ES" sz="1600" dirty="0" err="1"/>
              <a:t>embeddings</a:t>
            </a:r>
            <a:r>
              <a:rPr lang="es-ES" sz="1600" dirty="0"/>
              <a:t>.</a:t>
            </a:r>
          </a:p>
          <a:p>
            <a:pPr marL="0" indent="0">
              <a:buNone/>
            </a:pPr>
            <a:r>
              <a:rPr lang="es-ES" sz="1600" dirty="0"/>
              <a:t>Estos vectores capturan el significado semántico del contenido, permitiendo búsquedas basadas en significado, no solo en palabras clave.</a:t>
            </a:r>
          </a:p>
          <a:p>
            <a:pPr marL="0" indent="0">
              <a:spcAft>
                <a:spcPts val="800"/>
              </a:spcAft>
              <a:buNone/>
            </a:pPr>
            <a:r>
              <a:rPr lang="es-AR" sz="1600" b="1" kern="100" dirty="0">
                <a:effectLst/>
                <a:latin typeface="Aptos" panose="020B0004020202020204" pitchFamily="34" charset="0"/>
                <a:ea typeface="Aptos" panose="020B0004020202020204" pitchFamily="34" charset="0"/>
                <a:cs typeface="Times New Roman" panose="02020603050405020304" pitchFamily="18" charset="0"/>
              </a:rPr>
              <a:t>Precisión</a:t>
            </a:r>
            <a:r>
              <a:rPr lang="es-AR" sz="1600" kern="100" dirty="0">
                <a:effectLst/>
                <a:latin typeface="Aptos" panose="020B0004020202020204" pitchFamily="34" charset="0"/>
                <a:ea typeface="Aptos" panose="020B0004020202020204" pitchFamily="34" charset="0"/>
                <a:cs typeface="Times New Roman" panose="02020603050405020304" pitchFamily="18" charset="0"/>
              </a:rPr>
              <a:t>: La base de datos vectorial asegura que el modelo de lenguaje acceda a información relevante, evitando respuestas genéricas o inexactas.</a:t>
            </a:r>
          </a:p>
          <a:p>
            <a:pPr marL="0" indent="0">
              <a:spcAft>
                <a:spcPts val="800"/>
              </a:spcAft>
              <a:buNone/>
            </a:pPr>
            <a:r>
              <a:rPr lang="es-AR" sz="1600" b="1" kern="100" dirty="0">
                <a:effectLst/>
                <a:latin typeface="Aptos" panose="020B0004020202020204" pitchFamily="34" charset="0"/>
                <a:ea typeface="Aptos" panose="020B0004020202020204" pitchFamily="34" charset="0"/>
                <a:cs typeface="Times New Roman" panose="02020603050405020304" pitchFamily="18" charset="0"/>
              </a:rPr>
              <a:t>Eficiencia</a:t>
            </a:r>
            <a:r>
              <a:rPr lang="es-AR" sz="1600" kern="100" dirty="0">
                <a:effectLst/>
                <a:latin typeface="Aptos" panose="020B0004020202020204" pitchFamily="34" charset="0"/>
                <a:ea typeface="Aptos" panose="020B0004020202020204" pitchFamily="34" charset="0"/>
                <a:cs typeface="Times New Roman" panose="02020603050405020304" pitchFamily="18" charset="0"/>
              </a:rPr>
              <a:t>: Reduce el costo computacional al limitar la cantidad de información procesada por el modelo.</a:t>
            </a:r>
          </a:p>
          <a:p>
            <a:pPr marL="0" indent="0">
              <a:spcAft>
                <a:spcPts val="800"/>
              </a:spcAft>
              <a:buNone/>
            </a:pPr>
            <a:r>
              <a:rPr lang="es-AR" sz="1600" b="1" kern="100" dirty="0">
                <a:effectLst/>
                <a:latin typeface="Aptos" panose="020B0004020202020204" pitchFamily="34" charset="0"/>
                <a:ea typeface="Aptos" panose="020B0004020202020204" pitchFamily="34" charset="0"/>
                <a:cs typeface="Times New Roman" panose="02020603050405020304" pitchFamily="18" charset="0"/>
              </a:rPr>
              <a:t>Escalabilidad</a:t>
            </a:r>
            <a:r>
              <a:rPr lang="es-AR" sz="1600" kern="100" dirty="0">
                <a:effectLst/>
                <a:latin typeface="Aptos" panose="020B0004020202020204" pitchFamily="34" charset="0"/>
                <a:ea typeface="Aptos" panose="020B0004020202020204" pitchFamily="34" charset="0"/>
                <a:cs typeface="Times New Roman" panose="02020603050405020304" pitchFamily="18" charset="0"/>
              </a:rPr>
              <a:t>: Admite grandes conjuntos de datos, ideal para aplicaciones como asistentes de investigación o sistemas de soporte técnico.</a:t>
            </a:r>
            <a:endParaRPr lang="es-ES" sz="1600" dirty="0"/>
          </a:p>
        </p:txBody>
      </p:sp>
    </p:spTree>
    <p:extLst>
      <p:ext uri="{BB962C8B-B14F-4D97-AF65-F5344CB8AC3E}">
        <p14:creationId xmlns:p14="http://schemas.microsoft.com/office/powerpoint/2010/main" val="161607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586A2-BE13-1B8A-DE7B-D1F003E07619}"/>
              </a:ext>
            </a:extLst>
          </p:cNvPr>
          <p:cNvSpPr>
            <a:spLocks noGrp="1"/>
          </p:cNvSpPr>
          <p:nvPr>
            <p:ph type="title"/>
          </p:nvPr>
        </p:nvSpPr>
        <p:spPr>
          <a:xfrm>
            <a:off x="808638" y="386930"/>
            <a:ext cx="9236700" cy="1188950"/>
          </a:xfrm>
        </p:spPr>
        <p:txBody>
          <a:bodyPr anchor="b">
            <a:normAutofit/>
          </a:bodyPr>
          <a:lstStyle/>
          <a:p>
            <a:r>
              <a:rPr lang="es-ES" sz="5400" dirty="0" err="1"/>
              <a:t>LangChain</a:t>
            </a:r>
            <a:r>
              <a:rPr lang="es-ES" sz="5400" dirty="0"/>
              <a:t> </a:t>
            </a:r>
            <a:r>
              <a:rPr lang="es-ES" sz="5400" b="1" dirty="0"/>
              <a:t>Vector </a:t>
            </a:r>
            <a:r>
              <a:rPr lang="es-ES" sz="5400" b="1" dirty="0" err="1"/>
              <a:t>Stores</a:t>
            </a:r>
            <a:endParaRPr lang="es-AR" sz="5400" dirty="0"/>
          </a:p>
        </p:txBody>
      </p:sp>
      <p:sp>
        <p:nvSpPr>
          <p:cNvPr id="3" name="Marcador de contenido 2">
            <a:extLst>
              <a:ext uri="{FF2B5EF4-FFF2-40B4-BE49-F238E27FC236}">
                <a16:creationId xmlns:a16="http://schemas.microsoft.com/office/drawing/2014/main" id="{9EB5DE46-4BBC-09A6-A460-6DE34A946F2D}"/>
              </a:ext>
            </a:extLst>
          </p:cNvPr>
          <p:cNvSpPr>
            <a:spLocks noGrp="1"/>
          </p:cNvSpPr>
          <p:nvPr>
            <p:ph idx="1"/>
          </p:nvPr>
        </p:nvSpPr>
        <p:spPr>
          <a:xfrm>
            <a:off x="699516" y="2334637"/>
            <a:ext cx="10143668" cy="3884579"/>
          </a:xfrm>
        </p:spPr>
        <p:txBody>
          <a:bodyPr anchor="ctr">
            <a:normAutofit/>
          </a:bodyPr>
          <a:lstStyle/>
          <a:p>
            <a:pPr marL="0" indent="0">
              <a:buNone/>
            </a:pPr>
            <a:r>
              <a:rPr lang="es-ES" sz="1500" dirty="0" err="1"/>
              <a:t>LangChain</a:t>
            </a:r>
            <a:r>
              <a:rPr lang="es-ES" sz="1500" dirty="0"/>
              <a:t> ofrece integraciones con una amplia variedad de almacenes vectoriales, permitiendo almacenar y buscar datos no estructurados de manera eficiente. Estos almacenes facilitan la búsqueda por similitud, esencial para aplicaciones que manejan grandes volúmenes de datos embebidos.</a:t>
            </a:r>
          </a:p>
          <a:p>
            <a:pPr marL="0" indent="0">
              <a:buNone/>
            </a:pPr>
            <a:r>
              <a:rPr lang="es-ES" sz="1500" dirty="0"/>
              <a:t>Algunos de los almacenes vectoriales compatibles con </a:t>
            </a:r>
            <a:r>
              <a:rPr lang="es-ES" sz="1500" dirty="0" err="1"/>
              <a:t>LangChain</a:t>
            </a:r>
            <a:r>
              <a:rPr lang="es-ES" sz="1500" dirty="0"/>
              <a:t> incluyen:</a:t>
            </a:r>
          </a:p>
          <a:p>
            <a:pPr marL="0" indent="0">
              <a:buNone/>
            </a:pPr>
            <a:endParaRPr lang="es-ES" sz="1500" dirty="0"/>
          </a:p>
          <a:p>
            <a:pPr marL="0" indent="0">
              <a:buNone/>
            </a:pPr>
            <a:r>
              <a:rPr lang="es-AR" sz="1500" b="1" dirty="0" err="1"/>
              <a:t>Chroma</a:t>
            </a:r>
            <a:r>
              <a:rPr lang="es-AR" sz="1500" b="1" dirty="0"/>
              <a:t>:</a:t>
            </a:r>
            <a:r>
              <a:rPr lang="es-AR" sz="1500" dirty="0"/>
              <a:t> Fácil de usar, incluye búsquedas rápidas (HNSW).</a:t>
            </a:r>
          </a:p>
          <a:p>
            <a:pPr marL="0" indent="0">
              <a:buNone/>
            </a:pPr>
            <a:r>
              <a:rPr lang="es-AR" sz="1500" b="1" dirty="0"/>
              <a:t>FAISS:</a:t>
            </a:r>
            <a:r>
              <a:rPr lang="es-AR" sz="1500" dirty="0"/>
              <a:t> Flexible, admite distancias coseno, euclidiana, Manhattan y producto punto.</a:t>
            </a:r>
          </a:p>
          <a:p>
            <a:pPr marL="0" indent="0">
              <a:buNone/>
            </a:pPr>
            <a:r>
              <a:rPr lang="es-AR" sz="1500" b="1" dirty="0" err="1"/>
              <a:t>Pinecone</a:t>
            </a:r>
            <a:r>
              <a:rPr lang="es-AR" sz="1500" b="1" dirty="0"/>
              <a:t>:</a:t>
            </a:r>
            <a:r>
              <a:rPr lang="es-AR" sz="1500" dirty="0"/>
              <a:t> Escalable, configurable entre coseno, euclidiana y producto punto.</a:t>
            </a:r>
          </a:p>
          <a:p>
            <a:pPr marL="0" indent="0">
              <a:buNone/>
            </a:pPr>
            <a:r>
              <a:rPr lang="es-AR" sz="1500" b="1" dirty="0" err="1"/>
              <a:t>Weaviate</a:t>
            </a:r>
            <a:r>
              <a:rPr lang="es-AR" sz="1500" b="1" dirty="0"/>
              <a:t> y </a:t>
            </a:r>
            <a:r>
              <a:rPr lang="es-AR" sz="1500" b="1" dirty="0" err="1"/>
              <a:t>Milvus</a:t>
            </a:r>
            <a:r>
              <a:rPr lang="es-AR" sz="1500" b="1" dirty="0"/>
              <a:t>:</a:t>
            </a:r>
            <a:r>
              <a:rPr lang="es-AR" sz="1500" dirty="0"/>
              <a:t> Búsquedas es de datos muy grandes.</a:t>
            </a:r>
          </a:p>
          <a:p>
            <a:pPr marL="0" indent="0">
              <a:buNone/>
            </a:pPr>
            <a:endParaRPr lang="es-ES" sz="1500" b="1" dirty="0"/>
          </a:p>
          <a:p>
            <a:pPr marL="0" indent="0">
              <a:buNone/>
            </a:pPr>
            <a:r>
              <a:rPr lang="es-ES" sz="1500" dirty="0"/>
              <a:t>Cada integración ofrece métodos como </a:t>
            </a:r>
            <a:r>
              <a:rPr lang="es-ES" sz="1500" dirty="0" err="1">
                <a:effectLst/>
                <a:latin typeface="Courier New" panose="02070309020205020404" pitchFamily="49" charset="0"/>
              </a:rPr>
              <a:t>similarity_search</a:t>
            </a:r>
            <a:r>
              <a:rPr lang="es-ES" sz="1500" dirty="0"/>
              <a:t> para encontrar documentos con vectores similares a una consulta dada. Además, algunas soportan operaciones asíncronas, mejorando el rendimiento en aplicaciones que requieren respuestas rápidas.</a:t>
            </a:r>
          </a:p>
          <a:p>
            <a:pPr marL="0" indent="0">
              <a:buNone/>
            </a:pPr>
            <a:endParaRPr lang="es-AR" sz="800" dirty="0"/>
          </a:p>
        </p:txBody>
      </p:sp>
    </p:spTree>
    <p:extLst>
      <p:ext uri="{BB962C8B-B14F-4D97-AF65-F5344CB8AC3E}">
        <p14:creationId xmlns:p14="http://schemas.microsoft.com/office/powerpoint/2010/main" val="2814692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188B6-DF63-55F2-2461-DAF0F52D9037}"/>
              </a:ext>
            </a:extLst>
          </p:cNvPr>
          <p:cNvSpPr>
            <a:spLocks noGrp="1"/>
          </p:cNvSpPr>
          <p:nvPr>
            <p:ph type="title"/>
          </p:nvPr>
        </p:nvSpPr>
        <p:spPr>
          <a:xfrm>
            <a:off x="1043631" y="809898"/>
            <a:ext cx="9942716" cy="1554480"/>
          </a:xfrm>
        </p:spPr>
        <p:txBody>
          <a:bodyPr anchor="ctr">
            <a:normAutofit/>
          </a:bodyPr>
          <a:lstStyle/>
          <a:p>
            <a:r>
              <a:rPr lang="es-ES" sz="4800" dirty="0"/>
              <a:t>II </a:t>
            </a:r>
            <a:r>
              <a:rPr lang="es-AR" sz="4800" b="1" dirty="0" err="1"/>
              <a:t>Similarity</a:t>
            </a:r>
            <a:r>
              <a:rPr lang="es-AR" sz="4800" b="1" dirty="0"/>
              <a:t> </a:t>
            </a:r>
            <a:r>
              <a:rPr lang="es-AR" sz="4800" b="1" dirty="0" err="1"/>
              <a:t>Search</a:t>
            </a:r>
            <a:r>
              <a:rPr lang="es-AR" sz="4800" b="1" dirty="0"/>
              <a:t> </a:t>
            </a:r>
            <a:r>
              <a:rPr lang="es-ES" sz="4800" dirty="0"/>
              <a:t>Recuperación</a:t>
            </a:r>
            <a:br>
              <a:rPr lang="es-AR" sz="4800" b="1" dirty="0"/>
            </a:br>
            <a:endParaRPr lang="es-AR" sz="4800" dirty="0"/>
          </a:p>
        </p:txBody>
      </p:sp>
      <p:sp>
        <p:nvSpPr>
          <p:cNvPr id="3" name="Marcador de contenido 2">
            <a:extLst>
              <a:ext uri="{FF2B5EF4-FFF2-40B4-BE49-F238E27FC236}">
                <a16:creationId xmlns:a16="http://schemas.microsoft.com/office/drawing/2014/main" id="{48974F84-91AE-3D78-C9FB-0A9659ED3D77}"/>
              </a:ext>
            </a:extLst>
          </p:cNvPr>
          <p:cNvSpPr>
            <a:spLocks noGrp="1"/>
          </p:cNvSpPr>
          <p:nvPr>
            <p:ph idx="1"/>
          </p:nvPr>
        </p:nvSpPr>
        <p:spPr>
          <a:xfrm>
            <a:off x="1045028" y="2204936"/>
            <a:ext cx="9941319" cy="3937244"/>
          </a:xfrm>
        </p:spPr>
        <p:txBody>
          <a:bodyPr anchor="ctr">
            <a:normAutofit/>
          </a:bodyPr>
          <a:lstStyle/>
          <a:p>
            <a:pPr marL="0" indent="0">
              <a:buNone/>
            </a:pPr>
            <a:r>
              <a:rPr lang="es-ES" sz="1500" dirty="0"/>
              <a:t>¿Como matemáticamente podemos recuperar de los documentos aquellas partes que más probablemente puedan constituir la fuente para elaborar la respuesta? </a:t>
            </a:r>
          </a:p>
          <a:p>
            <a:pPr marL="0" indent="0">
              <a:buNone/>
            </a:pPr>
            <a:r>
              <a:rPr lang="es-ES" sz="1500" b="1" dirty="0"/>
              <a:t>Flujo de Trabajo de RAG con una Base de Datos Vectorial</a:t>
            </a:r>
          </a:p>
          <a:p>
            <a:pPr marL="0" indent="0">
              <a:buNone/>
            </a:pPr>
            <a:r>
              <a:rPr lang="es-ES" sz="1500" b="1" dirty="0"/>
              <a:t>- </a:t>
            </a:r>
            <a:r>
              <a:rPr lang="es-ES" sz="1500" b="1" dirty="0" err="1"/>
              <a:t>Embeddings</a:t>
            </a:r>
            <a:r>
              <a:rPr lang="es-ES" sz="1500" b="1" dirty="0"/>
              <a:t> de Datos</a:t>
            </a:r>
          </a:p>
          <a:p>
            <a:pPr marL="0" indent="0">
              <a:buNone/>
            </a:pPr>
            <a:r>
              <a:rPr lang="es-ES" sz="1500" b="1" dirty="0"/>
              <a:t>- Consulta del Usuario</a:t>
            </a:r>
            <a:r>
              <a:rPr lang="es-ES" sz="1500" dirty="0"/>
              <a:t>: La pregunta o consulta del usuario se convierte en un vector utilizando el mismo modelo de </a:t>
            </a:r>
            <a:r>
              <a:rPr lang="es-ES" sz="1500" dirty="0" err="1"/>
              <a:t>embeddings</a:t>
            </a:r>
            <a:r>
              <a:rPr lang="es-ES" sz="1500" dirty="0"/>
              <a:t>.</a:t>
            </a:r>
          </a:p>
          <a:p>
            <a:pPr marL="0" indent="0">
              <a:buNone/>
            </a:pPr>
            <a:r>
              <a:rPr lang="es-ES" sz="1500" b="1" dirty="0"/>
              <a:t>- Recuperación de Datos</a:t>
            </a:r>
            <a:r>
              <a:rPr lang="es-ES" sz="1500" dirty="0"/>
              <a:t>: La base de datos vectorial busca los vectores más cercanos a la consulta y devuelve los textos relacionados.</a:t>
            </a:r>
          </a:p>
          <a:p>
            <a:pPr marL="0" indent="0">
              <a:buNone/>
            </a:pPr>
            <a:r>
              <a:rPr lang="es-ES" sz="1500" b="1" dirty="0"/>
              <a:t>- Generación con Contexto</a:t>
            </a:r>
            <a:r>
              <a:rPr lang="es-ES" sz="1500" dirty="0"/>
              <a:t>: El modelo de lenguaje genera la respuesta utilizando los textos recuperados como contexto adicional.</a:t>
            </a:r>
          </a:p>
        </p:txBody>
      </p:sp>
    </p:spTree>
    <p:extLst>
      <p:ext uri="{BB962C8B-B14F-4D97-AF65-F5344CB8AC3E}">
        <p14:creationId xmlns:p14="http://schemas.microsoft.com/office/powerpoint/2010/main" val="479540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34EC6-6D05-DFCE-97FD-52F835748BDD}"/>
              </a:ext>
            </a:extLst>
          </p:cNvPr>
          <p:cNvSpPr>
            <a:spLocks noGrp="1"/>
          </p:cNvSpPr>
          <p:nvPr>
            <p:ph type="title"/>
          </p:nvPr>
        </p:nvSpPr>
        <p:spPr>
          <a:xfrm>
            <a:off x="1210516" y="596055"/>
            <a:ext cx="9849751" cy="1349671"/>
          </a:xfrm>
        </p:spPr>
        <p:txBody>
          <a:bodyPr anchor="b">
            <a:normAutofit/>
          </a:bodyPr>
          <a:lstStyle/>
          <a:p>
            <a:r>
              <a:rPr lang="es-ES" sz="4200" b="1" dirty="0" err="1"/>
              <a:t>LangChain</a:t>
            </a:r>
            <a:r>
              <a:rPr lang="es-ES" sz="4200" b="1" dirty="0"/>
              <a:t> </a:t>
            </a:r>
            <a:r>
              <a:rPr lang="es-ES" sz="4200" b="1" dirty="0" err="1"/>
              <a:t>Embedding</a:t>
            </a:r>
            <a:r>
              <a:rPr lang="es-ES" sz="4200" b="1" dirty="0"/>
              <a:t> </a:t>
            </a:r>
            <a:r>
              <a:rPr lang="es-ES" sz="4200" b="1" dirty="0" err="1"/>
              <a:t>models</a:t>
            </a:r>
            <a:br>
              <a:rPr lang="es-ES" sz="4200" b="1" dirty="0"/>
            </a:br>
            <a:endParaRPr lang="es-AR" sz="4200" dirty="0"/>
          </a:p>
        </p:txBody>
      </p:sp>
      <p:sp>
        <p:nvSpPr>
          <p:cNvPr id="3" name="Marcador de contenido 2">
            <a:extLst>
              <a:ext uri="{FF2B5EF4-FFF2-40B4-BE49-F238E27FC236}">
                <a16:creationId xmlns:a16="http://schemas.microsoft.com/office/drawing/2014/main" id="{380C24ED-5D31-69BA-BBD7-C6701CE47BD9}"/>
              </a:ext>
            </a:extLst>
          </p:cNvPr>
          <p:cNvSpPr>
            <a:spLocks noGrp="1"/>
          </p:cNvSpPr>
          <p:nvPr>
            <p:ph idx="1"/>
          </p:nvPr>
        </p:nvSpPr>
        <p:spPr>
          <a:xfrm>
            <a:off x="1289304" y="2198451"/>
            <a:ext cx="9849751" cy="3661614"/>
          </a:xfrm>
        </p:spPr>
        <p:txBody>
          <a:bodyPr anchor="ctr">
            <a:noAutofit/>
          </a:bodyPr>
          <a:lstStyle/>
          <a:p>
            <a:pPr marL="0" indent="0">
              <a:buNone/>
            </a:pPr>
            <a:r>
              <a:rPr lang="es-ES" sz="1800" dirty="0" err="1"/>
              <a:t>LangChain</a:t>
            </a:r>
            <a:r>
              <a:rPr lang="es-ES" sz="1800" dirty="0"/>
              <a:t> ofrece integraciones con diversos modelos de incrustación de texto, permitiendo convertir textos en representaciones vectoriales para facilitar tareas como la búsqueda semántica y el análisis de similitud.</a:t>
            </a:r>
          </a:p>
          <a:p>
            <a:pPr marL="0" indent="0">
              <a:buNone/>
            </a:pPr>
            <a:r>
              <a:rPr lang="es-ES" sz="1800" dirty="0"/>
              <a:t>Estas integraciones abarcan múltiples proveedores y herramientas, entre ellos:</a:t>
            </a:r>
            <a:br>
              <a:rPr lang="es-ES" sz="1800" dirty="0"/>
            </a:br>
            <a:endParaRPr lang="es-ES" sz="1800" dirty="0"/>
          </a:p>
          <a:p>
            <a:pPr marL="0" indent="0">
              <a:buNone/>
            </a:pPr>
            <a:r>
              <a:rPr lang="es-ES" sz="1800" b="1" dirty="0" err="1"/>
              <a:t>OpenAI</a:t>
            </a:r>
            <a:r>
              <a:rPr lang="es-ES" sz="1800" b="1" dirty="0"/>
              <a:t>, Azure </a:t>
            </a:r>
            <a:r>
              <a:rPr lang="es-ES" sz="1800" b="1" dirty="0" err="1"/>
              <a:t>OpenAI</a:t>
            </a:r>
            <a:r>
              <a:rPr lang="es-ES" sz="1800" b="1" dirty="0"/>
              <a:t>,  Google </a:t>
            </a:r>
            <a:r>
              <a:rPr lang="es-ES" sz="1800" b="1" dirty="0" err="1"/>
              <a:t>Vertex</a:t>
            </a:r>
            <a:r>
              <a:rPr lang="es-ES" sz="1800" b="1" dirty="0"/>
              <a:t> AI, AWS </a:t>
            </a:r>
            <a:r>
              <a:rPr lang="es-ES" sz="1800" b="1" dirty="0" err="1"/>
              <a:t>Bedrock</a:t>
            </a:r>
            <a:r>
              <a:rPr lang="es-ES" sz="1800" dirty="0"/>
              <a:t>, </a:t>
            </a:r>
            <a:r>
              <a:rPr lang="es-ES" sz="1800" b="1" dirty="0" err="1"/>
              <a:t>Hugging</a:t>
            </a:r>
            <a:r>
              <a:rPr lang="es-ES" sz="1800" b="1" dirty="0"/>
              <a:t> </a:t>
            </a:r>
            <a:r>
              <a:rPr lang="es-ES" sz="1800" b="1" dirty="0" err="1"/>
              <a:t>Face</a:t>
            </a:r>
            <a:r>
              <a:rPr lang="es-ES" sz="1800" dirty="0"/>
              <a:t>, </a:t>
            </a:r>
            <a:r>
              <a:rPr lang="es-ES" sz="1800" b="1" dirty="0" err="1"/>
              <a:t>Cohere</a:t>
            </a:r>
            <a:r>
              <a:rPr lang="es-ES" sz="1800" b="1" dirty="0"/>
              <a:t>,</a:t>
            </a:r>
            <a:r>
              <a:rPr lang="es-ES" sz="1800" dirty="0"/>
              <a:t> </a:t>
            </a:r>
            <a:r>
              <a:rPr lang="es-ES" sz="1800" b="1" dirty="0" err="1"/>
              <a:t>MistralAI</a:t>
            </a:r>
            <a:r>
              <a:rPr lang="es-ES" sz="1800" b="1" dirty="0"/>
              <a:t>, </a:t>
            </a:r>
            <a:r>
              <a:rPr lang="es-ES" sz="1800" b="1" dirty="0" err="1"/>
              <a:t>Nomic</a:t>
            </a:r>
            <a:r>
              <a:rPr lang="es-ES" sz="1800" dirty="0"/>
              <a:t>, </a:t>
            </a:r>
            <a:r>
              <a:rPr lang="es-ES" sz="1800" b="1" dirty="0"/>
              <a:t>NVIDIA, otros</a:t>
            </a:r>
          </a:p>
          <a:p>
            <a:pPr marL="0" indent="0">
              <a:buNone/>
            </a:pPr>
            <a:endParaRPr lang="es-ES" sz="1800" dirty="0"/>
          </a:p>
          <a:p>
            <a:pPr marL="0" indent="0">
              <a:buNone/>
            </a:pPr>
            <a:r>
              <a:rPr lang="es-ES" sz="1800" dirty="0"/>
              <a:t>Cada integración incluye métodos como </a:t>
            </a:r>
            <a:r>
              <a:rPr lang="es-ES" sz="1800" dirty="0" err="1">
                <a:effectLst/>
                <a:latin typeface="Courier New" panose="02070309020205020404" pitchFamily="49" charset="0"/>
              </a:rPr>
              <a:t>embed_documents</a:t>
            </a:r>
            <a:r>
              <a:rPr lang="es-ES" sz="1800" dirty="0"/>
              <a:t> para incrustar múltiples textos y </a:t>
            </a:r>
            <a:r>
              <a:rPr lang="es-ES" sz="1800" dirty="0" err="1">
                <a:effectLst/>
                <a:latin typeface="Courier New" panose="02070309020205020404" pitchFamily="49" charset="0"/>
              </a:rPr>
              <a:t>embed_query</a:t>
            </a:r>
            <a:r>
              <a:rPr lang="es-ES" sz="1800" dirty="0"/>
              <a:t> para una sola consulta, facilitando la comparación y búsqueda de similitudes en el espacio vectorial.</a:t>
            </a:r>
          </a:p>
          <a:p>
            <a:pPr marL="0" indent="0">
              <a:buNone/>
            </a:pPr>
            <a:r>
              <a:rPr lang="es-ES" sz="1800" dirty="0"/>
              <a:t>Además, algunas implementaciones soportan operaciones asíncronas, mejorando el rendimiento en aplicaciones que requieren respuestas rápidas.</a:t>
            </a:r>
          </a:p>
        </p:txBody>
      </p:sp>
    </p:spTree>
    <p:extLst>
      <p:ext uri="{BB962C8B-B14F-4D97-AF65-F5344CB8AC3E}">
        <p14:creationId xmlns:p14="http://schemas.microsoft.com/office/powerpoint/2010/main" val="4246019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3003C-DF72-A5B0-BFE7-39EE8765E7DC}"/>
              </a:ext>
            </a:extLst>
          </p:cNvPr>
          <p:cNvSpPr>
            <a:spLocks noGrp="1"/>
          </p:cNvSpPr>
          <p:nvPr>
            <p:ph type="title"/>
          </p:nvPr>
        </p:nvSpPr>
        <p:spPr>
          <a:xfrm>
            <a:off x="1043631" y="809898"/>
            <a:ext cx="9942716" cy="1554480"/>
          </a:xfrm>
        </p:spPr>
        <p:txBody>
          <a:bodyPr anchor="ctr">
            <a:normAutofit/>
          </a:bodyPr>
          <a:lstStyle/>
          <a:p>
            <a:r>
              <a:rPr lang="es-ES" sz="4800" b="1"/>
              <a:t>III  Generación de la respuesta </a:t>
            </a:r>
            <a:endParaRPr lang="es-AR" sz="4800"/>
          </a:p>
        </p:txBody>
      </p:sp>
      <p:sp>
        <p:nvSpPr>
          <p:cNvPr id="3" name="Marcador de contenido 2">
            <a:extLst>
              <a:ext uri="{FF2B5EF4-FFF2-40B4-BE49-F238E27FC236}">
                <a16:creationId xmlns:a16="http://schemas.microsoft.com/office/drawing/2014/main" id="{08EF4FA5-BE02-CFBF-864C-974FF42431AE}"/>
              </a:ext>
            </a:extLst>
          </p:cNvPr>
          <p:cNvSpPr>
            <a:spLocks noGrp="1"/>
          </p:cNvSpPr>
          <p:nvPr>
            <p:ph idx="1"/>
          </p:nvPr>
        </p:nvSpPr>
        <p:spPr>
          <a:xfrm>
            <a:off x="902355" y="2258831"/>
            <a:ext cx="9941319" cy="3985215"/>
          </a:xfrm>
        </p:spPr>
        <p:txBody>
          <a:bodyPr anchor="ctr">
            <a:normAutofit fontScale="92500" lnSpcReduction="10000"/>
          </a:bodyPr>
          <a:lstStyle/>
          <a:p>
            <a:pPr marL="0" indent="0">
              <a:buNone/>
            </a:pPr>
            <a:endParaRPr lang="es-ES" sz="1300" dirty="0"/>
          </a:p>
          <a:p>
            <a:pPr marL="0" indent="0">
              <a:buNone/>
            </a:pPr>
            <a:r>
              <a:rPr lang="es-ES" sz="2200" i="1" dirty="0"/>
              <a:t>Una tarea del LLM y el Prompt</a:t>
            </a:r>
          </a:p>
          <a:p>
            <a:pPr marL="0" indent="0">
              <a:buNone/>
            </a:pPr>
            <a:endParaRPr lang="es-ES" sz="1500" b="1" dirty="0"/>
          </a:p>
          <a:p>
            <a:pPr marL="0" indent="0">
              <a:buNone/>
            </a:pPr>
            <a:r>
              <a:rPr lang="es-ES" sz="1900" b="1" dirty="0"/>
              <a:t>Etapas anteriores reducen el contexto para la generación</a:t>
            </a:r>
          </a:p>
          <a:p>
            <a:pPr marL="0" indent="0">
              <a:buNone/>
            </a:pPr>
            <a:r>
              <a:rPr lang="es-ES" sz="1900" dirty="0"/>
              <a:t>Dado que los modelos de lenguaje tienen un límite en la cantidad de texto que pueden procesar simultáneamente (ventana de contexto), la base de datos vectorial filtra y selecciona únicamente los fragmentos de información más relevantes para la consulta. Esto permite que el modelo acceda a un conjunto reducido y específico de información en lugar de intentar abarcar toda la base de datos.</a:t>
            </a:r>
          </a:p>
          <a:p>
            <a:pPr marL="0" indent="0">
              <a:buNone/>
            </a:pPr>
            <a:endParaRPr lang="es-ES" sz="1900" dirty="0"/>
          </a:p>
          <a:p>
            <a:pPr marL="0" indent="0">
              <a:buNone/>
            </a:pPr>
            <a:r>
              <a:rPr lang="es-ES" sz="1900" b="1" dirty="0"/>
              <a:t>Enriquecimiento de la Generación a partir de la consulta. </a:t>
            </a:r>
          </a:p>
          <a:p>
            <a:pPr marL="0" indent="0">
              <a:buNone/>
            </a:pPr>
            <a:r>
              <a:rPr lang="es-ES" sz="1900" dirty="0"/>
              <a:t>Los fragmentos más relevantes recuperados se introducen como </a:t>
            </a:r>
            <a:r>
              <a:rPr lang="es-ES" sz="1900" b="1" dirty="0"/>
              <a:t>contexto adicional</a:t>
            </a:r>
            <a:r>
              <a:rPr lang="es-ES" sz="1900" dirty="0"/>
              <a:t> en el </a:t>
            </a:r>
            <a:r>
              <a:rPr lang="es-ES" sz="1900" dirty="0" err="1"/>
              <a:t>prompt</a:t>
            </a:r>
            <a:r>
              <a:rPr lang="es-ES" sz="1900" dirty="0"/>
              <a:t> para el modelo de lenguaje. Esto aumenta la precisión y relevancia de las respuestas generadas, ya que el modelo tiene acceso directo a información relevante y precisa.</a:t>
            </a:r>
          </a:p>
          <a:p>
            <a:pPr marL="0" indent="0">
              <a:buNone/>
            </a:pPr>
            <a:endParaRPr lang="es-ES" sz="1300" dirty="0"/>
          </a:p>
        </p:txBody>
      </p:sp>
    </p:spTree>
    <p:extLst>
      <p:ext uri="{BB962C8B-B14F-4D97-AF65-F5344CB8AC3E}">
        <p14:creationId xmlns:p14="http://schemas.microsoft.com/office/powerpoint/2010/main" val="1944875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A596B-FA15-FBB0-11F8-CBA02EEB4887}"/>
              </a:ext>
            </a:extLst>
          </p:cNvPr>
          <p:cNvSpPr>
            <a:spLocks noGrp="1"/>
          </p:cNvSpPr>
          <p:nvPr>
            <p:ph type="title"/>
          </p:nvPr>
        </p:nvSpPr>
        <p:spPr>
          <a:xfrm>
            <a:off x="1043631" y="809898"/>
            <a:ext cx="9942716" cy="1554480"/>
          </a:xfrm>
        </p:spPr>
        <p:txBody>
          <a:bodyPr anchor="ctr">
            <a:normAutofit/>
          </a:bodyPr>
          <a:lstStyle/>
          <a:p>
            <a:r>
              <a:rPr lang="es-ES" sz="4800" b="1" dirty="0"/>
              <a:t>III  Generación de la respuesta </a:t>
            </a:r>
            <a:endParaRPr lang="es-AR" sz="4800" dirty="0"/>
          </a:p>
        </p:txBody>
      </p:sp>
      <p:sp>
        <p:nvSpPr>
          <p:cNvPr id="3" name="Marcador de contenido 2">
            <a:extLst>
              <a:ext uri="{FF2B5EF4-FFF2-40B4-BE49-F238E27FC236}">
                <a16:creationId xmlns:a16="http://schemas.microsoft.com/office/drawing/2014/main" id="{E7F3B540-AC86-AE26-E3A0-F1078381F770}"/>
              </a:ext>
            </a:extLst>
          </p:cNvPr>
          <p:cNvSpPr>
            <a:spLocks noGrp="1"/>
          </p:cNvSpPr>
          <p:nvPr>
            <p:ph idx="1"/>
          </p:nvPr>
        </p:nvSpPr>
        <p:spPr>
          <a:xfrm>
            <a:off x="1043631" y="2064338"/>
            <a:ext cx="9941319" cy="4571186"/>
          </a:xfrm>
        </p:spPr>
        <p:txBody>
          <a:bodyPr anchor="ctr">
            <a:normAutofit/>
          </a:bodyPr>
          <a:lstStyle/>
          <a:p>
            <a:pPr marL="0" indent="0">
              <a:buNone/>
            </a:pPr>
            <a:r>
              <a:rPr lang="es-ES" sz="2000" i="1" dirty="0"/>
              <a:t>El </a:t>
            </a:r>
            <a:r>
              <a:rPr lang="es-ES" sz="2000" i="1" dirty="0" err="1"/>
              <a:t>prompt</a:t>
            </a:r>
            <a:r>
              <a:rPr lang="es-ES" sz="2000" i="1" dirty="0"/>
              <a:t> se estructura combinando:</a:t>
            </a:r>
          </a:p>
          <a:p>
            <a:pPr marL="0" indent="0">
              <a:buNone/>
            </a:pPr>
            <a:r>
              <a:rPr lang="es-ES" sz="1400" b="1" dirty="0"/>
              <a:t>Consulta del usuario</a:t>
            </a:r>
            <a:r>
              <a:rPr lang="es-ES" sz="1400" dirty="0"/>
              <a:t>: La pregunta o comando original.</a:t>
            </a:r>
          </a:p>
          <a:p>
            <a:pPr marL="0" indent="0">
              <a:buNone/>
            </a:pPr>
            <a:r>
              <a:rPr lang="es-ES" sz="1400" b="1" dirty="0"/>
              <a:t>Contexto recuperado</a:t>
            </a:r>
            <a:r>
              <a:rPr lang="es-ES" sz="1400" dirty="0"/>
              <a:t>: Los fragmentos más relevantes seleccionados por la base de datos vectorial.</a:t>
            </a:r>
          </a:p>
          <a:p>
            <a:pPr marL="0" indent="0">
              <a:buNone/>
            </a:pPr>
            <a:r>
              <a:rPr lang="es-ES" sz="1400" b="1" dirty="0"/>
              <a:t>Explicitar el rol: </a:t>
            </a:r>
            <a:r>
              <a:rPr lang="es-ES" sz="1400" dirty="0"/>
              <a:t>“Eres un profesor universitario….” </a:t>
            </a:r>
            <a:endParaRPr lang="es-AR" sz="1400" dirty="0"/>
          </a:p>
          <a:p>
            <a:pPr marL="0" indent="0">
              <a:buNone/>
            </a:pPr>
            <a:r>
              <a:rPr lang="es-AR" sz="1400" b="1" dirty="0"/>
              <a:t>Instrucciones Específicas:</a:t>
            </a:r>
          </a:p>
          <a:p>
            <a:pPr lvl="1">
              <a:buFontTx/>
              <a:buChar char="-"/>
            </a:pPr>
            <a:r>
              <a:rPr lang="es-ES" sz="1400" dirty="0"/>
              <a:t>Formato deseado: Lista, párrafo, tabla, puntos clave, estructura del documento.</a:t>
            </a:r>
          </a:p>
          <a:p>
            <a:pPr lvl="1">
              <a:buFontTx/>
              <a:buChar char="-"/>
            </a:pPr>
            <a:r>
              <a:rPr lang="es-ES" sz="1400" dirty="0"/>
              <a:t>Tono o estilo: Formal, técnico, coloquial, simple, etc.</a:t>
            </a:r>
          </a:p>
          <a:p>
            <a:pPr lvl="1">
              <a:buFontTx/>
              <a:buChar char="-"/>
            </a:pPr>
            <a:r>
              <a:rPr lang="es-ES" sz="1400" dirty="0"/>
              <a:t>Restricciones: Extensión de la respuesta, evitar ciertos temas, usar un lenguaje inclusivo, etc.</a:t>
            </a:r>
          </a:p>
          <a:p>
            <a:pPr lvl="1">
              <a:buFontTx/>
              <a:buChar char="-"/>
            </a:pPr>
            <a:r>
              <a:rPr lang="es-ES" sz="1400" dirty="0"/>
              <a:t>Ejemplos. </a:t>
            </a:r>
          </a:p>
          <a:p>
            <a:pPr lvl="1">
              <a:buFontTx/>
              <a:buChar char="-"/>
            </a:pPr>
            <a:r>
              <a:rPr lang="es-ES" sz="1400" dirty="0"/>
              <a:t>Especificación de un público objetivo</a:t>
            </a:r>
            <a:endParaRPr lang="es-AR" sz="1400" dirty="0"/>
          </a:p>
        </p:txBody>
      </p:sp>
    </p:spTree>
    <p:extLst>
      <p:ext uri="{BB962C8B-B14F-4D97-AF65-F5344CB8AC3E}">
        <p14:creationId xmlns:p14="http://schemas.microsoft.com/office/powerpoint/2010/main" val="32112717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0187A-FAA2-F1C1-FFDB-C7F44309D2E3}"/>
              </a:ext>
            </a:extLst>
          </p:cNvPr>
          <p:cNvSpPr>
            <a:spLocks noGrp="1"/>
          </p:cNvSpPr>
          <p:nvPr>
            <p:ph type="title"/>
          </p:nvPr>
        </p:nvSpPr>
        <p:spPr>
          <a:xfrm>
            <a:off x="1043631" y="809898"/>
            <a:ext cx="9942716" cy="1554480"/>
          </a:xfrm>
        </p:spPr>
        <p:txBody>
          <a:bodyPr anchor="ctr">
            <a:normAutofit/>
          </a:bodyPr>
          <a:lstStyle/>
          <a:p>
            <a:r>
              <a:rPr lang="es-ES" sz="4800" b="1"/>
              <a:t>III  Generación de la respuesta </a:t>
            </a:r>
            <a:endParaRPr lang="es-AR" sz="4800"/>
          </a:p>
        </p:txBody>
      </p:sp>
      <p:sp>
        <p:nvSpPr>
          <p:cNvPr id="3" name="Marcador de contenido 2">
            <a:extLst>
              <a:ext uri="{FF2B5EF4-FFF2-40B4-BE49-F238E27FC236}">
                <a16:creationId xmlns:a16="http://schemas.microsoft.com/office/drawing/2014/main" id="{CF7F7C22-B28E-D175-1434-81D9D1C920E0}"/>
              </a:ext>
            </a:extLst>
          </p:cNvPr>
          <p:cNvSpPr>
            <a:spLocks noGrp="1"/>
          </p:cNvSpPr>
          <p:nvPr>
            <p:ph idx="1"/>
          </p:nvPr>
        </p:nvSpPr>
        <p:spPr>
          <a:xfrm>
            <a:off x="1045028" y="3017522"/>
            <a:ext cx="9941319" cy="3124658"/>
          </a:xfrm>
        </p:spPr>
        <p:txBody>
          <a:bodyPr anchor="ctr">
            <a:normAutofit/>
          </a:bodyPr>
          <a:lstStyle/>
          <a:p>
            <a:pPr marL="0" indent="0">
              <a:buNone/>
            </a:pPr>
            <a:r>
              <a:rPr lang="es-ES" sz="2400" dirty="0"/>
              <a:t>El modelo de lenguaje procesa el </a:t>
            </a:r>
            <a:r>
              <a:rPr lang="es-ES" sz="2400" dirty="0" err="1"/>
              <a:t>prompt</a:t>
            </a:r>
            <a:r>
              <a:rPr lang="es-ES" sz="2400" dirty="0"/>
              <a:t> y genera una respuesta combinando</a:t>
            </a:r>
          </a:p>
          <a:p>
            <a:pPr marL="0" indent="0">
              <a:buNone/>
            </a:pPr>
            <a:endParaRPr lang="es-ES" sz="2400" b="1" dirty="0"/>
          </a:p>
          <a:p>
            <a:pPr marL="0" indent="0">
              <a:buNone/>
            </a:pPr>
            <a:r>
              <a:rPr lang="es-ES" sz="2400" b="1" dirty="0"/>
              <a:t>- Su conocimiento previo</a:t>
            </a:r>
            <a:r>
              <a:rPr lang="es-ES" sz="2400" dirty="0"/>
              <a:t> (aprendido durante el entrenamiento)</a:t>
            </a:r>
          </a:p>
          <a:p>
            <a:pPr marL="0" indent="0">
              <a:buNone/>
            </a:pPr>
            <a:r>
              <a:rPr lang="es-ES" sz="2400" b="1" dirty="0"/>
              <a:t>- El contexto proporcionado</a:t>
            </a:r>
            <a:r>
              <a:rPr lang="es-ES" sz="2400" dirty="0"/>
              <a:t> (fragmentos recuperados)</a:t>
            </a:r>
          </a:p>
          <a:p>
            <a:pPr marL="0" indent="0">
              <a:buNone/>
            </a:pPr>
            <a:endParaRPr lang="es-ES" sz="2400" b="1" dirty="0"/>
          </a:p>
          <a:p>
            <a:pPr marL="0" indent="0">
              <a:buNone/>
            </a:pPr>
            <a:r>
              <a:rPr lang="es-ES" sz="2400" b="1" dirty="0"/>
              <a:t>Temperatura</a:t>
            </a:r>
          </a:p>
          <a:p>
            <a:endParaRPr lang="es-AR" sz="2400" dirty="0"/>
          </a:p>
        </p:txBody>
      </p:sp>
    </p:spTree>
    <p:extLst>
      <p:ext uri="{BB962C8B-B14F-4D97-AF65-F5344CB8AC3E}">
        <p14:creationId xmlns:p14="http://schemas.microsoft.com/office/powerpoint/2010/main" val="24697321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2AB96-5FB0-BAFA-0190-BDF9636D9D16}"/>
              </a:ext>
            </a:extLst>
          </p:cNvPr>
          <p:cNvSpPr>
            <a:spLocks noGrp="1"/>
          </p:cNvSpPr>
          <p:nvPr>
            <p:ph type="title"/>
          </p:nvPr>
        </p:nvSpPr>
        <p:spPr>
          <a:xfrm>
            <a:off x="808638" y="386930"/>
            <a:ext cx="9236700" cy="1188950"/>
          </a:xfrm>
        </p:spPr>
        <p:txBody>
          <a:bodyPr anchor="b">
            <a:normAutofit/>
          </a:bodyPr>
          <a:lstStyle/>
          <a:p>
            <a:r>
              <a:rPr lang="es-ES" sz="5400"/>
              <a:t>LangChain </a:t>
            </a:r>
            <a:r>
              <a:rPr lang="es-AR" sz="5400" b="1"/>
              <a:t>Chat Models </a:t>
            </a:r>
            <a:endParaRPr lang="es-AR" sz="5400"/>
          </a:p>
        </p:txBody>
      </p:sp>
      <p:sp>
        <p:nvSpPr>
          <p:cNvPr id="3" name="Marcador de contenido 2">
            <a:extLst>
              <a:ext uri="{FF2B5EF4-FFF2-40B4-BE49-F238E27FC236}">
                <a16:creationId xmlns:a16="http://schemas.microsoft.com/office/drawing/2014/main" id="{618B4586-5A81-1923-B1AC-39DA06DE12DB}"/>
              </a:ext>
            </a:extLst>
          </p:cNvPr>
          <p:cNvSpPr>
            <a:spLocks noGrp="1"/>
          </p:cNvSpPr>
          <p:nvPr>
            <p:ph idx="1"/>
          </p:nvPr>
        </p:nvSpPr>
        <p:spPr>
          <a:xfrm>
            <a:off x="793660" y="2599509"/>
            <a:ext cx="10143668" cy="3435531"/>
          </a:xfrm>
        </p:spPr>
        <p:txBody>
          <a:bodyPr anchor="ctr">
            <a:normAutofit/>
          </a:bodyPr>
          <a:lstStyle/>
          <a:p>
            <a:pPr marL="0" indent="0">
              <a:buNone/>
            </a:pPr>
            <a:r>
              <a:rPr lang="es-AR" sz="2400" dirty="0"/>
              <a:t>Interfaz unificada para trabajar con modelos de chat de diversos proveedores, permitiendo a los desarrolladores integrar modelos de lenguaje en sus aplicaciones de manera eficiente. </a:t>
            </a:r>
            <a:br>
              <a:rPr lang="es-AR" sz="2400" dirty="0"/>
            </a:br>
            <a:endParaRPr lang="es-AR" sz="2400" dirty="0"/>
          </a:p>
          <a:p>
            <a:pPr marL="0" indent="0">
              <a:buNone/>
            </a:pPr>
            <a:r>
              <a:rPr lang="es-AR" sz="2400" b="1" dirty="0"/>
              <a:t>Proveedores Integrados:</a:t>
            </a:r>
            <a:r>
              <a:rPr lang="es-AR" sz="2400" dirty="0"/>
              <a:t> </a:t>
            </a:r>
            <a:r>
              <a:rPr lang="es-AR" sz="2400" dirty="0" err="1"/>
              <a:t>LangChain</a:t>
            </a:r>
            <a:r>
              <a:rPr lang="es-AR" sz="2400" dirty="0"/>
              <a:t> se integra con múltiples proveedores de modelos de chat, incluyendo:</a:t>
            </a:r>
            <a:br>
              <a:rPr lang="es-AR" sz="2400" dirty="0"/>
            </a:br>
            <a:endParaRPr lang="es-AR" sz="2400" dirty="0"/>
          </a:p>
          <a:p>
            <a:pPr marL="0" indent="0">
              <a:buNone/>
            </a:pPr>
            <a:r>
              <a:rPr lang="es-AR" sz="2400" b="1" dirty="0" err="1"/>
              <a:t>OpenAI</a:t>
            </a:r>
            <a:r>
              <a:rPr lang="es-AR" sz="2400" b="1" dirty="0"/>
              <a:t> | </a:t>
            </a:r>
            <a:r>
              <a:rPr lang="es-AR" sz="2400" b="1" dirty="0" err="1"/>
              <a:t>Anthropic</a:t>
            </a:r>
            <a:r>
              <a:rPr lang="es-AR" sz="2400" b="1" dirty="0"/>
              <a:t> | Microsoft Azure | Google </a:t>
            </a:r>
            <a:r>
              <a:rPr lang="es-AR" sz="2400" b="1" dirty="0" err="1"/>
              <a:t>Vertex</a:t>
            </a:r>
            <a:r>
              <a:rPr lang="es-AR" sz="2400" b="1" dirty="0"/>
              <a:t> AI | Amazon </a:t>
            </a:r>
            <a:r>
              <a:rPr lang="es-AR" sz="2400" b="1" dirty="0" err="1"/>
              <a:t>Bedrock</a:t>
            </a:r>
            <a:r>
              <a:rPr lang="es-AR" sz="2400" b="1" dirty="0"/>
              <a:t> | </a:t>
            </a:r>
            <a:r>
              <a:rPr lang="es-AR" sz="2400" b="1" dirty="0" err="1"/>
              <a:t>Hugging</a:t>
            </a:r>
            <a:r>
              <a:rPr lang="es-AR" sz="2400" b="1" dirty="0"/>
              <a:t> </a:t>
            </a:r>
            <a:r>
              <a:rPr lang="es-AR" sz="2400" b="1" dirty="0" err="1"/>
              <a:t>Face</a:t>
            </a:r>
            <a:r>
              <a:rPr lang="es-AR" sz="2400" b="1" dirty="0"/>
              <a:t> | </a:t>
            </a:r>
            <a:r>
              <a:rPr lang="es-AR" sz="2400" b="1" dirty="0" err="1"/>
              <a:t>Cohere</a:t>
            </a:r>
            <a:r>
              <a:rPr lang="es-AR" sz="2400" b="1" dirty="0"/>
              <a:t> … </a:t>
            </a:r>
            <a:endParaRPr lang="es-AR" sz="2400" dirty="0"/>
          </a:p>
          <a:p>
            <a:endParaRPr lang="es-AR" sz="2400" dirty="0"/>
          </a:p>
        </p:txBody>
      </p:sp>
    </p:spTree>
    <p:extLst>
      <p:ext uri="{BB962C8B-B14F-4D97-AF65-F5344CB8AC3E}">
        <p14:creationId xmlns:p14="http://schemas.microsoft.com/office/powerpoint/2010/main" val="310346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DD980-3E16-099C-AC4B-94C34D0D1453}"/>
              </a:ext>
            </a:extLst>
          </p:cNvPr>
          <p:cNvSpPr>
            <a:spLocks noGrp="1"/>
          </p:cNvSpPr>
          <p:nvPr>
            <p:ph type="title"/>
          </p:nvPr>
        </p:nvSpPr>
        <p:spPr/>
        <p:txBody>
          <a:bodyPr/>
          <a:lstStyle/>
          <a:p>
            <a:r>
              <a:rPr lang="es-ES" sz="4400" dirty="0"/>
              <a:t>Traducir a reglas formales</a:t>
            </a:r>
            <a:endParaRPr lang="es-AR" dirty="0"/>
          </a:p>
        </p:txBody>
      </p:sp>
      <p:sp>
        <p:nvSpPr>
          <p:cNvPr id="3" name="Marcador de contenido 2">
            <a:extLst>
              <a:ext uri="{FF2B5EF4-FFF2-40B4-BE49-F238E27FC236}">
                <a16:creationId xmlns:a16="http://schemas.microsoft.com/office/drawing/2014/main" id="{9FF7E6A0-DD4A-E696-EC55-DFD727AFD659}"/>
              </a:ext>
            </a:extLst>
          </p:cNvPr>
          <p:cNvSpPr>
            <a:spLocks noGrp="1"/>
          </p:cNvSpPr>
          <p:nvPr>
            <p:ph idx="1"/>
          </p:nvPr>
        </p:nvSpPr>
        <p:spPr>
          <a:xfrm>
            <a:off x="838200" y="2502569"/>
            <a:ext cx="10515600" cy="3255008"/>
          </a:xfrm>
        </p:spPr>
        <p:txBody>
          <a:bodyPr/>
          <a:lstStyle/>
          <a:p>
            <a:pPr marL="0" indent="0">
              <a:buNone/>
            </a:pPr>
            <a:r>
              <a:rPr lang="es-ES" sz="2200" dirty="0"/>
              <a:t>Traducir a reglas formales toda nuestra comunicación es una tarea muy compleja o imposible.  </a:t>
            </a:r>
          </a:p>
          <a:p>
            <a:pPr marL="0" indent="0">
              <a:buNone/>
            </a:pPr>
            <a:r>
              <a:rPr lang="es-ES" sz="2200" dirty="0"/>
              <a:t>Dificultad de codificar reglas gramaticales debido a la </a:t>
            </a:r>
            <a:r>
              <a:rPr lang="es-ES" sz="2200" b="1" dirty="0"/>
              <a:t>complejidad y constante evolución </a:t>
            </a:r>
            <a:r>
              <a:rPr lang="es-ES" sz="2200" dirty="0"/>
              <a:t>del lenguaje.</a:t>
            </a:r>
          </a:p>
          <a:p>
            <a:pPr marL="0" indent="0">
              <a:buNone/>
            </a:pPr>
            <a:r>
              <a:rPr lang="es-ES" sz="2200" dirty="0"/>
              <a:t>Más allá de las reglas formales del lenguaje, </a:t>
            </a:r>
            <a:r>
              <a:rPr lang="es-ES" sz="2200" b="1" dirty="0"/>
              <a:t>el contexto del uso del lenguaje</a:t>
            </a:r>
            <a:r>
              <a:rPr lang="es-ES" sz="2200" dirty="0"/>
              <a:t> aparare como muy importante para entender el significado. </a:t>
            </a:r>
          </a:p>
          <a:p>
            <a:endParaRPr lang="es-AR" dirty="0"/>
          </a:p>
        </p:txBody>
      </p:sp>
    </p:spTree>
    <p:extLst>
      <p:ext uri="{BB962C8B-B14F-4D97-AF65-F5344CB8AC3E}">
        <p14:creationId xmlns:p14="http://schemas.microsoft.com/office/powerpoint/2010/main" val="3467368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D257C-7F20-4BDD-6F9F-EB142E01A37F}"/>
              </a:ext>
            </a:extLst>
          </p:cNvPr>
          <p:cNvSpPr>
            <a:spLocks noGrp="1"/>
          </p:cNvSpPr>
          <p:nvPr>
            <p:ph type="title"/>
          </p:nvPr>
        </p:nvSpPr>
        <p:spPr>
          <a:xfrm>
            <a:off x="1043631" y="809898"/>
            <a:ext cx="9942716" cy="1554480"/>
          </a:xfrm>
        </p:spPr>
        <p:txBody>
          <a:bodyPr anchor="ctr">
            <a:normAutofit/>
          </a:bodyPr>
          <a:lstStyle/>
          <a:p>
            <a:r>
              <a:rPr lang="es-ES" sz="4800"/>
              <a:t>IV Control de calidad</a:t>
            </a:r>
            <a:endParaRPr lang="es-AR" sz="4800"/>
          </a:p>
        </p:txBody>
      </p:sp>
      <p:sp>
        <p:nvSpPr>
          <p:cNvPr id="3" name="Marcador de contenido 2">
            <a:extLst>
              <a:ext uri="{FF2B5EF4-FFF2-40B4-BE49-F238E27FC236}">
                <a16:creationId xmlns:a16="http://schemas.microsoft.com/office/drawing/2014/main" id="{5D72B848-E3EF-CD1C-B69D-EBB3E73F6653}"/>
              </a:ext>
            </a:extLst>
          </p:cNvPr>
          <p:cNvSpPr>
            <a:spLocks noGrp="1"/>
          </p:cNvSpPr>
          <p:nvPr>
            <p:ph idx="1"/>
          </p:nvPr>
        </p:nvSpPr>
        <p:spPr>
          <a:xfrm>
            <a:off x="1043631" y="1692613"/>
            <a:ext cx="9941319" cy="4792700"/>
          </a:xfrm>
        </p:spPr>
        <p:txBody>
          <a:bodyPr anchor="ctr">
            <a:normAutofit/>
          </a:bodyPr>
          <a:lstStyle/>
          <a:p>
            <a:endParaRPr lang="es-ES" sz="1100" dirty="0"/>
          </a:p>
          <a:p>
            <a:pPr marL="0" indent="0">
              <a:buNone/>
            </a:pPr>
            <a:r>
              <a:rPr lang="es-ES" sz="2000" b="1" dirty="0" err="1"/>
              <a:t>Post-procesamiento</a:t>
            </a:r>
            <a:r>
              <a:rPr lang="es-ES" sz="2000" b="1" dirty="0"/>
              <a:t> programado </a:t>
            </a:r>
            <a:r>
              <a:rPr lang="es-ES" sz="2000" dirty="0"/>
              <a:t>Aplicar scripts para eliminar redundancias, reformular frases complejas o simplificar términos técnicos.</a:t>
            </a:r>
            <a:endParaRPr lang="es-ES" sz="2000" b="1" dirty="0"/>
          </a:p>
          <a:p>
            <a:pPr marL="0" indent="0">
              <a:buNone/>
            </a:pPr>
            <a:r>
              <a:rPr lang="es-ES" sz="2000" b="1" dirty="0"/>
              <a:t>Validación y </a:t>
            </a:r>
            <a:r>
              <a:rPr lang="es-ES" sz="2000" b="1" dirty="0" err="1"/>
              <a:t>fact-checking</a:t>
            </a:r>
            <a:r>
              <a:rPr lang="es-ES" sz="2000" b="1" dirty="0"/>
              <a:t> </a:t>
            </a:r>
            <a:r>
              <a:rPr lang="es-ES" sz="2000" dirty="0"/>
              <a:t>Implementar verificaciones automáticas para confirmar que los datos generados sean consistentes con la información recuperada.</a:t>
            </a:r>
            <a:endParaRPr lang="es-ES" sz="2000" b="1" dirty="0"/>
          </a:p>
          <a:p>
            <a:pPr marL="0" indent="0">
              <a:buNone/>
            </a:pPr>
            <a:r>
              <a:rPr lang="es-ES" sz="2000" b="1" dirty="0"/>
              <a:t>División en subtareas </a:t>
            </a:r>
            <a:r>
              <a:rPr lang="es-ES" sz="2000" dirty="0"/>
              <a:t>Dividir respuestas largas en secciones o puntos clave. </a:t>
            </a:r>
          </a:p>
          <a:p>
            <a:pPr marL="0" indent="0">
              <a:lnSpc>
                <a:spcPct val="107000"/>
              </a:lnSpc>
              <a:spcAft>
                <a:spcPts val="800"/>
              </a:spcAft>
              <a:buNone/>
            </a:pPr>
            <a:r>
              <a:rPr lang="es-AR" sz="2000" b="1" kern="100" dirty="0">
                <a:effectLst/>
                <a:latin typeface="Aptos" panose="020B0004020202020204" pitchFamily="34" charset="0"/>
                <a:ea typeface="Aptos" panose="020B0004020202020204" pitchFamily="34" charset="0"/>
                <a:cs typeface="Times New Roman" panose="02020603050405020304" pitchFamily="18" charset="0"/>
              </a:rPr>
              <a:t>Revisión por un modelo secundario </a:t>
            </a:r>
            <a:r>
              <a:rPr lang="es-AR" sz="2000" kern="100" dirty="0">
                <a:effectLst/>
                <a:latin typeface="Aptos" panose="020B0004020202020204" pitchFamily="34" charset="0"/>
                <a:ea typeface="Aptos" panose="020B0004020202020204" pitchFamily="34" charset="0"/>
                <a:cs typeface="Times New Roman" panose="02020603050405020304" pitchFamily="18" charset="0"/>
              </a:rPr>
              <a:t>Pasa la salida por otro modelo para reformularla o evaluar su calidad.</a:t>
            </a:r>
            <a:endParaRPr lang="es-ES" sz="2000" dirty="0"/>
          </a:p>
          <a:p>
            <a:pPr marL="0" indent="0">
              <a:buNone/>
            </a:pPr>
            <a:r>
              <a:rPr lang="es-ES" sz="2000" b="1" i="1" dirty="0"/>
              <a:t>Importancia fundamental de la retroalimentación humana </a:t>
            </a:r>
            <a:r>
              <a:rPr lang="es-ES" sz="2000" i="1" dirty="0"/>
              <a:t>en la construcción e incluso dentro en del flujo aun en producción. </a:t>
            </a:r>
          </a:p>
        </p:txBody>
      </p:sp>
    </p:spTree>
    <p:extLst>
      <p:ext uri="{BB962C8B-B14F-4D97-AF65-F5344CB8AC3E}">
        <p14:creationId xmlns:p14="http://schemas.microsoft.com/office/powerpoint/2010/main" val="161120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9AC71-50A0-EE21-246D-2B277F3BFBF0}"/>
              </a:ext>
            </a:extLst>
          </p:cNvPr>
          <p:cNvSpPr>
            <a:spLocks noGrp="1"/>
          </p:cNvSpPr>
          <p:nvPr>
            <p:ph type="title"/>
          </p:nvPr>
        </p:nvSpPr>
        <p:spPr/>
        <p:txBody>
          <a:bodyPr/>
          <a:lstStyle/>
          <a:p>
            <a:r>
              <a:rPr lang="es-MX" dirty="0"/>
              <a:t>Ambigüedad del Lenguaje</a:t>
            </a:r>
            <a:endParaRPr lang="es-AR" dirty="0"/>
          </a:p>
        </p:txBody>
      </p:sp>
      <p:sp>
        <p:nvSpPr>
          <p:cNvPr id="3" name="Marcador de contenido 2">
            <a:extLst>
              <a:ext uri="{FF2B5EF4-FFF2-40B4-BE49-F238E27FC236}">
                <a16:creationId xmlns:a16="http://schemas.microsoft.com/office/drawing/2014/main" id="{3A03D263-C120-8367-87B6-3800C7E0F43D}"/>
              </a:ext>
            </a:extLst>
          </p:cNvPr>
          <p:cNvSpPr>
            <a:spLocks noGrp="1"/>
          </p:cNvSpPr>
          <p:nvPr>
            <p:ph idx="1"/>
          </p:nvPr>
        </p:nvSpPr>
        <p:spPr/>
        <p:txBody>
          <a:bodyPr>
            <a:normAutofit/>
          </a:bodyPr>
          <a:lstStyle/>
          <a:p>
            <a:pPr marL="0" indent="0">
              <a:buNone/>
            </a:pPr>
            <a:r>
              <a:rPr lang="es-MX" sz="1800" dirty="0"/>
              <a:t>El lenguaje humano es inherentemente ambiguo. Una misma palabra, frase o estructura gramatical puede tener múltiples interpretaciones dependiendo del contexto. Por ejemplo:</a:t>
            </a:r>
          </a:p>
          <a:p>
            <a:endParaRPr lang="es-MX" sz="1800" dirty="0"/>
          </a:p>
          <a:p>
            <a:r>
              <a:rPr lang="es-MX" sz="1800" b="1" dirty="0"/>
              <a:t>Polisemia </a:t>
            </a:r>
            <a:r>
              <a:rPr lang="es-MX" sz="1800" dirty="0"/>
              <a:t>: Palabras con múltiples significados ("banco" puede referirse a una institución financiera o a un asiento).</a:t>
            </a:r>
          </a:p>
          <a:p>
            <a:r>
              <a:rPr lang="es-MX" sz="1800" b="1" dirty="0"/>
              <a:t>Anáforas</a:t>
            </a:r>
            <a:r>
              <a:rPr lang="es-MX" sz="1800" dirty="0"/>
              <a:t>: Referencias indirectas que requieren comprensión del contexto ("María vio a Juan porque él estaba cerca").</a:t>
            </a:r>
          </a:p>
          <a:p>
            <a:r>
              <a:rPr lang="es-MX" sz="1800" b="1" dirty="0"/>
              <a:t>Sarcasmo e ironía </a:t>
            </a:r>
            <a:r>
              <a:rPr lang="es-MX" sz="1800" dirty="0"/>
              <a:t>: Expresiones que contradicen su significado literal ("Qué día tan maravilloso" en un día lluvioso).</a:t>
            </a:r>
          </a:p>
          <a:p>
            <a:pPr marL="0" indent="0">
              <a:buNone/>
            </a:pPr>
            <a:endParaRPr lang="es-MX" sz="1800" dirty="0"/>
          </a:p>
          <a:p>
            <a:pPr marL="0" indent="0">
              <a:buNone/>
            </a:pPr>
            <a:r>
              <a:rPr lang="es-MX" sz="1800" dirty="0"/>
              <a:t>Los modelos de PLN deben resolver estas ambigüedades utilizando información contextual, lo cual es extremadamente complejo debido a la falta de reglas claras en el lenguaje humano.</a:t>
            </a:r>
            <a:endParaRPr lang="es-AR" sz="1800" dirty="0"/>
          </a:p>
        </p:txBody>
      </p:sp>
    </p:spTree>
    <p:extLst>
      <p:ext uri="{BB962C8B-B14F-4D97-AF65-F5344CB8AC3E}">
        <p14:creationId xmlns:p14="http://schemas.microsoft.com/office/powerpoint/2010/main" val="267479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A9CD2-65A2-858F-2E2C-A48A31D35F10}"/>
              </a:ext>
            </a:extLst>
          </p:cNvPr>
          <p:cNvSpPr>
            <a:spLocks noGrp="1"/>
          </p:cNvSpPr>
          <p:nvPr>
            <p:ph type="title"/>
          </p:nvPr>
        </p:nvSpPr>
        <p:spPr/>
        <p:txBody>
          <a:bodyPr/>
          <a:lstStyle/>
          <a:p>
            <a:r>
              <a:rPr lang="es-MX" dirty="0"/>
              <a:t>Falta de conocimiento del Contexto</a:t>
            </a:r>
            <a:endParaRPr lang="es-AR" dirty="0"/>
          </a:p>
        </p:txBody>
      </p:sp>
      <p:sp>
        <p:nvSpPr>
          <p:cNvPr id="3" name="Marcador de contenido 2">
            <a:extLst>
              <a:ext uri="{FF2B5EF4-FFF2-40B4-BE49-F238E27FC236}">
                <a16:creationId xmlns:a16="http://schemas.microsoft.com/office/drawing/2014/main" id="{1581AED7-DF2F-835A-E529-0F260FE01118}"/>
              </a:ext>
            </a:extLst>
          </p:cNvPr>
          <p:cNvSpPr>
            <a:spLocks noGrp="1"/>
          </p:cNvSpPr>
          <p:nvPr>
            <p:ph idx="1"/>
          </p:nvPr>
        </p:nvSpPr>
        <p:spPr>
          <a:xfrm>
            <a:off x="838200" y="1584993"/>
            <a:ext cx="10515600" cy="4351338"/>
          </a:xfrm>
        </p:spPr>
        <p:txBody>
          <a:bodyPr>
            <a:normAutofit/>
          </a:bodyPr>
          <a:lstStyle/>
          <a:p>
            <a:pPr marL="0" indent="0">
              <a:buNone/>
            </a:pPr>
            <a:endParaRPr lang="es-MX" dirty="0"/>
          </a:p>
          <a:p>
            <a:pPr marL="0" indent="0">
              <a:buNone/>
            </a:pPr>
            <a:r>
              <a:rPr lang="es-MX" sz="1900" dirty="0"/>
              <a:t>El significado de una oración depende en gran medida del contexto en el que se utiliza. Los modelos de PLN tradicionales (como los basados en reglas) y, en menor medida, los modelos modernos (basados en aprendizaje profundo), tienen dificultades para captar el contexto global de una conversación o texto largo. Por ejemplo:</a:t>
            </a:r>
          </a:p>
          <a:p>
            <a:r>
              <a:rPr lang="es-MX" sz="1900" dirty="0"/>
              <a:t>Entender referencias previas en una conversación.</a:t>
            </a:r>
          </a:p>
          <a:p>
            <a:r>
              <a:rPr lang="es-MX" sz="1900" dirty="0"/>
              <a:t>Interpretar frases dependiendo del tema o dominio específico (términos técnicos en medicina o derecho).</a:t>
            </a:r>
          </a:p>
          <a:p>
            <a:r>
              <a:rPr lang="es-MX" sz="1900" dirty="0"/>
              <a:t>Captar diferencias culturales o idiomáticas (modismos, expresiones locales).</a:t>
            </a:r>
          </a:p>
          <a:p>
            <a:r>
              <a:rPr lang="es-MX" sz="1900" dirty="0"/>
              <a:t>Aunque los modelos recientes, como los grandes modelos de lenguaje (</a:t>
            </a:r>
            <a:r>
              <a:rPr lang="es-MX" sz="1900" dirty="0" err="1"/>
              <a:t>LLMs</a:t>
            </a:r>
            <a:r>
              <a:rPr lang="es-MX" sz="1900" dirty="0"/>
              <a:t>), han mejorado en este aspecto, todavía no alcanzan la capacidad humana para inferir contextos complejos.</a:t>
            </a:r>
            <a:endParaRPr lang="es-AR" sz="1900" dirty="0"/>
          </a:p>
        </p:txBody>
      </p:sp>
    </p:spTree>
    <p:extLst>
      <p:ext uri="{BB962C8B-B14F-4D97-AF65-F5344CB8AC3E}">
        <p14:creationId xmlns:p14="http://schemas.microsoft.com/office/powerpoint/2010/main" val="538851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3723</TotalTime>
  <Words>7263</Words>
  <Application>Microsoft Office PowerPoint</Application>
  <PresentationFormat>Panorámica</PresentationFormat>
  <Paragraphs>528</Paragraphs>
  <Slides>70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70</vt:i4>
      </vt:variant>
    </vt:vector>
  </HeadingPairs>
  <TitlesOfParts>
    <vt:vector size="78" baseType="lpstr">
      <vt:lpstr>Aptos</vt:lpstr>
      <vt:lpstr>Aptos Display</vt:lpstr>
      <vt:lpstr>Arial</vt:lpstr>
      <vt:lpstr>Calibri</vt:lpstr>
      <vt:lpstr>Courier New</vt:lpstr>
      <vt:lpstr>Symbol</vt:lpstr>
      <vt:lpstr>system-ui</vt:lpstr>
      <vt:lpstr>Tema de Office</vt:lpstr>
      <vt:lpstr>Recorrido de la clase de hoy</vt:lpstr>
      <vt:lpstr>¿Qué es el Procesamiento de Lenguaje Natural (PLN)?</vt:lpstr>
      <vt:lpstr>¿Por qué es significativo modelizar el lenguaje?</vt:lpstr>
      <vt:lpstr>El lenguaje no solo expresa lo que sabemos, sino también cómo pensamos y resolvemos problemas.</vt:lpstr>
      <vt:lpstr>El Desafío del Lenguaje Humano</vt:lpstr>
      <vt:lpstr>Traducir a reglas formales</vt:lpstr>
      <vt:lpstr>Traducir a reglas formales</vt:lpstr>
      <vt:lpstr>Ambigüedad del Lenguaje</vt:lpstr>
      <vt:lpstr>Falta de conocimiento del Contexto</vt:lpstr>
      <vt:lpstr>Comprensión del Significado Implícito</vt:lpstr>
      <vt:lpstr>Variabilidad Cultural y Lingüística</vt:lpstr>
      <vt:lpstr>¿Cómo entienden las máquinas las palabras?</vt:lpstr>
      <vt:lpstr>Texto como dato</vt:lpstr>
      <vt:lpstr>One-Hot Encoding</vt:lpstr>
      <vt:lpstr>One-Hot Encoding</vt:lpstr>
      <vt:lpstr>Solución avanzada: Embeddings</vt:lpstr>
      <vt:lpstr>Contexto</vt:lpstr>
      <vt:lpstr>Ventajas</vt:lpstr>
      <vt:lpstr>Generación de embeddings: Word2Vec</vt:lpstr>
      <vt:lpstr>Word2Vec | Técnicas de entrenamiento eficiente </vt:lpstr>
      <vt:lpstr>Word2Vec</vt:lpstr>
      <vt:lpstr>Generación de embeddings: GloVe 2014</vt:lpstr>
      <vt:lpstr>Generación de embeddings: GloVe 2014</vt:lpstr>
      <vt:lpstr>Word2Vec y GloVe  </vt:lpstr>
      <vt:lpstr>Embeddings contextuales: BERT</vt:lpstr>
      <vt:lpstr>BERT</vt:lpstr>
      <vt:lpstr>Familia GPT (modelos generativos)</vt:lpstr>
      <vt:lpstr>Embeddings estáticos y embeddings contextuales</vt:lpstr>
      <vt:lpstr>Aplicaciones de los embeddings en tareas de PLN </vt:lpstr>
      <vt:lpstr>Aplicaciones de los embeddings en tareas de PLN </vt:lpstr>
      <vt:lpstr>Conclusion</vt:lpstr>
      <vt:lpstr>Referencias seleccionadas:</vt:lpstr>
      <vt:lpstr>¿Qué son los LLMs?</vt:lpstr>
      <vt:lpstr>Modelos Fundacionales y LLMs: una nueva era del PLN</vt:lpstr>
      <vt:lpstr>¿Qué son los modelos fundacionales?</vt:lpstr>
      <vt:lpstr>¿Qué modelan realmente?</vt:lpstr>
      <vt:lpstr>Fundamento matemático de los LLMs</vt:lpstr>
      <vt:lpstr>Respuesta como probabilidad</vt:lpstr>
      <vt:lpstr>Historia y evolución de los LLMs</vt:lpstr>
      <vt:lpstr>2. Memoria a largo plazo: llegada de las RNN</vt:lpstr>
      <vt:lpstr>3. Revolución con LSTM </vt:lpstr>
      <vt:lpstr>Mecanismo de atención</vt:lpstr>
      <vt:lpstr>El salto: Transformer (2017)</vt:lpstr>
      <vt:lpstr>Ramas del Transformer</vt:lpstr>
      <vt:lpstr>Los LLMs modernos combinan</vt:lpstr>
      <vt:lpstr>El riesgo  de alucinaciones verosímiles</vt:lpstr>
      <vt:lpstr>RAG | Contenidos </vt:lpstr>
      <vt:lpstr>¿Cómo ampliar la potencialidad de los Modelos Grandes de Lenguaje? </vt:lpstr>
      <vt:lpstr>Generación de texto aumentada por recuperación (RAG)</vt:lpstr>
      <vt:lpstr>El problema</vt:lpstr>
      <vt:lpstr>La solución propuesta</vt:lpstr>
      <vt:lpstr>Presentación de PowerPoint</vt:lpstr>
      <vt:lpstr>LangChain</vt:lpstr>
      <vt:lpstr>Document Loaders </vt:lpstr>
      <vt:lpstr>Document Loaders </vt:lpstr>
      <vt:lpstr>Document Loaders | LangChain </vt:lpstr>
      <vt:lpstr>Document Splitting | Necesidad de fragmentar el corpus</vt:lpstr>
      <vt:lpstr>Document Splitting</vt:lpstr>
      <vt:lpstr>Document Splitting</vt:lpstr>
      <vt:lpstr>Document Splitting</vt:lpstr>
      <vt:lpstr>Document Splitting</vt:lpstr>
      <vt:lpstr>Vector Stores</vt:lpstr>
      <vt:lpstr>LangChain Vector Stores</vt:lpstr>
      <vt:lpstr>II Similarity Search Recuperación </vt:lpstr>
      <vt:lpstr>LangChain Embedding models </vt:lpstr>
      <vt:lpstr>III  Generación de la respuesta </vt:lpstr>
      <vt:lpstr>III  Generación de la respuesta </vt:lpstr>
      <vt:lpstr>III  Generación de la respuesta </vt:lpstr>
      <vt:lpstr>LangChain Chat Models </vt:lpstr>
      <vt:lpstr>IV Control de calidad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Agustin Moro</dc:creator>
  <cp:lastModifiedBy>Agustin Moro</cp:lastModifiedBy>
  <cp:revision>2</cp:revision>
  <dcterms:created xsi:type="dcterms:W3CDTF">2025-04-02T10:46:17Z</dcterms:created>
  <dcterms:modified xsi:type="dcterms:W3CDTF">2025-04-14T18:32:43Z</dcterms:modified>
</cp:coreProperties>
</file>