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50"/>
  </p:notesMasterIdLst>
  <p:sldIdLst>
    <p:sldId id="256" r:id="rId2"/>
    <p:sldId id="306" r:id="rId3"/>
    <p:sldId id="257" r:id="rId4"/>
    <p:sldId id="314" r:id="rId5"/>
    <p:sldId id="347" r:id="rId6"/>
    <p:sldId id="335" r:id="rId7"/>
    <p:sldId id="336" r:id="rId8"/>
    <p:sldId id="313" r:id="rId9"/>
    <p:sldId id="315" r:id="rId10"/>
    <p:sldId id="321" r:id="rId11"/>
    <p:sldId id="322" r:id="rId12"/>
    <p:sldId id="323" r:id="rId13"/>
    <p:sldId id="324" r:id="rId14"/>
    <p:sldId id="316" r:id="rId15"/>
    <p:sldId id="317" r:id="rId16"/>
    <p:sldId id="319" r:id="rId17"/>
    <p:sldId id="318" r:id="rId18"/>
    <p:sldId id="325" r:id="rId19"/>
    <p:sldId id="326" r:id="rId20"/>
    <p:sldId id="327" r:id="rId21"/>
    <p:sldId id="328" r:id="rId22"/>
    <p:sldId id="329" r:id="rId23"/>
    <p:sldId id="330" r:id="rId24"/>
    <p:sldId id="334" r:id="rId25"/>
    <p:sldId id="331" r:id="rId26"/>
    <p:sldId id="332" r:id="rId27"/>
    <p:sldId id="333" r:id="rId28"/>
    <p:sldId id="337" r:id="rId29"/>
    <p:sldId id="338" r:id="rId30"/>
    <p:sldId id="339" r:id="rId31"/>
    <p:sldId id="340" r:id="rId32"/>
    <p:sldId id="341" r:id="rId33"/>
    <p:sldId id="342" r:id="rId34"/>
    <p:sldId id="343" r:id="rId35"/>
    <p:sldId id="349" r:id="rId36"/>
    <p:sldId id="344" r:id="rId37"/>
    <p:sldId id="345" r:id="rId38"/>
    <p:sldId id="346" r:id="rId39"/>
    <p:sldId id="312" r:id="rId40"/>
    <p:sldId id="348" r:id="rId41"/>
    <p:sldId id="350" r:id="rId42"/>
    <p:sldId id="351" r:id="rId43"/>
    <p:sldId id="353" r:id="rId44"/>
    <p:sldId id="355" r:id="rId45"/>
    <p:sldId id="357" r:id="rId46"/>
    <p:sldId id="352" r:id="rId47"/>
    <p:sldId id="358" r:id="rId48"/>
    <p:sldId id="354" r:id="rId49"/>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1169"/>
          </a:xfrm>
          <a:prstGeom prst="rect">
            <a:avLst/>
          </a:prstGeom>
        </p:spPr>
        <p:txBody>
          <a:bodyPr vert="horz" lIns="91440" tIns="45720" rIns="91440" bIns="45720" rtlCol="0"/>
          <a:lstStyle>
            <a:lvl1pPr algn="r">
              <a:defRPr sz="1200"/>
            </a:lvl1pPr>
          </a:lstStyle>
          <a:p>
            <a:fld id="{2D193220-14F5-4FC3-8EC1-B0611810A0AA}" type="datetimeFigureOut">
              <a:rPr lang="en-US" smtClean="0"/>
              <a:t>1/11/2016</a:t>
            </a:fld>
            <a:endParaRPr lang="en-US"/>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0606"/>
            <a:ext cx="3037840" cy="46116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1440" tIns="45720" rIns="91440" bIns="45720" rtlCol="0" anchor="b"/>
          <a:lstStyle>
            <a:lvl1pPr algn="r">
              <a:defRPr sz="1200"/>
            </a:lvl1pPr>
          </a:lstStyle>
          <a:p>
            <a:fld id="{B881E80D-A376-46EF-99C3-FB1DADBCA378}" type="slidenum">
              <a:rPr lang="en-US" smtClean="0"/>
              <a:t>‹#›</a:t>
            </a:fld>
            <a:endParaRPr lang="en-US"/>
          </a:p>
        </p:txBody>
      </p:sp>
    </p:spTree>
    <p:extLst>
      <p:ext uri="{BB962C8B-B14F-4D97-AF65-F5344CB8AC3E}">
        <p14:creationId xmlns:p14="http://schemas.microsoft.com/office/powerpoint/2010/main" val="327544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81E80D-A376-46EF-99C3-FB1DADBCA378}" type="slidenum">
              <a:rPr lang="en-US" smtClean="0"/>
              <a:t>23</a:t>
            </a:fld>
            <a:endParaRPr lang="en-US"/>
          </a:p>
        </p:txBody>
      </p:sp>
    </p:spTree>
    <p:extLst>
      <p:ext uri="{BB962C8B-B14F-4D97-AF65-F5344CB8AC3E}">
        <p14:creationId xmlns:p14="http://schemas.microsoft.com/office/powerpoint/2010/main" val="354182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81E80D-A376-46EF-99C3-FB1DADBCA378}" type="slidenum">
              <a:rPr lang="en-US" smtClean="0"/>
              <a:t>27</a:t>
            </a:fld>
            <a:endParaRPr lang="en-US"/>
          </a:p>
        </p:txBody>
      </p:sp>
    </p:spTree>
    <p:extLst>
      <p:ext uri="{BB962C8B-B14F-4D97-AF65-F5344CB8AC3E}">
        <p14:creationId xmlns:p14="http://schemas.microsoft.com/office/powerpoint/2010/main" val="267210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iki.viasat.com/display/Engineering/MATLAB+Tool?src=searc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838451"/>
          </a:xfrm>
        </p:spPr>
        <p:txBody>
          <a:bodyPr>
            <a:noAutofit/>
          </a:bodyPr>
          <a:lstStyle/>
          <a:p>
            <a:r>
              <a:rPr lang="en-US" sz="3200" dirty="0" smtClean="0"/>
              <a:t>Design Review </a:t>
            </a:r>
            <a:br>
              <a:rPr lang="en-US" sz="3200" dirty="0" smtClean="0"/>
            </a:br>
            <a:r>
              <a:rPr lang="en-US" sz="3200" dirty="0" smtClean="0"/>
              <a:t>of </a:t>
            </a:r>
            <a:br>
              <a:rPr lang="en-US" sz="3200" dirty="0" smtClean="0"/>
            </a:br>
            <a:r>
              <a:rPr lang="en-US" sz="3200" dirty="0" smtClean="0"/>
              <a:t>Software Detailed Design</a:t>
            </a:r>
            <a:br>
              <a:rPr lang="en-US" sz="3200" dirty="0" smtClean="0"/>
            </a:br>
            <a:r>
              <a:rPr lang="en-US" sz="3200" dirty="0" smtClean="0"/>
              <a:t>for</a:t>
            </a:r>
            <a:br>
              <a:rPr lang="en-US" sz="3200" dirty="0" smtClean="0"/>
            </a:br>
            <a:r>
              <a:rPr lang="en-US" sz="3200" dirty="0" err="1" smtClean="0"/>
              <a:t>ArcLight</a:t>
            </a:r>
            <a:r>
              <a:rPr lang="en-US" sz="3200" dirty="0" smtClean="0"/>
              <a:t> Automation </a:t>
            </a:r>
            <a:br>
              <a:rPr lang="en-US" sz="3200" dirty="0" smtClean="0"/>
            </a:br>
            <a:r>
              <a:rPr lang="en-US" sz="3200" dirty="0" smtClean="0"/>
              <a:t>Map Bundle Testing </a:t>
            </a:r>
            <a:endParaRPr lang="en-US" sz="3200" dirty="0"/>
          </a:p>
        </p:txBody>
      </p:sp>
      <p:sp>
        <p:nvSpPr>
          <p:cNvPr id="3" name="Subtitle 2"/>
          <p:cNvSpPr>
            <a:spLocks noGrp="1"/>
          </p:cNvSpPr>
          <p:nvPr>
            <p:ph type="subTitle" idx="1"/>
          </p:nvPr>
        </p:nvSpPr>
        <p:spPr/>
        <p:txBody>
          <a:bodyPr>
            <a:normAutofit/>
          </a:bodyPr>
          <a:lstStyle/>
          <a:p>
            <a:r>
              <a:rPr lang="en-US" sz="2800" dirty="0"/>
              <a:t>Prepared By: Michael Wolff</a:t>
            </a:r>
          </a:p>
          <a:p>
            <a:r>
              <a:rPr lang="en-US" sz="2800" smtClean="0"/>
              <a:t>June 22, </a:t>
            </a:r>
            <a:r>
              <a:rPr lang="en-US" sz="2800" dirty="0" smtClean="0"/>
              <a:t>2015</a:t>
            </a:r>
          </a:p>
          <a:p>
            <a:r>
              <a:rPr lang="en-US" sz="2800" dirty="0" smtClean="0"/>
              <a:t>Revision: 02</a:t>
            </a:r>
            <a:endParaRPr lang="en-US" sz="2800" dirty="0"/>
          </a:p>
        </p:txBody>
      </p:sp>
    </p:spTree>
    <p:extLst>
      <p:ext uri="{BB962C8B-B14F-4D97-AF65-F5344CB8AC3E}">
        <p14:creationId xmlns:p14="http://schemas.microsoft.com/office/powerpoint/2010/main" val="153612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CSCI Components Interaction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65118"/>
            <a:ext cx="7537450" cy="46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289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4.2	Concept of Execution</a:t>
            </a:r>
            <a:br>
              <a:rPr lang="en-US" dirty="0" smtClean="0"/>
            </a:br>
            <a:r>
              <a:rPr lang="en-US" dirty="0" smtClean="0"/>
              <a:t>(per Trickle Test Use Case diagram)</a:t>
            </a:r>
            <a:endParaRPr lang="en-US" dirty="0"/>
          </a:p>
        </p:txBody>
      </p:sp>
      <p:sp>
        <p:nvSpPr>
          <p:cNvPr id="4" name="Content Placeholder 3"/>
          <p:cNvSpPr>
            <a:spLocks noGrp="1"/>
          </p:cNvSpPr>
          <p:nvPr>
            <p:ph idx="1"/>
          </p:nvPr>
        </p:nvSpPr>
        <p:spPr/>
        <p:txBody>
          <a:bodyPr>
            <a:noAutofit/>
          </a:bodyPr>
          <a:lstStyle/>
          <a:p>
            <a:pPr lvl="0"/>
            <a:r>
              <a:rPr lang="en-US" sz="1600" dirty="0" smtClean="0"/>
              <a:t>The user at external browser creates the initial action with an HTTP GET (http interface) seen at the Apache server, thereby triggering a processing thread (Python/PHP script call). </a:t>
            </a:r>
          </a:p>
          <a:p>
            <a:pPr lvl="0"/>
            <a:r>
              <a:rPr lang="en-US" sz="1600" dirty="0" smtClean="0"/>
              <a:t>After initial configuration is set and stored in MySQL (</a:t>
            </a:r>
            <a:r>
              <a:rPr lang="en-US" sz="1600" dirty="0" err="1" smtClean="0"/>
              <a:t>sql</a:t>
            </a:r>
            <a:r>
              <a:rPr lang="en-US" sz="1600" dirty="0" smtClean="0"/>
              <a:t> interface), the test case (trickle) is started. </a:t>
            </a:r>
          </a:p>
          <a:p>
            <a:pPr lvl="0"/>
            <a:r>
              <a:rPr lang="en-US" sz="1600" dirty="0" smtClean="0"/>
              <a:t>The AL Test manager </a:t>
            </a:r>
          </a:p>
          <a:p>
            <a:pPr lvl="1"/>
            <a:r>
              <a:rPr lang="en-US" sz="1400" dirty="0" smtClean="0"/>
              <a:t>invokes the </a:t>
            </a:r>
            <a:r>
              <a:rPr lang="en-US" sz="1400" dirty="0" err="1" smtClean="0"/>
              <a:t>mapbunConf</a:t>
            </a:r>
            <a:r>
              <a:rPr lang="en-US" sz="1400" dirty="0" smtClean="0"/>
              <a:t> API to configure the instance</a:t>
            </a:r>
          </a:p>
          <a:p>
            <a:pPr lvl="1"/>
            <a:r>
              <a:rPr lang="en-US" sz="1400" dirty="0" smtClean="0"/>
              <a:t>invokes the </a:t>
            </a:r>
            <a:r>
              <a:rPr lang="en-US" sz="1400" dirty="0" err="1" smtClean="0"/>
              <a:t>mapbunTrickle</a:t>
            </a:r>
            <a:r>
              <a:rPr lang="en-US" sz="1400" dirty="0" smtClean="0"/>
              <a:t> API to execute the trickle of the bundle data associated with the instance</a:t>
            </a:r>
          </a:p>
          <a:p>
            <a:pPr lvl="0"/>
            <a:r>
              <a:rPr lang="en-US" sz="1600" dirty="0" err="1" smtClean="0"/>
              <a:t>mapbunTrickle</a:t>
            </a:r>
            <a:r>
              <a:rPr lang="en-US" sz="1600" dirty="0" smtClean="0"/>
              <a:t> uses ALGUI API’s that drive Selenium to</a:t>
            </a:r>
          </a:p>
          <a:p>
            <a:pPr lvl="1"/>
            <a:r>
              <a:rPr lang="en-US" sz="1400" dirty="0" smtClean="0"/>
              <a:t>Login to the NMS</a:t>
            </a:r>
          </a:p>
          <a:p>
            <a:pPr lvl="1"/>
            <a:r>
              <a:rPr lang="en-US" sz="1400" dirty="0" smtClean="0"/>
              <a:t>Upload the Map to NMS</a:t>
            </a:r>
          </a:p>
          <a:p>
            <a:pPr lvl="1"/>
            <a:r>
              <a:rPr lang="en-US" sz="1400" dirty="0" smtClean="0"/>
              <a:t>Configure the download on NMS</a:t>
            </a:r>
          </a:p>
          <a:p>
            <a:pPr lvl="2"/>
            <a:r>
              <a:rPr lang="en-US" sz="1200" dirty="0" smtClean="0"/>
              <a:t>At that point the UUT will download the bundle to the VMBR</a:t>
            </a:r>
          </a:p>
          <a:p>
            <a:pPr lvl="1"/>
            <a:r>
              <a:rPr lang="en-US" sz="1400" dirty="0" smtClean="0"/>
              <a:t>Login to the Terminal</a:t>
            </a:r>
          </a:p>
          <a:p>
            <a:pPr lvl="1"/>
            <a:r>
              <a:rPr lang="en-US" sz="1400" dirty="0" smtClean="0"/>
              <a:t>Get bundle version Status from the Terminal</a:t>
            </a:r>
          </a:p>
          <a:p>
            <a:pPr lvl="2"/>
            <a:r>
              <a:rPr lang="en-US" sz="1200" dirty="0" smtClean="0"/>
              <a:t>Verify that status for pass/fail of the trickle</a:t>
            </a:r>
          </a:p>
          <a:p>
            <a:pPr lvl="1"/>
            <a:r>
              <a:rPr lang="en-US" sz="1400" dirty="0" smtClean="0"/>
              <a:t>Invoke ALDB APIs that Store the results in MySQL</a:t>
            </a:r>
          </a:p>
          <a:p>
            <a:pPr lvl="0"/>
            <a:r>
              <a:rPr lang="en-US" sz="1600" dirty="0" smtClean="0"/>
              <a:t>The user views test results through the test results menus of the GUI</a:t>
            </a:r>
          </a:p>
        </p:txBody>
      </p:sp>
    </p:spTree>
    <p:extLst>
      <p:ext uri="{BB962C8B-B14F-4D97-AF65-F5344CB8AC3E}">
        <p14:creationId xmlns:p14="http://schemas.microsoft.com/office/powerpoint/2010/main" val="57826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Trickle Test Use Case</a:t>
            </a:r>
            <a:endParaRPr lang="en-US" dirty="0"/>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95"/>
          <a:stretch/>
        </p:blipFill>
        <p:spPr bwMode="auto">
          <a:xfrm>
            <a:off x="304800" y="1219202"/>
            <a:ext cx="8551863" cy="531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304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4.3	Interface Design</a:t>
            </a:r>
            <a:endParaRPr lang="en-US" dirty="0"/>
          </a:p>
        </p:txBody>
      </p:sp>
      <p:sp>
        <p:nvSpPr>
          <p:cNvPr id="4" name="Content Placeholder 3"/>
          <p:cNvSpPr>
            <a:spLocks noGrp="1"/>
          </p:cNvSpPr>
          <p:nvPr>
            <p:ph idx="1"/>
          </p:nvPr>
        </p:nvSpPr>
        <p:spPr/>
        <p:txBody>
          <a:bodyPr>
            <a:noAutofit/>
          </a:bodyPr>
          <a:lstStyle/>
          <a:p>
            <a:r>
              <a:rPr lang="en-US" sz="1800" dirty="0" smtClean="0"/>
              <a:t>Describe the interface characteristics of each software units.</a:t>
            </a:r>
          </a:p>
          <a:p>
            <a:pPr lvl="1"/>
            <a:r>
              <a:rPr lang="en-US" sz="1400" dirty="0" smtClean="0"/>
              <a:t>Apache - HTTP</a:t>
            </a:r>
          </a:p>
          <a:p>
            <a:pPr lvl="1"/>
            <a:r>
              <a:rPr lang="en-US" sz="1400" dirty="0" smtClean="0"/>
              <a:t>MySQL - SQL</a:t>
            </a:r>
          </a:p>
          <a:p>
            <a:pPr lvl="1"/>
            <a:r>
              <a:rPr lang="en-US" sz="1400" dirty="0" smtClean="0"/>
              <a:t>All other CSCI - API</a:t>
            </a:r>
          </a:p>
          <a:p>
            <a:pPr lvl="2"/>
            <a:r>
              <a:rPr lang="en-US" sz="1200" dirty="0" smtClean="0"/>
              <a:t>Describe the API of each CSCI component as a Unix style Manual Page</a:t>
            </a:r>
          </a:p>
          <a:p>
            <a:pPr lvl="0"/>
            <a:r>
              <a:rPr lang="en-US" sz="1800" dirty="0"/>
              <a:t>4.3.2.1	Apache Interface</a:t>
            </a:r>
          </a:p>
          <a:p>
            <a:pPr lvl="1"/>
            <a:r>
              <a:rPr lang="en-US" sz="1400" dirty="0"/>
              <a:t>Apache will be configured to permit CGI execution, but must also support location(s) compatible with </a:t>
            </a:r>
            <a:r>
              <a:rPr lang="en-US" sz="1400" dirty="0" err="1"/>
              <a:t>ReDa</a:t>
            </a:r>
            <a:r>
              <a:rPr lang="en-US" sz="1400" dirty="0"/>
              <a:t>; </a:t>
            </a:r>
            <a:r>
              <a:rPr lang="en-US" sz="1400" dirty="0" err="1"/>
              <a:t>ReDa</a:t>
            </a:r>
            <a:r>
              <a:rPr lang="en-US" sz="1400" dirty="0"/>
              <a:t> scripts will be deployed to the “</a:t>
            </a:r>
            <a:r>
              <a:rPr lang="en-US" sz="1400" dirty="0" err="1"/>
              <a:t>DocumentRoot</a:t>
            </a:r>
            <a:r>
              <a:rPr lang="en-US" sz="1400" dirty="0"/>
              <a:t>” location specified in </a:t>
            </a:r>
            <a:r>
              <a:rPr lang="en-US" sz="1400" dirty="0" err="1"/>
              <a:t>httpd.conf</a:t>
            </a:r>
            <a:r>
              <a:rPr lang="en-US" sz="1400" dirty="0"/>
              <a:t> </a:t>
            </a:r>
          </a:p>
          <a:p>
            <a:pPr lvl="1"/>
            <a:r>
              <a:rPr lang="en-US" sz="1400" dirty="0"/>
              <a:t>As such, the file /</a:t>
            </a:r>
            <a:r>
              <a:rPr lang="en-US" sz="1400" dirty="0" err="1"/>
              <a:t>etc</a:t>
            </a:r>
            <a:r>
              <a:rPr lang="en-US" sz="1400" dirty="0"/>
              <a:t>/</a:t>
            </a:r>
            <a:r>
              <a:rPr lang="en-US" sz="1400" dirty="0" err="1"/>
              <a:t>httpd</a:t>
            </a:r>
            <a:r>
              <a:rPr lang="en-US" sz="1400" dirty="0"/>
              <a:t>/</a:t>
            </a:r>
            <a:r>
              <a:rPr lang="en-US" sz="1400" dirty="0" err="1"/>
              <a:t>conf</a:t>
            </a:r>
            <a:r>
              <a:rPr lang="en-US" sz="1400" dirty="0"/>
              <a:t> /</a:t>
            </a:r>
            <a:r>
              <a:rPr lang="en-US" sz="1400" dirty="0" err="1"/>
              <a:t>httpd.conf</a:t>
            </a:r>
            <a:r>
              <a:rPr lang="en-US" sz="1400" dirty="0"/>
              <a:t> will contain the following items:</a:t>
            </a:r>
          </a:p>
          <a:p>
            <a:pPr lvl="2"/>
            <a:r>
              <a:rPr lang="en-US" sz="1200" dirty="0" err="1" smtClean="0"/>
              <a:t>ServerRoot</a:t>
            </a:r>
            <a:r>
              <a:rPr lang="en-US" sz="1200" dirty="0" smtClean="0"/>
              <a:t> </a:t>
            </a:r>
            <a:r>
              <a:rPr lang="en-US" sz="1200" dirty="0"/>
              <a:t>"/</a:t>
            </a:r>
            <a:r>
              <a:rPr lang="en-US" sz="1200" dirty="0" err="1"/>
              <a:t>etc</a:t>
            </a:r>
            <a:r>
              <a:rPr lang="en-US" sz="1200" dirty="0"/>
              <a:t>/</a:t>
            </a:r>
            <a:r>
              <a:rPr lang="en-US" sz="1200" dirty="0" err="1"/>
              <a:t>httpd</a:t>
            </a:r>
            <a:r>
              <a:rPr lang="en-US" sz="1200" dirty="0"/>
              <a:t>"</a:t>
            </a:r>
          </a:p>
          <a:p>
            <a:pPr lvl="2"/>
            <a:r>
              <a:rPr lang="en-US" sz="1200" dirty="0" err="1" smtClean="0"/>
              <a:t>LoadModule</a:t>
            </a:r>
            <a:r>
              <a:rPr lang="en-US" sz="1200" dirty="0" smtClean="0"/>
              <a:t> </a:t>
            </a:r>
            <a:r>
              <a:rPr lang="en-US" sz="1200" dirty="0" err="1"/>
              <a:t>cgi_module</a:t>
            </a:r>
            <a:r>
              <a:rPr lang="en-US" sz="1200" dirty="0"/>
              <a:t> modules/mod_cgi.so</a:t>
            </a:r>
          </a:p>
          <a:p>
            <a:pPr lvl="2"/>
            <a:r>
              <a:rPr lang="en-US" sz="1200" dirty="0" err="1" smtClean="0"/>
              <a:t>ScriptAlias</a:t>
            </a:r>
            <a:r>
              <a:rPr lang="en-US" sz="1200" dirty="0" smtClean="0"/>
              <a:t> </a:t>
            </a:r>
            <a:r>
              <a:rPr lang="en-US" sz="1200" dirty="0"/>
              <a:t>/</a:t>
            </a:r>
            <a:r>
              <a:rPr lang="en-US" sz="1200" dirty="0" err="1"/>
              <a:t>cgi</a:t>
            </a:r>
            <a:r>
              <a:rPr lang="en-US" sz="1200" dirty="0"/>
              <a:t>-bin/ "/</a:t>
            </a:r>
            <a:r>
              <a:rPr lang="en-US" sz="1200" dirty="0" err="1"/>
              <a:t>var</a:t>
            </a:r>
            <a:r>
              <a:rPr lang="en-US" sz="1200" dirty="0"/>
              <a:t>/www/</a:t>
            </a:r>
            <a:r>
              <a:rPr lang="en-US" sz="1200" dirty="0" err="1"/>
              <a:t>cgi</a:t>
            </a:r>
            <a:r>
              <a:rPr lang="en-US" sz="1200" dirty="0"/>
              <a:t>-bin/"</a:t>
            </a:r>
          </a:p>
          <a:p>
            <a:pPr lvl="2"/>
            <a:r>
              <a:rPr lang="en-US" sz="1200" dirty="0" err="1" smtClean="0"/>
              <a:t>DocumentRoot</a:t>
            </a:r>
            <a:r>
              <a:rPr lang="en-US" sz="1200" dirty="0" smtClean="0"/>
              <a:t> </a:t>
            </a:r>
            <a:r>
              <a:rPr lang="en-US" sz="1200" dirty="0"/>
              <a:t>"/</a:t>
            </a:r>
            <a:r>
              <a:rPr lang="en-US" sz="1200" dirty="0" err="1"/>
              <a:t>var</a:t>
            </a:r>
            <a:r>
              <a:rPr lang="en-US" sz="1200" dirty="0"/>
              <a:t>/www/html</a:t>
            </a:r>
            <a:r>
              <a:rPr lang="en-US" sz="1200" dirty="0" smtClean="0"/>
              <a:t>“</a:t>
            </a:r>
            <a:endParaRPr lang="en-US" sz="1200" dirty="0"/>
          </a:p>
          <a:p>
            <a:pPr lvl="0"/>
            <a:r>
              <a:rPr lang="en-US" sz="1800" dirty="0"/>
              <a:t>4.3.2.2	AL Test GUI Interface</a:t>
            </a:r>
          </a:p>
          <a:p>
            <a:pPr lvl="1"/>
            <a:r>
              <a:rPr lang="en-US" sz="1400" dirty="0"/>
              <a:t>The </a:t>
            </a:r>
            <a:r>
              <a:rPr lang="en-US" sz="1400" dirty="0" err="1"/>
              <a:t>ArcLight</a:t>
            </a:r>
            <a:r>
              <a:rPr lang="en-US" sz="1400" dirty="0"/>
              <a:t> Test GUI CSCI provides scripts responsible for managing the Human Machine Interface. This section describes the screens available and the URL requests that will be sent to the AL Test Linux </a:t>
            </a:r>
            <a:r>
              <a:rPr lang="en-US" sz="1400" dirty="0" smtClean="0"/>
              <a:t>device</a:t>
            </a:r>
          </a:p>
          <a:p>
            <a:pPr lvl="1"/>
            <a:r>
              <a:rPr lang="en-US" sz="1400" dirty="0" smtClean="0"/>
              <a:t>See GUI screens below</a:t>
            </a:r>
            <a:endParaRPr lang="en-US" sz="1400" dirty="0"/>
          </a:p>
        </p:txBody>
      </p:sp>
    </p:spTree>
    <p:extLst>
      <p:ext uri="{BB962C8B-B14F-4D97-AF65-F5344CB8AC3E}">
        <p14:creationId xmlns:p14="http://schemas.microsoft.com/office/powerpoint/2010/main" val="379993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4.3.2.2.1	Screens Interface</a:t>
            </a:r>
          </a:p>
        </p:txBody>
      </p:sp>
      <p:sp>
        <p:nvSpPr>
          <p:cNvPr id="3" name="Content Placeholder 2"/>
          <p:cNvSpPr>
            <a:spLocks noGrp="1"/>
          </p:cNvSpPr>
          <p:nvPr>
            <p:ph idx="1"/>
          </p:nvPr>
        </p:nvSpPr>
        <p:spPr/>
        <p:txBody>
          <a:bodyPr>
            <a:noAutofit/>
          </a:bodyPr>
          <a:lstStyle/>
          <a:p>
            <a:pPr lvl="0"/>
            <a:r>
              <a:rPr lang="en-US" sz="1600" dirty="0" smtClean="0"/>
              <a:t>Main </a:t>
            </a:r>
            <a:r>
              <a:rPr lang="en-US" sz="1600" dirty="0"/>
              <a:t>(Homepage) - Contains buttons to the launch, results and configuration pages, see Figure 7 - Homepage</a:t>
            </a:r>
          </a:p>
          <a:p>
            <a:pPr lvl="0"/>
            <a:r>
              <a:rPr lang="en-US" sz="1600" dirty="0"/>
              <a:t>Test Execution - Contains ability to launch test case(s), see Figure 8 - Test Launch Screen</a:t>
            </a:r>
          </a:p>
          <a:p>
            <a:pPr lvl="0"/>
            <a:r>
              <a:rPr lang="en-US" sz="1600" dirty="0"/>
              <a:t>Test Results - Contains the executed test case status and results, see Figure 9 - Test Results Screen </a:t>
            </a:r>
          </a:p>
          <a:p>
            <a:pPr lvl="1"/>
            <a:r>
              <a:rPr lang="en-US" sz="1400" dirty="0"/>
              <a:t>[TBR] Results screen will be replaced with </a:t>
            </a:r>
            <a:r>
              <a:rPr lang="en-US" sz="1400" dirty="0" err="1"/>
              <a:t>ReDa</a:t>
            </a:r>
            <a:r>
              <a:rPr lang="en-US" sz="1400" dirty="0"/>
              <a:t> screen or deferred until </a:t>
            </a:r>
            <a:r>
              <a:rPr lang="en-US" sz="1400" dirty="0" err="1"/>
              <a:t>ReDa</a:t>
            </a:r>
            <a:r>
              <a:rPr lang="en-US" sz="1400" dirty="0"/>
              <a:t> can be ported.</a:t>
            </a:r>
          </a:p>
          <a:p>
            <a:pPr lvl="0"/>
            <a:r>
              <a:rPr lang="en-US" sz="1600" dirty="0"/>
              <a:t>Test Configuration - Contains all parameters and will be saved in database with the exception of database parameters saved in a configuration file, see Figure 10 - Configuration Screen</a:t>
            </a:r>
          </a:p>
          <a:p>
            <a:pPr lvl="1"/>
            <a:r>
              <a:rPr lang="en-US" sz="1400" dirty="0"/>
              <a:t>Map Bundles Test Configuration Form - Contains following parameters needed for the map bundles testing</a:t>
            </a:r>
          </a:p>
          <a:p>
            <a:pPr lvl="2"/>
            <a:r>
              <a:rPr lang="en-US" sz="1200" dirty="0"/>
              <a:t>Map bundle zip file [from </a:t>
            </a:r>
            <a:r>
              <a:rPr lang="en-US" sz="1200" dirty="0" smtClean="0"/>
              <a:t>email/perforce]</a:t>
            </a:r>
            <a:endParaRPr lang="en-US" sz="1200" dirty="0"/>
          </a:p>
          <a:p>
            <a:pPr lvl="2"/>
            <a:r>
              <a:rPr lang="en-US" sz="1200" dirty="0"/>
              <a:t>Forward Link Profile Name</a:t>
            </a:r>
          </a:p>
          <a:p>
            <a:pPr lvl="2"/>
            <a:r>
              <a:rPr lang="en-US" sz="1200" dirty="0"/>
              <a:t>Satellite Name</a:t>
            </a:r>
          </a:p>
          <a:p>
            <a:pPr lvl="1"/>
            <a:r>
              <a:rPr lang="en-US" sz="1400" dirty="0"/>
              <a:t>NMS/EMS Connection - The IP, Port username and password needed for </a:t>
            </a:r>
            <a:r>
              <a:rPr lang="en-US" sz="1400" dirty="0" err="1"/>
              <a:t>ArcLight</a:t>
            </a:r>
            <a:r>
              <a:rPr lang="en-US" sz="1400" dirty="0"/>
              <a:t> NMS/EMS GUI access.</a:t>
            </a:r>
          </a:p>
          <a:p>
            <a:pPr lvl="1"/>
            <a:r>
              <a:rPr lang="en-US" sz="1400" dirty="0"/>
              <a:t>Terminal Connection - The IP, Port username, password, and Terminal Name needed for </a:t>
            </a:r>
            <a:r>
              <a:rPr lang="en-US" sz="1400" dirty="0" err="1"/>
              <a:t>ArcLight</a:t>
            </a:r>
            <a:r>
              <a:rPr lang="en-US" sz="1400" dirty="0"/>
              <a:t> Terminal GUI access, and </a:t>
            </a:r>
            <a:r>
              <a:rPr lang="en-US" sz="1400" dirty="0" err="1"/>
              <a:t>ssh</a:t>
            </a:r>
            <a:r>
              <a:rPr lang="en-US" sz="1400" dirty="0"/>
              <a:t>/serial, and Terminal console name (if  serial), for console/CLI access</a:t>
            </a:r>
          </a:p>
          <a:p>
            <a:pPr lvl="1"/>
            <a:r>
              <a:rPr lang="en-US" sz="1400" dirty="0"/>
              <a:t>Tuning Parameters - Runtime parameters used by the various Test Automation algorithms, e.g. map precedence </a:t>
            </a:r>
            <a:r>
              <a:rPr lang="en-US" sz="1400" dirty="0" smtClean="0"/>
              <a:t>duration</a:t>
            </a:r>
            <a:endParaRPr lang="en-US" sz="1400" dirty="0"/>
          </a:p>
        </p:txBody>
      </p:sp>
    </p:spTree>
    <p:extLst>
      <p:ext uri="{BB962C8B-B14F-4D97-AF65-F5344CB8AC3E}">
        <p14:creationId xmlns:p14="http://schemas.microsoft.com/office/powerpoint/2010/main" val="3953895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Automation Homepage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828800"/>
            <a:ext cx="4335134" cy="3442129"/>
          </a:xfrm>
          <a:prstGeom prst="rect">
            <a:avLst/>
          </a:prstGeom>
        </p:spPr>
      </p:pic>
    </p:spTree>
    <p:extLst>
      <p:ext uri="{BB962C8B-B14F-4D97-AF65-F5344CB8AC3E}">
        <p14:creationId xmlns:p14="http://schemas.microsoft.com/office/powerpoint/2010/main" val="3774939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Launch and Results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894" y="3733800"/>
            <a:ext cx="4041179" cy="26640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76400"/>
            <a:ext cx="4114800" cy="2712689"/>
          </a:xfrm>
          <a:prstGeom prst="rect">
            <a:avLst/>
          </a:prstGeom>
        </p:spPr>
      </p:pic>
    </p:spTree>
    <p:extLst>
      <p:ext uri="{BB962C8B-B14F-4D97-AF65-F5344CB8AC3E}">
        <p14:creationId xmlns:p14="http://schemas.microsoft.com/office/powerpoint/2010/main" val="2583467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Screens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618" y="1600200"/>
            <a:ext cx="3865979" cy="304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0"/>
            <a:ext cx="4201638" cy="3847684"/>
          </a:xfrm>
          <a:prstGeom prst="rect">
            <a:avLst/>
          </a:prstGeom>
        </p:spPr>
      </p:pic>
    </p:spTree>
    <p:extLst>
      <p:ext uri="{BB962C8B-B14F-4D97-AF65-F5344CB8AC3E}">
        <p14:creationId xmlns:p14="http://schemas.microsoft.com/office/powerpoint/2010/main" val="1360147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4.3.2.2.2	AL Test GUI Scripts Interface</a:t>
            </a:r>
          </a:p>
        </p:txBody>
      </p:sp>
      <p:sp>
        <p:nvSpPr>
          <p:cNvPr id="4" name="Content Placeholder 3"/>
          <p:cNvSpPr>
            <a:spLocks noGrp="1"/>
          </p:cNvSpPr>
          <p:nvPr>
            <p:ph sz="half" idx="1"/>
          </p:nvPr>
        </p:nvSpPr>
        <p:spPr/>
        <p:txBody>
          <a:bodyPr>
            <a:noAutofit/>
          </a:bodyPr>
          <a:lstStyle/>
          <a:p>
            <a:pPr marL="0" marR="0" indent="0">
              <a:spcBef>
                <a:spcPts val="0"/>
              </a:spcBef>
              <a:spcAft>
                <a:spcPts val="0"/>
              </a:spcAft>
              <a:buNone/>
            </a:pPr>
            <a:r>
              <a:rPr lang="en-US" sz="1400" dirty="0">
                <a:latin typeface="Times New Roman"/>
                <a:ea typeface="Times New Roman"/>
              </a:rPr>
              <a:t>This section defines the </a:t>
            </a:r>
            <a:r>
              <a:rPr lang="en-US" sz="1400" dirty="0" err="1">
                <a:latin typeface="Times New Roman"/>
                <a:ea typeface="Times New Roman"/>
              </a:rPr>
              <a:t>ArcLight</a:t>
            </a:r>
            <a:r>
              <a:rPr lang="en-US" sz="1400" dirty="0">
                <a:latin typeface="Times New Roman"/>
                <a:ea typeface="Times New Roman"/>
              </a:rPr>
              <a:t> Test GUI “web services” interface, including the expected parameters passed into action scripts from Apache.  This definition provides the necessary ICD information needed for scripts as well as for HTML launched from the Test GUI Browser (encoded in the scripts).  Unless otherwise specified, the access is a GET.</a:t>
            </a:r>
          </a:p>
          <a:p>
            <a:pPr marL="0" marR="0" indent="0">
              <a:spcBef>
                <a:spcPts val="0"/>
              </a:spcBef>
              <a:spcAft>
                <a:spcPts val="0"/>
              </a:spcAft>
              <a:buNone/>
            </a:pPr>
            <a:endParaRPr lang="en-US" sz="1400" dirty="0">
              <a:latin typeface="Times New Roman"/>
              <a:ea typeface="Times New Roman"/>
            </a:endParaRPr>
          </a:p>
          <a:p>
            <a:pPr>
              <a:spcBef>
                <a:spcPts val="0"/>
              </a:spcBef>
            </a:pPr>
            <a:r>
              <a:rPr lang="en-US" sz="1400" dirty="0">
                <a:latin typeface="Times New Roman"/>
                <a:ea typeface="Times New Roman"/>
              </a:rPr>
              <a:t>http://altest.allab.viasat.com /index.html</a:t>
            </a:r>
          </a:p>
          <a:p>
            <a:pPr>
              <a:spcBef>
                <a:spcPts val="0"/>
              </a:spcBef>
              <a:buFont typeface="Courier New"/>
              <a:buChar char="o"/>
            </a:pPr>
            <a:r>
              <a:rPr lang="en-US" sz="1400" dirty="0">
                <a:latin typeface="Times New Roman"/>
                <a:ea typeface="Times New Roman"/>
              </a:rPr>
              <a:t>http://altest.allab.viasat.com/altgTest.php?</a:t>
            </a:r>
          </a:p>
          <a:p>
            <a:pPr lvl="1">
              <a:spcBef>
                <a:spcPts val="0"/>
              </a:spcBef>
              <a:buFont typeface="Wingdings"/>
              <a:buChar char=""/>
            </a:pPr>
            <a:r>
              <a:rPr lang="en-US" sz="1400" dirty="0">
                <a:latin typeface="Times New Roman"/>
                <a:ea typeface="Times New Roman"/>
              </a:rPr>
              <a:t>http://altest.allab.viasat.com/ </a:t>
            </a:r>
            <a:r>
              <a:rPr lang="en-US" sz="1400" dirty="0" err="1">
                <a:latin typeface="Times New Roman"/>
                <a:ea typeface="Times New Roman"/>
              </a:rPr>
              <a:t>altgTestStart.php</a:t>
            </a:r>
            <a:r>
              <a:rPr lang="en-US" sz="1400" dirty="0">
                <a:latin typeface="Times New Roman"/>
                <a:ea typeface="Times New Roman"/>
              </a:rPr>
              <a:t>? Test=&lt;TEST&gt;</a:t>
            </a:r>
          </a:p>
          <a:p>
            <a:pPr lvl="2">
              <a:spcBef>
                <a:spcPts val="0"/>
              </a:spcBef>
              <a:buFont typeface="Symbol"/>
              <a:buChar char=""/>
            </a:pPr>
            <a:r>
              <a:rPr lang="en-US" sz="1400" dirty="0">
                <a:latin typeface="Times New Roman"/>
                <a:ea typeface="Times New Roman"/>
              </a:rPr>
              <a:t>where &lt;TEST&gt; is one of </a:t>
            </a:r>
          </a:p>
          <a:p>
            <a:pPr lvl="3">
              <a:spcBef>
                <a:spcPts val="0"/>
              </a:spcBef>
              <a:buFont typeface="Courier New"/>
              <a:buChar char="o"/>
            </a:pPr>
            <a:r>
              <a:rPr lang="en-US" sz="1400" dirty="0" err="1">
                <a:latin typeface="Times New Roman"/>
                <a:ea typeface="Times New Roman"/>
              </a:rPr>
              <a:t>mapTrickle</a:t>
            </a:r>
            <a:endParaRPr lang="en-US" sz="1400" dirty="0">
              <a:latin typeface="Times New Roman"/>
              <a:ea typeface="Times New Roman"/>
            </a:endParaRPr>
          </a:p>
          <a:p>
            <a:pPr lvl="3">
              <a:spcBef>
                <a:spcPts val="0"/>
              </a:spcBef>
              <a:buFont typeface="Courier New"/>
              <a:buChar char="o"/>
            </a:pPr>
            <a:r>
              <a:rPr lang="en-US" sz="1400" dirty="0" err="1">
                <a:latin typeface="Times New Roman"/>
                <a:ea typeface="Times New Roman"/>
              </a:rPr>
              <a:t>mapTerminal</a:t>
            </a:r>
            <a:endParaRPr lang="en-US" sz="1400" dirty="0">
              <a:latin typeface="Times New Roman"/>
              <a:ea typeface="Times New Roman"/>
            </a:endParaRPr>
          </a:p>
          <a:p>
            <a:pPr lvl="3">
              <a:spcBef>
                <a:spcPts val="0"/>
              </a:spcBef>
              <a:buFont typeface="Courier New"/>
              <a:buChar char="o"/>
            </a:pPr>
            <a:r>
              <a:rPr lang="en-US" sz="1400" dirty="0" err="1">
                <a:latin typeface="Times New Roman"/>
                <a:ea typeface="Times New Roman"/>
              </a:rPr>
              <a:t>mapPrecedence</a:t>
            </a:r>
            <a:endParaRPr lang="en-US" sz="1400" dirty="0">
              <a:latin typeface="Times New Roman"/>
              <a:ea typeface="Times New Roman"/>
            </a:endParaRPr>
          </a:p>
          <a:p>
            <a:pPr lvl="3">
              <a:spcBef>
                <a:spcPts val="0"/>
              </a:spcBef>
              <a:buFont typeface="Courier New"/>
              <a:buChar char="o"/>
            </a:pPr>
            <a:r>
              <a:rPr lang="en-US" sz="1400" dirty="0" err="1">
                <a:latin typeface="Times New Roman"/>
                <a:ea typeface="Times New Roman"/>
              </a:rPr>
              <a:t>mapFllock</a:t>
            </a:r>
            <a:endParaRPr lang="en-US" sz="1400" dirty="0">
              <a:latin typeface="Times New Roman"/>
              <a:ea typeface="Times New Roman"/>
            </a:endParaRPr>
          </a:p>
          <a:p>
            <a:pPr lvl="3">
              <a:spcBef>
                <a:spcPts val="0"/>
              </a:spcBef>
              <a:buFont typeface="Courier New"/>
              <a:buChar char="o"/>
            </a:pPr>
            <a:r>
              <a:rPr lang="en-US" sz="1400" dirty="0" err="1" smtClean="0">
                <a:latin typeface="Times New Roman"/>
                <a:ea typeface="Times New Roman"/>
              </a:rPr>
              <a:t>mapAll</a:t>
            </a:r>
            <a:endParaRPr lang="en-US" sz="1400" dirty="0">
              <a:latin typeface="Times New Roman"/>
              <a:ea typeface="Times New Roman"/>
            </a:endParaRPr>
          </a:p>
        </p:txBody>
      </p:sp>
      <p:sp>
        <p:nvSpPr>
          <p:cNvPr id="5" name="Content Placeholder 4"/>
          <p:cNvSpPr>
            <a:spLocks noGrp="1"/>
          </p:cNvSpPr>
          <p:nvPr>
            <p:ph sz="half" idx="2"/>
          </p:nvPr>
        </p:nvSpPr>
        <p:spPr/>
        <p:txBody>
          <a:bodyPr>
            <a:normAutofit fontScale="55000" lnSpcReduction="20000"/>
          </a:bodyPr>
          <a:lstStyle/>
          <a:p>
            <a:pPr>
              <a:spcBef>
                <a:spcPts val="0"/>
              </a:spcBef>
              <a:buFont typeface="Courier New"/>
              <a:buChar char="o"/>
            </a:pPr>
            <a:r>
              <a:rPr lang="en-US" dirty="0">
                <a:latin typeface="Times New Roman"/>
                <a:ea typeface="Times New Roman"/>
              </a:rPr>
              <a:t>http://altest.allab.viasat.com/altgConfig.php?</a:t>
            </a:r>
          </a:p>
          <a:p>
            <a:pPr lvl="1">
              <a:spcBef>
                <a:spcPts val="0"/>
              </a:spcBef>
              <a:buFont typeface="Wingdings"/>
              <a:buChar char=""/>
            </a:pPr>
            <a:r>
              <a:rPr lang="en-US" dirty="0">
                <a:latin typeface="Times New Roman"/>
                <a:ea typeface="Times New Roman"/>
              </a:rPr>
              <a:t>http://altest.allab.viasat.com/ </a:t>
            </a:r>
            <a:r>
              <a:rPr lang="en-US" dirty="0" err="1">
                <a:latin typeface="Times New Roman"/>
                <a:ea typeface="Times New Roman"/>
              </a:rPr>
              <a:t>altgConfigMap.php</a:t>
            </a:r>
            <a:r>
              <a:rPr lang="en-US" dirty="0">
                <a:latin typeface="Times New Roman"/>
                <a:ea typeface="Times New Roman"/>
              </a:rPr>
              <a:t>?</a:t>
            </a:r>
          </a:p>
          <a:p>
            <a:pPr lvl="2">
              <a:spcBef>
                <a:spcPts val="0"/>
              </a:spcBef>
              <a:buFont typeface="Symbol"/>
              <a:buChar char=""/>
            </a:pPr>
            <a:r>
              <a:rPr lang="en-US" dirty="0">
                <a:latin typeface="Times New Roman"/>
                <a:ea typeface="Times New Roman"/>
              </a:rPr>
              <a:t>$_FILES</a:t>
            </a:r>
          </a:p>
          <a:p>
            <a:pPr lvl="3">
              <a:spcBef>
                <a:spcPts val="0"/>
              </a:spcBef>
              <a:buFont typeface="Courier New"/>
              <a:buChar char="o"/>
            </a:pPr>
            <a:r>
              <a:rPr lang="en-US" dirty="0">
                <a:latin typeface="Times New Roman"/>
                <a:ea typeface="Times New Roman"/>
              </a:rPr>
              <a:t>Map Bundles zip file</a:t>
            </a:r>
          </a:p>
          <a:p>
            <a:pPr lvl="2">
              <a:spcBef>
                <a:spcPts val="0"/>
              </a:spcBef>
              <a:buFont typeface="Symbol"/>
              <a:buChar char=""/>
            </a:pPr>
            <a:r>
              <a:rPr lang="en-US" dirty="0" err="1">
                <a:latin typeface="Times New Roman"/>
                <a:ea typeface="Times New Roman"/>
              </a:rPr>
              <a:t>mapProfile</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mapScript</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mapSatellite</a:t>
            </a:r>
            <a:r>
              <a:rPr lang="en-US" dirty="0">
                <a:latin typeface="Times New Roman"/>
                <a:ea typeface="Times New Roman"/>
              </a:rPr>
              <a:t>=</a:t>
            </a:r>
          </a:p>
          <a:p>
            <a:pPr lvl="1">
              <a:spcBef>
                <a:spcPts val="0"/>
              </a:spcBef>
              <a:buFont typeface="Wingdings"/>
              <a:buChar char=""/>
            </a:pPr>
            <a:r>
              <a:rPr lang="en-US" dirty="0">
                <a:latin typeface="Times New Roman"/>
                <a:ea typeface="Times New Roman"/>
              </a:rPr>
              <a:t>http://altest.allab.viasat.com/altgConfigNms.php?</a:t>
            </a:r>
          </a:p>
          <a:p>
            <a:pPr lvl="2">
              <a:spcBef>
                <a:spcPts val="0"/>
              </a:spcBef>
              <a:buFont typeface="Symbol"/>
              <a:buChar char=""/>
            </a:pPr>
            <a:r>
              <a:rPr lang="en-US" dirty="0" err="1">
                <a:latin typeface="Times New Roman"/>
                <a:ea typeface="Times New Roman"/>
              </a:rPr>
              <a:t>nmsIp</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nmsPort</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nmsUsern</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nmsPassw</a:t>
            </a:r>
            <a:r>
              <a:rPr lang="en-US" dirty="0">
                <a:latin typeface="Times New Roman"/>
                <a:ea typeface="Times New Roman"/>
              </a:rPr>
              <a:t>=</a:t>
            </a:r>
          </a:p>
          <a:p>
            <a:pPr lvl="1">
              <a:spcBef>
                <a:spcPts val="0"/>
              </a:spcBef>
              <a:buFont typeface="Wingdings"/>
              <a:buChar char=""/>
            </a:pPr>
            <a:r>
              <a:rPr lang="en-US" dirty="0">
                <a:latin typeface="Times New Roman"/>
                <a:ea typeface="Times New Roman"/>
              </a:rPr>
              <a:t>http://altest.allab.viasat.com/altgConfigTerm.php?</a:t>
            </a:r>
          </a:p>
          <a:p>
            <a:pPr lvl="2">
              <a:spcBef>
                <a:spcPts val="0"/>
              </a:spcBef>
              <a:buFont typeface="Symbol"/>
              <a:buChar char=""/>
            </a:pPr>
            <a:r>
              <a:rPr lang="en-US" dirty="0" err="1">
                <a:latin typeface="Times New Roman"/>
                <a:ea typeface="Times New Roman"/>
              </a:rPr>
              <a:t>termIp</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termPort</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termUsern</a:t>
            </a:r>
            <a:r>
              <a:rPr lang="en-US" dirty="0">
                <a:latin typeface="Times New Roman"/>
                <a:ea typeface="Times New Roman"/>
              </a:rPr>
              <a:t>=</a:t>
            </a:r>
          </a:p>
          <a:p>
            <a:pPr lvl="2">
              <a:spcBef>
                <a:spcPts val="0"/>
              </a:spcBef>
              <a:buFont typeface="Symbol"/>
              <a:buChar char=""/>
            </a:pPr>
            <a:r>
              <a:rPr lang="en-US" dirty="0" err="1">
                <a:latin typeface="Times New Roman"/>
                <a:ea typeface="Times New Roman"/>
              </a:rPr>
              <a:t>termPassw</a:t>
            </a:r>
            <a:r>
              <a:rPr lang="en-US" dirty="0">
                <a:latin typeface="Times New Roman"/>
                <a:ea typeface="Times New Roman"/>
              </a:rPr>
              <a:t>=</a:t>
            </a:r>
          </a:p>
          <a:p>
            <a:pPr lvl="1">
              <a:spcBef>
                <a:spcPts val="0"/>
              </a:spcBef>
              <a:buFont typeface="Wingdings"/>
              <a:buChar char=""/>
            </a:pPr>
            <a:r>
              <a:rPr lang="en-US" dirty="0">
                <a:latin typeface="Times New Roman"/>
                <a:ea typeface="Times New Roman"/>
              </a:rPr>
              <a:t>http://altest.allab.viasat.com/altgConfigTuning.php?</a:t>
            </a:r>
          </a:p>
          <a:p>
            <a:pPr lvl="2">
              <a:spcBef>
                <a:spcPts val="0"/>
              </a:spcBef>
              <a:buFont typeface="Symbol"/>
              <a:buChar char=""/>
            </a:pPr>
            <a:r>
              <a:rPr lang="en-US" dirty="0">
                <a:latin typeface="Times New Roman"/>
                <a:ea typeface="Times New Roman"/>
              </a:rPr>
              <a:t>TBR</a:t>
            </a:r>
          </a:p>
          <a:p>
            <a:pPr>
              <a:spcBef>
                <a:spcPts val="0"/>
              </a:spcBef>
              <a:buFont typeface="Courier New"/>
              <a:buChar char="o"/>
            </a:pPr>
            <a:r>
              <a:rPr lang="en-US" dirty="0">
                <a:latin typeface="Times New Roman"/>
                <a:ea typeface="Times New Roman"/>
              </a:rPr>
              <a:t>http://altest.allab.viasat.com/altgStatus.php?</a:t>
            </a:r>
          </a:p>
          <a:p>
            <a:pPr lvl="1">
              <a:spcBef>
                <a:spcPts val="0"/>
              </a:spcBef>
              <a:buFont typeface="Wingdings"/>
              <a:buChar char=""/>
            </a:pPr>
            <a:r>
              <a:rPr lang="en-US" dirty="0">
                <a:latin typeface="Times New Roman"/>
                <a:ea typeface="Times New Roman"/>
              </a:rPr>
              <a:t>http://altest.allab.viasat.com/ </a:t>
            </a:r>
            <a:r>
              <a:rPr lang="en-US" dirty="0" err="1">
                <a:latin typeface="Times New Roman"/>
                <a:ea typeface="Times New Roman"/>
              </a:rPr>
              <a:t>altgStatusDetails.php?TestId</a:t>
            </a:r>
            <a:r>
              <a:rPr lang="en-US" dirty="0">
                <a:latin typeface="Times New Roman"/>
                <a:ea typeface="Times New Roman"/>
              </a:rPr>
              <a:t>=&lt;VALUE</a:t>
            </a:r>
            <a:r>
              <a:rPr lang="en-US" dirty="0" smtClean="0">
                <a:latin typeface="Times New Roman"/>
                <a:ea typeface="Times New Roman"/>
              </a:rPr>
              <a:t>&gt;\</a:t>
            </a:r>
            <a:r>
              <a:rPr lang="en-US" dirty="0">
                <a:latin typeface="Times New Roman"/>
                <a:ea typeface="Times New Roman"/>
              </a:rPr>
              <a:t> </a:t>
            </a:r>
          </a:p>
          <a:p>
            <a:endParaRPr lang="en-US" dirty="0"/>
          </a:p>
        </p:txBody>
      </p:sp>
    </p:spTree>
    <p:extLst>
      <p:ext uri="{BB962C8B-B14F-4D97-AF65-F5344CB8AC3E}">
        <p14:creationId xmlns:p14="http://schemas.microsoft.com/office/powerpoint/2010/main" val="3252504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4.3.2.3	AL DB Interface</a:t>
            </a:r>
          </a:p>
        </p:txBody>
      </p:sp>
      <p:sp>
        <p:nvSpPr>
          <p:cNvPr id="3" name="Content Placeholder 2"/>
          <p:cNvSpPr>
            <a:spLocks noGrp="1"/>
          </p:cNvSpPr>
          <p:nvPr>
            <p:ph sz="half" idx="1"/>
          </p:nvPr>
        </p:nvSpPr>
        <p:spPr/>
        <p:txBody>
          <a:bodyPr>
            <a:normAutofit/>
          </a:bodyPr>
          <a:lstStyle/>
          <a:p>
            <a:pPr marL="0" marR="0">
              <a:spcBef>
                <a:spcPts val="0"/>
              </a:spcBef>
              <a:spcAft>
                <a:spcPts val="0"/>
              </a:spcAft>
            </a:pPr>
            <a:r>
              <a:rPr lang="en-US" sz="1600" dirty="0">
                <a:latin typeface="Times New Roman"/>
                <a:ea typeface="Times New Roman"/>
              </a:rPr>
              <a:t>Several parameters are needed to make a database connection and will be stored in a user </a:t>
            </a:r>
            <a:r>
              <a:rPr lang="en-US" sz="1600" dirty="0" err="1">
                <a:latin typeface="Times New Roman"/>
                <a:ea typeface="Times New Roman"/>
              </a:rPr>
              <a:t>config</a:t>
            </a:r>
            <a:r>
              <a:rPr lang="en-US" sz="1600" dirty="0">
                <a:latin typeface="Times New Roman"/>
                <a:ea typeface="Times New Roman"/>
              </a:rPr>
              <a:t> file, initially as a Python formatted import file that is intuitively a tag/value format, to overcome the “chicken or the egg” problem with storing database connection info in the database. The parameters are: database name, hostname, port number, username, and password, and will be managed by the </a:t>
            </a:r>
            <a:r>
              <a:rPr lang="en-US" sz="1600" dirty="0" err="1">
                <a:latin typeface="Times New Roman"/>
                <a:ea typeface="Times New Roman"/>
              </a:rPr>
              <a:t>aldbConn</a:t>
            </a:r>
            <a:r>
              <a:rPr lang="en-US" sz="1600" dirty="0">
                <a:latin typeface="Times New Roman"/>
                <a:ea typeface="Times New Roman"/>
              </a:rPr>
              <a:t> and </a:t>
            </a:r>
            <a:r>
              <a:rPr lang="en-US" sz="1600" dirty="0" err="1">
                <a:latin typeface="Times New Roman"/>
                <a:ea typeface="Times New Roman"/>
              </a:rPr>
              <a:t>aldbConnConfig</a:t>
            </a:r>
            <a:r>
              <a:rPr lang="en-US" sz="1600" dirty="0">
                <a:latin typeface="Times New Roman"/>
                <a:ea typeface="Times New Roman"/>
              </a:rPr>
              <a:t> package(s) with member functions for retrieving by scripts for database access.</a:t>
            </a:r>
          </a:p>
          <a:p>
            <a:pPr marL="0" marR="0">
              <a:spcBef>
                <a:spcPts val="0"/>
              </a:spcBef>
              <a:spcAft>
                <a:spcPts val="0"/>
              </a:spcAft>
            </a:pPr>
            <a:r>
              <a:rPr lang="en-US" sz="1600" dirty="0">
                <a:latin typeface="Times New Roman"/>
                <a:ea typeface="Times New Roman"/>
              </a:rPr>
              <a:t>Additionally, the </a:t>
            </a:r>
            <a:r>
              <a:rPr lang="en-US" sz="1600" dirty="0" err="1">
                <a:latin typeface="Times New Roman"/>
                <a:ea typeface="Times New Roman"/>
              </a:rPr>
              <a:t>ArcLight</a:t>
            </a:r>
            <a:r>
              <a:rPr lang="en-US" sz="1600" dirty="0">
                <a:latin typeface="Times New Roman"/>
                <a:ea typeface="Times New Roman"/>
              </a:rPr>
              <a:t> Database Model is managed by this package/layer.  In general, the GUI sets configuration items that the AL Test Cases (Automation Manager) accesses (gets/retrieves) to execute tests according to the configuration</a:t>
            </a:r>
            <a:r>
              <a:rPr lang="en-US" sz="1600" dirty="0" smtClean="0">
                <a:latin typeface="Times New Roman"/>
                <a:ea typeface="Times New Roman"/>
              </a:rPr>
              <a:t>.</a:t>
            </a:r>
            <a:endParaRPr lang="en-US" sz="1600" dirty="0"/>
          </a:p>
        </p:txBody>
      </p:sp>
      <p:sp>
        <p:nvSpPr>
          <p:cNvPr id="4" name="Content Placeholder 3"/>
          <p:cNvSpPr>
            <a:spLocks noGrp="1"/>
          </p:cNvSpPr>
          <p:nvPr>
            <p:ph sz="half" idx="2"/>
          </p:nvPr>
        </p:nvSpPr>
        <p:spPr/>
        <p:txBody>
          <a:bodyPr>
            <a:noAutofit/>
          </a:bodyPr>
          <a:lstStyle/>
          <a:p>
            <a:pPr marL="0" marR="0" indent="0">
              <a:spcBef>
                <a:spcPts val="0"/>
              </a:spcBef>
              <a:spcAft>
                <a:spcPts val="0"/>
              </a:spcAft>
              <a:buNone/>
            </a:pPr>
            <a:r>
              <a:rPr lang="en-US" sz="650" dirty="0">
                <a:latin typeface="Courier New"/>
                <a:ea typeface="Times New Roman"/>
              </a:rPr>
              <a:t>SYNOPSIS</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ALDB - </a:t>
            </a:r>
            <a:r>
              <a:rPr lang="en-US" sz="650" dirty="0" err="1">
                <a:latin typeface="Courier New"/>
                <a:ea typeface="Times New Roman"/>
              </a:rPr>
              <a:t>ArcLight</a:t>
            </a:r>
            <a:r>
              <a:rPr lang="en-US" sz="650" dirty="0">
                <a:latin typeface="Courier New"/>
                <a:ea typeface="Times New Roman"/>
              </a:rPr>
              <a:t> Database API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SYNTAX</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from </a:t>
            </a:r>
            <a:r>
              <a:rPr lang="en-US" sz="650" dirty="0" err="1">
                <a:latin typeface="Courier New"/>
                <a:ea typeface="Times New Roman"/>
              </a:rPr>
              <a:t>aldbConn</a:t>
            </a:r>
            <a:r>
              <a:rPr lang="en-US" sz="650" dirty="0">
                <a:latin typeface="Courier New"/>
                <a:ea typeface="Times New Roman"/>
              </a:rPr>
              <a:t> IMPORT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from </a:t>
            </a:r>
            <a:r>
              <a:rPr lang="en-US" sz="650" dirty="0" err="1">
                <a:latin typeface="Courier New"/>
                <a:ea typeface="Times New Roman"/>
              </a:rPr>
              <a:t>aldbConnConfig</a:t>
            </a:r>
            <a:r>
              <a:rPr lang="en-US" sz="650" dirty="0">
                <a:latin typeface="Courier New"/>
                <a:ea typeface="Times New Roman"/>
              </a:rPr>
              <a:t> IMPORT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from </a:t>
            </a:r>
            <a:r>
              <a:rPr lang="en-US" sz="650" dirty="0" err="1">
                <a:latin typeface="Courier New"/>
                <a:ea typeface="Times New Roman"/>
              </a:rPr>
              <a:t>aldbConf</a:t>
            </a:r>
            <a:r>
              <a:rPr lang="en-US" sz="650" dirty="0">
                <a:latin typeface="Courier New"/>
                <a:ea typeface="Times New Roman"/>
              </a:rPr>
              <a:t> IMPORT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  </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aldbConnParmsGet</a:t>
            </a:r>
            <a:r>
              <a:rPr lang="en-US" sz="650" dirty="0">
                <a:latin typeface="Courier New"/>
                <a:ea typeface="Times New Roman"/>
              </a:rPr>
              <a:t>():</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return { ‘</a:t>
            </a:r>
            <a:r>
              <a:rPr lang="en-US" sz="650" dirty="0" err="1">
                <a:latin typeface="Courier New"/>
                <a:ea typeface="Times New Roman"/>
              </a:rPr>
              <a:t>dbname</a:t>
            </a:r>
            <a:r>
              <a:rPr lang="en-US" sz="650" dirty="0">
                <a:latin typeface="Courier New"/>
                <a:ea typeface="Times New Roman"/>
              </a:rPr>
              <a:t>’:</a:t>
            </a:r>
            <a:r>
              <a:rPr lang="en-US" sz="650" dirty="0" err="1">
                <a:latin typeface="Courier New"/>
                <a:ea typeface="Times New Roman"/>
              </a:rPr>
              <a:t>dbname</a:t>
            </a:r>
            <a:r>
              <a:rPr lang="en-US" sz="650" dirty="0">
                <a:latin typeface="Courier New"/>
                <a:ea typeface="Times New Roman"/>
              </a:rPr>
              <a:t>, ‘</a:t>
            </a:r>
            <a:r>
              <a:rPr lang="en-US" sz="650" dirty="0" err="1">
                <a:latin typeface="Courier New"/>
                <a:ea typeface="Times New Roman"/>
              </a:rPr>
              <a:t>dbhostname</a:t>
            </a:r>
            <a:r>
              <a:rPr lang="en-US" sz="650" dirty="0">
                <a:latin typeface="Courier New"/>
                <a:ea typeface="Times New Roman"/>
              </a:rPr>
              <a:t>’:</a:t>
            </a:r>
            <a:r>
              <a:rPr lang="en-US" sz="650" dirty="0" err="1">
                <a:latin typeface="Courier New"/>
                <a:ea typeface="Times New Roman"/>
              </a:rPr>
              <a:t>dbhostname</a:t>
            </a:r>
            <a:r>
              <a:rPr lang="en-US" sz="650" dirty="0">
                <a:latin typeface="Courier New"/>
                <a:ea typeface="Times New Roman"/>
              </a:rPr>
              <a:t>, ‘</a:t>
            </a:r>
            <a:r>
              <a:rPr lang="en-US" sz="650" dirty="0" err="1">
                <a:latin typeface="Courier New"/>
                <a:ea typeface="Times New Roman"/>
              </a:rPr>
              <a:t>dbportnum</a:t>
            </a:r>
            <a:r>
              <a:rPr lang="en-US" sz="650" dirty="0">
                <a:latin typeface="Courier New"/>
                <a:ea typeface="Times New Roman"/>
              </a:rPr>
              <a:t>’:</a:t>
            </a:r>
            <a:r>
              <a:rPr lang="en-US" sz="650" dirty="0" err="1">
                <a:latin typeface="Courier New"/>
                <a:ea typeface="Times New Roman"/>
              </a:rPr>
              <a:t>dbportnum</a:t>
            </a:r>
            <a:r>
              <a:rPr lang="en-US" sz="650" dirty="0">
                <a:latin typeface="Courier New"/>
                <a:ea typeface="Times New Roman"/>
              </a:rPr>
              <a:t>, ‘</a:t>
            </a:r>
            <a:r>
              <a:rPr lang="en-US" sz="650" dirty="0" err="1">
                <a:latin typeface="Courier New"/>
                <a:ea typeface="Times New Roman"/>
              </a:rPr>
              <a:t>dbusername</a:t>
            </a:r>
            <a:r>
              <a:rPr lang="en-US" sz="650" dirty="0">
                <a:latin typeface="Courier New"/>
                <a:ea typeface="Times New Roman"/>
              </a:rPr>
              <a:t>’:</a:t>
            </a:r>
            <a:r>
              <a:rPr lang="en-US" sz="650" dirty="0" err="1">
                <a:latin typeface="Courier New"/>
                <a:ea typeface="Times New Roman"/>
              </a:rPr>
              <a:t>dbusername</a:t>
            </a:r>
            <a:r>
              <a:rPr lang="en-US" sz="650" dirty="0">
                <a:latin typeface="Courier New"/>
                <a:ea typeface="Times New Roman"/>
              </a:rPr>
              <a:t>, ‘</a:t>
            </a:r>
            <a:r>
              <a:rPr lang="en-US" sz="650" dirty="0" err="1">
                <a:latin typeface="Courier New"/>
                <a:ea typeface="Times New Roman"/>
              </a:rPr>
              <a:t>dbpassw</a:t>
            </a:r>
            <a:r>
              <a:rPr lang="en-US" sz="650" dirty="0">
                <a:latin typeface="Courier New"/>
                <a:ea typeface="Times New Roman"/>
              </a:rPr>
              <a:t>’:</a:t>
            </a:r>
            <a:r>
              <a:rPr lang="en-US" sz="650" dirty="0" err="1">
                <a:latin typeface="Courier New"/>
                <a:ea typeface="Times New Roman"/>
              </a:rPr>
              <a:t>dbpassw</a:t>
            </a:r>
            <a:r>
              <a:rPr lang="en-US" sz="650" dirty="0">
                <a:latin typeface="Courier New"/>
                <a:ea typeface="Times New Roman"/>
              </a:rPr>
              <a:t> }</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 </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class </a:t>
            </a:r>
            <a:r>
              <a:rPr lang="en-US" sz="650" dirty="0" err="1">
                <a:latin typeface="Courier New"/>
                <a:ea typeface="Times New Roman"/>
              </a:rPr>
              <a:t>aldbConf</a:t>
            </a:r>
            <a:r>
              <a:rPr lang="en-US" sz="650" dirty="0">
                <a:latin typeface="Courier New"/>
                <a:ea typeface="Times New Roman"/>
              </a:rPr>
              <a:t>(object):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__</a:t>
            </a:r>
            <a:r>
              <a:rPr lang="en-US" sz="650" dirty="0" err="1">
                <a:latin typeface="Courier New"/>
                <a:ea typeface="Times New Roman"/>
              </a:rPr>
              <a:t>init</a:t>
            </a:r>
            <a:r>
              <a:rPr lang="en-US" sz="650" dirty="0">
                <a:latin typeface="Courier New"/>
                <a:ea typeface="Times New Roman"/>
              </a:rPr>
              <a:t>__(self, </a:t>
            </a:r>
            <a:r>
              <a:rPr lang="en-US" sz="650" dirty="0" err="1">
                <a:latin typeface="Courier New"/>
                <a:ea typeface="Times New Roman"/>
              </a:rPr>
              <a:t>groupId</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aldbConfNmsGuiSet</a:t>
            </a:r>
            <a:r>
              <a:rPr lang="en-US" sz="650" dirty="0">
                <a:latin typeface="Courier New"/>
                <a:ea typeface="Times New Roman"/>
              </a:rPr>
              <a:t>(self, </a:t>
            </a:r>
            <a:r>
              <a:rPr lang="en-US" sz="650" dirty="0" err="1">
                <a:latin typeface="Courier New"/>
                <a:ea typeface="Times New Roman"/>
              </a:rPr>
              <a:t>ip</a:t>
            </a:r>
            <a:r>
              <a:rPr lang="en-US" sz="650" dirty="0">
                <a:latin typeface="Courier New"/>
                <a:ea typeface="Times New Roman"/>
              </a:rPr>
              <a:t>, port, </a:t>
            </a:r>
            <a:r>
              <a:rPr lang="en-US" sz="650" dirty="0" err="1">
                <a:latin typeface="Courier New"/>
                <a:ea typeface="Times New Roman"/>
              </a:rPr>
              <a:t>usern</a:t>
            </a:r>
            <a:r>
              <a:rPr lang="en-US" sz="650" dirty="0">
                <a:latin typeface="Courier New"/>
                <a:ea typeface="Times New Roman"/>
              </a:rPr>
              <a:t>, </a:t>
            </a:r>
            <a:r>
              <a:rPr lang="en-US" sz="650" dirty="0" err="1">
                <a:latin typeface="Courier New"/>
                <a:ea typeface="Times New Roman"/>
              </a:rPr>
              <a:t>passw</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aldbConfNmsGuiGet</a:t>
            </a:r>
            <a:r>
              <a:rPr lang="en-US" sz="650" dirty="0">
                <a:latin typeface="Courier New"/>
                <a:ea typeface="Times New Roman"/>
              </a:rPr>
              <a:t>(self)</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    return(‘</a:t>
            </a:r>
            <a:r>
              <a:rPr lang="en-US" sz="650" dirty="0" err="1">
                <a:latin typeface="Courier New"/>
                <a:ea typeface="Times New Roman"/>
              </a:rPr>
              <a:t>ip</a:t>
            </a:r>
            <a:r>
              <a:rPr lang="en-US" sz="650" dirty="0">
                <a:latin typeface="Courier New"/>
                <a:ea typeface="Times New Roman"/>
              </a:rPr>
              <a:t>’:</a:t>
            </a:r>
            <a:r>
              <a:rPr lang="en-US" sz="650" dirty="0" err="1">
                <a:latin typeface="Courier New"/>
                <a:ea typeface="Times New Roman"/>
              </a:rPr>
              <a:t>ip</a:t>
            </a:r>
            <a:r>
              <a:rPr lang="en-US" sz="650" dirty="0">
                <a:latin typeface="Courier New"/>
                <a:ea typeface="Times New Roman"/>
              </a:rPr>
              <a:t>, ‘</a:t>
            </a:r>
            <a:r>
              <a:rPr lang="en-US" sz="650" dirty="0" err="1">
                <a:latin typeface="Courier New"/>
                <a:ea typeface="Times New Roman"/>
              </a:rPr>
              <a:t>port’:port</a:t>
            </a:r>
            <a:r>
              <a:rPr lang="en-US" sz="650" dirty="0">
                <a:latin typeface="Courier New"/>
                <a:ea typeface="Times New Roman"/>
              </a:rPr>
              <a:t>, ‘</a:t>
            </a:r>
            <a:r>
              <a:rPr lang="en-US" sz="650" dirty="0" err="1">
                <a:latin typeface="Courier New"/>
                <a:ea typeface="Times New Roman"/>
              </a:rPr>
              <a:t>usern</a:t>
            </a:r>
            <a:r>
              <a:rPr lang="en-US" sz="650" dirty="0">
                <a:latin typeface="Courier New"/>
                <a:ea typeface="Times New Roman"/>
              </a:rPr>
              <a:t>’:</a:t>
            </a:r>
            <a:r>
              <a:rPr lang="en-US" sz="650" dirty="0" err="1">
                <a:latin typeface="Courier New"/>
                <a:ea typeface="Times New Roman"/>
              </a:rPr>
              <a:t>usern</a:t>
            </a:r>
            <a:r>
              <a:rPr lang="en-US" sz="650" dirty="0">
                <a:latin typeface="Courier New"/>
                <a:ea typeface="Times New Roman"/>
              </a:rPr>
              <a:t>, ‘</a:t>
            </a:r>
            <a:r>
              <a:rPr lang="en-US" sz="650" dirty="0" err="1">
                <a:latin typeface="Courier New"/>
                <a:ea typeface="Times New Roman"/>
              </a:rPr>
              <a:t>passw</a:t>
            </a:r>
            <a:r>
              <a:rPr lang="en-US" sz="650" dirty="0">
                <a:latin typeface="Courier New"/>
                <a:ea typeface="Times New Roman"/>
              </a:rPr>
              <a:t>’:</a:t>
            </a:r>
            <a:r>
              <a:rPr lang="en-US" sz="650" dirty="0" err="1">
                <a:latin typeface="Courier New"/>
                <a:ea typeface="Times New Roman"/>
              </a:rPr>
              <a:t>passw</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aldbConfTermGuiSet</a:t>
            </a:r>
            <a:r>
              <a:rPr lang="en-US" sz="650" dirty="0">
                <a:latin typeface="Courier New"/>
                <a:ea typeface="Times New Roman"/>
              </a:rPr>
              <a:t>(self, </a:t>
            </a:r>
            <a:r>
              <a:rPr lang="en-US" sz="650" dirty="0" err="1">
                <a:latin typeface="Courier New"/>
                <a:ea typeface="Times New Roman"/>
              </a:rPr>
              <a:t>ip</a:t>
            </a:r>
            <a:r>
              <a:rPr lang="en-US" sz="650" dirty="0">
                <a:latin typeface="Courier New"/>
                <a:ea typeface="Times New Roman"/>
              </a:rPr>
              <a:t>, port, </a:t>
            </a:r>
            <a:r>
              <a:rPr lang="en-US" sz="650" dirty="0" err="1">
                <a:latin typeface="Courier New"/>
                <a:ea typeface="Times New Roman"/>
              </a:rPr>
              <a:t>usern</a:t>
            </a:r>
            <a:r>
              <a:rPr lang="en-US" sz="650" dirty="0">
                <a:latin typeface="Courier New"/>
                <a:ea typeface="Times New Roman"/>
              </a:rPr>
              <a:t>, </a:t>
            </a:r>
            <a:r>
              <a:rPr lang="en-US" sz="650" dirty="0" err="1">
                <a:latin typeface="Courier New"/>
                <a:ea typeface="Times New Roman"/>
              </a:rPr>
              <a:t>passw</a:t>
            </a:r>
            <a:r>
              <a:rPr lang="en-US" sz="650" dirty="0">
                <a:latin typeface="Courier New"/>
                <a:ea typeface="Times New Roman"/>
              </a:rPr>
              <a:t>, name):</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aldbConfTermGuiGet</a:t>
            </a:r>
            <a:r>
              <a:rPr lang="en-US" sz="650" dirty="0">
                <a:latin typeface="Courier New"/>
                <a:ea typeface="Times New Roman"/>
              </a:rPr>
              <a:t>(self):</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    return(‘</a:t>
            </a:r>
            <a:r>
              <a:rPr lang="en-US" sz="650" dirty="0" err="1">
                <a:latin typeface="Courier New"/>
                <a:ea typeface="Times New Roman"/>
              </a:rPr>
              <a:t>ip</a:t>
            </a:r>
            <a:r>
              <a:rPr lang="en-US" sz="650" dirty="0">
                <a:latin typeface="Courier New"/>
                <a:ea typeface="Times New Roman"/>
              </a:rPr>
              <a:t>’:</a:t>
            </a:r>
            <a:r>
              <a:rPr lang="en-US" sz="650" dirty="0" err="1">
                <a:latin typeface="Courier New"/>
                <a:ea typeface="Times New Roman"/>
              </a:rPr>
              <a:t>ip</a:t>
            </a:r>
            <a:r>
              <a:rPr lang="en-US" sz="650" dirty="0">
                <a:latin typeface="Courier New"/>
                <a:ea typeface="Times New Roman"/>
              </a:rPr>
              <a:t>, ‘</a:t>
            </a:r>
            <a:r>
              <a:rPr lang="en-US" sz="650" dirty="0" err="1">
                <a:latin typeface="Courier New"/>
                <a:ea typeface="Times New Roman"/>
              </a:rPr>
              <a:t>port’:port</a:t>
            </a:r>
            <a:r>
              <a:rPr lang="en-US" sz="650" dirty="0">
                <a:latin typeface="Courier New"/>
                <a:ea typeface="Times New Roman"/>
              </a:rPr>
              <a:t>, ‘</a:t>
            </a:r>
            <a:r>
              <a:rPr lang="en-US" sz="650" dirty="0" err="1">
                <a:latin typeface="Courier New"/>
                <a:ea typeface="Times New Roman"/>
              </a:rPr>
              <a:t>usern</a:t>
            </a:r>
            <a:r>
              <a:rPr lang="en-US" sz="650" dirty="0">
                <a:latin typeface="Courier New"/>
                <a:ea typeface="Times New Roman"/>
              </a:rPr>
              <a:t>’:</a:t>
            </a:r>
            <a:r>
              <a:rPr lang="en-US" sz="650" dirty="0" err="1">
                <a:latin typeface="Courier New"/>
                <a:ea typeface="Times New Roman"/>
              </a:rPr>
              <a:t>usern</a:t>
            </a:r>
            <a:r>
              <a:rPr lang="en-US" sz="650" dirty="0">
                <a:latin typeface="Courier New"/>
                <a:ea typeface="Times New Roman"/>
              </a:rPr>
              <a:t>, ‘</a:t>
            </a:r>
            <a:r>
              <a:rPr lang="en-US" sz="650" dirty="0" err="1">
                <a:latin typeface="Courier New"/>
                <a:ea typeface="Times New Roman"/>
              </a:rPr>
              <a:t>passw</a:t>
            </a:r>
            <a:r>
              <a:rPr lang="en-US" sz="650" dirty="0">
                <a:latin typeface="Courier New"/>
                <a:ea typeface="Times New Roman"/>
              </a:rPr>
              <a:t>’:</a:t>
            </a:r>
            <a:r>
              <a:rPr lang="en-US" sz="650" dirty="0" err="1">
                <a:latin typeface="Courier New"/>
                <a:ea typeface="Times New Roman"/>
              </a:rPr>
              <a:t>passw</a:t>
            </a:r>
            <a:r>
              <a:rPr lang="en-US" sz="650" dirty="0">
                <a:latin typeface="Courier New"/>
                <a:ea typeface="Times New Roman"/>
              </a:rPr>
              <a:t>, ‘</a:t>
            </a:r>
            <a:r>
              <a:rPr lang="en-US" sz="650" dirty="0" err="1">
                <a:latin typeface="Courier New"/>
                <a:ea typeface="Times New Roman"/>
              </a:rPr>
              <a:t>name’:name</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aldbConfMapbunSet</a:t>
            </a:r>
            <a:r>
              <a:rPr lang="en-US" sz="650" dirty="0">
                <a:latin typeface="Courier New"/>
                <a:ea typeface="Times New Roman"/>
              </a:rPr>
              <a:t>(self, filename, profile, script, </a:t>
            </a:r>
            <a:r>
              <a:rPr lang="en-US" sz="650" dirty="0" err="1">
                <a:latin typeface="Courier New"/>
                <a:ea typeface="Times New Roman"/>
              </a:rPr>
              <a:t>satid</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aldbConfMapbunGet</a:t>
            </a:r>
            <a:r>
              <a:rPr lang="en-US" sz="650" dirty="0">
                <a:latin typeface="Courier New"/>
                <a:ea typeface="Times New Roman"/>
              </a:rPr>
              <a:t>(self)</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    return(‘filename’:</a:t>
            </a:r>
            <a:r>
              <a:rPr lang="en-US" sz="650" dirty="0" err="1">
                <a:latin typeface="Courier New"/>
                <a:ea typeface="Times New Roman"/>
              </a:rPr>
              <a:t>filen</a:t>
            </a:r>
            <a:r>
              <a:rPr lang="en-US" sz="650" dirty="0">
                <a:latin typeface="Courier New"/>
                <a:ea typeface="Times New Roman"/>
              </a:rPr>
              <a:t>, ‘</a:t>
            </a:r>
            <a:r>
              <a:rPr lang="en-US" sz="650" dirty="0" err="1">
                <a:latin typeface="Courier New"/>
                <a:ea typeface="Times New Roman"/>
              </a:rPr>
              <a:t>profile’:profile</a:t>
            </a:r>
            <a:r>
              <a:rPr lang="en-US" sz="650" dirty="0">
                <a:latin typeface="Courier New"/>
                <a:ea typeface="Times New Roman"/>
              </a:rPr>
              <a:t>, ‘</a:t>
            </a:r>
            <a:r>
              <a:rPr lang="en-US" sz="650" dirty="0" err="1">
                <a:latin typeface="Courier New"/>
                <a:ea typeface="Times New Roman"/>
              </a:rPr>
              <a:t>script’:script</a:t>
            </a:r>
            <a:r>
              <a:rPr lang="en-US" sz="650" dirty="0">
                <a:latin typeface="Courier New"/>
                <a:ea typeface="Times New Roman"/>
              </a:rPr>
              <a:t>, ‘</a:t>
            </a:r>
            <a:r>
              <a:rPr lang="en-US" sz="650" dirty="0" err="1">
                <a:latin typeface="Courier New"/>
                <a:ea typeface="Times New Roman"/>
              </a:rPr>
              <a:t>satId</a:t>
            </a:r>
            <a:r>
              <a:rPr lang="en-US" sz="650" dirty="0">
                <a:latin typeface="Courier New"/>
                <a:ea typeface="Times New Roman"/>
              </a:rPr>
              <a:t>’:</a:t>
            </a:r>
            <a:r>
              <a:rPr lang="en-US" sz="650" dirty="0" err="1">
                <a:latin typeface="Courier New"/>
                <a:ea typeface="Times New Roman"/>
              </a:rPr>
              <a:t>satid</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aldbConfMapbunDetailedSet</a:t>
            </a:r>
            <a:r>
              <a:rPr lang="en-US" sz="650" dirty="0">
                <a:latin typeface="Courier New"/>
                <a:ea typeface="Times New Roman"/>
              </a:rPr>
              <a:t>(self, signed, </a:t>
            </a:r>
            <a:r>
              <a:rPr lang="en-US" sz="650" dirty="0" err="1">
                <a:latin typeface="Courier New"/>
                <a:ea typeface="Times New Roman"/>
              </a:rPr>
              <a:t>sedver</a:t>
            </a:r>
            <a:r>
              <a:rPr lang="en-US" sz="650" dirty="0">
                <a:latin typeface="Courier New"/>
                <a:ea typeface="Times New Roman"/>
              </a:rPr>
              <a:t>, </a:t>
            </a:r>
            <a:r>
              <a:rPr lang="en-US" sz="650" dirty="0" err="1">
                <a:latin typeface="Courier New"/>
                <a:ea typeface="Times New Roman"/>
              </a:rPr>
              <a:t>sscfver</a:t>
            </a:r>
            <a:r>
              <a:rPr lang="en-US" sz="650" dirty="0">
                <a:latin typeface="Courier New"/>
                <a:ea typeface="Times New Roman"/>
              </a:rPr>
              <a:t>, </a:t>
            </a:r>
            <a:r>
              <a:rPr lang="en-US" sz="650" dirty="0" err="1">
                <a:latin typeface="Courier New"/>
                <a:ea typeface="Times New Roman"/>
              </a:rPr>
              <a:t>rlcver</a:t>
            </a:r>
            <a:r>
              <a:rPr lang="en-US" sz="650" dirty="0">
                <a:latin typeface="Courier New"/>
                <a:ea typeface="Times New Roman"/>
              </a:rPr>
              <a:t>, </a:t>
            </a:r>
            <a:r>
              <a:rPr lang="en-US" sz="650" dirty="0" err="1">
                <a:latin typeface="Courier New"/>
                <a:ea typeface="Times New Roman"/>
              </a:rPr>
              <a:t>gdrmver</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aldbConfMapbunDetailedGet</a:t>
            </a:r>
            <a:r>
              <a:rPr lang="en-US" sz="650" dirty="0">
                <a:latin typeface="Courier New"/>
                <a:ea typeface="Times New Roman"/>
              </a:rPr>
              <a:t>(self)</a:t>
            </a:r>
            <a:endParaRPr lang="en-US" sz="650" dirty="0">
              <a:latin typeface="Times New Roman"/>
              <a:ea typeface="Times New Roman"/>
            </a:endParaRPr>
          </a:p>
          <a:p>
            <a:pPr marL="205740" marR="0" indent="0">
              <a:spcBef>
                <a:spcPts val="0"/>
              </a:spcBef>
              <a:spcAft>
                <a:spcPts val="0"/>
              </a:spcAft>
              <a:buNone/>
            </a:pPr>
            <a:r>
              <a:rPr lang="en-US" sz="650" dirty="0">
                <a:latin typeface="Courier New"/>
                <a:ea typeface="Times New Roman"/>
              </a:rPr>
              <a:t>return{ ‘</a:t>
            </a:r>
            <a:r>
              <a:rPr lang="en-US" sz="650" dirty="0" err="1">
                <a:latin typeface="Courier New"/>
                <a:ea typeface="Times New Roman"/>
              </a:rPr>
              <a:t>sedVersion</a:t>
            </a:r>
            <a:r>
              <a:rPr lang="en-US" sz="650" dirty="0">
                <a:latin typeface="Courier New"/>
                <a:ea typeface="Times New Roman"/>
              </a:rPr>
              <a:t>’:</a:t>
            </a:r>
            <a:r>
              <a:rPr lang="en-US" sz="650" dirty="0" err="1">
                <a:latin typeface="Courier New"/>
                <a:ea typeface="Times New Roman"/>
              </a:rPr>
              <a:t>sedver</a:t>
            </a:r>
            <a:r>
              <a:rPr lang="en-US" sz="650" dirty="0">
                <a:latin typeface="Courier New"/>
                <a:ea typeface="Times New Roman"/>
              </a:rPr>
              <a:t>, ‘</a:t>
            </a:r>
            <a:r>
              <a:rPr lang="en-US" sz="650" dirty="0" err="1">
                <a:latin typeface="Courier New"/>
                <a:ea typeface="Times New Roman"/>
              </a:rPr>
              <a:t>sscfVersion</a:t>
            </a:r>
            <a:r>
              <a:rPr lang="en-US" sz="650" dirty="0">
                <a:latin typeface="Courier New"/>
                <a:ea typeface="Times New Roman"/>
              </a:rPr>
              <a:t>’:</a:t>
            </a:r>
            <a:r>
              <a:rPr lang="en-US" sz="650" dirty="0" err="1">
                <a:latin typeface="Courier New"/>
                <a:ea typeface="Times New Roman"/>
              </a:rPr>
              <a:t>sscfver</a:t>
            </a:r>
            <a:r>
              <a:rPr lang="en-US" sz="650" dirty="0">
                <a:latin typeface="Courier New"/>
                <a:ea typeface="Times New Roman"/>
              </a:rPr>
              <a:t>, ‘</a:t>
            </a:r>
            <a:r>
              <a:rPr lang="en-US" sz="650" dirty="0" err="1">
                <a:latin typeface="Courier New"/>
                <a:ea typeface="Times New Roman"/>
              </a:rPr>
              <a:t>rlcVersion</a:t>
            </a:r>
            <a:r>
              <a:rPr lang="en-US" sz="650" dirty="0">
                <a:latin typeface="Courier New"/>
                <a:ea typeface="Times New Roman"/>
              </a:rPr>
              <a:t>’:</a:t>
            </a:r>
            <a:r>
              <a:rPr lang="en-US" sz="650" dirty="0" err="1">
                <a:latin typeface="Courier New"/>
                <a:ea typeface="Times New Roman"/>
              </a:rPr>
              <a:t>rlcver</a:t>
            </a:r>
            <a:r>
              <a:rPr lang="en-US" sz="650" dirty="0">
                <a:latin typeface="Courier New"/>
                <a:ea typeface="Times New Roman"/>
              </a:rPr>
              <a:t>, ‘</a:t>
            </a:r>
            <a:r>
              <a:rPr lang="en-US" sz="650" dirty="0" err="1">
                <a:latin typeface="Courier New"/>
                <a:ea typeface="Times New Roman"/>
              </a:rPr>
              <a:t>gdrmVersion</a:t>
            </a:r>
            <a:r>
              <a:rPr lang="en-US" sz="650" dirty="0">
                <a:latin typeface="Courier New"/>
                <a:ea typeface="Times New Roman"/>
              </a:rPr>
              <a:t>’:</a:t>
            </a:r>
            <a:r>
              <a:rPr lang="en-US" sz="650" dirty="0" err="1">
                <a:latin typeface="Courier New"/>
                <a:ea typeface="Times New Roman"/>
              </a:rPr>
              <a:t>gdrmver</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 </a:t>
            </a:r>
            <a:endParaRPr lang="en-US" sz="650" dirty="0">
              <a:latin typeface="Times New Roman"/>
              <a:ea typeface="Times New Roman"/>
            </a:endParaRPr>
          </a:p>
          <a:p>
            <a:pPr marL="22860" marR="0" indent="0">
              <a:spcBef>
                <a:spcPts val="0"/>
              </a:spcBef>
              <a:spcAft>
                <a:spcPts val="0"/>
              </a:spcAft>
              <a:buNone/>
            </a:pPr>
            <a:r>
              <a:rPr lang="en-US" sz="650" dirty="0" err="1">
                <a:latin typeface="Courier New"/>
                <a:ea typeface="Times New Roman"/>
              </a:rPr>
              <a:t>def</a:t>
            </a:r>
            <a:r>
              <a:rPr lang="en-US" sz="650" dirty="0">
                <a:latin typeface="Courier New"/>
                <a:ea typeface="Times New Roman"/>
              </a:rPr>
              <a:t> </a:t>
            </a:r>
            <a:r>
              <a:rPr lang="en-US" sz="650" dirty="0" err="1">
                <a:latin typeface="Courier New"/>
                <a:ea typeface="Times New Roman"/>
              </a:rPr>
              <a:t>aldbConfDirsGet</a:t>
            </a:r>
            <a:r>
              <a:rPr lang="en-US" sz="650" dirty="0">
                <a:latin typeface="Courier New"/>
                <a:ea typeface="Times New Roman"/>
              </a:rPr>
              <a:t>():</a:t>
            </a:r>
            <a:endParaRPr lang="en-US" sz="650" dirty="0">
              <a:latin typeface="Times New Roman"/>
              <a:ea typeface="Times New Roman"/>
            </a:endParaRPr>
          </a:p>
          <a:p>
            <a:pPr marL="22860" marR="0" indent="0">
              <a:spcBef>
                <a:spcPts val="0"/>
              </a:spcBef>
              <a:spcAft>
                <a:spcPts val="0"/>
              </a:spcAft>
              <a:buNone/>
            </a:pPr>
            <a:r>
              <a:rPr lang="en-US" sz="650" dirty="0">
                <a:latin typeface="Courier New"/>
                <a:ea typeface="Times New Roman"/>
              </a:rPr>
              <a:t>return { ‘</a:t>
            </a:r>
            <a:r>
              <a:rPr lang="en-US" sz="650" dirty="0" err="1">
                <a:latin typeface="Courier New"/>
                <a:ea typeface="Times New Roman"/>
              </a:rPr>
              <a:t>groupId</a:t>
            </a:r>
            <a:r>
              <a:rPr lang="en-US" sz="650" dirty="0">
                <a:latin typeface="Courier New"/>
                <a:ea typeface="Times New Roman"/>
              </a:rPr>
              <a:t>’:</a:t>
            </a:r>
            <a:r>
              <a:rPr lang="en-US" sz="650" dirty="0" err="1">
                <a:latin typeface="Courier New"/>
                <a:ea typeface="Times New Roman"/>
              </a:rPr>
              <a:t>groupId</a:t>
            </a:r>
            <a:r>
              <a:rPr lang="en-US" sz="650" dirty="0">
                <a:latin typeface="Courier New"/>
                <a:ea typeface="Times New Roman"/>
              </a:rPr>
              <a:t>, ‘</a:t>
            </a:r>
            <a:r>
              <a:rPr lang="en-US" sz="650" dirty="0" err="1">
                <a:latin typeface="Courier New"/>
                <a:ea typeface="Times New Roman"/>
              </a:rPr>
              <a:t>baseDir</a:t>
            </a:r>
            <a:r>
              <a:rPr lang="en-US" sz="650" dirty="0">
                <a:latin typeface="Courier New"/>
                <a:ea typeface="Times New Roman"/>
              </a:rPr>
              <a:t>’:</a:t>
            </a:r>
            <a:r>
              <a:rPr lang="en-US" sz="650" dirty="0" err="1">
                <a:latin typeface="Courier New"/>
                <a:ea typeface="Times New Roman"/>
              </a:rPr>
              <a:t>baseDir</a:t>
            </a:r>
            <a:r>
              <a:rPr lang="en-US" sz="650" dirty="0">
                <a:latin typeface="Courier New"/>
                <a:ea typeface="Times New Roman"/>
              </a:rPr>
              <a:t>, ‘</a:t>
            </a:r>
            <a:r>
              <a:rPr lang="en-US" sz="650" dirty="0" err="1">
                <a:latin typeface="Courier New"/>
                <a:ea typeface="Times New Roman"/>
              </a:rPr>
              <a:t>configDir</a:t>
            </a:r>
            <a:r>
              <a:rPr lang="en-US" sz="650" dirty="0">
                <a:latin typeface="Courier New"/>
                <a:ea typeface="Times New Roman"/>
              </a:rPr>
              <a:t>’:</a:t>
            </a:r>
            <a:r>
              <a:rPr lang="en-US" sz="650" dirty="0" err="1">
                <a:latin typeface="Courier New"/>
                <a:ea typeface="Times New Roman"/>
              </a:rPr>
              <a:t>configDir</a:t>
            </a:r>
            <a:r>
              <a:rPr lang="en-US" sz="650" dirty="0">
                <a:latin typeface="Courier New"/>
                <a:ea typeface="Times New Roman"/>
              </a:rPr>
              <a:t>, ‘</a:t>
            </a:r>
            <a:r>
              <a:rPr lang="en-US" sz="650" dirty="0" err="1">
                <a:latin typeface="Courier New"/>
                <a:ea typeface="Times New Roman"/>
              </a:rPr>
              <a:t>resultDir</a:t>
            </a:r>
            <a:r>
              <a:rPr lang="en-US" sz="650" dirty="0">
                <a:latin typeface="Courier New"/>
                <a:ea typeface="Times New Roman"/>
              </a:rPr>
              <a:t>’:</a:t>
            </a:r>
            <a:r>
              <a:rPr lang="en-US" sz="650" dirty="0" err="1">
                <a:latin typeface="Courier New"/>
                <a:ea typeface="Times New Roman"/>
              </a:rPr>
              <a:t>resultDir</a:t>
            </a:r>
            <a:r>
              <a:rPr lang="en-US" sz="650" dirty="0">
                <a:latin typeface="Courier New"/>
                <a:ea typeface="Times New Roman"/>
              </a:rPr>
              <a:t>}:</a:t>
            </a:r>
            <a:endParaRPr lang="en-US" sz="650" dirty="0">
              <a:latin typeface="Times New Roman"/>
              <a:ea typeface="Times New Roman"/>
            </a:endParaRPr>
          </a:p>
          <a:p>
            <a:pPr marL="0" marR="0" indent="0">
              <a:spcBef>
                <a:spcPts val="0"/>
              </a:spcBef>
              <a:spcAft>
                <a:spcPts val="0"/>
              </a:spcAft>
              <a:buNone/>
            </a:pPr>
            <a:r>
              <a:rPr lang="en-US" sz="650" dirty="0">
                <a:latin typeface="Courier New"/>
                <a:ea typeface="Times New Roman"/>
              </a:rPr>
              <a:t>  </a:t>
            </a:r>
            <a:endParaRPr lang="en-US" sz="650" dirty="0">
              <a:latin typeface="Times New Roman"/>
              <a:ea typeface="Times New Roman"/>
            </a:endParaRPr>
          </a:p>
          <a:p>
            <a:pPr marL="0" marR="0" indent="0">
              <a:spcBef>
                <a:spcPts val="0"/>
              </a:spcBef>
              <a:spcAft>
                <a:spcPts val="0"/>
              </a:spcAft>
              <a:buNone/>
            </a:pPr>
            <a:r>
              <a:rPr lang="en-US" sz="650" dirty="0" smtClean="0">
                <a:latin typeface="Courier New"/>
                <a:ea typeface="Times New Roman"/>
              </a:rPr>
              <a:t>DESCRIPTION</a:t>
            </a:r>
          </a:p>
          <a:p>
            <a:pPr marL="0" marR="0" indent="0">
              <a:spcBef>
                <a:spcPts val="0"/>
              </a:spcBef>
              <a:spcAft>
                <a:spcPts val="0"/>
              </a:spcAft>
              <a:buNone/>
            </a:pPr>
            <a:r>
              <a:rPr lang="en-US" sz="650" dirty="0">
                <a:latin typeface="Courier New"/>
                <a:ea typeface="Times New Roman"/>
              </a:rPr>
              <a:t>The ALDB API provides methods for managing the database for the </a:t>
            </a:r>
            <a:r>
              <a:rPr lang="en-US" sz="650" dirty="0" err="1">
                <a:latin typeface="Courier New"/>
                <a:ea typeface="Times New Roman"/>
              </a:rPr>
              <a:t>ArcLight</a:t>
            </a:r>
            <a:r>
              <a:rPr lang="en-US" sz="650" dirty="0">
                <a:latin typeface="Courier New"/>
                <a:ea typeface="Times New Roman"/>
              </a:rPr>
              <a:t> Automation device, by providing a common layer most notably accessed by the AL GUI and the AL Test Cases</a:t>
            </a:r>
          </a:p>
          <a:p>
            <a:pPr marL="0" indent="0">
              <a:buNone/>
            </a:pPr>
            <a:endParaRPr lang="en-US" sz="650" dirty="0" smtClean="0"/>
          </a:p>
          <a:p>
            <a:pPr marL="0" marR="0" indent="0">
              <a:spcBef>
                <a:spcPts val="0"/>
              </a:spcBef>
              <a:spcAft>
                <a:spcPts val="0"/>
              </a:spcAft>
              <a:buNone/>
            </a:pPr>
            <a:r>
              <a:rPr lang="en-US" sz="650" dirty="0">
                <a:latin typeface="Courier New"/>
                <a:ea typeface="Times New Roman"/>
              </a:rPr>
              <a:t>The aldbConnConfig.py file is the user customizable file with the following format: </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dbname</a:t>
            </a:r>
            <a:r>
              <a:rPr lang="en-US" sz="650" dirty="0">
                <a:latin typeface="Courier New"/>
                <a:ea typeface="Times New Roman"/>
              </a:rPr>
              <a:t>=</a:t>
            </a:r>
            <a:r>
              <a:rPr lang="en-US" sz="650" dirty="0" err="1">
                <a:latin typeface="Courier New"/>
                <a:ea typeface="Times New Roman"/>
              </a:rPr>
              <a:t>altest</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dbhostname</a:t>
            </a:r>
            <a:r>
              <a:rPr lang="en-US" sz="650" dirty="0">
                <a:latin typeface="Courier New"/>
                <a:ea typeface="Times New Roman"/>
              </a:rPr>
              <a:t>=localhost</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dbportnum</a:t>
            </a:r>
            <a:r>
              <a:rPr lang="en-US" sz="650" dirty="0">
                <a:latin typeface="Courier New"/>
                <a:ea typeface="Times New Roman"/>
              </a:rPr>
              <a:t>=1234</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dbusername</a:t>
            </a:r>
            <a:r>
              <a:rPr lang="en-US" sz="650" dirty="0">
                <a:latin typeface="Courier New"/>
                <a:ea typeface="Times New Roman"/>
              </a:rPr>
              <a:t>=al1</a:t>
            </a:r>
            <a:endParaRPr lang="en-US" sz="650" dirty="0">
              <a:latin typeface="Times New Roman"/>
              <a:ea typeface="Times New Roman"/>
            </a:endParaRPr>
          </a:p>
          <a:p>
            <a:pPr marL="0" marR="0" indent="0">
              <a:spcBef>
                <a:spcPts val="0"/>
              </a:spcBef>
              <a:spcAft>
                <a:spcPts val="0"/>
              </a:spcAft>
              <a:buNone/>
            </a:pPr>
            <a:r>
              <a:rPr lang="en-US" sz="650" dirty="0" err="1">
                <a:latin typeface="Courier New"/>
                <a:ea typeface="Times New Roman"/>
              </a:rPr>
              <a:t>dbpassw</a:t>
            </a:r>
            <a:r>
              <a:rPr lang="en-US" sz="650" dirty="0">
                <a:latin typeface="Courier New"/>
                <a:ea typeface="Times New Roman"/>
              </a:rPr>
              <a:t>=Viasat123</a:t>
            </a:r>
            <a:endParaRPr lang="en-US" sz="650" dirty="0">
              <a:latin typeface="Times New Roman"/>
              <a:ea typeface="Times New Roman"/>
            </a:endParaRPr>
          </a:p>
          <a:p>
            <a:pPr marL="0" indent="0">
              <a:buNone/>
            </a:pPr>
            <a:endParaRPr lang="en-US" sz="650" dirty="0"/>
          </a:p>
        </p:txBody>
      </p:sp>
    </p:spTree>
    <p:extLst>
      <p:ext uri="{BB962C8B-B14F-4D97-AF65-F5344CB8AC3E}">
        <p14:creationId xmlns:p14="http://schemas.microsoft.com/office/powerpoint/2010/main" val="3739101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Revision History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7847163"/>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1066800"/>
                <a:gridCol w="1447800"/>
                <a:gridCol w="5715000"/>
              </a:tblGrid>
              <a:tr h="370840">
                <a:tc>
                  <a:txBody>
                    <a:bodyPr/>
                    <a:lstStyle/>
                    <a:p>
                      <a:r>
                        <a:rPr lang="en-US" sz="1200" dirty="0" smtClean="0"/>
                        <a:t>Date</a:t>
                      </a:r>
                      <a:endParaRPr lang="en-US" sz="1200" dirty="0"/>
                    </a:p>
                  </a:txBody>
                  <a:tcPr/>
                </a:tc>
                <a:tc>
                  <a:txBody>
                    <a:bodyPr/>
                    <a:lstStyle/>
                    <a:p>
                      <a:r>
                        <a:rPr lang="en-US" sz="1200" dirty="0" smtClean="0"/>
                        <a:t>Version</a:t>
                      </a:r>
                      <a:endParaRPr lang="en-US" sz="1200" dirty="0"/>
                    </a:p>
                  </a:txBody>
                  <a:tcPr/>
                </a:tc>
                <a:tc>
                  <a:txBody>
                    <a:bodyPr/>
                    <a:lstStyle/>
                    <a:p>
                      <a:r>
                        <a:rPr lang="en-US" sz="1200" dirty="0" smtClean="0"/>
                        <a:t>Summary</a:t>
                      </a:r>
                      <a:endParaRPr lang="en-US" sz="1200" dirty="0"/>
                    </a:p>
                  </a:txBody>
                  <a:tcPr/>
                </a:tc>
              </a:tr>
              <a:tr h="370840">
                <a:tc>
                  <a:txBody>
                    <a:bodyPr/>
                    <a:lstStyle/>
                    <a:p>
                      <a:r>
                        <a:rPr lang="en-US" sz="1200" dirty="0" smtClean="0"/>
                        <a:t>5/26/2015</a:t>
                      </a:r>
                      <a:endParaRPr lang="en-US" sz="1200" dirty="0"/>
                    </a:p>
                  </a:txBody>
                  <a:tcPr/>
                </a:tc>
                <a:tc>
                  <a:txBody>
                    <a:bodyPr/>
                    <a:lstStyle/>
                    <a:p>
                      <a:r>
                        <a:rPr lang="en-US" sz="1200" dirty="0" smtClean="0"/>
                        <a:t>01</a:t>
                      </a:r>
                      <a:endParaRPr lang="en-US" sz="1200" dirty="0"/>
                    </a:p>
                  </a:txBody>
                  <a:tcPr/>
                </a:tc>
                <a:tc>
                  <a:txBody>
                    <a:bodyPr/>
                    <a:lstStyle/>
                    <a:p>
                      <a:r>
                        <a:rPr lang="en-US" sz="1200" dirty="0" smtClean="0"/>
                        <a:t>For Review</a:t>
                      </a:r>
                      <a:endParaRPr lang="en-US" sz="1200" dirty="0"/>
                    </a:p>
                  </a:txBody>
                  <a:tcPr/>
                </a:tc>
              </a:tr>
              <a:tr h="370840">
                <a:tc>
                  <a:txBody>
                    <a:bodyPr/>
                    <a:lstStyle/>
                    <a:p>
                      <a:r>
                        <a:rPr lang="en-US" sz="1200" dirty="0" smtClean="0"/>
                        <a:t>6/22/2015</a:t>
                      </a:r>
                      <a:endParaRPr lang="en-US" sz="1200" dirty="0"/>
                    </a:p>
                  </a:txBody>
                  <a:tcPr/>
                </a:tc>
                <a:tc>
                  <a:txBody>
                    <a:bodyPr/>
                    <a:lstStyle/>
                    <a:p>
                      <a:r>
                        <a:rPr lang="en-US" sz="1200" dirty="0" smtClean="0"/>
                        <a:t>02</a:t>
                      </a:r>
                      <a:endParaRPr lang="en-US" sz="1200" dirty="0"/>
                    </a:p>
                  </a:txBody>
                  <a:tcPr/>
                </a:tc>
                <a:tc>
                  <a:txBody>
                    <a:bodyPr/>
                    <a:lstStyle/>
                    <a:p>
                      <a:r>
                        <a:rPr lang="en-US" sz="1200" dirty="0" smtClean="0"/>
                        <a:t>Added Minutes and minor updates; see SDD </a:t>
                      </a:r>
                      <a:r>
                        <a:rPr lang="en-US" sz="1200" dirty="0" err="1" smtClean="0"/>
                        <a:t>docx</a:t>
                      </a:r>
                      <a:r>
                        <a:rPr lang="en-US" sz="1200" dirty="0" smtClean="0"/>
                        <a:t> for as-built</a:t>
                      </a:r>
                      <a:endParaRPr lang="en-US" sz="1200" dirty="0"/>
                    </a:p>
                  </a:txBody>
                  <a:tcPr/>
                </a:tc>
              </a:tr>
            </a:tbl>
          </a:graphicData>
        </a:graphic>
      </p:graphicFrame>
    </p:spTree>
    <p:extLst>
      <p:ext uri="{BB962C8B-B14F-4D97-AF65-F5344CB8AC3E}">
        <p14:creationId xmlns:p14="http://schemas.microsoft.com/office/powerpoint/2010/main" val="2093171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4.3.2.4	AL Test Cases</a:t>
            </a:r>
          </a:p>
        </p:txBody>
      </p:sp>
      <p:sp>
        <p:nvSpPr>
          <p:cNvPr id="3" name="Content Placeholder 2"/>
          <p:cNvSpPr>
            <a:spLocks noGrp="1"/>
          </p:cNvSpPr>
          <p:nvPr>
            <p:ph sz="half" idx="1"/>
          </p:nvPr>
        </p:nvSpPr>
        <p:spPr/>
        <p:txBody>
          <a:bodyPr>
            <a:normAutofit fontScale="55000" lnSpcReduction="20000"/>
          </a:bodyPr>
          <a:lstStyle/>
          <a:p>
            <a:pPr marL="0" marR="0" indent="0">
              <a:spcBef>
                <a:spcPts val="0"/>
              </a:spcBef>
              <a:spcAft>
                <a:spcPts val="0"/>
              </a:spcAft>
              <a:buNone/>
            </a:pPr>
            <a:r>
              <a:rPr lang="en-US" dirty="0">
                <a:latin typeface="Courier New"/>
                <a:ea typeface="Times New Roman"/>
              </a:rPr>
              <a:t>SYNOPSIS</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ALAM - </a:t>
            </a:r>
            <a:r>
              <a:rPr lang="en-US" dirty="0" err="1">
                <a:latin typeface="Courier New"/>
                <a:ea typeface="Times New Roman"/>
              </a:rPr>
              <a:t>ArcLight</a:t>
            </a:r>
            <a:r>
              <a:rPr lang="en-US" dirty="0">
                <a:latin typeface="Courier New"/>
                <a:ea typeface="Times New Roman"/>
              </a:rPr>
              <a:t> Automation Manager API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SYNTAX</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from </a:t>
            </a:r>
            <a:r>
              <a:rPr lang="en-US" dirty="0" err="1">
                <a:latin typeface="Courier New"/>
                <a:ea typeface="Times New Roman"/>
              </a:rPr>
              <a:t>alAutoMgr</a:t>
            </a:r>
            <a:r>
              <a:rPr lang="en-US" dirty="0">
                <a:latin typeface="Courier New"/>
                <a:ea typeface="Times New Roman"/>
              </a:rPr>
              <a:t> IMPORT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alam</a:t>
            </a:r>
            <a:r>
              <a:rPr lang="en-US" dirty="0">
                <a:latin typeface="Courier New"/>
                <a:ea typeface="Times New Roman"/>
              </a:rPr>
              <a:t>(object):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alamTestStart</a:t>
            </a:r>
            <a:r>
              <a:rPr lang="en-US" dirty="0">
                <a:latin typeface="Courier New"/>
                <a:ea typeface="Times New Roman"/>
              </a:rPr>
              <a:t>(self, </a:t>
            </a:r>
            <a:r>
              <a:rPr lang="en-US" dirty="0" err="1">
                <a:latin typeface="Courier New"/>
                <a:ea typeface="Times New Roman"/>
              </a:rPr>
              <a:t>testType</a:t>
            </a:r>
            <a:r>
              <a:rPr lang="en-US" dirty="0">
                <a:latin typeface="Courier New"/>
                <a:ea typeface="Times New Roman"/>
              </a:rPr>
              <a:t>, </a:t>
            </a:r>
            <a:r>
              <a:rPr lang="en-US" dirty="0" err="1">
                <a:latin typeface="Courier New"/>
                <a:ea typeface="Times New Roman"/>
              </a:rPr>
              <a:t>testId</a:t>
            </a:r>
            <a:r>
              <a:rPr lang="en-US" dirty="0">
                <a:latin typeface="Courier New"/>
                <a:ea typeface="Times New Roman"/>
              </a:rPr>
              <a:t>, </a:t>
            </a:r>
            <a:r>
              <a:rPr lang="en-US" dirty="0" err="1">
                <a:latin typeface="Courier New"/>
                <a:ea typeface="Times New Roman"/>
              </a:rPr>
              <a:t>groupId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DESCRIPTION</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The ALAM package provides methods for configuring and starting automated tests.</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alamTestStart</a:t>
            </a:r>
            <a:r>
              <a:rPr lang="en-US" dirty="0">
                <a:latin typeface="Courier New"/>
                <a:ea typeface="Times New Roman"/>
              </a:rPr>
              <a:t>() launches the test of </a:t>
            </a:r>
            <a:r>
              <a:rPr lang="en-US" dirty="0" err="1">
                <a:latin typeface="Courier New"/>
                <a:ea typeface="Times New Roman"/>
              </a:rPr>
              <a:t>testType</a:t>
            </a:r>
            <a:r>
              <a:rPr lang="en-US" dirty="0">
                <a:latin typeface="Courier New"/>
                <a:ea typeface="Times New Roman"/>
              </a:rPr>
              <a:t> for </a:t>
            </a:r>
            <a:r>
              <a:rPr lang="en-US" dirty="0" err="1">
                <a:latin typeface="Courier New"/>
                <a:ea typeface="Times New Roman"/>
              </a:rPr>
              <a:t>testId</a:t>
            </a:r>
            <a:r>
              <a:rPr lang="en-US" dirty="0">
                <a:latin typeface="Courier New"/>
                <a:ea typeface="Times New Roman"/>
              </a:rPr>
              <a:t> and </a:t>
            </a:r>
            <a:r>
              <a:rPr lang="en-US" dirty="0" err="1">
                <a:latin typeface="Courier New"/>
                <a:ea typeface="Times New Roman"/>
              </a:rPr>
              <a:t>groupId</a:t>
            </a:r>
            <a:r>
              <a:rPr lang="en-US" dirty="0">
                <a:latin typeface="Courier New"/>
                <a:ea typeface="Times New Roman"/>
              </a:rPr>
              <a:t>. </a:t>
            </a:r>
            <a:r>
              <a:rPr lang="en-US" dirty="0" err="1">
                <a:latin typeface="Courier New"/>
                <a:ea typeface="Times New Roman"/>
              </a:rPr>
              <a:t>testType</a:t>
            </a:r>
            <a:r>
              <a:rPr lang="en-US" dirty="0">
                <a:latin typeface="Courier New"/>
                <a:ea typeface="Times New Roman"/>
              </a:rPr>
              <a:t> dictionary is {‘trickle’:1, ‘upload’:2, ‘fllock’:3, ‘precedence’:4, ‘all’:5}</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indent="0">
              <a:buNone/>
            </a:pPr>
            <a:endParaRPr lang="en-US" dirty="0"/>
          </a:p>
        </p:txBody>
      </p:sp>
      <p:sp>
        <p:nvSpPr>
          <p:cNvPr id="4" name="Content Placeholder 3"/>
          <p:cNvSpPr>
            <a:spLocks noGrp="1"/>
          </p:cNvSpPr>
          <p:nvPr>
            <p:ph sz="half" idx="2"/>
          </p:nvPr>
        </p:nvSpPr>
        <p:spPr/>
        <p:txBody>
          <a:bodyPr>
            <a:noAutofit/>
          </a:bodyPr>
          <a:lstStyle/>
          <a:p>
            <a:pPr marL="0" marR="0" indent="0">
              <a:spcBef>
                <a:spcPts val="0"/>
              </a:spcBef>
              <a:spcAft>
                <a:spcPts val="0"/>
              </a:spcAft>
              <a:buNone/>
            </a:pPr>
            <a:r>
              <a:rPr lang="en-US" sz="900" dirty="0">
                <a:latin typeface="Courier New"/>
                <a:ea typeface="Times New Roman"/>
              </a:rPr>
              <a:t>SYNOPSIS</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MAPBUN - Map Bundles API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SYNTAX</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from </a:t>
            </a:r>
            <a:r>
              <a:rPr lang="en-US" sz="900" dirty="0" err="1">
                <a:latin typeface="Courier New"/>
                <a:ea typeface="Times New Roman"/>
              </a:rPr>
              <a:t>mapBundles</a:t>
            </a:r>
            <a:r>
              <a:rPr lang="en-US" sz="900" dirty="0">
                <a:latin typeface="Courier New"/>
                <a:ea typeface="Times New Roman"/>
              </a:rPr>
              <a:t> IMPORT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class </a:t>
            </a:r>
            <a:r>
              <a:rPr lang="en-US" sz="900" dirty="0" err="1">
                <a:latin typeface="Courier New"/>
                <a:ea typeface="Times New Roman"/>
              </a:rPr>
              <a:t>mapbun</a:t>
            </a:r>
            <a:r>
              <a:rPr lang="en-US" sz="900" dirty="0">
                <a:latin typeface="Courier New"/>
                <a:ea typeface="Times New Roman"/>
              </a:rPr>
              <a:t>(object):</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__</a:t>
            </a:r>
            <a:r>
              <a:rPr lang="en-US" sz="900" dirty="0" err="1">
                <a:latin typeface="Courier New"/>
                <a:ea typeface="Times New Roman"/>
              </a:rPr>
              <a:t>init</a:t>
            </a:r>
            <a:r>
              <a:rPr lang="en-US" sz="900" dirty="0">
                <a:latin typeface="Courier New"/>
                <a:ea typeface="Times New Roman"/>
              </a:rPr>
              <a:t>__(self, </a:t>
            </a:r>
            <a:r>
              <a:rPr lang="en-US" sz="900" dirty="0" err="1">
                <a:latin typeface="Courier New"/>
                <a:ea typeface="Times New Roman"/>
              </a:rPr>
              <a:t>groupId</a:t>
            </a:r>
            <a:r>
              <a:rPr lang="en-US" sz="900" dirty="0">
                <a:latin typeface="Courier New"/>
                <a:ea typeface="Times New Roman"/>
              </a:rPr>
              <a:t>):</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mapbunConf</a:t>
            </a:r>
            <a:r>
              <a:rPr lang="en-US" sz="900" dirty="0">
                <a:latin typeface="Courier New"/>
                <a:ea typeface="Times New Roman"/>
              </a:rPr>
              <a:t>(self):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mapbunTrickle</a:t>
            </a:r>
            <a:r>
              <a:rPr lang="en-US" sz="900" dirty="0">
                <a:latin typeface="Courier New"/>
                <a:ea typeface="Times New Roman"/>
              </a:rPr>
              <a:t>(self, </a:t>
            </a:r>
            <a:r>
              <a:rPr lang="en-US" sz="900" dirty="0" err="1">
                <a:latin typeface="Courier New"/>
                <a:ea typeface="Times New Roman"/>
              </a:rPr>
              <a:t>testId</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mapbunUpload</a:t>
            </a:r>
            <a:r>
              <a:rPr lang="en-US" sz="900" dirty="0">
                <a:latin typeface="Courier New"/>
                <a:ea typeface="Times New Roman"/>
              </a:rPr>
              <a:t>(self, </a:t>
            </a:r>
            <a:r>
              <a:rPr lang="en-US" sz="900" dirty="0" err="1">
                <a:latin typeface="Courier New"/>
                <a:ea typeface="Times New Roman"/>
              </a:rPr>
              <a:t>testId</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mapbunFLLock</a:t>
            </a:r>
            <a:r>
              <a:rPr lang="en-US" sz="900" dirty="0">
                <a:latin typeface="Courier New"/>
                <a:ea typeface="Times New Roman"/>
              </a:rPr>
              <a:t>(self, </a:t>
            </a:r>
            <a:r>
              <a:rPr lang="en-US" sz="900" dirty="0" err="1">
                <a:latin typeface="Courier New"/>
                <a:ea typeface="Times New Roman"/>
              </a:rPr>
              <a:t>testId</a:t>
            </a:r>
            <a:r>
              <a:rPr lang="en-US" sz="900" dirty="0">
                <a:latin typeface="Courier New"/>
                <a:ea typeface="Times New Roman"/>
              </a:rPr>
              <a:t>):</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mapbunPrecedence</a:t>
            </a:r>
            <a:r>
              <a:rPr lang="en-US" sz="900" dirty="0">
                <a:latin typeface="Courier New"/>
                <a:ea typeface="Times New Roman"/>
              </a:rPr>
              <a:t>(self, </a:t>
            </a:r>
            <a:r>
              <a:rPr lang="en-US" sz="900" dirty="0" err="1">
                <a:latin typeface="Courier New"/>
                <a:ea typeface="Times New Roman"/>
              </a:rPr>
              <a:t>testId</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DESCRIPTION</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The MAPBUN package contains common methods for setup and management of files, checksums and other test collateral needed by all map bundles tests, as well as specific methods for executing the Map Bundles test suites for trickle, upload, forward-link lock and precedence.</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__</a:t>
            </a:r>
            <a:r>
              <a:rPr lang="en-US" sz="900" dirty="0" err="1">
                <a:latin typeface="Courier New"/>
                <a:ea typeface="Times New Roman"/>
              </a:rPr>
              <a:t>init</a:t>
            </a:r>
            <a:r>
              <a:rPr lang="en-US" sz="900" dirty="0">
                <a:latin typeface="Courier New"/>
                <a:ea typeface="Times New Roman"/>
              </a:rPr>
              <a:t>__()associates the </a:t>
            </a:r>
            <a:r>
              <a:rPr lang="en-US" sz="900" dirty="0" err="1">
                <a:latin typeface="Courier New"/>
                <a:ea typeface="Times New Roman"/>
              </a:rPr>
              <a:t>manpbun</a:t>
            </a:r>
            <a:r>
              <a:rPr lang="en-US" sz="900" dirty="0">
                <a:latin typeface="Courier New"/>
                <a:ea typeface="Times New Roman"/>
              </a:rPr>
              <a:t> instance to a specific results Group Id for accessing all configuration for the suite of tests to a common set of data.</a:t>
            </a:r>
            <a:endParaRPr lang="en-US" sz="900" dirty="0">
              <a:latin typeface="Times New Roman"/>
              <a:ea typeface="Times New Roman"/>
            </a:endParaRPr>
          </a:p>
          <a:p>
            <a:pPr marL="0" indent="0">
              <a:buNone/>
            </a:pPr>
            <a:r>
              <a:rPr lang="en-US" sz="900" dirty="0" err="1">
                <a:latin typeface="Courier New"/>
                <a:ea typeface="Times New Roman"/>
              </a:rPr>
              <a:t>mapbunConf</a:t>
            </a:r>
            <a:r>
              <a:rPr lang="en-US" sz="900" dirty="0">
                <a:latin typeface="Courier New"/>
                <a:ea typeface="Times New Roman"/>
              </a:rPr>
              <a:t>() installs the configuration data (bundles zip file) to the </a:t>
            </a:r>
            <a:r>
              <a:rPr lang="en-US" sz="900" dirty="0" err="1">
                <a:latin typeface="Courier New"/>
                <a:ea typeface="Times New Roman"/>
              </a:rPr>
              <a:t>config</a:t>
            </a:r>
            <a:r>
              <a:rPr lang="en-US" sz="900" dirty="0">
                <a:latin typeface="Courier New"/>
                <a:ea typeface="Times New Roman"/>
              </a:rPr>
              <a:t>-results and builds out the extracted files and computes the md5 checksums</a:t>
            </a:r>
            <a:r>
              <a:rPr lang="en-US" sz="900" dirty="0" smtClean="0">
                <a:latin typeface="Courier New"/>
                <a:ea typeface="Times New Roman"/>
              </a:rPr>
              <a:t>.</a:t>
            </a:r>
          </a:p>
          <a:p>
            <a:pPr marL="0" marR="0" indent="0">
              <a:spcBef>
                <a:spcPts val="0"/>
              </a:spcBef>
              <a:spcAft>
                <a:spcPts val="0"/>
              </a:spcAft>
              <a:buNone/>
            </a:pPr>
            <a:r>
              <a:rPr lang="en-US" sz="900" dirty="0" err="1" smtClean="0">
                <a:latin typeface="Courier New"/>
                <a:ea typeface="Times New Roman"/>
              </a:rPr>
              <a:t>mapbunTrickle</a:t>
            </a:r>
            <a:r>
              <a:rPr lang="en-US" sz="900" dirty="0">
                <a:latin typeface="Courier New"/>
                <a:ea typeface="Times New Roman"/>
              </a:rPr>
              <a:t>() executes the trickle download test using the map bundle associated with the group id of the class/instance. The NMS/EMS is configured and the map is verified at the terminal</a:t>
            </a:r>
            <a:r>
              <a:rPr lang="en-US" sz="900" dirty="0" smtClean="0">
                <a:latin typeface="Courier New"/>
                <a:ea typeface="Times New Roman"/>
              </a:rPr>
              <a:t>.</a:t>
            </a:r>
            <a:endParaRPr lang="en-US" sz="900" dirty="0"/>
          </a:p>
        </p:txBody>
      </p:sp>
    </p:spTree>
    <p:extLst>
      <p:ext uri="{BB962C8B-B14F-4D97-AF65-F5344CB8AC3E}">
        <p14:creationId xmlns:p14="http://schemas.microsoft.com/office/powerpoint/2010/main" val="1142853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4.3.2.5	AL GUI Interface</a:t>
            </a:r>
          </a:p>
        </p:txBody>
      </p:sp>
      <p:sp>
        <p:nvSpPr>
          <p:cNvPr id="3" name="Content Placeholder 2"/>
          <p:cNvSpPr>
            <a:spLocks noGrp="1"/>
          </p:cNvSpPr>
          <p:nvPr>
            <p:ph sz="half" idx="1"/>
          </p:nvPr>
        </p:nvSpPr>
        <p:spPr/>
        <p:txBody>
          <a:bodyPr>
            <a:noAutofit/>
          </a:bodyPr>
          <a:lstStyle/>
          <a:p>
            <a:pPr marL="0" marR="0" indent="0">
              <a:spcBef>
                <a:spcPts val="0"/>
              </a:spcBef>
              <a:spcAft>
                <a:spcPts val="0"/>
              </a:spcAft>
              <a:buNone/>
            </a:pPr>
            <a:r>
              <a:rPr lang="en-US" sz="750" dirty="0">
                <a:latin typeface="Courier New"/>
                <a:ea typeface="Times New Roman"/>
              </a:rPr>
              <a:t>SYNOPSIS</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ALG - </a:t>
            </a:r>
            <a:r>
              <a:rPr lang="en-US" sz="750" dirty="0" err="1">
                <a:latin typeface="Courier New"/>
                <a:ea typeface="Times New Roman"/>
              </a:rPr>
              <a:t>ArcLight</a:t>
            </a:r>
            <a:r>
              <a:rPr lang="en-US" sz="750" dirty="0">
                <a:latin typeface="Courier New"/>
                <a:ea typeface="Times New Roman"/>
              </a:rPr>
              <a:t> GUI API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SYNTAX</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from </a:t>
            </a:r>
            <a:r>
              <a:rPr lang="en-US" sz="750" dirty="0" err="1">
                <a:latin typeface="Courier New"/>
                <a:ea typeface="Times New Roman"/>
              </a:rPr>
              <a:t>alGui</a:t>
            </a:r>
            <a:r>
              <a:rPr lang="en-US" sz="750" dirty="0">
                <a:latin typeface="Courier New"/>
                <a:ea typeface="Times New Roman"/>
              </a:rPr>
              <a:t> IMPORT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smtClean="0">
                <a:latin typeface="Courier New"/>
                <a:ea typeface="Times New Roman"/>
              </a:rPr>
              <a:t>class </a:t>
            </a:r>
            <a:r>
              <a:rPr lang="en-US" sz="750" dirty="0" err="1">
                <a:latin typeface="Courier New"/>
                <a:ea typeface="Times New Roman"/>
              </a:rPr>
              <a:t>algElements</a:t>
            </a:r>
            <a:r>
              <a:rPr lang="en-US" sz="750" dirty="0">
                <a:latin typeface="Courier New"/>
                <a:ea typeface="Times New Roman"/>
              </a:rPr>
              <a:t>(</a:t>
            </a:r>
            <a:r>
              <a:rPr lang="en-US" sz="750" dirty="0" err="1">
                <a:latin typeface="Courier New"/>
                <a:ea typeface="Times New Roman"/>
              </a:rPr>
              <a:t>viasatSelenium</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a:latin typeface="Courier New"/>
                <a:ea typeface="Times New Roman"/>
              </a:rPr>
              <a:t>__</a:t>
            </a:r>
            <a:r>
              <a:rPr lang="en-US" sz="750" dirty="0" err="1">
                <a:latin typeface="Courier New"/>
                <a:ea typeface="Times New Roman"/>
              </a:rPr>
              <a:t>init</a:t>
            </a:r>
            <a:r>
              <a:rPr lang="en-US" sz="750" dirty="0">
                <a:latin typeface="Courier New"/>
                <a:ea typeface="Times New Roman"/>
              </a:rPr>
              <a:t>__(self, </a:t>
            </a:r>
            <a:r>
              <a:rPr lang="en-US" sz="750" dirty="0" err="1">
                <a:latin typeface="Courier New"/>
                <a:ea typeface="Times New Roman"/>
              </a:rPr>
              <a:t>resultsDir</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algClickMenuTab</a:t>
            </a:r>
            <a:r>
              <a:rPr lang="en-US" sz="750" dirty="0">
                <a:latin typeface="Courier New"/>
                <a:ea typeface="Times New Roman"/>
              </a:rPr>
              <a:t>(self, TAB):</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algClickSubMenuLink</a:t>
            </a:r>
            <a:r>
              <a:rPr lang="en-US" sz="750" dirty="0">
                <a:latin typeface="Courier New"/>
                <a:ea typeface="Times New Roman"/>
              </a:rPr>
              <a:t>(self, LINK):</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algSelectTableRow</a:t>
            </a:r>
            <a:r>
              <a:rPr lang="en-US" sz="750" dirty="0">
                <a:latin typeface="Courier New"/>
                <a:ea typeface="Times New Roman"/>
              </a:rPr>
              <a:t>(self, COLUMN_NUM, TARGET):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algLogin</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algLogout</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algScreenShot</a:t>
            </a:r>
            <a:r>
              <a:rPr lang="en-US" sz="750" dirty="0">
                <a:latin typeface="Courier New"/>
                <a:ea typeface="Times New Roman"/>
              </a:rPr>
              <a:t>(self, filename)</a:t>
            </a:r>
            <a:endParaRPr lang="en-US" sz="750" dirty="0">
              <a:latin typeface="Times New Roman"/>
              <a:ea typeface="Times New Roman"/>
            </a:endParaRPr>
          </a:p>
          <a:p>
            <a:pPr marL="2286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class </a:t>
            </a:r>
            <a:r>
              <a:rPr lang="en-US" sz="750" dirty="0" err="1">
                <a:latin typeface="Courier New"/>
                <a:ea typeface="Times New Roman"/>
              </a:rPr>
              <a:t>algNms</a:t>
            </a:r>
            <a:r>
              <a:rPr lang="en-US" sz="750" dirty="0">
                <a:latin typeface="Courier New"/>
                <a:ea typeface="Times New Roman"/>
              </a:rPr>
              <a:t>(</a:t>
            </a:r>
            <a:r>
              <a:rPr lang="en-US" sz="750" dirty="0" err="1">
                <a:latin typeface="Courier New"/>
                <a:ea typeface="Times New Roman"/>
              </a:rPr>
              <a:t>algElements</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__</a:t>
            </a:r>
            <a:r>
              <a:rPr lang="en-US" sz="750" dirty="0" err="1">
                <a:latin typeface="Courier New"/>
                <a:ea typeface="Times New Roman"/>
              </a:rPr>
              <a:t>init</a:t>
            </a:r>
            <a:r>
              <a:rPr lang="en-US" sz="750" dirty="0">
                <a:latin typeface="Courier New"/>
                <a:ea typeface="Times New Roman"/>
              </a:rPr>
              <a:t>__(self, </a:t>
            </a:r>
            <a:r>
              <a:rPr lang="en-US" sz="750" dirty="0" err="1">
                <a:latin typeface="Courier New"/>
                <a:ea typeface="Times New Roman"/>
              </a:rPr>
              <a:t>url</a:t>
            </a:r>
            <a:r>
              <a:rPr lang="en-US" sz="750" dirty="0">
                <a:latin typeface="Courier New"/>
                <a:ea typeface="Times New Roman"/>
              </a:rPr>
              <a:t>, user, pw, </a:t>
            </a:r>
            <a:r>
              <a:rPr lang="en-US" sz="750" dirty="0" err="1">
                <a:latin typeface="Courier New"/>
                <a:ea typeface="Times New Roman"/>
              </a:rPr>
              <a:t>resultsDir</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algNmsLogin</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algNmsLogout</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algNmsDnldMapUpload</a:t>
            </a:r>
            <a:r>
              <a:rPr lang="en-US" sz="750" dirty="0">
                <a:latin typeface="Courier New"/>
                <a:ea typeface="Times New Roman"/>
              </a:rPr>
              <a:t>(self, file, </a:t>
            </a:r>
            <a:r>
              <a:rPr lang="en-US" sz="750" dirty="0" err="1">
                <a:latin typeface="Courier New"/>
                <a:ea typeface="Times New Roman"/>
              </a:rPr>
              <a:t>isSigned</a:t>
            </a:r>
            <a:r>
              <a:rPr lang="en-US" sz="750" dirty="0">
                <a:latin typeface="Courier New"/>
                <a:ea typeface="Times New Roman"/>
              </a:rPr>
              <a:t>, </a:t>
            </a:r>
            <a:r>
              <a:rPr lang="en-US" sz="750" dirty="0" err="1">
                <a:latin typeface="Courier New"/>
                <a:ea typeface="Times New Roman"/>
              </a:rPr>
              <a:t>antennaType</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algNmsDnldMapProfile</a:t>
            </a:r>
            <a:r>
              <a:rPr lang="en-US" sz="750" dirty="0">
                <a:latin typeface="Courier New"/>
                <a:ea typeface="Times New Roman"/>
              </a:rPr>
              <a:t>(self, enabled, </a:t>
            </a:r>
            <a:r>
              <a:rPr lang="en-US" sz="750" dirty="0" err="1">
                <a:latin typeface="Courier New"/>
                <a:ea typeface="Times New Roman"/>
              </a:rPr>
              <a:t>defBitRate</a:t>
            </a:r>
            <a:r>
              <a:rPr lang="en-US" sz="750" dirty="0">
                <a:latin typeface="Courier New"/>
                <a:ea typeface="Times New Roman"/>
              </a:rPr>
              <a:t>, </a:t>
            </a:r>
            <a:r>
              <a:rPr lang="en-US" sz="750" dirty="0" err="1">
                <a:latin typeface="Courier New"/>
                <a:ea typeface="Times New Roman"/>
              </a:rPr>
              <a:t>fl</a:t>
            </a:r>
            <a:r>
              <a:rPr lang="en-US" sz="750" dirty="0">
                <a:latin typeface="Courier New"/>
                <a:ea typeface="Times New Roman"/>
              </a:rPr>
              <a:t>, script, </a:t>
            </a:r>
            <a:r>
              <a:rPr lang="en-US" sz="750" dirty="0" err="1">
                <a:latin typeface="Courier New"/>
                <a:ea typeface="Times New Roman"/>
              </a:rPr>
              <a:t>dnldBitRatePercent</a:t>
            </a:r>
            <a:r>
              <a:rPr lang="en-US" sz="750" dirty="0">
                <a:latin typeface="Courier New"/>
                <a:ea typeface="Times New Roman"/>
              </a:rPr>
              <a:t>, </a:t>
            </a:r>
            <a:r>
              <a:rPr lang="en-US" sz="750" dirty="0" err="1">
                <a:latin typeface="Courier New"/>
                <a:ea typeface="Times New Roman"/>
              </a:rPr>
              <a:t>vmtList</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algNmsDnldMapStatus</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a:latin typeface="Courier New"/>
                <a:ea typeface="Times New Roman"/>
              </a:rPr>
              <a:t>  return{ ‘percentage’:</a:t>
            </a:r>
            <a:r>
              <a:rPr lang="en-US" sz="750" dirty="0" err="1">
                <a:latin typeface="Courier New"/>
                <a:ea typeface="Times New Roman"/>
              </a:rPr>
              <a:t>perc</a:t>
            </a:r>
            <a:r>
              <a:rPr lang="en-US" sz="750" dirty="0">
                <a:latin typeface="Courier New"/>
                <a:ea typeface="Times New Roman"/>
              </a:rPr>
              <a:t>, ‘errors’:</a:t>
            </a:r>
            <a:r>
              <a:rPr lang="en-US" sz="750" dirty="0" err="1">
                <a:latin typeface="Courier New"/>
                <a:ea typeface="Times New Roman"/>
              </a:rPr>
              <a:t>numErr</a:t>
            </a:r>
            <a:r>
              <a:rPr lang="en-US" sz="750" dirty="0">
                <a:latin typeface="Courier New"/>
                <a:ea typeface="Times New Roman"/>
              </a:rPr>
              <a:t>, ‘</a:t>
            </a:r>
            <a:r>
              <a:rPr lang="en-US" sz="750" dirty="0" err="1">
                <a:latin typeface="Courier New"/>
                <a:ea typeface="Times New Roman"/>
              </a:rPr>
              <a:t>done’:done</a:t>
            </a:r>
            <a:r>
              <a:rPr lang="en-US" sz="750" dirty="0">
                <a:latin typeface="Courier New"/>
                <a:ea typeface="Times New Roman"/>
              </a:rPr>
              <a:t>, ‘</a:t>
            </a:r>
            <a:r>
              <a:rPr lang="en-US" sz="750" dirty="0" err="1">
                <a:latin typeface="Courier New"/>
                <a:ea typeface="Times New Roman"/>
              </a:rPr>
              <a:t>installed’:installed</a:t>
            </a: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class </a:t>
            </a:r>
            <a:r>
              <a:rPr lang="en-US" sz="750" dirty="0" err="1">
                <a:latin typeface="Courier New"/>
                <a:ea typeface="Times New Roman"/>
              </a:rPr>
              <a:t>algEms</a:t>
            </a:r>
            <a:r>
              <a:rPr lang="en-US" sz="750" dirty="0">
                <a:latin typeface="Courier New"/>
                <a:ea typeface="Times New Roman"/>
              </a:rPr>
              <a:t>(</a:t>
            </a:r>
            <a:r>
              <a:rPr lang="en-US" sz="750" dirty="0" err="1">
                <a:latin typeface="Courier New"/>
                <a:ea typeface="Times New Roman"/>
              </a:rPr>
              <a:t>algElements</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__</a:t>
            </a:r>
            <a:r>
              <a:rPr lang="en-US" sz="750" dirty="0" err="1">
                <a:latin typeface="Courier New"/>
                <a:ea typeface="Times New Roman"/>
              </a:rPr>
              <a:t>init</a:t>
            </a:r>
            <a:r>
              <a:rPr lang="en-US" sz="750" dirty="0">
                <a:latin typeface="Courier New"/>
                <a:ea typeface="Times New Roman"/>
              </a:rPr>
              <a:t>__(self, </a:t>
            </a:r>
            <a:r>
              <a:rPr lang="en-US" sz="750" dirty="0" err="1">
                <a:latin typeface="Courier New"/>
                <a:ea typeface="Times New Roman"/>
              </a:rPr>
              <a:t>url</a:t>
            </a:r>
            <a:r>
              <a:rPr lang="en-US" sz="750" dirty="0">
                <a:latin typeface="Courier New"/>
                <a:ea typeface="Times New Roman"/>
              </a:rPr>
              <a:t>, user, pw, </a:t>
            </a:r>
            <a:r>
              <a:rPr lang="en-US" sz="750" dirty="0" err="1">
                <a:latin typeface="Courier New"/>
                <a:ea typeface="Times New Roman"/>
              </a:rPr>
              <a:t>resultsDir</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algEmsLogin</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algEmsLogout</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algEmsAcsmFlUpdate</a:t>
            </a:r>
            <a:r>
              <a:rPr lang="en-US" sz="750" dirty="0">
                <a:latin typeface="Courier New"/>
                <a:ea typeface="Times New Roman"/>
              </a:rPr>
              <a:t>(self, </a:t>
            </a:r>
            <a:r>
              <a:rPr lang="en-US" sz="750" dirty="0" err="1">
                <a:latin typeface="Courier New"/>
                <a:ea typeface="Times New Roman"/>
              </a:rPr>
              <a:t>profileName</a:t>
            </a:r>
            <a:r>
              <a:rPr lang="en-US" sz="750" dirty="0">
                <a:latin typeface="Courier New"/>
                <a:ea typeface="Times New Roman"/>
              </a:rPr>
              <a:t>, hub, </a:t>
            </a:r>
            <a:r>
              <a:rPr lang="en-US" sz="750" dirty="0" err="1">
                <a:latin typeface="Courier New"/>
                <a:ea typeface="Times New Roman"/>
              </a:rPr>
              <a:t>txIf</a:t>
            </a:r>
            <a:r>
              <a:rPr lang="en-US" sz="750" dirty="0">
                <a:latin typeface="Courier New"/>
                <a:ea typeface="Times New Roman"/>
              </a:rPr>
              <a:t>, </a:t>
            </a:r>
            <a:r>
              <a:rPr lang="en-US" sz="750" dirty="0" err="1">
                <a:latin typeface="Courier New"/>
                <a:ea typeface="Times New Roman"/>
              </a:rPr>
              <a:t>rxFreq</a:t>
            </a:r>
            <a:r>
              <a:rPr lang="en-US" sz="750" dirty="0">
                <a:latin typeface="Courier New"/>
                <a:ea typeface="Times New Roman"/>
              </a:rPr>
              <a:t>, chip)</a:t>
            </a:r>
            <a:endParaRPr lang="en-US" sz="750" dirty="0">
              <a:latin typeface="Times New Roman"/>
              <a:ea typeface="Times New Roman"/>
            </a:endParaRPr>
          </a:p>
          <a:p>
            <a:pPr marL="22860" marR="0" indent="0">
              <a:spcBef>
                <a:spcPts val="0"/>
              </a:spcBef>
              <a:spcAft>
                <a:spcPts val="0"/>
              </a:spcAft>
              <a:buNone/>
            </a:pPr>
            <a:r>
              <a:rPr lang="en-US" sz="750" dirty="0" err="1" smtClean="0">
                <a:latin typeface="Courier New"/>
                <a:ea typeface="Times New Roman"/>
              </a:rPr>
              <a:t>def</a:t>
            </a:r>
            <a:r>
              <a:rPr lang="en-US" sz="750" dirty="0" smtClean="0">
                <a:latin typeface="Courier New"/>
                <a:ea typeface="Times New Roman"/>
              </a:rPr>
              <a:t> </a:t>
            </a:r>
            <a:r>
              <a:rPr lang="en-US" sz="750" dirty="0" err="1">
                <a:latin typeface="Courier New"/>
                <a:ea typeface="Times New Roman"/>
              </a:rPr>
              <a:t>algEmsAcsmFlSelectProfile</a:t>
            </a:r>
            <a:r>
              <a:rPr lang="en-US" sz="750" dirty="0">
                <a:latin typeface="Courier New"/>
                <a:ea typeface="Times New Roman"/>
              </a:rPr>
              <a:t>(self, TARGET_FL_PROFILE):</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algEmsAcsmFlName</a:t>
            </a:r>
            <a:r>
              <a:rPr lang="en-US" sz="750" dirty="0">
                <a:latin typeface="Courier New"/>
                <a:ea typeface="Times New Roman"/>
              </a:rPr>
              <a:t>(self, FL_PROFILE):</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algEmsAcsmFlHub</a:t>
            </a:r>
            <a:r>
              <a:rPr lang="en-US" sz="750" dirty="0">
                <a:latin typeface="Courier New"/>
                <a:ea typeface="Times New Roman"/>
              </a:rPr>
              <a:t>(self, HUB_NAME):</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algEmsAcsmFlHubCenterFreq</a:t>
            </a:r>
            <a:r>
              <a:rPr lang="en-US" sz="750" dirty="0">
                <a:latin typeface="Courier New"/>
                <a:ea typeface="Times New Roman"/>
              </a:rPr>
              <a:t>(self, HUB_FL_CENTER, TERM_FL_CENTER):</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algEmsAcsmFlRfBand</a:t>
            </a:r>
            <a:r>
              <a:rPr lang="en-US" sz="750" dirty="0">
                <a:latin typeface="Courier New"/>
                <a:ea typeface="Times New Roman"/>
              </a:rPr>
              <a:t>(self, RF_BAND):</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algEmsAcsmFlChipRate</a:t>
            </a:r>
            <a:r>
              <a:rPr lang="en-US" sz="750" dirty="0">
                <a:latin typeface="Courier New"/>
                <a:ea typeface="Times New Roman"/>
              </a:rPr>
              <a:t>(self, FL_CHIP_RATE):</a:t>
            </a:r>
            <a:endParaRPr lang="en-US" sz="750" dirty="0">
              <a:latin typeface="Times New Roman"/>
              <a:ea typeface="Times New Roman"/>
            </a:endParaRPr>
          </a:p>
          <a:p>
            <a:pPr marL="2286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p:txBody>
      </p:sp>
      <p:sp>
        <p:nvSpPr>
          <p:cNvPr id="4" name="Content Placeholder 3"/>
          <p:cNvSpPr>
            <a:spLocks noGrp="1"/>
          </p:cNvSpPr>
          <p:nvPr>
            <p:ph sz="half" idx="2"/>
          </p:nvPr>
        </p:nvSpPr>
        <p:spPr/>
        <p:txBody>
          <a:bodyPr>
            <a:noAutofit/>
          </a:bodyPr>
          <a:lstStyle/>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algEmsAcsmFlRolloffFactor</a:t>
            </a:r>
            <a:r>
              <a:rPr lang="en-US" sz="750" dirty="0">
                <a:latin typeface="Courier New"/>
                <a:ea typeface="Times New Roman"/>
              </a:rPr>
              <a:t>(self, ROLLOFF):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algEmsAcsmFlPilot</a:t>
            </a:r>
            <a:r>
              <a:rPr lang="en-US" sz="750" dirty="0">
                <a:latin typeface="Courier New"/>
                <a:ea typeface="Times New Roman"/>
              </a:rPr>
              <a:t>(self, PILOT):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algEmsAcsmFlPbr</a:t>
            </a:r>
            <a:r>
              <a:rPr lang="en-US" sz="750" dirty="0">
                <a:latin typeface="Courier New"/>
                <a:ea typeface="Times New Roman"/>
              </a:rPr>
              <a:t>(self, PBR_IP_1, PBR_IP_2, PBR_IP_3, PBR_IP_4):</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algEmsAcsmFlMcast</a:t>
            </a:r>
            <a:r>
              <a:rPr lang="en-US" sz="750" dirty="0">
                <a:latin typeface="Courier New"/>
                <a:ea typeface="Times New Roman"/>
              </a:rPr>
              <a:t>(self, MCAST_IP):</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algEmsAcsmFlState</a:t>
            </a:r>
            <a:r>
              <a:rPr lang="en-US" sz="750" dirty="0">
                <a:latin typeface="Courier New"/>
                <a:ea typeface="Times New Roman"/>
              </a:rPr>
              <a:t>(self, ACSM_ADAPT):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algEmsAcsmFlModcode</a:t>
            </a:r>
            <a:r>
              <a:rPr lang="en-US" sz="750" dirty="0">
                <a:latin typeface="Courier New"/>
                <a:ea typeface="Times New Roman"/>
              </a:rPr>
              <a:t>(self, MODCODE):</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algEmsAcsmFlExpandAdvanced</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0" marR="0" indent="0">
              <a:spcBef>
                <a:spcPts val="0"/>
              </a:spcBef>
              <a:spcAft>
                <a:spcPts val="0"/>
              </a:spcAft>
              <a:buNone/>
            </a:pPr>
            <a:r>
              <a:rPr lang="en-US" sz="750" dirty="0" smtClean="0">
                <a:latin typeface="Courier New"/>
                <a:ea typeface="Times New Roman"/>
              </a:rPr>
              <a:t>class </a:t>
            </a:r>
            <a:r>
              <a:rPr lang="en-US" sz="750" dirty="0" err="1">
                <a:latin typeface="Courier New"/>
                <a:ea typeface="Times New Roman"/>
              </a:rPr>
              <a:t>algTerm</a:t>
            </a:r>
            <a:r>
              <a:rPr lang="en-US" sz="750" dirty="0">
                <a:latin typeface="Courier New"/>
                <a:ea typeface="Times New Roman"/>
              </a:rPr>
              <a:t>(</a:t>
            </a:r>
            <a:r>
              <a:rPr lang="en-US" sz="750" dirty="0" err="1">
                <a:latin typeface="Courier New"/>
                <a:ea typeface="Times New Roman"/>
              </a:rPr>
              <a:t>algElements</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__</a:t>
            </a:r>
            <a:r>
              <a:rPr lang="en-US" sz="750" dirty="0" err="1">
                <a:latin typeface="Courier New"/>
                <a:ea typeface="Times New Roman"/>
              </a:rPr>
              <a:t>init</a:t>
            </a:r>
            <a:r>
              <a:rPr lang="en-US" sz="750" dirty="0">
                <a:latin typeface="Courier New"/>
                <a:ea typeface="Times New Roman"/>
              </a:rPr>
              <a:t>__(self, </a:t>
            </a:r>
            <a:r>
              <a:rPr lang="en-US" sz="750" dirty="0" err="1">
                <a:latin typeface="Courier New"/>
                <a:ea typeface="Times New Roman"/>
              </a:rPr>
              <a:t>url</a:t>
            </a:r>
            <a:r>
              <a:rPr lang="en-US" sz="750" dirty="0">
                <a:latin typeface="Courier New"/>
                <a:ea typeface="Times New Roman"/>
              </a:rPr>
              <a:t>, user, pw, </a:t>
            </a:r>
            <a:r>
              <a:rPr lang="en-US" sz="750" dirty="0" err="1">
                <a:latin typeface="Courier New"/>
                <a:ea typeface="Times New Roman"/>
              </a:rPr>
              <a:t>resultsDir</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algTermLogin</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algTermLogout</a:t>
            </a:r>
            <a:r>
              <a:rPr lang="en-US" sz="750" dirty="0">
                <a:latin typeface="Courier New"/>
                <a:ea typeface="Times New Roman"/>
              </a:rPr>
              <a:t>(self)</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algTermMapUpload</a:t>
            </a:r>
            <a:r>
              <a:rPr lang="en-US" sz="750" dirty="0">
                <a:latin typeface="Courier New"/>
                <a:ea typeface="Times New Roman"/>
              </a:rPr>
              <a:t>(self, </a:t>
            </a:r>
            <a:r>
              <a:rPr lang="en-US" sz="750" dirty="0" err="1">
                <a:latin typeface="Courier New"/>
                <a:ea typeface="Times New Roman"/>
              </a:rPr>
              <a:t>sedfile</a:t>
            </a:r>
            <a:r>
              <a:rPr lang="en-US" sz="750" dirty="0">
                <a:latin typeface="Courier New"/>
                <a:ea typeface="Times New Roman"/>
              </a:rPr>
              <a:t>, </a:t>
            </a:r>
            <a:r>
              <a:rPr lang="en-US" sz="750" dirty="0" err="1">
                <a:latin typeface="Courier New"/>
                <a:ea typeface="Times New Roman"/>
              </a:rPr>
              <a:t>sscffile</a:t>
            </a:r>
            <a:r>
              <a:rPr lang="en-US" sz="750" dirty="0">
                <a:latin typeface="Courier New"/>
                <a:ea typeface="Times New Roman"/>
              </a:rPr>
              <a:t>, </a:t>
            </a:r>
            <a:r>
              <a:rPr lang="en-US" sz="750" dirty="0" err="1">
                <a:latin typeface="Courier New"/>
                <a:ea typeface="Times New Roman"/>
              </a:rPr>
              <a:t>rlcfile</a:t>
            </a:r>
            <a:r>
              <a:rPr lang="en-US" sz="750" dirty="0">
                <a:latin typeface="Courier New"/>
                <a:ea typeface="Times New Roman"/>
              </a:rPr>
              <a:t>, </a:t>
            </a:r>
            <a:r>
              <a:rPr lang="en-US" sz="750" dirty="0" err="1">
                <a:latin typeface="Courier New"/>
                <a:ea typeface="Times New Roman"/>
              </a:rPr>
              <a:t>gdrmfile</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algTermConfVersion</a:t>
            </a:r>
            <a:r>
              <a:rPr lang="en-US" sz="750" dirty="0">
                <a:latin typeface="Courier New"/>
                <a:ea typeface="Times New Roman"/>
              </a:rPr>
              <a:t>(self)</a:t>
            </a:r>
            <a:endParaRPr lang="en-US" sz="750" dirty="0">
              <a:latin typeface="Times New Roman"/>
              <a:ea typeface="Times New Roman"/>
            </a:endParaRPr>
          </a:p>
          <a:p>
            <a:pPr marL="205740" marR="0" indent="0">
              <a:spcBef>
                <a:spcPts val="0"/>
              </a:spcBef>
              <a:spcAft>
                <a:spcPts val="0"/>
              </a:spcAft>
              <a:buNone/>
            </a:pPr>
            <a:r>
              <a:rPr lang="en-US" sz="750" dirty="0">
                <a:latin typeface="Courier New"/>
                <a:ea typeface="Times New Roman"/>
              </a:rPr>
              <a:t> return{ ‘</a:t>
            </a:r>
            <a:r>
              <a:rPr lang="en-US" sz="750" dirty="0" err="1">
                <a:latin typeface="Courier New"/>
                <a:ea typeface="Times New Roman"/>
              </a:rPr>
              <a:t>sedVersion</a:t>
            </a:r>
            <a:r>
              <a:rPr lang="en-US" sz="750" dirty="0">
                <a:latin typeface="Courier New"/>
                <a:ea typeface="Times New Roman"/>
              </a:rPr>
              <a:t>’:</a:t>
            </a:r>
            <a:r>
              <a:rPr lang="en-US" sz="750" dirty="0" err="1">
                <a:latin typeface="Courier New"/>
                <a:ea typeface="Times New Roman"/>
              </a:rPr>
              <a:t>sedver</a:t>
            </a:r>
            <a:r>
              <a:rPr lang="en-US" sz="750" dirty="0">
                <a:latin typeface="Courier New"/>
                <a:ea typeface="Times New Roman"/>
              </a:rPr>
              <a:t>, ‘</a:t>
            </a:r>
            <a:r>
              <a:rPr lang="en-US" sz="750" dirty="0" err="1">
                <a:latin typeface="Courier New"/>
                <a:ea typeface="Times New Roman"/>
              </a:rPr>
              <a:t>sscfVersion</a:t>
            </a:r>
            <a:r>
              <a:rPr lang="en-US" sz="750" dirty="0">
                <a:latin typeface="Courier New"/>
                <a:ea typeface="Times New Roman"/>
              </a:rPr>
              <a:t>’:</a:t>
            </a:r>
            <a:r>
              <a:rPr lang="en-US" sz="750" dirty="0" err="1">
                <a:latin typeface="Courier New"/>
                <a:ea typeface="Times New Roman"/>
              </a:rPr>
              <a:t>sscfver</a:t>
            </a:r>
            <a:r>
              <a:rPr lang="en-US" sz="750" dirty="0">
                <a:latin typeface="Courier New"/>
                <a:ea typeface="Times New Roman"/>
              </a:rPr>
              <a:t>, ‘</a:t>
            </a:r>
            <a:r>
              <a:rPr lang="en-US" sz="750" dirty="0" err="1">
                <a:latin typeface="Courier New"/>
                <a:ea typeface="Times New Roman"/>
              </a:rPr>
              <a:t>rlcVersion</a:t>
            </a:r>
            <a:r>
              <a:rPr lang="en-US" sz="750" dirty="0">
                <a:latin typeface="Courier New"/>
                <a:ea typeface="Times New Roman"/>
              </a:rPr>
              <a:t>’:</a:t>
            </a:r>
            <a:r>
              <a:rPr lang="en-US" sz="750" dirty="0" err="1">
                <a:latin typeface="Courier New"/>
                <a:ea typeface="Times New Roman"/>
              </a:rPr>
              <a:t>rlcver</a:t>
            </a:r>
            <a:r>
              <a:rPr lang="en-US" sz="750" dirty="0">
                <a:latin typeface="Courier New"/>
                <a:ea typeface="Times New Roman"/>
              </a:rPr>
              <a:t>, ‘</a:t>
            </a:r>
            <a:r>
              <a:rPr lang="en-US" sz="750" dirty="0" err="1">
                <a:latin typeface="Courier New"/>
                <a:ea typeface="Times New Roman"/>
              </a:rPr>
              <a:t>gdrmVersion</a:t>
            </a:r>
            <a:r>
              <a:rPr lang="en-US" sz="750" dirty="0">
                <a:latin typeface="Courier New"/>
                <a:ea typeface="Times New Roman"/>
              </a:rPr>
              <a:t>’:</a:t>
            </a:r>
            <a:r>
              <a:rPr lang="en-US" sz="750" dirty="0" err="1">
                <a:latin typeface="Courier New"/>
                <a:ea typeface="Times New Roman"/>
              </a:rPr>
              <a:t>gdrmver</a:t>
            </a:r>
            <a:r>
              <a:rPr lang="en-US" sz="750" dirty="0">
                <a:latin typeface="Courier New"/>
                <a:ea typeface="Times New Roman"/>
              </a:rPr>
              <a:t>}</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algTermStatusFLLock</a:t>
            </a:r>
            <a:r>
              <a:rPr lang="en-US" sz="750" dirty="0">
                <a:latin typeface="Courier New"/>
                <a:ea typeface="Times New Roman"/>
              </a:rPr>
              <a:t>(self)</a:t>
            </a:r>
            <a:endParaRPr lang="en-US" sz="750" dirty="0">
              <a:latin typeface="Times New Roman"/>
              <a:ea typeface="Times New Roman"/>
            </a:endParaRPr>
          </a:p>
          <a:p>
            <a:pPr marL="205740" marR="0" indent="0">
              <a:spcBef>
                <a:spcPts val="0"/>
              </a:spcBef>
              <a:spcAft>
                <a:spcPts val="0"/>
              </a:spcAft>
              <a:buNone/>
            </a:pPr>
            <a:r>
              <a:rPr lang="en-US" sz="750" dirty="0">
                <a:latin typeface="Courier New"/>
                <a:ea typeface="Times New Roman"/>
              </a:rPr>
              <a:t> return{ ‘</a:t>
            </a:r>
            <a:r>
              <a:rPr lang="en-US" sz="750" dirty="0" err="1">
                <a:latin typeface="Courier New"/>
                <a:ea typeface="Times New Roman"/>
              </a:rPr>
              <a:t>waveForm</a:t>
            </a:r>
            <a:r>
              <a:rPr lang="en-US" sz="750" dirty="0">
                <a:latin typeface="Courier New"/>
                <a:ea typeface="Times New Roman"/>
              </a:rPr>
              <a:t>’:waveform, ‘</a:t>
            </a:r>
            <a:r>
              <a:rPr lang="en-US" sz="750" dirty="0" err="1">
                <a:latin typeface="Courier New"/>
                <a:ea typeface="Times New Roman"/>
              </a:rPr>
              <a:t>flState</a:t>
            </a:r>
            <a:r>
              <a:rPr lang="en-US" sz="750" dirty="0">
                <a:latin typeface="Courier New"/>
                <a:ea typeface="Times New Roman"/>
              </a:rPr>
              <a:t>’:</a:t>
            </a:r>
            <a:r>
              <a:rPr lang="en-US" sz="750" dirty="0" err="1">
                <a:latin typeface="Courier New"/>
                <a:ea typeface="Times New Roman"/>
              </a:rPr>
              <a:t>flState</a:t>
            </a:r>
            <a:r>
              <a:rPr lang="en-US" sz="750" dirty="0">
                <a:latin typeface="Courier New"/>
                <a:ea typeface="Times New Roman"/>
              </a:rPr>
              <a:t>, ‘</a:t>
            </a:r>
            <a:r>
              <a:rPr lang="en-US" sz="750" dirty="0" err="1">
                <a:latin typeface="Courier New"/>
                <a:ea typeface="Times New Roman"/>
              </a:rPr>
              <a:t>dlFreq</a:t>
            </a:r>
            <a:r>
              <a:rPr lang="en-US" sz="750" dirty="0">
                <a:latin typeface="Courier New"/>
                <a:ea typeface="Times New Roman"/>
              </a:rPr>
              <a:t>’:</a:t>
            </a:r>
            <a:r>
              <a:rPr lang="en-US" sz="750" dirty="0" err="1">
                <a:latin typeface="Courier New"/>
                <a:ea typeface="Times New Roman"/>
              </a:rPr>
              <a:t>dlFreq</a:t>
            </a:r>
            <a:r>
              <a:rPr lang="en-US" sz="750" dirty="0">
                <a:latin typeface="Courier New"/>
                <a:ea typeface="Times New Roman"/>
              </a:rPr>
              <a:t>, ‘</a:t>
            </a:r>
            <a:r>
              <a:rPr lang="en-US" sz="750" dirty="0" err="1">
                <a:latin typeface="Courier New"/>
                <a:ea typeface="Times New Roman"/>
              </a:rPr>
              <a:t>esno</a:t>
            </a:r>
            <a:r>
              <a:rPr lang="en-US" sz="750" dirty="0">
                <a:latin typeface="Courier New"/>
                <a:ea typeface="Times New Roman"/>
              </a:rPr>
              <a:t>’:</a:t>
            </a:r>
            <a:r>
              <a:rPr lang="en-US" sz="750" dirty="0" err="1">
                <a:latin typeface="Courier New"/>
                <a:ea typeface="Times New Roman"/>
              </a:rPr>
              <a:t>esno</a:t>
            </a:r>
            <a:r>
              <a:rPr lang="en-US" sz="750" dirty="0">
                <a:latin typeface="Courier New"/>
                <a:ea typeface="Times New Roman"/>
              </a:rPr>
              <a:t>, ‘</a:t>
            </a:r>
            <a:r>
              <a:rPr lang="en-US" sz="750" dirty="0" err="1">
                <a:latin typeface="Courier New"/>
                <a:ea typeface="Times New Roman"/>
              </a:rPr>
              <a:t>amplitude’:amplitude</a:t>
            </a:r>
            <a:r>
              <a:rPr lang="en-US" sz="750" dirty="0">
                <a:latin typeface="Courier New"/>
                <a:ea typeface="Times New Roman"/>
              </a:rPr>
              <a:t>, ‘</a:t>
            </a:r>
            <a:r>
              <a:rPr lang="en-US" sz="750" dirty="0" err="1">
                <a:latin typeface="Courier New"/>
                <a:ea typeface="Times New Roman"/>
              </a:rPr>
              <a:t>agc</a:t>
            </a:r>
            <a:r>
              <a:rPr lang="en-US" sz="750" dirty="0">
                <a:latin typeface="Courier New"/>
                <a:ea typeface="Times New Roman"/>
              </a:rPr>
              <a:t>’:</a:t>
            </a:r>
            <a:r>
              <a:rPr lang="en-US" sz="750" dirty="0" err="1">
                <a:latin typeface="Courier New"/>
                <a:ea typeface="Times New Roman"/>
              </a:rPr>
              <a:t>agc</a:t>
            </a:r>
            <a:r>
              <a:rPr lang="en-US" sz="750" dirty="0">
                <a:latin typeface="Courier New"/>
                <a:ea typeface="Times New Roman"/>
              </a:rPr>
              <a:t>,</a:t>
            </a:r>
            <a:endParaRPr lang="en-US" sz="750" dirty="0">
              <a:latin typeface="Times New Roman"/>
              <a:ea typeface="Times New Roman"/>
            </a:endParaRPr>
          </a:p>
          <a:p>
            <a:pPr marL="205740" marR="0" indent="0">
              <a:spcBef>
                <a:spcPts val="0"/>
              </a:spcBef>
              <a:spcAft>
                <a:spcPts val="0"/>
              </a:spcAft>
              <a:buNone/>
            </a:pPr>
            <a:r>
              <a:rPr lang="en-US" sz="750" dirty="0">
                <a:latin typeface="Courier New"/>
                <a:ea typeface="Times New Roman"/>
              </a:rPr>
              <a:t>‘</a:t>
            </a:r>
            <a:r>
              <a:rPr lang="en-US" sz="750" dirty="0" err="1">
                <a:latin typeface="Courier New"/>
                <a:ea typeface="Times New Roman"/>
              </a:rPr>
              <a:t>modcod</a:t>
            </a:r>
            <a:r>
              <a:rPr lang="en-US" sz="750" dirty="0">
                <a:latin typeface="Courier New"/>
                <a:ea typeface="Times New Roman"/>
              </a:rPr>
              <a:t>’:</a:t>
            </a:r>
            <a:r>
              <a:rPr lang="en-US" sz="750" dirty="0" err="1">
                <a:latin typeface="Courier New"/>
                <a:ea typeface="Times New Roman"/>
              </a:rPr>
              <a:t>modcod</a:t>
            </a:r>
            <a:r>
              <a:rPr lang="en-US" sz="750" dirty="0">
                <a:latin typeface="Courier New"/>
                <a:ea typeface="Times New Roman"/>
              </a:rPr>
              <a:t>, ‘</a:t>
            </a:r>
            <a:r>
              <a:rPr lang="en-US" sz="750" dirty="0" err="1">
                <a:latin typeface="Courier New"/>
                <a:ea typeface="Times New Roman"/>
              </a:rPr>
              <a:t>modul</a:t>
            </a:r>
            <a:r>
              <a:rPr lang="en-US" sz="750" dirty="0">
                <a:latin typeface="Courier New"/>
                <a:ea typeface="Times New Roman"/>
              </a:rPr>
              <a:t>’:</a:t>
            </a:r>
            <a:r>
              <a:rPr lang="en-US" sz="750" dirty="0" err="1">
                <a:latin typeface="Courier New"/>
                <a:ea typeface="Times New Roman"/>
              </a:rPr>
              <a:t>modul</a:t>
            </a:r>
            <a:r>
              <a:rPr lang="en-US" sz="750" dirty="0">
                <a:latin typeface="Courier New"/>
                <a:ea typeface="Times New Roman"/>
              </a:rPr>
              <a:t>, ‘</a:t>
            </a:r>
            <a:r>
              <a:rPr lang="en-US" sz="750" dirty="0" err="1">
                <a:latin typeface="Courier New"/>
                <a:ea typeface="Times New Roman"/>
              </a:rPr>
              <a:t>lbandFreq</a:t>
            </a:r>
            <a:r>
              <a:rPr lang="en-US" sz="750" dirty="0">
                <a:latin typeface="Courier New"/>
                <a:ea typeface="Times New Roman"/>
              </a:rPr>
              <a:t>’:</a:t>
            </a:r>
            <a:r>
              <a:rPr lang="en-US" sz="750" dirty="0" err="1">
                <a:latin typeface="Courier New"/>
                <a:ea typeface="Times New Roman"/>
              </a:rPr>
              <a:t>lbandFreq</a:t>
            </a:r>
            <a:r>
              <a:rPr lang="en-US" sz="750" dirty="0">
                <a:latin typeface="Courier New"/>
                <a:ea typeface="Times New Roman"/>
              </a:rPr>
              <a:t>, ‘</a:t>
            </a:r>
            <a:r>
              <a:rPr lang="en-US" sz="750" dirty="0" err="1">
                <a:latin typeface="Courier New"/>
                <a:ea typeface="Times New Roman"/>
              </a:rPr>
              <a:t>lnbloFreq</a:t>
            </a:r>
            <a:r>
              <a:rPr lang="en-US" sz="750" dirty="0">
                <a:latin typeface="Courier New"/>
                <a:ea typeface="Times New Roman"/>
              </a:rPr>
              <a:t>’:</a:t>
            </a:r>
            <a:r>
              <a:rPr lang="en-US" sz="750" dirty="0" err="1">
                <a:latin typeface="Courier New"/>
                <a:ea typeface="Times New Roman"/>
              </a:rPr>
              <a:t>lnbloFreq</a:t>
            </a:r>
            <a:r>
              <a:rPr lang="en-US" sz="750" dirty="0">
                <a:latin typeface="Courier New"/>
                <a:ea typeface="Times New Roman"/>
              </a:rPr>
              <a:t>, ‘</a:t>
            </a:r>
            <a:r>
              <a:rPr lang="en-US" sz="750" dirty="0" err="1">
                <a:latin typeface="Courier New"/>
                <a:ea typeface="Times New Roman"/>
              </a:rPr>
              <a:t>rfFreqOff</a:t>
            </a:r>
            <a:r>
              <a:rPr lang="en-US" sz="750" dirty="0">
                <a:latin typeface="Courier New"/>
                <a:ea typeface="Times New Roman"/>
              </a:rPr>
              <a:t>’:</a:t>
            </a:r>
            <a:r>
              <a:rPr lang="en-US" sz="750" dirty="0" err="1">
                <a:latin typeface="Courier New"/>
                <a:ea typeface="Times New Roman"/>
              </a:rPr>
              <a:t>rxFreqOff</a:t>
            </a:r>
            <a:r>
              <a:rPr lang="en-US" sz="750" dirty="0">
                <a:latin typeface="Courier New"/>
                <a:ea typeface="Times New Roman"/>
              </a:rPr>
              <a:t> }</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def</a:t>
            </a:r>
            <a:r>
              <a:rPr lang="en-US" sz="750" dirty="0">
                <a:latin typeface="Courier New"/>
                <a:ea typeface="Times New Roman"/>
              </a:rPr>
              <a:t> </a:t>
            </a:r>
            <a:r>
              <a:rPr lang="en-US" sz="750" dirty="0" err="1">
                <a:latin typeface="Courier New"/>
                <a:ea typeface="Times New Roman"/>
              </a:rPr>
              <a:t>algTermStatusVersion</a:t>
            </a:r>
            <a:r>
              <a:rPr lang="en-US" sz="750" dirty="0">
                <a:latin typeface="Courier New"/>
                <a:ea typeface="Times New Roman"/>
              </a:rPr>
              <a:t>(self)</a:t>
            </a:r>
            <a:endParaRPr lang="en-US" sz="750" dirty="0">
              <a:latin typeface="Times New Roman"/>
              <a:ea typeface="Times New Roman"/>
            </a:endParaRPr>
          </a:p>
          <a:p>
            <a:pPr marL="205740" marR="0" indent="0">
              <a:spcBef>
                <a:spcPts val="0"/>
              </a:spcBef>
              <a:spcAft>
                <a:spcPts val="0"/>
              </a:spcAft>
              <a:buNone/>
            </a:pPr>
            <a:r>
              <a:rPr lang="en-US" sz="750" dirty="0">
                <a:latin typeface="Courier New"/>
                <a:ea typeface="Times New Roman"/>
              </a:rPr>
              <a:t> return{ ‘</a:t>
            </a:r>
            <a:r>
              <a:rPr lang="en-US" sz="750" dirty="0" err="1">
                <a:latin typeface="Courier New"/>
                <a:ea typeface="Times New Roman"/>
              </a:rPr>
              <a:t>sedVersion</a:t>
            </a:r>
            <a:r>
              <a:rPr lang="en-US" sz="750" dirty="0">
                <a:latin typeface="Courier New"/>
                <a:ea typeface="Times New Roman"/>
              </a:rPr>
              <a:t>’:</a:t>
            </a:r>
            <a:r>
              <a:rPr lang="en-US" sz="750" dirty="0" err="1">
                <a:latin typeface="Courier New"/>
                <a:ea typeface="Times New Roman"/>
              </a:rPr>
              <a:t>sedver</a:t>
            </a:r>
            <a:r>
              <a:rPr lang="en-US" sz="750" dirty="0">
                <a:latin typeface="Courier New"/>
                <a:ea typeface="Times New Roman"/>
              </a:rPr>
              <a:t>, ‘</a:t>
            </a:r>
            <a:r>
              <a:rPr lang="en-US" sz="750" dirty="0" err="1">
                <a:latin typeface="Courier New"/>
                <a:ea typeface="Times New Roman"/>
              </a:rPr>
              <a:t>sscfVersion</a:t>
            </a:r>
            <a:r>
              <a:rPr lang="en-US" sz="750" dirty="0">
                <a:latin typeface="Courier New"/>
                <a:ea typeface="Times New Roman"/>
              </a:rPr>
              <a:t>’:</a:t>
            </a:r>
            <a:r>
              <a:rPr lang="en-US" sz="750" dirty="0" err="1">
                <a:latin typeface="Courier New"/>
                <a:ea typeface="Times New Roman"/>
              </a:rPr>
              <a:t>sscfver</a:t>
            </a:r>
            <a:r>
              <a:rPr lang="en-US" sz="750" dirty="0">
                <a:latin typeface="Courier New"/>
                <a:ea typeface="Times New Roman"/>
              </a:rPr>
              <a:t>, ‘</a:t>
            </a:r>
            <a:r>
              <a:rPr lang="en-US" sz="750" dirty="0" err="1">
                <a:latin typeface="Courier New"/>
                <a:ea typeface="Times New Roman"/>
              </a:rPr>
              <a:t>rlcVersion</a:t>
            </a:r>
            <a:r>
              <a:rPr lang="en-US" sz="750" dirty="0">
                <a:latin typeface="Courier New"/>
                <a:ea typeface="Times New Roman"/>
              </a:rPr>
              <a:t>’:</a:t>
            </a:r>
            <a:r>
              <a:rPr lang="en-US" sz="750" dirty="0" err="1">
                <a:latin typeface="Courier New"/>
                <a:ea typeface="Times New Roman"/>
              </a:rPr>
              <a:t>rlcver</a:t>
            </a:r>
            <a:r>
              <a:rPr lang="en-US" sz="750" dirty="0">
                <a:latin typeface="Courier New"/>
                <a:ea typeface="Times New Roman"/>
              </a:rPr>
              <a:t>, ‘</a:t>
            </a:r>
            <a:r>
              <a:rPr lang="en-US" sz="750" dirty="0" err="1">
                <a:latin typeface="Courier New"/>
                <a:ea typeface="Times New Roman"/>
              </a:rPr>
              <a:t>gdrmVersion</a:t>
            </a:r>
            <a:r>
              <a:rPr lang="en-US" sz="750" dirty="0">
                <a:latin typeface="Courier New"/>
                <a:ea typeface="Times New Roman"/>
              </a:rPr>
              <a:t>’:</a:t>
            </a:r>
            <a:r>
              <a:rPr lang="en-US" sz="750" dirty="0" err="1">
                <a:latin typeface="Courier New"/>
                <a:ea typeface="Times New Roman"/>
              </a:rPr>
              <a:t>gdrmver</a:t>
            </a:r>
            <a:r>
              <a:rPr lang="en-US" sz="750" dirty="0">
                <a:latin typeface="Courier New"/>
                <a:ea typeface="Times New Roman"/>
              </a:rPr>
              <a:t>}</a:t>
            </a:r>
            <a:endParaRPr lang="en-US" sz="750" dirty="0">
              <a:latin typeface="Times New Roman"/>
              <a:ea typeface="Times New Roman"/>
            </a:endParaRPr>
          </a:p>
          <a:p>
            <a:pPr marL="0" indent="0">
              <a:buNone/>
            </a:pPr>
            <a:endParaRPr lang="en-US" sz="750" dirty="0"/>
          </a:p>
          <a:p>
            <a:pPr marL="0" marR="0" indent="0">
              <a:spcBef>
                <a:spcPts val="0"/>
              </a:spcBef>
              <a:spcAft>
                <a:spcPts val="0"/>
              </a:spcAft>
              <a:buNone/>
            </a:pPr>
            <a:r>
              <a:rPr lang="en-US" sz="750" dirty="0">
                <a:latin typeface="Courier New"/>
                <a:ea typeface="Times New Roman"/>
              </a:rPr>
              <a:t>DESCRIPTION</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The ALG package provides APIs for automating operator actions on the </a:t>
            </a:r>
            <a:r>
              <a:rPr lang="en-US" sz="750" dirty="0" err="1">
                <a:latin typeface="Courier New"/>
                <a:ea typeface="Times New Roman"/>
              </a:rPr>
              <a:t>ArcLight</a:t>
            </a:r>
            <a:r>
              <a:rPr lang="en-US" sz="750" dirty="0">
                <a:latin typeface="Courier New"/>
                <a:ea typeface="Times New Roman"/>
              </a:rPr>
              <a:t> GUI for NMS, EMS and Terminal with the </a:t>
            </a:r>
            <a:r>
              <a:rPr lang="en-US" sz="750" dirty="0" err="1">
                <a:latin typeface="Courier New"/>
                <a:ea typeface="Times New Roman"/>
              </a:rPr>
              <a:t>algNms</a:t>
            </a:r>
            <a:r>
              <a:rPr lang="en-US" sz="750" dirty="0">
                <a:latin typeface="Courier New"/>
                <a:ea typeface="Times New Roman"/>
              </a:rPr>
              <a:t>, </a:t>
            </a:r>
            <a:r>
              <a:rPr lang="en-US" sz="750" dirty="0" err="1">
                <a:latin typeface="Courier New"/>
                <a:ea typeface="Times New Roman"/>
              </a:rPr>
              <a:t>algEms</a:t>
            </a:r>
            <a:r>
              <a:rPr lang="en-US" sz="750" dirty="0">
                <a:latin typeface="Courier New"/>
                <a:ea typeface="Times New Roman"/>
              </a:rPr>
              <a:t> and </a:t>
            </a:r>
            <a:r>
              <a:rPr lang="en-US" sz="750" dirty="0" err="1">
                <a:latin typeface="Courier New"/>
                <a:ea typeface="Times New Roman"/>
              </a:rPr>
              <a:t>algTerm</a:t>
            </a:r>
            <a:r>
              <a:rPr lang="en-US" sz="750" dirty="0">
                <a:latin typeface="Courier New"/>
                <a:ea typeface="Times New Roman"/>
              </a:rPr>
              <a:t> classes, respectively. All of those classes support login and logout member functions; the remainder functions are defined as follows:</a:t>
            </a:r>
            <a:endParaRPr lang="en-US" sz="750" dirty="0">
              <a:latin typeface="Times New Roman"/>
              <a:ea typeface="Times New Roman"/>
            </a:endParaRPr>
          </a:p>
          <a:p>
            <a:pPr marL="0" marR="0" indent="0">
              <a:spcBef>
                <a:spcPts val="0"/>
              </a:spcBef>
              <a:spcAft>
                <a:spcPts val="0"/>
              </a:spcAft>
              <a:buNone/>
            </a:pPr>
            <a:r>
              <a:rPr lang="en-US" sz="750" dirty="0">
                <a:latin typeface="Courier New"/>
                <a:ea typeface="Times New Roman"/>
              </a:rPr>
              <a:t> </a:t>
            </a:r>
            <a:endParaRPr lang="en-US" sz="750" dirty="0">
              <a:latin typeface="Times New Roman"/>
              <a:ea typeface="Times New Roman"/>
            </a:endParaRPr>
          </a:p>
          <a:p>
            <a:pPr marL="22860" marR="0" indent="0">
              <a:spcBef>
                <a:spcPts val="0"/>
              </a:spcBef>
              <a:spcAft>
                <a:spcPts val="0"/>
              </a:spcAft>
              <a:buNone/>
            </a:pPr>
            <a:r>
              <a:rPr lang="en-US" sz="750" dirty="0" err="1">
                <a:latin typeface="Courier New"/>
                <a:ea typeface="Times New Roman"/>
              </a:rPr>
              <a:t>algNmsDnldMapUpload</a:t>
            </a:r>
            <a:r>
              <a:rPr lang="en-US" sz="750" dirty="0">
                <a:latin typeface="Courier New"/>
                <a:ea typeface="Times New Roman"/>
              </a:rPr>
              <a:t>(), </a:t>
            </a:r>
            <a:r>
              <a:rPr lang="en-US" sz="750" dirty="0" err="1">
                <a:latin typeface="Courier New"/>
                <a:ea typeface="Times New Roman"/>
              </a:rPr>
              <a:t>algNmsDnldMap</a:t>
            </a:r>
            <a:r>
              <a:rPr lang="en-US" sz="750" dirty="0">
                <a:latin typeface="Courier New"/>
                <a:ea typeface="Times New Roman"/>
              </a:rPr>
              <a:t>(), and </a:t>
            </a:r>
            <a:r>
              <a:rPr lang="en-US" sz="750" dirty="0" err="1">
                <a:latin typeface="Courier New"/>
                <a:ea typeface="Times New Roman"/>
              </a:rPr>
              <a:t>algNmsDnldMapStatus</a:t>
            </a:r>
            <a:r>
              <a:rPr lang="en-US" sz="750" dirty="0">
                <a:latin typeface="Courier New"/>
                <a:ea typeface="Times New Roman"/>
              </a:rPr>
              <a:t>()support the NMS GUI portions of the map bundle trickle test to upload the file, initiate the FL download and check the trickle status from NMS perspective, respectively</a:t>
            </a:r>
            <a:r>
              <a:rPr lang="en-US" sz="750" dirty="0" smtClean="0">
                <a:latin typeface="Courier New"/>
                <a:ea typeface="Times New Roman"/>
              </a:rPr>
              <a:t>.</a:t>
            </a:r>
            <a:endParaRPr lang="en-US" sz="750" dirty="0">
              <a:latin typeface="Times New Roman"/>
              <a:ea typeface="Times New Roman"/>
            </a:endParaRPr>
          </a:p>
        </p:txBody>
      </p:sp>
    </p:spTree>
    <p:extLst>
      <p:ext uri="{BB962C8B-B14F-4D97-AF65-F5344CB8AC3E}">
        <p14:creationId xmlns:p14="http://schemas.microsoft.com/office/powerpoint/2010/main" val="3880102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4.3.2.6	</a:t>
            </a:r>
            <a:r>
              <a:rPr lang="en-US" dirty="0" err="1"/>
              <a:t>ViaSat</a:t>
            </a:r>
            <a:r>
              <a:rPr lang="en-US" dirty="0"/>
              <a:t> Selenium Interface</a:t>
            </a:r>
          </a:p>
        </p:txBody>
      </p:sp>
      <p:sp>
        <p:nvSpPr>
          <p:cNvPr id="3" name="Content Placeholder 2"/>
          <p:cNvSpPr>
            <a:spLocks noGrp="1"/>
          </p:cNvSpPr>
          <p:nvPr>
            <p:ph sz="half" idx="1"/>
          </p:nvPr>
        </p:nvSpPr>
        <p:spPr/>
        <p:txBody>
          <a:bodyPr>
            <a:noAutofit/>
          </a:bodyPr>
          <a:lstStyle/>
          <a:p>
            <a:r>
              <a:rPr lang="en-US" sz="1800" dirty="0"/>
              <a:t>The </a:t>
            </a:r>
            <a:r>
              <a:rPr lang="en-US" sz="1800" dirty="0" err="1"/>
              <a:t>ViaSat</a:t>
            </a:r>
            <a:r>
              <a:rPr lang="en-US" sz="1800" dirty="0"/>
              <a:t> Selenium (VSEL, or VSELENIUM) layer abstracts the Selenium libraries to create general purpose GUI operations intuitive across all platforms, i.e. click a button, or select an item from a list. This interface can be used for helping to automate any </a:t>
            </a:r>
            <a:r>
              <a:rPr lang="en-US" sz="1800" dirty="0" err="1"/>
              <a:t>ViaSat</a:t>
            </a:r>
            <a:r>
              <a:rPr lang="en-US" sz="1800" dirty="0"/>
              <a:t> browser-based GUI product with Selenium</a:t>
            </a:r>
            <a:r>
              <a:rPr lang="en-US" sz="1800" dirty="0" smtClean="0"/>
              <a:t>.</a:t>
            </a:r>
            <a:r>
              <a:rPr lang="en-US" sz="1800" dirty="0"/>
              <a:t> </a:t>
            </a:r>
          </a:p>
          <a:p>
            <a:r>
              <a:rPr lang="en-US" sz="1800" dirty="0"/>
              <a:t>VSEL is derived (copied) from the </a:t>
            </a:r>
            <a:r>
              <a:rPr lang="en-US" sz="1800" dirty="0" err="1"/>
              <a:t>Surfbeam</a:t>
            </a:r>
            <a:r>
              <a:rPr lang="en-US" sz="1800" dirty="0"/>
              <a:t> Automation Manager code-base, specifically from the file //</a:t>
            </a:r>
            <a:r>
              <a:rPr lang="en-US" sz="1800" dirty="0" smtClean="0"/>
              <a:t>Broadband/TestTools/SAM/core/lib/Selenium2.py</a:t>
            </a:r>
            <a:endParaRPr lang="en-US" sz="1800" dirty="0"/>
          </a:p>
        </p:txBody>
      </p:sp>
      <p:sp>
        <p:nvSpPr>
          <p:cNvPr id="4" name="Content Placeholder 3"/>
          <p:cNvSpPr>
            <a:spLocks noGrp="1"/>
          </p:cNvSpPr>
          <p:nvPr>
            <p:ph sz="half" idx="2"/>
          </p:nvPr>
        </p:nvSpPr>
        <p:spPr/>
        <p:txBody>
          <a:bodyPr>
            <a:normAutofit fontScale="32500" lnSpcReduction="20000"/>
          </a:bodyPr>
          <a:lstStyle/>
          <a:p>
            <a:pPr marL="0" marR="0" indent="0">
              <a:spcBef>
                <a:spcPts val="0"/>
              </a:spcBef>
              <a:spcAft>
                <a:spcPts val="0"/>
              </a:spcAft>
              <a:buNone/>
            </a:pPr>
            <a:r>
              <a:rPr lang="en-US" dirty="0">
                <a:latin typeface="Courier New"/>
                <a:ea typeface="Times New Roman"/>
              </a:rPr>
              <a:t>SYNOPSIS</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VSEL (or VSELENIUM) - </a:t>
            </a:r>
            <a:r>
              <a:rPr lang="en-US" dirty="0" err="1">
                <a:latin typeface="Courier New"/>
                <a:ea typeface="Times New Roman"/>
              </a:rPr>
              <a:t>ViaSat</a:t>
            </a:r>
            <a:r>
              <a:rPr lang="en-US" dirty="0">
                <a:latin typeface="Courier New"/>
                <a:ea typeface="Times New Roman"/>
              </a:rPr>
              <a:t> Selenium API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SYNTAX</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from </a:t>
            </a:r>
            <a:r>
              <a:rPr lang="en-US" dirty="0" err="1">
                <a:latin typeface="Courier New"/>
                <a:ea typeface="Times New Roman"/>
              </a:rPr>
              <a:t>viasatSelenium</a:t>
            </a:r>
            <a:r>
              <a:rPr lang="en-US" dirty="0">
                <a:latin typeface="Courier New"/>
                <a:ea typeface="Times New Roman"/>
              </a:rPr>
              <a:t> IMPORT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vselenium</a:t>
            </a:r>
            <a:r>
              <a:rPr lang="en-US" dirty="0">
                <a:latin typeface="Courier New"/>
                <a:ea typeface="Times New Roman"/>
              </a:rPr>
              <a:t>(Selenium2):</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 </a:t>
            </a:r>
            <a:r>
              <a:rPr lang="en-US" dirty="0" err="1">
                <a:latin typeface="Courier New"/>
                <a:ea typeface="Times New Roman"/>
              </a:rPr>
              <a:t>browserType</a:t>
            </a:r>
            <a:r>
              <a:rPr lang="en-US" dirty="0">
                <a:latin typeface="Courier New"/>
                <a:ea typeface="Times New Roman"/>
              </a:rPr>
              <a:t>, </a:t>
            </a:r>
            <a:r>
              <a:rPr lang="en-US" dirty="0" err="1">
                <a:latin typeface="Courier New"/>
                <a:ea typeface="Times New Roman"/>
              </a:rPr>
              <a:t>testResultsDir</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findElementByLocator</a:t>
            </a:r>
            <a:r>
              <a:rPr lang="en-US" dirty="0">
                <a:latin typeface="Courier New"/>
                <a:ea typeface="Times New Roman"/>
              </a:rPr>
              <a:t> (self,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findClickableElement</a:t>
            </a:r>
            <a:r>
              <a:rPr lang="en-US" dirty="0">
                <a:latin typeface="Courier New"/>
                <a:ea typeface="Times New Roman"/>
              </a:rPr>
              <a:t> (self,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clickElement</a:t>
            </a:r>
            <a:r>
              <a:rPr lang="en-US" dirty="0">
                <a:latin typeface="Courier New"/>
                <a:ea typeface="Times New Roman"/>
              </a:rPr>
              <a:t> (self,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doubleClickElement</a:t>
            </a:r>
            <a:r>
              <a:rPr lang="en-US" dirty="0">
                <a:latin typeface="Courier New"/>
                <a:ea typeface="Times New Roman"/>
              </a:rPr>
              <a:t> (self,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isElementPresent</a:t>
            </a:r>
            <a:r>
              <a:rPr lang="en-US" dirty="0">
                <a:latin typeface="Courier New"/>
                <a:ea typeface="Times New Roman"/>
              </a:rPr>
              <a:t>(self,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isTextPresent</a:t>
            </a:r>
            <a:r>
              <a:rPr lang="en-US" dirty="0">
                <a:latin typeface="Courier New"/>
                <a:ea typeface="Times New Roman"/>
              </a:rPr>
              <a:t>(self, text):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connectToServer</a:t>
            </a:r>
            <a:r>
              <a:rPr lang="en-US" dirty="0">
                <a:latin typeface="Courier New"/>
                <a:ea typeface="Times New Roman"/>
              </a:rPr>
              <a:t>(self, </a:t>
            </a:r>
            <a:r>
              <a:rPr lang="en-US" dirty="0" err="1">
                <a:latin typeface="Courier New"/>
                <a:ea typeface="Times New Roman"/>
              </a:rPr>
              <a:t>url</a:t>
            </a:r>
            <a:r>
              <a:rPr lang="en-US" dirty="0">
                <a:latin typeface="Courier New"/>
                <a:ea typeface="Times New Roman"/>
              </a:rPr>
              <a:t>, </a:t>
            </a:r>
            <a:r>
              <a:rPr lang="en-US" dirty="0" err="1">
                <a:latin typeface="Courier New"/>
                <a:ea typeface="Times New Roman"/>
              </a:rPr>
              <a:t>titleString</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saveScreenshot</a:t>
            </a:r>
            <a:r>
              <a:rPr lang="en-US" dirty="0">
                <a:latin typeface="Courier New"/>
                <a:ea typeface="Times New Roman"/>
              </a:rPr>
              <a:t>(self, filename):</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disconnectFromServer</a:t>
            </a:r>
            <a:r>
              <a:rPr lang="en-US" dirty="0">
                <a:latin typeface="Courier New"/>
                <a:ea typeface="Times New Roman"/>
              </a:rPr>
              <a:t>(self):</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searchByText</a:t>
            </a:r>
            <a:r>
              <a:rPr lang="en-US" dirty="0">
                <a:latin typeface="Courier New"/>
                <a:ea typeface="Times New Roman"/>
              </a:rPr>
              <a:t>(self, locator, </a:t>
            </a:r>
            <a:r>
              <a:rPr lang="en-US" dirty="0" err="1">
                <a:latin typeface="Courier New"/>
                <a:ea typeface="Times New Roman"/>
              </a:rPr>
              <a:t>searchString</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closeOpenedTabs</a:t>
            </a:r>
            <a:r>
              <a:rPr lang="en-US" dirty="0">
                <a:latin typeface="Courier New"/>
                <a:ea typeface="Times New Roman"/>
              </a:rPr>
              <a:t>(self):</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setTextField</a:t>
            </a:r>
            <a:r>
              <a:rPr lang="en-US" dirty="0">
                <a:latin typeface="Courier New"/>
                <a:ea typeface="Times New Roman"/>
              </a:rPr>
              <a:t>(self, locator, </a:t>
            </a:r>
            <a:r>
              <a:rPr lang="en-US" dirty="0" err="1">
                <a:latin typeface="Courier New"/>
                <a:ea typeface="Times New Roman"/>
              </a:rPr>
              <a:t>textString</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submitForm</a:t>
            </a:r>
            <a:r>
              <a:rPr lang="en-US" dirty="0">
                <a:latin typeface="Courier New"/>
                <a:ea typeface="Times New Roman"/>
              </a:rPr>
              <a:t>(self,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selectMenuOption</a:t>
            </a:r>
            <a:r>
              <a:rPr lang="en-US" dirty="0">
                <a:latin typeface="Courier New"/>
                <a:ea typeface="Times New Roman"/>
              </a:rPr>
              <a:t>(self, </a:t>
            </a:r>
            <a:r>
              <a:rPr lang="en-US" dirty="0" err="1">
                <a:latin typeface="Courier New"/>
                <a:ea typeface="Times New Roman"/>
              </a:rPr>
              <a:t>menuLocator</a:t>
            </a:r>
            <a:r>
              <a:rPr lang="en-US" dirty="0">
                <a:latin typeface="Courier New"/>
                <a:ea typeface="Times New Roman"/>
              </a:rPr>
              <a:t>, </a:t>
            </a:r>
            <a:r>
              <a:rPr lang="en-US" dirty="0" err="1">
                <a:latin typeface="Courier New"/>
                <a:ea typeface="Times New Roman"/>
              </a:rPr>
              <a:t>optionLocator</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isTextPresentInTextField</a:t>
            </a:r>
            <a:r>
              <a:rPr lang="en-US" dirty="0">
                <a:latin typeface="Courier New"/>
                <a:ea typeface="Times New Roman"/>
              </a:rPr>
              <a:t>(self, locator, </a:t>
            </a:r>
            <a:r>
              <a:rPr lang="en-US" dirty="0" err="1">
                <a:latin typeface="Courier New"/>
                <a:ea typeface="Times New Roman"/>
              </a:rPr>
              <a:t>textString</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findElementsByLocator</a:t>
            </a:r>
            <a:r>
              <a:rPr lang="en-US" dirty="0">
                <a:latin typeface="Courier New"/>
                <a:ea typeface="Times New Roman"/>
              </a:rPr>
              <a:t> (self, locator):</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clickElementFromList</a:t>
            </a:r>
            <a:r>
              <a:rPr lang="en-US" dirty="0">
                <a:latin typeface="Courier New"/>
                <a:ea typeface="Times New Roman"/>
              </a:rPr>
              <a:t>(self, </a:t>
            </a:r>
            <a:r>
              <a:rPr lang="en-US" dirty="0" err="1">
                <a:latin typeface="Courier New"/>
                <a:ea typeface="Times New Roman"/>
              </a:rPr>
              <a:t>commonLocator</a:t>
            </a:r>
            <a:r>
              <a:rPr lang="en-US" dirty="0">
                <a:latin typeface="Courier New"/>
                <a:ea typeface="Times New Roman"/>
              </a:rPr>
              <a:t>, position):</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Extensions:</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timestamp(self):</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clickButton</a:t>
            </a:r>
            <a:r>
              <a:rPr lang="en-US" dirty="0">
                <a:latin typeface="Courier New"/>
                <a:ea typeface="Times New Roman"/>
              </a:rPr>
              <a:t>(self, TEXT):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tearDown</a:t>
            </a:r>
            <a:r>
              <a:rPr lang="en-US" dirty="0">
                <a:latin typeface="Courier New"/>
                <a:ea typeface="Times New Roman"/>
              </a:rPr>
              <a:t>(self):</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DESCRIPTION</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The VSEL package provides general purpose GUI methods for locating, selecting, clicking browser objects as well as creating test artifacts by taking screenshots.</a:t>
            </a:r>
            <a:r>
              <a:rPr lang="en-US" sz="4400" dirty="0">
                <a:latin typeface="Times New Roman"/>
                <a:ea typeface="Times New Roman"/>
              </a:rPr>
              <a:t> </a:t>
            </a:r>
            <a:r>
              <a:rPr lang="en-US" dirty="0">
                <a:latin typeface="Courier New"/>
                <a:ea typeface="Times New Roman"/>
              </a:rPr>
              <a:t>This package can be used for helping to automate any </a:t>
            </a:r>
            <a:r>
              <a:rPr lang="en-US" dirty="0" err="1">
                <a:latin typeface="Courier New"/>
                <a:ea typeface="Times New Roman"/>
              </a:rPr>
              <a:t>ViaSat</a:t>
            </a:r>
            <a:r>
              <a:rPr lang="en-US" dirty="0">
                <a:latin typeface="Courier New"/>
                <a:ea typeface="Times New Roman"/>
              </a:rPr>
              <a:t> browser-based GUI product with Selenium.</a:t>
            </a:r>
            <a:endParaRPr lang="en-US" sz="44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2055079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4.3.2.7	AL Devices Interface</a:t>
            </a:r>
          </a:p>
        </p:txBody>
      </p:sp>
      <p:sp>
        <p:nvSpPr>
          <p:cNvPr id="3" name="Content Placeholder 2"/>
          <p:cNvSpPr>
            <a:spLocks noGrp="1"/>
          </p:cNvSpPr>
          <p:nvPr>
            <p:ph sz="half" idx="1"/>
          </p:nvPr>
        </p:nvSpPr>
        <p:spPr/>
        <p:txBody>
          <a:bodyPr>
            <a:normAutofit fontScale="70000" lnSpcReduction="20000"/>
          </a:bodyPr>
          <a:lstStyle/>
          <a:p>
            <a:r>
              <a:rPr lang="en-US" dirty="0"/>
              <a:t>The </a:t>
            </a:r>
            <a:r>
              <a:rPr lang="en-US" dirty="0" err="1"/>
              <a:t>ArcLight</a:t>
            </a:r>
            <a:r>
              <a:rPr lang="en-US" dirty="0"/>
              <a:t> Devices Interface provides methods for controlling non-</a:t>
            </a:r>
            <a:r>
              <a:rPr lang="en-US" dirty="0" err="1"/>
              <a:t>gui</a:t>
            </a:r>
            <a:r>
              <a:rPr lang="en-US" dirty="0"/>
              <a:t> interfaces of </a:t>
            </a:r>
            <a:r>
              <a:rPr lang="en-US" dirty="0" err="1"/>
              <a:t>ArcLight</a:t>
            </a:r>
            <a:r>
              <a:rPr lang="en-US" dirty="0"/>
              <a:t> Equipment</a:t>
            </a:r>
          </a:p>
          <a:p>
            <a:r>
              <a:rPr lang="en-US" dirty="0"/>
              <a:t>The Terminal Console Interface provides methods for executing </a:t>
            </a:r>
            <a:r>
              <a:rPr lang="en-US" dirty="0" err="1"/>
              <a:t>ArcLight</a:t>
            </a:r>
            <a:r>
              <a:rPr lang="en-US" dirty="0"/>
              <a:t> Terminal commands whether connected via the serial port or </a:t>
            </a:r>
            <a:r>
              <a:rPr lang="en-US" dirty="0" err="1"/>
              <a:t>ssh</a:t>
            </a:r>
            <a:r>
              <a:rPr lang="en-US" dirty="0"/>
              <a:t>. </a:t>
            </a:r>
          </a:p>
          <a:p>
            <a:r>
              <a:rPr lang="en-US" dirty="0"/>
              <a:t> </a:t>
            </a:r>
            <a:r>
              <a:rPr lang="en-US" dirty="0" smtClean="0"/>
              <a:t>NOTE</a:t>
            </a:r>
            <a:r>
              <a:rPr lang="en-US" dirty="0"/>
              <a:t>: Currently, the existing library handles via serial port; as such, some of these classes should be moved to the GTAF devices layer where a serial or </a:t>
            </a:r>
            <a:r>
              <a:rPr lang="en-US" dirty="0" err="1"/>
              <a:t>ssh</a:t>
            </a:r>
            <a:r>
              <a:rPr lang="en-US" dirty="0"/>
              <a:t> transport path can be chosen independently.  </a:t>
            </a:r>
          </a:p>
          <a:p>
            <a:endParaRPr lang="en-US" dirty="0"/>
          </a:p>
        </p:txBody>
      </p:sp>
      <p:sp>
        <p:nvSpPr>
          <p:cNvPr id="4" name="Content Placeholder 3"/>
          <p:cNvSpPr>
            <a:spLocks noGrp="1"/>
          </p:cNvSpPr>
          <p:nvPr>
            <p:ph sz="half" idx="2"/>
          </p:nvPr>
        </p:nvSpPr>
        <p:spPr/>
        <p:txBody>
          <a:bodyPr>
            <a:noAutofit/>
          </a:bodyPr>
          <a:lstStyle/>
          <a:p>
            <a:pPr marL="0" lvl="0" indent="0">
              <a:spcBef>
                <a:spcPts val="0"/>
              </a:spcBef>
              <a:buNone/>
            </a:pPr>
            <a:r>
              <a:rPr lang="en-US" sz="1100" dirty="0">
                <a:solidFill>
                  <a:prstClr val="black"/>
                </a:solidFill>
                <a:latin typeface="Courier New"/>
                <a:ea typeface="Times New Roman"/>
              </a:rPr>
              <a:t>SYNOPSIS</a:t>
            </a:r>
            <a:endParaRPr lang="en-US" sz="1100" dirty="0">
              <a:solidFill>
                <a:prstClr val="black"/>
              </a:solidFill>
              <a:latin typeface="Times New Roman"/>
              <a:ea typeface="Times New Roman"/>
            </a:endParaRPr>
          </a:p>
          <a:p>
            <a:pPr marL="0" lvl="0" indent="0">
              <a:spcBef>
                <a:spcPts val="0"/>
              </a:spcBef>
              <a:buNone/>
            </a:pPr>
            <a:r>
              <a:rPr lang="en-US" sz="1100" dirty="0">
                <a:solidFill>
                  <a:prstClr val="black"/>
                </a:solidFill>
                <a:latin typeface="Courier New"/>
                <a:ea typeface="Times New Roman"/>
              </a:rPr>
              <a:t>    TERMCON - </a:t>
            </a:r>
            <a:r>
              <a:rPr lang="en-US" sz="1100" dirty="0" err="1">
                <a:solidFill>
                  <a:prstClr val="black"/>
                </a:solidFill>
                <a:latin typeface="Courier New"/>
                <a:ea typeface="Times New Roman"/>
              </a:rPr>
              <a:t>ArcLight</a:t>
            </a:r>
            <a:r>
              <a:rPr lang="en-US" sz="1100" dirty="0">
                <a:solidFill>
                  <a:prstClr val="black"/>
                </a:solidFill>
                <a:latin typeface="Courier New"/>
                <a:ea typeface="Times New Roman"/>
              </a:rPr>
              <a:t> Terminal Console API </a:t>
            </a:r>
            <a:endParaRPr lang="en-US" sz="1100" dirty="0">
              <a:solidFill>
                <a:prstClr val="black"/>
              </a:solidFill>
              <a:latin typeface="Times New Roman"/>
              <a:ea typeface="Times New Roman"/>
            </a:endParaRPr>
          </a:p>
          <a:p>
            <a:pPr marL="0" lvl="0" indent="0">
              <a:spcBef>
                <a:spcPts val="0"/>
              </a:spcBef>
              <a:buNone/>
            </a:pPr>
            <a:r>
              <a:rPr lang="en-US" sz="1100" dirty="0">
                <a:solidFill>
                  <a:prstClr val="black"/>
                </a:solidFill>
                <a:latin typeface="Courier New"/>
                <a:ea typeface="Times New Roman"/>
              </a:rPr>
              <a:t> </a:t>
            </a:r>
            <a:endParaRPr lang="en-US" sz="1100" dirty="0">
              <a:solidFill>
                <a:prstClr val="black"/>
              </a:solidFill>
              <a:latin typeface="Times New Roman"/>
              <a:ea typeface="Times New Roman"/>
            </a:endParaRPr>
          </a:p>
          <a:p>
            <a:pPr marL="0" lvl="0" indent="0">
              <a:spcBef>
                <a:spcPts val="0"/>
              </a:spcBef>
              <a:buNone/>
            </a:pPr>
            <a:r>
              <a:rPr lang="en-US" sz="1100" dirty="0">
                <a:solidFill>
                  <a:prstClr val="black"/>
                </a:solidFill>
                <a:latin typeface="Courier New"/>
                <a:ea typeface="Times New Roman"/>
              </a:rPr>
              <a:t>SYNTAX</a:t>
            </a:r>
            <a:endParaRPr lang="en-US" sz="1100" dirty="0">
              <a:solidFill>
                <a:prstClr val="black"/>
              </a:solidFill>
              <a:latin typeface="Times New Roman"/>
              <a:ea typeface="Times New Roman"/>
            </a:endParaRPr>
          </a:p>
          <a:p>
            <a:pPr marL="0" lvl="0" indent="0">
              <a:spcBef>
                <a:spcPts val="0"/>
              </a:spcBef>
              <a:buNone/>
            </a:pPr>
            <a:r>
              <a:rPr lang="en-US" sz="1100" dirty="0">
                <a:solidFill>
                  <a:prstClr val="black"/>
                </a:solidFill>
                <a:latin typeface="Courier New"/>
                <a:ea typeface="Times New Roman"/>
              </a:rPr>
              <a:t>from </a:t>
            </a:r>
            <a:r>
              <a:rPr lang="en-US" sz="1100" dirty="0" err="1">
                <a:solidFill>
                  <a:prstClr val="black"/>
                </a:solidFill>
                <a:latin typeface="Courier New"/>
                <a:ea typeface="Times New Roman"/>
              </a:rPr>
              <a:t>TermSerialCom</a:t>
            </a:r>
            <a:r>
              <a:rPr lang="en-US" sz="1100" dirty="0">
                <a:solidFill>
                  <a:prstClr val="black"/>
                </a:solidFill>
                <a:latin typeface="Courier New"/>
                <a:ea typeface="Times New Roman"/>
              </a:rPr>
              <a:t> IMPORT *</a:t>
            </a:r>
          </a:p>
          <a:p>
            <a:pPr marL="0" lvl="0" indent="0">
              <a:spcBef>
                <a:spcPts val="0"/>
              </a:spcBef>
              <a:buNone/>
            </a:pPr>
            <a:r>
              <a:rPr lang="en-US" sz="1100" dirty="0">
                <a:solidFill>
                  <a:prstClr val="black"/>
                </a:solidFill>
                <a:latin typeface="Courier New"/>
                <a:ea typeface="Times New Roman"/>
              </a:rPr>
              <a:t>class </a:t>
            </a:r>
            <a:r>
              <a:rPr lang="en-US" sz="1100" dirty="0" err="1">
                <a:solidFill>
                  <a:prstClr val="black"/>
                </a:solidFill>
                <a:latin typeface="Courier New"/>
                <a:ea typeface="Times New Roman"/>
              </a:rPr>
              <a:t>TermCmd</a:t>
            </a:r>
            <a:r>
              <a:rPr lang="en-US" sz="1100" dirty="0">
                <a:solidFill>
                  <a:prstClr val="black"/>
                </a:solidFill>
                <a:latin typeface="Courier New"/>
                <a:ea typeface="Times New Roman"/>
              </a:rPr>
              <a:t>(object):</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__</a:t>
            </a:r>
            <a:r>
              <a:rPr lang="en-US" sz="1100" dirty="0" err="1">
                <a:solidFill>
                  <a:prstClr val="black"/>
                </a:solidFill>
                <a:latin typeface="Courier New"/>
                <a:ea typeface="Times New Roman"/>
              </a:rPr>
              <a:t>init</a:t>
            </a:r>
            <a:r>
              <a:rPr lang="en-US" sz="1100" dirty="0">
                <a:solidFill>
                  <a:prstClr val="black"/>
                </a:solidFill>
                <a:latin typeface="Courier New"/>
                <a:ea typeface="Times New Roman"/>
              </a:rPr>
              <a:t>__(self, </a:t>
            </a:r>
            <a:r>
              <a:rPr lang="en-US" sz="1100" dirty="0" err="1">
                <a:solidFill>
                  <a:prstClr val="black"/>
                </a:solidFill>
                <a:latin typeface="Courier New"/>
                <a:ea typeface="Times New Roman"/>
              </a:rPr>
              <a:t>tl</a:t>
            </a:r>
            <a:r>
              <a:rPr lang="en-US" sz="1100" dirty="0">
                <a:solidFill>
                  <a:prstClr val="black"/>
                </a:solidFill>
                <a:latin typeface="Courier New"/>
                <a:ea typeface="Times New Roman"/>
              </a:rPr>
              <a:t>):</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login(self, user, password):</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logout(self):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setLatLong</a:t>
            </a:r>
            <a:r>
              <a:rPr lang="en-US" sz="1100" dirty="0">
                <a:solidFill>
                  <a:prstClr val="black"/>
                </a:solidFill>
                <a:latin typeface="Courier New"/>
                <a:ea typeface="Times New Roman"/>
              </a:rPr>
              <a:t>(self, </a:t>
            </a:r>
            <a:r>
              <a:rPr lang="en-US" sz="1100" dirty="0" err="1">
                <a:solidFill>
                  <a:prstClr val="black"/>
                </a:solidFill>
                <a:latin typeface="Courier New"/>
                <a:ea typeface="Times New Roman"/>
              </a:rPr>
              <a:t>lat</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lon</a:t>
            </a:r>
            <a:r>
              <a:rPr lang="en-US" sz="1100" dirty="0">
                <a:solidFill>
                  <a:prstClr val="black"/>
                </a:solidFill>
                <a:latin typeface="Courier New"/>
                <a:ea typeface="Times New Roman"/>
              </a:rPr>
              <a:t>):</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getAttenuator</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termcfg</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termcfgVersion</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termcfgStatus</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termcfgRLConfig</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getAttenLimit</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reboot(self):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reboot_error</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waitConsoleTerm</a:t>
            </a:r>
            <a:r>
              <a:rPr lang="en-US" sz="1100" dirty="0">
                <a:solidFill>
                  <a:prstClr val="black"/>
                </a:solidFill>
                <a:latin typeface="Courier New"/>
                <a:ea typeface="Times New Roman"/>
              </a:rPr>
              <a:t>(self):</a:t>
            </a:r>
            <a:endParaRPr lang="en-US" sz="1100" dirty="0">
              <a:solidFill>
                <a:prstClr val="black"/>
              </a:solidFill>
              <a:latin typeface="Times New Roman"/>
              <a:ea typeface="Times New Roman"/>
            </a:endParaRPr>
          </a:p>
          <a:p>
            <a:pPr marL="22860" lvl="0" indent="0">
              <a:spcBef>
                <a:spcPts val="0"/>
              </a:spcBef>
              <a:buNone/>
            </a:pPr>
            <a:r>
              <a:rPr lang="en-US" sz="1100" dirty="0">
                <a:solidFill>
                  <a:prstClr val="black"/>
                </a:solidFill>
                <a:latin typeface="Courier New"/>
                <a:ea typeface="Times New Roman"/>
              </a:rPr>
              <a:t> </a:t>
            </a:r>
            <a:endParaRPr lang="en-US" sz="1100" dirty="0">
              <a:solidFill>
                <a:prstClr val="black"/>
              </a:solidFill>
              <a:latin typeface="Times New Roman"/>
              <a:ea typeface="Times New Roman"/>
            </a:endParaRPr>
          </a:p>
          <a:p>
            <a:pPr marL="22860" lvl="0" indent="0">
              <a:spcBef>
                <a:spcPts val="0"/>
              </a:spcBef>
              <a:buNone/>
            </a:pPr>
            <a:r>
              <a:rPr lang="en-US" sz="1100" dirty="0">
                <a:solidFill>
                  <a:prstClr val="black"/>
                </a:solidFill>
                <a:latin typeface="Courier New"/>
                <a:ea typeface="Times New Roman"/>
              </a:rPr>
              <a:t>### Extensions</a:t>
            </a:r>
            <a:endParaRPr lang="en-US" sz="1100" dirty="0">
              <a:solidFill>
                <a:prstClr val="black"/>
              </a:solidFill>
              <a:latin typeface="Times New Roman"/>
              <a:ea typeface="Times New Roman"/>
            </a:endParaRPr>
          </a:p>
          <a:p>
            <a:pPr marL="22860" lvl="0" indent="0">
              <a:spcBef>
                <a:spcPts val="0"/>
              </a:spcBef>
              <a:buNone/>
            </a:pPr>
            <a:r>
              <a:rPr lang="en-US" sz="1100" dirty="0" err="1">
                <a:solidFill>
                  <a:prstClr val="black"/>
                </a:solidFill>
                <a:latin typeface="Courier New"/>
                <a:ea typeface="Times New Roman"/>
              </a:rPr>
              <a:t>def</a:t>
            </a:r>
            <a:r>
              <a:rPr lang="en-US" sz="1100" dirty="0">
                <a:solidFill>
                  <a:prstClr val="black"/>
                </a:solidFill>
                <a:latin typeface="Courier New"/>
                <a:ea typeface="Times New Roman"/>
              </a:rPr>
              <a:t> </a:t>
            </a:r>
            <a:r>
              <a:rPr lang="en-US" sz="1100" dirty="0" err="1">
                <a:solidFill>
                  <a:prstClr val="black"/>
                </a:solidFill>
                <a:latin typeface="Courier New"/>
                <a:ea typeface="Times New Roman"/>
              </a:rPr>
              <a:t>setAntenna</a:t>
            </a:r>
            <a:r>
              <a:rPr lang="en-US" sz="1100" dirty="0">
                <a:solidFill>
                  <a:prstClr val="black"/>
                </a:solidFill>
                <a:latin typeface="Courier New"/>
                <a:ea typeface="Times New Roman"/>
              </a:rPr>
              <a:t>(self, </a:t>
            </a:r>
            <a:r>
              <a:rPr lang="en-US" sz="1100" dirty="0" err="1">
                <a:solidFill>
                  <a:prstClr val="black"/>
                </a:solidFill>
                <a:latin typeface="Courier New"/>
                <a:ea typeface="Times New Roman"/>
              </a:rPr>
              <a:t>antennaType</a:t>
            </a:r>
            <a:r>
              <a:rPr lang="en-US" sz="1100" dirty="0" smtClean="0">
                <a:solidFill>
                  <a:prstClr val="black"/>
                </a:solidFill>
                <a:latin typeface="Courier New"/>
                <a:ea typeface="Times New Roman"/>
              </a:rPr>
              <a:t>)</a:t>
            </a:r>
          </a:p>
          <a:p>
            <a:pPr marL="22860" lvl="0" indent="0">
              <a:spcBef>
                <a:spcPts val="0"/>
              </a:spcBef>
              <a:buNone/>
            </a:pPr>
            <a:endParaRPr lang="en-US" sz="1100" dirty="0">
              <a:solidFill>
                <a:prstClr val="black"/>
              </a:solidFill>
              <a:latin typeface="Times New Roman"/>
              <a:ea typeface="Times New Roman"/>
            </a:endParaRPr>
          </a:p>
          <a:p>
            <a:pPr marL="0" marR="0" indent="0">
              <a:spcBef>
                <a:spcPts val="0"/>
              </a:spcBef>
              <a:spcAft>
                <a:spcPts val="0"/>
              </a:spcAft>
              <a:buNone/>
            </a:pPr>
            <a:r>
              <a:rPr lang="en-US" sz="1100" dirty="0">
                <a:latin typeface="Courier New"/>
                <a:ea typeface="Times New Roman"/>
              </a:rPr>
              <a:t>FILES</a:t>
            </a:r>
            <a:endParaRPr lang="en-US" sz="1100" dirty="0">
              <a:latin typeface="Times New Roman"/>
              <a:ea typeface="Times New Roman"/>
            </a:endParaRPr>
          </a:p>
          <a:p>
            <a:pPr marL="0" marR="0" indent="0">
              <a:spcBef>
                <a:spcPts val="0"/>
              </a:spcBef>
              <a:spcAft>
                <a:spcPts val="0"/>
              </a:spcAft>
              <a:buNone/>
            </a:pPr>
            <a:r>
              <a:rPr lang="en-US" sz="1100" dirty="0">
                <a:latin typeface="Courier New"/>
                <a:ea typeface="Times New Roman"/>
              </a:rPr>
              <a:t>//Arclight/ArcLight/AcceptanceTest/Automation/GTAF_TIDE/Scripts/utils/TermSerialCom.py</a:t>
            </a:r>
            <a:endParaRPr lang="en-US" sz="1100" dirty="0">
              <a:latin typeface="Times New Roman"/>
              <a:ea typeface="Times New Roman"/>
            </a:endParaRPr>
          </a:p>
          <a:p>
            <a:pPr marL="0" marR="0" indent="0">
              <a:spcBef>
                <a:spcPts val="0"/>
              </a:spcBef>
              <a:spcAft>
                <a:spcPts val="0"/>
              </a:spcAft>
              <a:buNone/>
            </a:pPr>
            <a:r>
              <a:rPr lang="en-US" sz="1100" dirty="0">
                <a:latin typeface="Courier New"/>
                <a:ea typeface="Times New Roman"/>
              </a:rPr>
              <a:t> </a:t>
            </a:r>
            <a:endParaRPr lang="en-US" sz="1100" dirty="0">
              <a:latin typeface="Times New Roman"/>
              <a:ea typeface="Times New Roman"/>
            </a:endParaRPr>
          </a:p>
          <a:p>
            <a:pPr marL="0" marR="0" indent="0">
              <a:spcBef>
                <a:spcPts val="0"/>
              </a:spcBef>
              <a:spcAft>
                <a:spcPts val="0"/>
              </a:spcAft>
              <a:buNone/>
            </a:pPr>
            <a:endParaRPr lang="en-US" sz="1100" dirty="0">
              <a:effectLst/>
              <a:latin typeface="Times New Roman"/>
              <a:ea typeface="Times New Roman"/>
            </a:endParaRPr>
          </a:p>
        </p:txBody>
      </p:sp>
    </p:spTree>
    <p:extLst>
      <p:ext uri="{BB962C8B-B14F-4D97-AF65-F5344CB8AC3E}">
        <p14:creationId xmlns:p14="http://schemas.microsoft.com/office/powerpoint/2010/main" val="2795066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4.3.2.9	Results Database Interface</a:t>
            </a:r>
          </a:p>
        </p:txBody>
      </p:sp>
      <p:sp>
        <p:nvSpPr>
          <p:cNvPr id="3" name="Content Placeholder 2"/>
          <p:cNvSpPr>
            <a:spLocks noGrp="1"/>
          </p:cNvSpPr>
          <p:nvPr>
            <p:ph sz="half" idx="1"/>
          </p:nvPr>
        </p:nvSpPr>
        <p:spPr/>
        <p:txBody>
          <a:bodyPr>
            <a:normAutofit/>
          </a:bodyPr>
          <a:lstStyle/>
          <a:p>
            <a:r>
              <a:rPr lang="en-US" sz="1800" dirty="0"/>
              <a:t>The </a:t>
            </a:r>
            <a:r>
              <a:rPr lang="en-US" sz="1800" dirty="0" err="1"/>
              <a:t>ReDa</a:t>
            </a:r>
            <a:r>
              <a:rPr lang="en-US" sz="1800" dirty="0"/>
              <a:t> API can be converted from the existing TCL package at //Broadband/</a:t>
            </a:r>
            <a:r>
              <a:rPr lang="en-US" sz="1800" dirty="0" err="1"/>
              <a:t>TestTools</a:t>
            </a:r>
            <a:r>
              <a:rPr lang="en-US" sz="1800" dirty="0"/>
              <a:t>/SAM/core/source/lib/</a:t>
            </a:r>
            <a:r>
              <a:rPr lang="en-US" sz="1800" dirty="0" err="1"/>
              <a:t>RedaLibrary.tcl</a:t>
            </a:r>
            <a:r>
              <a:rPr lang="en-US" sz="1800" dirty="0"/>
              <a:t> </a:t>
            </a:r>
          </a:p>
          <a:p>
            <a:endParaRPr lang="en-US" sz="1800" dirty="0"/>
          </a:p>
        </p:txBody>
      </p:sp>
      <p:sp>
        <p:nvSpPr>
          <p:cNvPr id="4" name="Content Placeholder 3"/>
          <p:cNvSpPr>
            <a:spLocks noGrp="1"/>
          </p:cNvSpPr>
          <p:nvPr>
            <p:ph sz="half" idx="2"/>
          </p:nvPr>
        </p:nvSpPr>
        <p:spPr/>
        <p:txBody>
          <a:bodyPr>
            <a:noAutofit/>
          </a:bodyPr>
          <a:lstStyle/>
          <a:p>
            <a:pPr marL="0" marR="0" indent="0">
              <a:spcBef>
                <a:spcPts val="0"/>
              </a:spcBef>
              <a:spcAft>
                <a:spcPts val="0"/>
              </a:spcAft>
              <a:buNone/>
            </a:pPr>
            <a:r>
              <a:rPr lang="en-US" sz="900" dirty="0">
                <a:latin typeface="Courier New"/>
                <a:ea typeface="Times New Roman"/>
              </a:rPr>
              <a:t>SYNOPSIS</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REDA - Results Database API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SYNTAX</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from </a:t>
            </a:r>
            <a:r>
              <a:rPr lang="en-US" sz="900" dirty="0" err="1">
                <a:latin typeface="Courier New"/>
                <a:ea typeface="Times New Roman"/>
              </a:rPr>
              <a:t>redaLib</a:t>
            </a:r>
            <a:r>
              <a:rPr lang="en-US" sz="900" dirty="0">
                <a:latin typeface="Courier New"/>
                <a:ea typeface="Times New Roman"/>
              </a:rPr>
              <a:t> IMPORT *</a:t>
            </a:r>
            <a:endParaRPr lang="en-US" sz="900" dirty="0">
              <a:latin typeface="Times New Roman"/>
              <a:ea typeface="Times New Roman"/>
            </a:endParaRPr>
          </a:p>
          <a:p>
            <a:pPr marL="0" marR="0" indent="0">
              <a:spcBef>
                <a:spcPts val="0"/>
              </a:spcBef>
              <a:spcAft>
                <a:spcPts val="0"/>
              </a:spcAft>
              <a:buNone/>
            </a:pPr>
            <a:r>
              <a:rPr lang="en-US" sz="900" dirty="0">
                <a:latin typeface="Times New Roman"/>
                <a:ea typeface="Times New Roman"/>
              </a:rPr>
              <a:t> </a:t>
            </a:r>
          </a:p>
          <a:p>
            <a:pPr marL="0" marR="0" indent="0">
              <a:spcBef>
                <a:spcPts val="0"/>
              </a:spcBef>
              <a:spcAft>
                <a:spcPts val="0"/>
              </a:spcAft>
              <a:buNone/>
            </a:pPr>
            <a:r>
              <a:rPr lang="en-US" sz="900" dirty="0">
                <a:latin typeface="Courier New"/>
                <a:ea typeface="Times New Roman"/>
              </a:rPr>
              <a:t>class </a:t>
            </a:r>
            <a:r>
              <a:rPr lang="en-US" sz="900" dirty="0" err="1">
                <a:latin typeface="Courier New"/>
                <a:ea typeface="Times New Roman"/>
              </a:rPr>
              <a:t>redaLib</a:t>
            </a:r>
            <a:r>
              <a:rPr lang="en-US" sz="900" dirty="0">
                <a:latin typeface="Courier New"/>
                <a:ea typeface="Times New Roman"/>
              </a:rPr>
              <a:t>:</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__</a:t>
            </a:r>
            <a:r>
              <a:rPr lang="en-US" sz="900" dirty="0" err="1">
                <a:latin typeface="Courier New"/>
                <a:ea typeface="Times New Roman"/>
              </a:rPr>
              <a:t>init</a:t>
            </a:r>
            <a:r>
              <a:rPr lang="en-US" sz="900" dirty="0">
                <a:latin typeface="Courier New"/>
                <a:ea typeface="Times New Roman"/>
              </a:rPr>
              <a:t>__(self, </a:t>
            </a:r>
            <a:r>
              <a:rPr lang="en-US" sz="900" dirty="0" err="1">
                <a:latin typeface="Courier New"/>
                <a:ea typeface="Times New Roman"/>
              </a:rPr>
              <a:t>deleteDbLog</a:t>
            </a:r>
            <a:r>
              <a:rPr lang="en-US" sz="900" dirty="0">
                <a:latin typeface="Courier New"/>
                <a:ea typeface="Times New Roman"/>
              </a:rPr>
              <a:t>):</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addGroup</a:t>
            </a:r>
            <a:r>
              <a:rPr lang="en-US" sz="900" dirty="0">
                <a:latin typeface="Courier New"/>
                <a:ea typeface="Times New Roman"/>
              </a:rPr>
              <a:t>(self, </a:t>
            </a:r>
            <a:r>
              <a:rPr lang="en-US" sz="900" dirty="0" err="1">
                <a:latin typeface="Courier New"/>
                <a:ea typeface="Times New Roman"/>
              </a:rPr>
              <a:t>testStation</a:t>
            </a:r>
            <a:r>
              <a:rPr lang="en-US" sz="900" dirty="0">
                <a:latin typeface="Courier New"/>
                <a:ea typeface="Times New Roman"/>
              </a:rPr>
              <a:t>, </a:t>
            </a:r>
            <a:r>
              <a:rPr lang="en-US" sz="900" dirty="0" err="1">
                <a:latin typeface="Courier New"/>
                <a:ea typeface="Times New Roman"/>
              </a:rPr>
              <a:t>groupName</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updateGroupConfig</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updateGroupResult</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addVersionInfo</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name, type, </a:t>
            </a:r>
            <a:r>
              <a:rPr lang="en-US" sz="900" dirty="0" err="1">
                <a:latin typeface="Courier New"/>
                <a:ea typeface="Times New Roman"/>
              </a:rPr>
              <a:t>vers</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editReleaseCycle</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r>
              <a:rPr lang="en-US" sz="900" dirty="0" err="1">
                <a:latin typeface="Courier New"/>
                <a:ea typeface="Times New Roman"/>
              </a:rPr>
              <a:t>yesNo</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addLogData</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file,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deleteLogData</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r>
              <a:rPr lang="en-US" sz="900" dirty="0" err="1">
                <a:latin typeface="Courier New"/>
                <a:ea typeface="Times New Roman"/>
              </a:rPr>
              <a:t>fileFormat</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addSmConsoleLogData</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file, mac,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deleteSmConsoleLogData</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addTest</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r>
              <a:rPr lang="en-US" sz="900" dirty="0" err="1">
                <a:latin typeface="Courier New"/>
                <a:ea typeface="Times New Roman"/>
              </a:rPr>
              <a:t>testName</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updateTestConfig</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r>
              <a:rPr lang="en-US" sz="900" dirty="0" err="1">
                <a:latin typeface="Courier New"/>
                <a:ea typeface="Times New Roman"/>
              </a:rPr>
              <a:t>tstid</a:t>
            </a:r>
            <a:r>
              <a:rPr lang="en-US" sz="900" dirty="0">
                <a:latin typeface="Courier New"/>
                <a:ea typeface="Times New Roman"/>
              </a:rPr>
              <a:t>,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updateTestResult</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r>
              <a:rPr lang="en-US" sz="900" dirty="0" err="1">
                <a:latin typeface="Courier New"/>
                <a:ea typeface="Times New Roman"/>
              </a:rPr>
              <a:t>tstid</a:t>
            </a:r>
            <a:r>
              <a:rPr lang="en-US" sz="900" dirty="0">
                <a:latin typeface="Courier New"/>
                <a:ea typeface="Times New Roman"/>
              </a:rPr>
              <a:t>, fields)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getTestSpecPassFail</a:t>
            </a:r>
            <a:r>
              <a:rPr lang="en-US" sz="900" dirty="0">
                <a:latin typeface="Courier New"/>
                <a:ea typeface="Times New Roman"/>
              </a:rPr>
              <a:t>(self, </a:t>
            </a:r>
            <a:r>
              <a:rPr lang="en-US" sz="900" dirty="0" err="1">
                <a:latin typeface="Courier New"/>
                <a:ea typeface="Times New Roman"/>
              </a:rPr>
              <a:t>grpId</a:t>
            </a:r>
            <a:r>
              <a:rPr lang="en-US" sz="900" dirty="0">
                <a:latin typeface="Courier New"/>
                <a:ea typeface="Times New Roman"/>
              </a:rPr>
              <a:t>)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getGroupNames</a:t>
            </a:r>
            <a:r>
              <a:rPr lang="en-US" sz="900" dirty="0">
                <a:latin typeface="Courier New"/>
                <a:ea typeface="Times New Roman"/>
              </a:rPr>
              <a:t>(self)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getTestNames</a:t>
            </a:r>
            <a:r>
              <a:rPr lang="en-US" sz="900" dirty="0">
                <a:latin typeface="Courier New"/>
                <a:ea typeface="Times New Roman"/>
              </a:rPr>
              <a:t>(self) :</a:t>
            </a:r>
            <a:endParaRPr lang="en-US" sz="900" dirty="0">
              <a:latin typeface="Times New Roman"/>
              <a:ea typeface="Times New Roman"/>
            </a:endParaRPr>
          </a:p>
          <a:p>
            <a:pPr marL="22860" marR="0" indent="0">
              <a:spcBef>
                <a:spcPts val="0"/>
              </a:spcBef>
              <a:spcAft>
                <a:spcPts val="0"/>
              </a:spcAft>
              <a:buNone/>
            </a:pPr>
            <a:r>
              <a:rPr lang="en-US" sz="900" dirty="0" err="1">
                <a:latin typeface="Courier New"/>
                <a:ea typeface="Times New Roman"/>
              </a:rPr>
              <a:t>def</a:t>
            </a:r>
            <a:r>
              <a:rPr lang="en-US" sz="900" dirty="0">
                <a:latin typeface="Courier New"/>
                <a:ea typeface="Times New Roman"/>
              </a:rPr>
              <a:t> </a:t>
            </a:r>
            <a:r>
              <a:rPr lang="en-US" sz="900" dirty="0" err="1">
                <a:latin typeface="Courier New"/>
                <a:ea typeface="Times New Roman"/>
              </a:rPr>
              <a:t>addGroupName</a:t>
            </a:r>
            <a:r>
              <a:rPr lang="en-US" sz="900" dirty="0">
                <a:latin typeface="Courier New"/>
                <a:ea typeface="Times New Roman"/>
              </a:rPr>
              <a:t>(self, </a:t>
            </a:r>
            <a:r>
              <a:rPr lang="en-US" sz="900" dirty="0" err="1">
                <a:latin typeface="Courier New"/>
                <a:ea typeface="Times New Roman"/>
              </a:rPr>
              <a:t>gName</a:t>
            </a: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DESCRIPTION</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The REDA package provides methods for managing results data in the (MySQL) database.</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FILES</a:t>
            </a:r>
            <a:endParaRPr lang="en-US" sz="900" dirty="0">
              <a:latin typeface="Times New Roman"/>
              <a:ea typeface="Times New Roman"/>
            </a:endParaRPr>
          </a:p>
          <a:p>
            <a:pPr marL="0" marR="0" indent="0">
              <a:spcBef>
                <a:spcPts val="0"/>
              </a:spcBef>
              <a:spcAft>
                <a:spcPts val="0"/>
              </a:spcAft>
              <a:buNone/>
            </a:pPr>
            <a:r>
              <a:rPr lang="en-US" sz="900" dirty="0">
                <a:latin typeface="Courier New"/>
                <a:ea typeface="Times New Roman"/>
              </a:rPr>
              <a:t>    //</a:t>
            </a:r>
            <a:r>
              <a:rPr lang="en-US" sz="900" dirty="0" smtClean="0">
                <a:latin typeface="Courier New"/>
                <a:ea typeface="Times New Roman"/>
              </a:rPr>
              <a:t>Arclight/ArcLight/AcceptanceTest/Automation/NMS/redaLib.py</a:t>
            </a:r>
            <a:endParaRPr lang="en-US" sz="900" dirty="0"/>
          </a:p>
        </p:txBody>
      </p:sp>
    </p:spTree>
    <p:extLst>
      <p:ext uri="{BB962C8B-B14F-4D97-AF65-F5344CB8AC3E}">
        <p14:creationId xmlns:p14="http://schemas.microsoft.com/office/powerpoint/2010/main" val="2993027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4.3.2.10	MySQL Interface</a:t>
            </a:r>
          </a:p>
        </p:txBody>
      </p:sp>
      <p:sp>
        <p:nvSpPr>
          <p:cNvPr id="3" name="Content Placeholder 2"/>
          <p:cNvSpPr>
            <a:spLocks noGrp="1"/>
          </p:cNvSpPr>
          <p:nvPr>
            <p:ph sz="half" idx="1"/>
          </p:nvPr>
        </p:nvSpPr>
        <p:spPr/>
        <p:txBody>
          <a:bodyPr>
            <a:normAutofit fontScale="55000" lnSpcReduction="20000"/>
          </a:bodyPr>
          <a:lstStyle/>
          <a:p>
            <a:r>
              <a:rPr lang="en-US" dirty="0"/>
              <a:t>MySQL is an open source database that will be used as a COTS tool for this project.  The product will be installed on the AL Test Linux device according to the instructions for RPM installation specified by reference document REF-22-01 in Section 2.2 - </a:t>
            </a:r>
            <a:r>
              <a:rPr lang="fr-FR" dirty="0"/>
              <a:t>Commercial Standards</a:t>
            </a:r>
            <a:r>
              <a:rPr lang="en-US" dirty="0"/>
              <a:t>. </a:t>
            </a:r>
          </a:p>
          <a:p>
            <a:r>
              <a:rPr lang="en-US" dirty="0"/>
              <a:t>Once installed, the database will be configured with a login (managed by the database connection object defined in Section 4.3.2.8.1) and the tables shown in Figure 12, which will be created using an SQL initialization script according to the definitions detailed in Section 5.9. </a:t>
            </a:r>
          </a:p>
          <a:p>
            <a:r>
              <a:rPr lang="en-US" dirty="0"/>
              <a:t>The </a:t>
            </a:r>
            <a:r>
              <a:rPr lang="en-US" dirty="0" err="1"/>
              <a:t>ReDa</a:t>
            </a:r>
            <a:r>
              <a:rPr lang="en-US" dirty="0"/>
              <a:t> GUI interface supports </a:t>
            </a:r>
            <a:r>
              <a:rPr lang="en-US" dirty="0" err="1"/>
              <a:t>phpMyAdmin</a:t>
            </a:r>
            <a:r>
              <a:rPr lang="en-US" dirty="0"/>
              <a:t> which can be used to initialize and maintain the MySQL database [TBR]. Initially the SQL interpreter (command line) of MySQL will be used to create, configure and display tables; some with scripts</a:t>
            </a:r>
            <a:r>
              <a:rPr lang="en-US" dirty="0" smtClean="0"/>
              <a:t>.</a:t>
            </a:r>
            <a:endParaRPr lang="en-US" dirty="0"/>
          </a:p>
          <a:p>
            <a:endParaRPr lang="en-US" dirty="0"/>
          </a:p>
        </p:txBody>
      </p:sp>
      <p:pic>
        <p:nvPicPr>
          <p:cNvPr id="1027" name="Picture 3"/>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590800"/>
            <a:ext cx="4038600" cy="256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285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CSCI DETAILED DESIGN</a:t>
            </a:r>
          </a:p>
        </p:txBody>
      </p:sp>
      <p:sp>
        <p:nvSpPr>
          <p:cNvPr id="3" name="Content Placeholder 2"/>
          <p:cNvSpPr>
            <a:spLocks noGrp="1"/>
          </p:cNvSpPr>
          <p:nvPr>
            <p:ph sz="half" idx="1"/>
          </p:nvPr>
        </p:nvSpPr>
        <p:spPr/>
        <p:txBody>
          <a:bodyPr>
            <a:noAutofit/>
          </a:bodyPr>
          <a:lstStyle/>
          <a:p>
            <a:r>
              <a:rPr lang="en-US" sz="1800" b="1" dirty="0" smtClean="0"/>
              <a:t>5.1 Apache</a:t>
            </a:r>
            <a:endParaRPr lang="en-US" sz="1800" b="1" dirty="0"/>
          </a:p>
          <a:p>
            <a:pPr lvl="1"/>
            <a:r>
              <a:rPr lang="en-US" sz="1800" dirty="0"/>
              <a:t>Apache will launch the AL Test GUI scripts according to the URL and html from the index.html starting point.</a:t>
            </a:r>
          </a:p>
          <a:p>
            <a:r>
              <a:rPr lang="en-US" sz="1800" b="1" dirty="0" smtClean="0"/>
              <a:t>5.2 AL </a:t>
            </a:r>
            <a:r>
              <a:rPr lang="en-US" sz="1800" b="1" dirty="0"/>
              <a:t>Test GUI</a:t>
            </a:r>
          </a:p>
          <a:p>
            <a:pPr lvl="1"/>
            <a:r>
              <a:rPr lang="en-US" sz="1800" dirty="0"/>
              <a:t>The functions in this section implement the API specified in Section 4.3.2.2.2 AL Test GUI Scripts Interface and handle the html and processing as described below.</a:t>
            </a:r>
          </a:p>
          <a:p>
            <a:pPr lvl="1"/>
            <a:r>
              <a:rPr lang="en-US" sz="1800" b="1" dirty="0" smtClean="0"/>
              <a:t>5.2.1  Main Homepage</a:t>
            </a:r>
            <a:endParaRPr lang="en-US" sz="1800" b="1" dirty="0"/>
          </a:p>
          <a:p>
            <a:pPr lvl="2"/>
            <a:r>
              <a:rPr lang="en-US" sz="1600" dirty="0"/>
              <a:t>This page is controlled by the index.html script</a:t>
            </a:r>
          </a:p>
        </p:txBody>
      </p:sp>
      <p:sp>
        <p:nvSpPr>
          <p:cNvPr id="4" name="Content Placeholder 3"/>
          <p:cNvSpPr>
            <a:spLocks noGrp="1"/>
          </p:cNvSpPr>
          <p:nvPr>
            <p:ph sz="half" idx="2"/>
          </p:nvPr>
        </p:nvSpPr>
        <p:spPr/>
        <p:txBody>
          <a:bodyPr>
            <a:normAutofit/>
          </a:bodyPr>
          <a:lstStyle/>
          <a:p>
            <a:pPr marL="0" marR="0" indent="0">
              <a:spcBef>
                <a:spcPts val="0"/>
              </a:spcBef>
              <a:spcAft>
                <a:spcPts val="0"/>
              </a:spcAft>
              <a:buNone/>
            </a:pPr>
            <a:r>
              <a:rPr lang="en-US" sz="1200" dirty="0">
                <a:latin typeface="Courier New"/>
                <a:ea typeface="Times New Roman"/>
              </a:rPr>
              <a:t>&lt;!DOCTYPE html&gt;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&lt;html&gt;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&lt;head&gt;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&lt;title&gt;Home-AL Test Automation&lt;/title&gt;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&lt;/head&gt;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&lt;body&gt;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 </a:t>
            </a:r>
            <a:endParaRPr lang="en-US" sz="1200" dirty="0">
              <a:latin typeface="Times New Roman"/>
              <a:ea typeface="Times New Roman"/>
            </a:endParaRPr>
          </a:p>
          <a:p>
            <a:pPr marL="0" marR="0" indent="0">
              <a:spcBef>
                <a:spcPts val="0"/>
              </a:spcBef>
              <a:spcAft>
                <a:spcPts val="0"/>
              </a:spcAft>
              <a:buNone/>
            </a:pPr>
            <a:r>
              <a:rPr lang="en-US" sz="1200" dirty="0" err="1">
                <a:latin typeface="Courier New"/>
                <a:ea typeface="Times New Roman"/>
              </a:rPr>
              <a:t>ArcLight</a:t>
            </a:r>
            <a:r>
              <a:rPr lang="en-US" sz="1200" dirty="0">
                <a:latin typeface="Courier New"/>
                <a:ea typeface="Times New Roman"/>
              </a:rPr>
              <a:t> Test Automation Homepage</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 </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 action="</a:t>
            </a:r>
            <a:r>
              <a:rPr lang="en-US" sz="1200" dirty="0" err="1">
                <a:latin typeface="Courier New"/>
                <a:ea typeface="Times New Roman"/>
              </a:rPr>
              <a:t>altgTest.php</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a:t>
            </a:r>
            <a:r>
              <a:rPr lang="en-US" sz="1200" dirty="0" err="1">
                <a:latin typeface="Courier New"/>
                <a:ea typeface="Times New Roman"/>
              </a:rPr>
              <a:t>br</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&lt;input type="submit" value="Launch"&gt;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 action="</a:t>
            </a:r>
            <a:r>
              <a:rPr lang="en-US" sz="1200" dirty="0" err="1">
                <a:latin typeface="Courier New"/>
                <a:ea typeface="Times New Roman"/>
              </a:rPr>
              <a:t>altgStatus.php</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a:t>
            </a:r>
            <a:r>
              <a:rPr lang="en-US" sz="1200" dirty="0" err="1">
                <a:latin typeface="Courier New"/>
                <a:ea typeface="Times New Roman"/>
              </a:rPr>
              <a:t>br</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&lt;input type="submit" value="Results"&gt;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 action="</a:t>
            </a:r>
            <a:r>
              <a:rPr lang="en-US" sz="1200" dirty="0" err="1">
                <a:latin typeface="Courier New"/>
                <a:ea typeface="Times New Roman"/>
              </a:rPr>
              <a:t>altgConfig.php</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a:t>
            </a:r>
            <a:r>
              <a:rPr lang="en-US" sz="1200" dirty="0" err="1">
                <a:latin typeface="Courier New"/>
                <a:ea typeface="Times New Roman"/>
              </a:rPr>
              <a:t>br</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&lt;input type="submit" value="</a:t>
            </a:r>
            <a:r>
              <a:rPr lang="en-US" sz="1200" dirty="0" err="1">
                <a:latin typeface="Courier New"/>
                <a:ea typeface="Times New Roman"/>
              </a:rPr>
              <a:t>Config</a:t>
            </a:r>
            <a:r>
              <a:rPr lang="en-US" sz="1200" dirty="0">
                <a:latin typeface="Courier New"/>
                <a:ea typeface="Times New Roman"/>
              </a:rPr>
              <a:t>"&gt;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&lt;/form&gt;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 </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&lt;/body&gt;</a:t>
            </a:r>
            <a:endParaRPr lang="en-US" sz="1200" dirty="0">
              <a:latin typeface="Times New Roman"/>
              <a:ea typeface="Times New Roman"/>
            </a:endParaRPr>
          </a:p>
          <a:p>
            <a:pPr marL="0" marR="0" indent="0">
              <a:spcBef>
                <a:spcPts val="0"/>
              </a:spcBef>
              <a:spcAft>
                <a:spcPts val="0"/>
              </a:spcAft>
              <a:buNone/>
            </a:pPr>
            <a:r>
              <a:rPr lang="en-US" sz="1200" dirty="0">
                <a:latin typeface="Courier New"/>
                <a:ea typeface="Times New Roman"/>
              </a:rPr>
              <a:t>&lt;/html&gt;</a:t>
            </a:r>
            <a:endParaRPr lang="en-US" sz="1200" dirty="0">
              <a:latin typeface="Times New Roman"/>
              <a:ea typeface="Times New Roman"/>
            </a:endParaRPr>
          </a:p>
          <a:p>
            <a:pPr marL="0" indent="0">
              <a:buNone/>
            </a:pPr>
            <a:endParaRPr lang="en-US" sz="1200" dirty="0"/>
          </a:p>
        </p:txBody>
      </p:sp>
    </p:spTree>
    <p:extLst>
      <p:ext uri="{BB962C8B-B14F-4D97-AF65-F5344CB8AC3E}">
        <p14:creationId xmlns:p14="http://schemas.microsoft.com/office/powerpoint/2010/main" val="1150856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AL Database</a:t>
            </a:r>
          </a:p>
        </p:txBody>
      </p:sp>
      <p:sp>
        <p:nvSpPr>
          <p:cNvPr id="3" name="Content Placeholder 2"/>
          <p:cNvSpPr>
            <a:spLocks noGrp="1"/>
          </p:cNvSpPr>
          <p:nvPr>
            <p:ph sz="half" idx="1"/>
          </p:nvPr>
        </p:nvSpPr>
        <p:spPr/>
        <p:txBody>
          <a:bodyPr>
            <a:normAutofit fontScale="32500" lnSpcReduction="20000"/>
          </a:bodyPr>
          <a:lstStyle/>
          <a:p>
            <a:pPr marL="2286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r>
              <a:rPr lang="en-US" dirty="0" err="1">
                <a:latin typeface="Courier New"/>
                <a:ea typeface="Times New Roman"/>
              </a:rPr>
              <a:t>aldbConfMapbunSet</a:t>
            </a: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write MAPBUN_CONF to database</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aldbConfMapbunSet</a:t>
            </a:r>
            <a:r>
              <a:rPr lang="en-US" dirty="0">
                <a:latin typeface="Courier New"/>
                <a:ea typeface="Times New Roman"/>
              </a:rPr>
              <a:t>(self, filename, profile, script, </a:t>
            </a:r>
            <a:r>
              <a:rPr lang="en-US" dirty="0" err="1">
                <a:latin typeface="Courier New"/>
                <a:ea typeface="Times New Roman"/>
              </a:rPr>
              <a:t>satid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cnx</a:t>
            </a:r>
            <a:r>
              <a:rPr lang="en-US" dirty="0">
                <a:latin typeface="Courier New"/>
                <a:ea typeface="Times New Roman"/>
              </a:rPr>
              <a:t> = </a:t>
            </a:r>
            <a:r>
              <a:rPr lang="en-US" dirty="0" err="1">
                <a:latin typeface="Courier New"/>
                <a:ea typeface="Times New Roman"/>
              </a:rPr>
              <a:t>mysql.connector.connect</a:t>
            </a:r>
            <a:r>
              <a:rPr lang="en-US" dirty="0">
                <a:latin typeface="Courier New"/>
                <a:ea typeface="Times New Roman"/>
              </a:rPr>
              <a:t>(host=</a:t>
            </a:r>
            <a:r>
              <a:rPr lang="en-US" dirty="0" err="1">
                <a:latin typeface="Courier New"/>
                <a:ea typeface="Times New Roman"/>
              </a:rPr>
              <a:t>self.connParms</a:t>
            </a:r>
            <a:r>
              <a:rPr lang="en-US" dirty="0">
                <a:latin typeface="Courier New"/>
                <a:ea typeface="Times New Roman"/>
              </a:rPr>
              <a:t>[‘</a:t>
            </a:r>
            <a:r>
              <a:rPr lang="en-US" dirty="0" err="1">
                <a:latin typeface="Courier New"/>
                <a:ea typeface="Times New Roman"/>
              </a:rPr>
              <a:t>dbhostname</a:t>
            </a:r>
            <a:r>
              <a:rPr lang="en-US" dirty="0">
                <a:latin typeface="Courier New"/>
                <a:ea typeface="Times New Roman"/>
              </a:rPr>
              <a:t>’], port=</a:t>
            </a:r>
            <a:r>
              <a:rPr lang="en-US" dirty="0" err="1">
                <a:latin typeface="Courier New"/>
                <a:ea typeface="Times New Roman"/>
              </a:rPr>
              <a:t>self.connParms</a:t>
            </a:r>
            <a:r>
              <a:rPr lang="en-US" dirty="0">
                <a:latin typeface="Courier New"/>
                <a:ea typeface="Times New Roman"/>
              </a:rPr>
              <a:t>[‘</a:t>
            </a:r>
            <a:r>
              <a:rPr lang="en-US" dirty="0" err="1">
                <a:latin typeface="Courier New"/>
                <a:ea typeface="Times New Roman"/>
              </a:rPr>
              <a:t>dbportnum</a:t>
            </a:r>
            <a:r>
              <a:rPr lang="en-US" dirty="0">
                <a:latin typeface="Courier New"/>
                <a:ea typeface="Times New Roman"/>
              </a:rPr>
              <a:t>’], database=</a:t>
            </a:r>
            <a:r>
              <a:rPr lang="en-US" dirty="0" err="1">
                <a:latin typeface="Courier New"/>
                <a:ea typeface="Times New Roman"/>
              </a:rPr>
              <a:t>self.connParms</a:t>
            </a:r>
            <a:r>
              <a:rPr lang="en-US" dirty="0">
                <a:latin typeface="Courier New"/>
                <a:ea typeface="Times New Roman"/>
              </a:rPr>
              <a:t>[‘</a:t>
            </a:r>
            <a:r>
              <a:rPr lang="en-US" dirty="0" err="1">
                <a:latin typeface="Courier New"/>
                <a:ea typeface="Times New Roman"/>
              </a:rPr>
              <a:t>dbname</a:t>
            </a:r>
            <a:r>
              <a:rPr lang="en-US" dirty="0">
                <a:latin typeface="Courier New"/>
                <a:ea typeface="Times New Roman"/>
              </a:rPr>
              <a:t>’], user=</a:t>
            </a:r>
            <a:r>
              <a:rPr lang="en-US" dirty="0" err="1">
                <a:latin typeface="Courier New"/>
                <a:ea typeface="Times New Roman"/>
              </a:rPr>
              <a:t>self.connParms</a:t>
            </a:r>
            <a:r>
              <a:rPr lang="en-US" dirty="0">
                <a:latin typeface="Courier New"/>
                <a:ea typeface="Times New Roman"/>
              </a:rPr>
              <a:t>[‘</a:t>
            </a:r>
            <a:r>
              <a:rPr lang="en-US" dirty="0" err="1">
                <a:latin typeface="Courier New"/>
                <a:ea typeface="Times New Roman"/>
              </a:rPr>
              <a:t>dbusername</a:t>
            </a:r>
            <a:r>
              <a:rPr lang="en-US" dirty="0">
                <a:latin typeface="Courier New"/>
                <a:ea typeface="Times New Roman"/>
              </a:rPr>
              <a:t>’], password= </a:t>
            </a:r>
            <a:r>
              <a:rPr lang="en-US" dirty="0" err="1">
                <a:latin typeface="Courier New"/>
                <a:ea typeface="Times New Roman"/>
              </a:rPr>
              <a:t>self.connParms</a:t>
            </a:r>
            <a:r>
              <a:rPr lang="en-US" dirty="0">
                <a:latin typeface="Courier New"/>
                <a:ea typeface="Times New Roman"/>
              </a:rPr>
              <a:t>[‘</a:t>
            </a:r>
            <a:r>
              <a:rPr lang="en-US" dirty="0" err="1">
                <a:latin typeface="Courier New"/>
                <a:ea typeface="Times New Roman"/>
              </a:rPr>
              <a:t>dbpassw</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cursor = </a:t>
            </a:r>
            <a:r>
              <a:rPr lang="en-US" dirty="0" err="1">
                <a:latin typeface="Courier New"/>
                <a:ea typeface="Times New Roman"/>
              </a:rPr>
              <a:t>cnx.cursor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NOTE: Table constraint “ADD UNIQUE </a:t>
            </a:r>
            <a:r>
              <a:rPr lang="en-US" dirty="0" err="1">
                <a:latin typeface="Courier New"/>
                <a:ea typeface="Times New Roman"/>
              </a:rPr>
              <a:t>groupId</a:t>
            </a: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add_mapbun_conf</a:t>
            </a:r>
            <a:r>
              <a:rPr lang="en-US" dirty="0">
                <a:latin typeface="Courier New"/>
                <a:ea typeface="Times New Roman"/>
              </a:rPr>
              <a:t> =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("INSERT INTO MAPBUN_CONF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r>
              <a:rPr lang="en-US" dirty="0" err="1">
                <a:latin typeface="Courier New"/>
                <a:ea typeface="Times New Roman"/>
              </a:rPr>
              <a:t>groupId</a:t>
            </a:r>
            <a:r>
              <a:rPr lang="en-US" dirty="0">
                <a:latin typeface="Courier New"/>
                <a:ea typeface="Times New Roman"/>
              </a:rPr>
              <a:t>, filename, profile, script, </a:t>
            </a:r>
            <a:r>
              <a:rPr lang="en-US" dirty="0" err="1">
                <a:latin typeface="Courier New"/>
                <a:ea typeface="Times New Roman"/>
              </a:rPr>
              <a:t>satId</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"VALUES (%(</a:t>
            </a:r>
            <a:r>
              <a:rPr lang="en-US" dirty="0" err="1">
                <a:latin typeface="Courier New"/>
                <a:ea typeface="Times New Roman"/>
              </a:rPr>
              <a:t>groupId</a:t>
            </a:r>
            <a:r>
              <a:rPr lang="en-US" dirty="0">
                <a:latin typeface="Courier New"/>
                <a:ea typeface="Times New Roman"/>
              </a:rPr>
              <a:t>)s, %(filename)s, %(profile)s, %(script)s, %(</a:t>
            </a:r>
            <a:r>
              <a:rPr lang="en-US" dirty="0" err="1">
                <a:latin typeface="Courier New"/>
                <a:ea typeface="Times New Roman"/>
              </a:rPr>
              <a:t>satId</a:t>
            </a:r>
            <a:r>
              <a:rPr lang="en-US" dirty="0">
                <a:latin typeface="Courier New"/>
                <a:ea typeface="Times New Roman"/>
              </a:rPr>
              <a:t>)s)"</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“ON DUPLICATE KEY UPDATE VALUES (%(filename)s, %(profile)s, %(script)s, %(</a:t>
            </a:r>
            <a:r>
              <a:rPr lang="en-US" dirty="0" err="1">
                <a:latin typeface="Courier New"/>
                <a:ea typeface="Times New Roman"/>
              </a:rPr>
              <a:t>satId</a:t>
            </a:r>
            <a:r>
              <a:rPr lang="en-US" dirty="0">
                <a:latin typeface="Courier New"/>
                <a:ea typeface="Times New Roman"/>
              </a:rPr>
              <a:t>)s)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Insert </a:t>
            </a:r>
            <a:r>
              <a:rPr lang="en-US" dirty="0" err="1">
                <a:latin typeface="Courier New"/>
                <a:ea typeface="Times New Roman"/>
              </a:rPr>
              <a:t>mapbun_conf</a:t>
            </a:r>
            <a:r>
              <a:rPr lang="en-US" dirty="0">
                <a:latin typeface="Courier New"/>
                <a:ea typeface="Times New Roman"/>
              </a:rPr>
              <a:t> information</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data_mapbun_conf</a:t>
            </a:r>
            <a:r>
              <a:rPr lang="en-US" dirty="0">
                <a:latin typeface="Courier New"/>
                <a:ea typeface="Times New Roman"/>
              </a:rPr>
              <a:t> =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r>
              <a:rPr lang="en-US" dirty="0" err="1">
                <a:latin typeface="Courier New"/>
                <a:ea typeface="Times New Roman"/>
              </a:rPr>
              <a:t>groupId</a:t>
            </a:r>
            <a:r>
              <a:rPr lang="en-US" dirty="0">
                <a:latin typeface="Courier New"/>
                <a:ea typeface="Times New Roman"/>
              </a:rPr>
              <a:t>’: </a:t>
            </a:r>
            <a:r>
              <a:rPr lang="en-US" dirty="0" err="1">
                <a:latin typeface="Courier New"/>
                <a:ea typeface="Times New Roman"/>
              </a:rPr>
              <a:t>self.groupId</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'filename': filename,</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'profile': profile,</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'script': script,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r>
              <a:rPr lang="en-US" dirty="0" err="1">
                <a:latin typeface="Courier New"/>
                <a:ea typeface="Times New Roman"/>
              </a:rPr>
              <a:t>satId</a:t>
            </a:r>
            <a:r>
              <a:rPr lang="en-US" dirty="0">
                <a:latin typeface="Courier New"/>
                <a:ea typeface="Times New Roman"/>
              </a:rPr>
              <a:t>': </a:t>
            </a:r>
            <a:r>
              <a:rPr lang="en-US" dirty="0" err="1">
                <a:latin typeface="Courier New"/>
                <a:ea typeface="Times New Roman"/>
              </a:rPr>
              <a:t>satid</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cursor.execute</a:t>
            </a:r>
            <a:r>
              <a:rPr lang="en-US" dirty="0">
                <a:latin typeface="Courier New"/>
                <a:ea typeface="Times New Roman"/>
              </a:rPr>
              <a:t>(</a:t>
            </a:r>
            <a:r>
              <a:rPr lang="en-US" dirty="0" err="1">
                <a:latin typeface="Courier New"/>
                <a:ea typeface="Times New Roman"/>
              </a:rPr>
              <a:t>add_mapbun_conf</a:t>
            </a:r>
            <a:r>
              <a:rPr lang="en-US" dirty="0">
                <a:latin typeface="Courier New"/>
                <a:ea typeface="Times New Roman"/>
              </a:rPr>
              <a:t>, </a:t>
            </a:r>
            <a:r>
              <a:rPr lang="en-US" dirty="0" err="1">
                <a:latin typeface="Courier New"/>
                <a:ea typeface="Times New Roman"/>
              </a:rPr>
              <a:t>data_mapbun_conf</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Make sure data is committed to the database</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cnx.commit</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cursor.close</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cnx.close</a:t>
            </a:r>
            <a:r>
              <a:rPr lang="en-US" dirty="0" smtClean="0">
                <a:latin typeface="Courier New"/>
                <a:ea typeface="Times New Roman"/>
              </a:rPr>
              <a:t>()</a:t>
            </a:r>
            <a:endParaRPr lang="en-US" sz="4400" dirty="0">
              <a:latin typeface="Times New Roman"/>
              <a:ea typeface="Times New Roman"/>
            </a:endParaRPr>
          </a:p>
        </p:txBody>
      </p:sp>
      <p:sp>
        <p:nvSpPr>
          <p:cNvPr id="4" name="Content Placeholder 3"/>
          <p:cNvSpPr>
            <a:spLocks noGrp="1"/>
          </p:cNvSpPr>
          <p:nvPr>
            <p:ph sz="half" idx="2"/>
          </p:nvPr>
        </p:nvSpPr>
        <p:spPr/>
        <p:txBody>
          <a:bodyPr>
            <a:normAutofit fontScale="32500" lnSpcReduction="20000"/>
          </a:bodyPr>
          <a:lstStyle/>
          <a:p>
            <a:pPr marL="22860" lvl="0" indent="0">
              <a:spcBef>
                <a:spcPts val="0"/>
              </a:spcBef>
              <a:buNone/>
            </a:pPr>
            <a:r>
              <a:rPr lang="en-US" dirty="0" smtClean="0">
                <a:solidFill>
                  <a:prstClr val="black"/>
                </a:solidFill>
                <a:latin typeface="Courier New"/>
                <a:ea typeface="Times New Roman"/>
              </a:rPr>
              <a:t>###############################################</a:t>
            </a:r>
            <a:endParaRPr lang="en-US" sz="4400" dirty="0">
              <a:solidFill>
                <a:prstClr val="black"/>
              </a:solidFill>
              <a:latin typeface="Times New Roman"/>
              <a:ea typeface="Times New Roman"/>
            </a:endParaRPr>
          </a:p>
          <a:p>
            <a:pPr marL="22860" lvl="0" indent="0">
              <a:spcBef>
                <a:spcPts val="0"/>
              </a:spcBef>
              <a:buNone/>
            </a:pPr>
            <a:r>
              <a:rPr lang="en-US" dirty="0">
                <a:solidFill>
                  <a:prstClr val="black"/>
                </a:solidFill>
                <a:latin typeface="Courier New"/>
                <a:ea typeface="Times New Roman"/>
              </a:rPr>
              <a:t>### </a:t>
            </a:r>
            <a:r>
              <a:rPr lang="en-US" dirty="0" err="1">
                <a:solidFill>
                  <a:prstClr val="black"/>
                </a:solidFill>
                <a:latin typeface="Courier New"/>
                <a:ea typeface="Times New Roman"/>
              </a:rPr>
              <a:t>aldbConfMapbunGet</a:t>
            </a: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2860" lvl="0" indent="0">
              <a:spcBef>
                <a:spcPts val="0"/>
              </a:spcBef>
              <a:buNone/>
            </a:pPr>
            <a:r>
              <a:rPr lang="en-US" dirty="0">
                <a:solidFill>
                  <a:prstClr val="black"/>
                </a:solidFill>
                <a:latin typeface="Courier New"/>
                <a:ea typeface="Times New Roman"/>
              </a:rPr>
              <a:t>### read MAPBUN_CONF from database</a:t>
            </a:r>
            <a:endParaRPr lang="en-US" sz="4400" dirty="0">
              <a:solidFill>
                <a:prstClr val="black"/>
              </a:solidFill>
              <a:latin typeface="Times New Roman"/>
              <a:ea typeface="Times New Roman"/>
            </a:endParaRPr>
          </a:p>
          <a:p>
            <a:pPr marL="22860" lvl="0" indent="0">
              <a:spcBef>
                <a:spcPts val="0"/>
              </a:spcBef>
              <a:buNone/>
            </a:pP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2860" lvl="0" indent="0">
              <a:spcBef>
                <a:spcPts val="0"/>
              </a:spcBef>
              <a:buNone/>
            </a:pP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2860" lvl="0" indent="0">
              <a:spcBef>
                <a:spcPts val="0"/>
              </a:spcBef>
              <a:buNone/>
            </a:pPr>
            <a:r>
              <a:rPr lang="en-US" dirty="0" err="1">
                <a:solidFill>
                  <a:prstClr val="black"/>
                </a:solidFill>
                <a:latin typeface="Courier New"/>
                <a:ea typeface="Times New Roman"/>
              </a:rPr>
              <a:t>def</a:t>
            </a:r>
            <a:r>
              <a:rPr lang="en-US" dirty="0">
                <a:solidFill>
                  <a:prstClr val="black"/>
                </a:solidFill>
                <a:latin typeface="Courier New"/>
                <a:ea typeface="Times New Roman"/>
              </a:rPr>
              <a:t> </a:t>
            </a:r>
            <a:r>
              <a:rPr lang="en-US" dirty="0" err="1">
                <a:solidFill>
                  <a:prstClr val="black"/>
                </a:solidFill>
                <a:latin typeface="Courier New"/>
                <a:ea typeface="Times New Roman"/>
              </a:rPr>
              <a:t>aldbConfMapbunGet</a:t>
            </a:r>
            <a:r>
              <a:rPr lang="en-US" dirty="0">
                <a:solidFill>
                  <a:prstClr val="black"/>
                </a:solidFill>
                <a:latin typeface="Courier New"/>
                <a:ea typeface="Times New Roman"/>
              </a:rPr>
              <a:t>(self)</a:t>
            </a:r>
            <a:endParaRPr lang="en-US" sz="4400" dirty="0">
              <a:solidFill>
                <a:prstClr val="black"/>
              </a:solidFill>
              <a:latin typeface="Times New Roman"/>
              <a:ea typeface="Times New Roman"/>
            </a:endParaRPr>
          </a:p>
          <a:p>
            <a:pPr marL="2286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cnx</a:t>
            </a:r>
            <a:r>
              <a:rPr lang="en-US" dirty="0">
                <a:solidFill>
                  <a:prstClr val="black"/>
                </a:solidFill>
                <a:latin typeface="Courier New"/>
                <a:ea typeface="Times New Roman"/>
              </a:rPr>
              <a:t> = </a:t>
            </a:r>
            <a:r>
              <a:rPr lang="en-US" dirty="0" err="1">
                <a:solidFill>
                  <a:prstClr val="black"/>
                </a:solidFill>
                <a:latin typeface="Courier New"/>
                <a:ea typeface="Times New Roman"/>
              </a:rPr>
              <a:t>mysql.connector.connect</a:t>
            </a:r>
            <a:r>
              <a:rPr lang="en-US" dirty="0">
                <a:solidFill>
                  <a:prstClr val="black"/>
                </a:solidFill>
                <a:latin typeface="Courier New"/>
                <a:ea typeface="Times New Roman"/>
              </a:rPr>
              <a:t>(host=</a:t>
            </a:r>
            <a:r>
              <a:rPr lang="en-US" dirty="0" err="1">
                <a:solidFill>
                  <a:prstClr val="black"/>
                </a:solidFill>
                <a:latin typeface="Courier New"/>
                <a:ea typeface="Times New Roman"/>
              </a:rPr>
              <a:t>self.connParms</a:t>
            </a:r>
            <a:r>
              <a:rPr lang="en-US" dirty="0">
                <a:solidFill>
                  <a:prstClr val="black"/>
                </a:solidFill>
                <a:latin typeface="Courier New"/>
                <a:ea typeface="Times New Roman"/>
              </a:rPr>
              <a:t>[‘</a:t>
            </a:r>
            <a:r>
              <a:rPr lang="en-US" dirty="0" err="1">
                <a:solidFill>
                  <a:prstClr val="black"/>
                </a:solidFill>
                <a:latin typeface="Courier New"/>
                <a:ea typeface="Times New Roman"/>
              </a:rPr>
              <a:t>dbhostname</a:t>
            </a:r>
            <a:r>
              <a:rPr lang="en-US" dirty="0">
                <a:solidFill>
                  <a:prstClr val="black"/>
                </a:solidFill>
                <a:latin typeface="Courier New"/>
                <a:ea typeface="Times New Roman"/>
              </a:rPr>
              <a:t>’], port=</a:t>
            </a:r>
            <a:r>
              <a:rPr lang="en-US" dirty="0" err="1">
                <a:solidFill>
                  <a:prstClr val="black"/>
                </a:solidFill>
                <a:latin typeface="Courier New"/>
                <a:ea typeface="Times New Roman"/>
              </a:rPr>
              <a:t>self.connParms</a:t>
            </a:r>
            <a:r>
              <a:rPr lang="en-US" dirty="0">
                <a:solidFill>
                  <a:prstClr val="black"/>
                </a:solidFill>
                <a:latin typeface="Courier New"/>
                <a:ea typeface="Times New Roman"/>
              </a:rPr>
              <a:t>[‘</a:t>
            </a:r>
            <a:r>
              <a:rPr lang="en-US" dirty="0" err="1">
                <a:solidFill>
                  <a:prstClr val="black"/>
                </a:solidFill>
                <a:latin typeface="Courier New"/>
                <a:ea typeface="Times New Roman"/>
              </a:rPr>
              <a:t>dbportnum</a:t>
            </a:r>
            <a:r>
              <a:rPr lang="en-US" dirty="0">
                <a:solidFill>
                  <a:prstClr val="black"/>
                </a:solidFill>
                <a:latin typeface="Courier New"/>
                <a:ea typeface="Times New Roman"/>
              </a:rPr>
              <a:t>’], database=</a:t>
            </a:r>
            <a:r>
              <a:rPr lang="en-US" dirty="0" err="1">
                <a:solidFill>
                  <a:prstClr val="black"/>
                </a:solidFill>
                <a:latin typeface="Courier New"/>
                <a:ea typeface="Times New Roman"/>
              </a:rPr>
              <a:t>self.connParms</a:t>
            </a:r>
            <a:r>
              <a:rPr lang="en-US" dirty="0">
                <a:solidFill>
                  <a:prstClr val="black"/>
                </a:solidFill>
                <a:latin typeface="Courier New"/>
                <a:ea typeface="Times New Roman"/>
              </a:rPr>
              <a:t>[‘</a:t>
            </a:r>
            <a:r>
              <a:rPr lang="en-US" dirty="0" err="1">
                <a:solidFill>
                  <a:prstClr val="black"/>
                </a:solidFill>
                <a:latin typeface="Courier New"/>
                <a:ea typeface="Times New Roman"/>
              </a:rPr>
              <a:t>dbname</a:t>
            </a:r>
            <a:r>
              <a:rPr lang="en-US" dirty="0">
                <a:solidFill>
                  <a:prstClr val="black"/>
                </a:solidFill>
                <a:latin typeface="Courier New"/>
                <a:ea typeface="Times New Roman"/>
              </a:rPr>
              <a:t>’], user=</a:t>
            </a:r>
            <a:r>
              <a:rPr lang="en-US" dirty="0" err="1">
                <a:solidFill>
                  <a:prstClr val="black"/>
                </a:solidFill>
                <a:latin typeface="Courier New"/>
                <a:ea typeface="Times New Roman"/>
              </a:rPr>
              <a:t>self.connParms</a:t>
            </a:r>
            <a:r>
              <a:rPr lang="en-US" dirty="0">
                <a:solidFill>
                  <a:prstClr val="black"/>
                </a:solidFill>
                <a:latin typeface="Courier New"/>
                <a:ea typeface="Times New Roman"/>
              </a:rPr>
              <a:t>[‘</a:t>
            </a:r>
            <a:r>
              <a:rPr lang="en-US" dirty="0" err="1">
                <a:solidFill>
                  <a:prstClr val="black"/>
                </a:solidFill>
                <a:latin typeface="Courier New"/>
                <a:ea typeface="Times New Roman"/>
              </a:rPr>
              <a:t>dbusername</a:t>
            </a:r>
            <a:r>
              <a:rPr lang="en-US" dirty="0">
                <a:solidFill>
                  <a:prstClr val="black"/>
                </a:solidFill>
                <a:latin typeface="Courier New"/>
                <a:ea typeface="Times New Roman"/>
              </a:rPr>
              <a:t>’], password= </a:t>
            </a:r>
            <a:r>
              <a:rPr lang="en-US" dirty="0" err="1">
                <a:solidFill>
                  <a:prstClr val="black"/>
                </a:solidFill>
                <a:latin typeface="Courier New"/>
                <a:ea typeface="Times New Roman"/>
              </a:rPr>
              <a:t>self.connParms</a:t>
            </a:r>
            <a:r>
              <a:rPr lang="en-US" dirty="0">
                <a:solidFill>
                  <a:prstClr val="black"/>
                </a:solidFill>
                <a:latin typeface="Courier New"/>
                <a:ea typeface="Times New Roman"/>
              </a:rPr>
              <a:t>[‘</a:t>
            </a:r>
            <a:r>
              <a:rPr lang="en-US" dirty="0" err="1">
                <a:solidFill>
                  <a:prstClr val="black"/>
                </a:solidFill>
                <a:latin typeface="Courier New"/>
                <a:ea typeface="Times New Roman"/>
              </a:rPr>
              <a:t>dbpassw</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cursor = </a:t>
            </a:r>
            <a:r>
              <a:rPr lang="en-US" dirty="0" err="1">
                <a:solidFill>
                  <a:prstClr val="black"/>
                </a:solidFill>
                <a:latin typeface="Courier New"/>
                <a:ea typeface="Times New Roman"/>
              </a:rPr>
              <a:t>cnx.cursor</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NOTE: Table constraint “ADD UNIQUE </a:t>
            </a:r>
            <a:r>
              <a:rPr lang="en-US" dirty="0" err="1">
                <a:solidFill>
                  <a:prstClr val="black"/>
                </a:solidFill>
                <a:latin typeface="Courier New"/>
                <a:ea typeface="Times New Roman"/>
              </a:rPr>
              <a:t>groupId</a:t>
            </a: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query_mapbun_conf</a:t>
            </a:r>
            <a:r>
              <a:rPr lang="en-US" dirty="0">
                <a:solidFill>
                  <a:prstClr val="black"/>
                </a:solidFill>
                <a:latin typeface="Courier New"/>
                <a:ea typeface="Times New Roman"/>
              </a:rPr>
              <a:t> = </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("SELECT filename, profile, script, </a:t>
            </a:r>
            <a:r>
              <a:rPr lang="en-US" dirty="0" err="1">
                <a:solidFill>
                  <a:prstClr val="black"/>
                </a:solidFill>
                <a:latin typeface="Courier New"/>
                <a:ea typeface="Times New Roman"/>
              </a:rPr>
              <a:t>satid</a:t>
            </a:r>
            <a:r>
              <a:rPr lang="en-US" dirty="0">
                <a:solidFill>
                  <a:prstClr val="black"/>
                </a:solidFill>
                <a:latin typeface="Courier New"/>
                <a:ea typeface="Times New Roman"/>
              </a:rPr>
              <a:t> FROM MAPBUN_CONF"</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"WHERE </a:t>
            </a:r>
            <a:r>
              <a:rPr lang="en-US" dirty="0" err="1">
                <a:solidFill>
                  <a:prstClr val="black"/>
                </a:solidFill>
                <a:latin typeface="Courier New"/>
                <a:ea typeface="Times New Roman"/>
              </a:rPr>
              <a:t>groupId</a:t>
            </a:r>
            <a:r>
              <a:rPr lang="en-US" dirty="0">
                <a:solidFill>
                  <a:prstClr val="black"/>
                </a:solidFill>
                <a:latin typeface="Courier New"/>
                <a:ea typeface="Times New Roman"/>
              </a:rPr>
              <a:t>=%s")</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cursor.execute</a:t>
            </a:r>
            <a:r>
              <a:rPr lang="en-US" dirty="0">
                <a:solidFill>
                  <a:prstClr val="black"/>
                </a:solidFill>
                <a:latin typeface="Courier New"/>
                <a:ea typeface="Times New Roman"/>
              </a:rPr>
              <a:t>(</a:t>
            </a:r>
            <a:r>
              <a:rPr lang="en-US" dirty="0" err="1">
                <a:solidFill>
                  <a:prstClr val="black"/>
                </a:solidFill>
                <a:latin typeface="Courier New"/>
                <a:ea typeface="Times New Roman"/>
              </a:rPr>
              <a:t>query_mapbun_conf</a:t>
            </a:r>
            <a:r>
              <a:rPr lang="en-US" dirty="0">
                <a:solidFill>
                  <a:prstClr val="black"/>
                </a:solidFill>
                <a:latin typeface="Courier New"/>
                <a:ea typeface="Times New Roman"/>
              </a:rPr>
              <a:t>, </a:t>
            </a:r>
            <a:r>
              <a:rPr lang="en-US" dirty="0" err="1">
                <a:solidFill>
                  <a:prstClr val="black"/>
                </a:solidFill>
                <a:latin typeface="Courier New"/>
                <a:ea typeface="Times New Roman"/>
              </a:rPr>
              <a:t>self.groupId</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for (filename, profile, script, </a:t>
            </a:r>
            <a:r>
              <a:rPr lang="en-US" dirty="0" err="1">
                <a:solidFill>
                  <a:prstClr val="black"/>
                </a:solidFill>
                <a:latin typeface="Courier New"/>
                <a:ea typeface="Times New Roman"/>
              </a:rPr>
              <a:t>satid</a:t>
            </a:r>
            <a:r>
              <a:rPr lang="en-US" dirty="0">
                <a:solidFill>
                  <a:prstClr val="black"/>
                </a:solidFill>
                <a:latin typeface="Courier New"/>
                <a:ea typeface="Times New Roman"/>
              </a:rPr>
              <a:t>) in cursor:</a:t>
            </a:r>
            <a:endParaRPr lang="en-US" sz="4400" dirty="0">
              <a:solidFill>
                <a:prstClr val="black"/>
              </a:solidFill>
              <a:latin typeface="Times New Roman"/>
              <a:ea typeface="Times New Roman"/>
            </a:endParaRPr>
          </a:p>
          <a:p>
            <a:pPr marL="388620" lvl="0" indent="0">
              <a:spcBef>
                <a:spcPts val="0"/>
              </a:spcBef>
              <a:buNone/>
            </a:pPr>
            <a:r>
              <a:rPr lang="en-US" dirty="0">
                <a:solidFill>
                  <a:prstClr val="black"/>
                </a:solidFill>
                <a:latin typeface="Courier New"/>
                <a:ea typeface="Times New Roman"/>
              </a:rPr>
              <a:t>result = (‘</a:t>
            </a:r>
            <a:r>
              <a:rPr lang="en-US" dirty="0" err="1">
                <a:solidFill>
                  <a:prstClr val="black"/>
                </a:solidFill>
                <a:latin typeface="Courier New"/>
                <a:ea typeface="Times New Roman"/>
              </a:rPr>
              <a:t>filename’:filename</a:t>
            </a:r>
            <a:r>
              <a:rPr lang="en-US" dirty="0">
                <a:solidFill>
                  <a:prstClr val="black"/>
                </a:solidFill>
                <a:latin typeface="Courier New"/>
                <a:ea typeface="Times New Roman"/>
              </a:rPr>
              <a:t>, ‘</a:t>
            </a:r>
            <a:r>
              <a:rPr lang="en-US" dirty="0" err="1">
                <a:solidFill>
                  <a:prstClr val="black"/>
                </a:solidFill>
                <a:latin typeface="Courier New"/>
                <a:ea typeface="Times New Roman"/>
              </a:rPr>
              <a:t>profile’:profile</a:t>
            </a:r>
            <a:r>
              <a:rPr lang="en-US" dirty="0">
                <a:solidFill>
                  <a:prstClr val="black"/>
                </a:solidFill>
                <a:latin typeface="Courier New"/>
                <a:ea typeface="Times New Roman"/>
              </a:rPr>
              <a:t>, ‘</a:t>
            </a:r>
            <a:r>
              <a:rPr lang="en-US" dirty="0" err="1">
                <a:solidFill>
                  <a:prstClr val="black"/>
                </a:solidFill>
                <a:latin typeface="Courier New"/>
                <a:ea typeface="Times New Roman"/>
              </a:rPr>
              <a:t>script’:script</a:t>
            </a:r>
            <a:r>
              <a:rPr lang="en-US" dirty="0">
                <a:solidFill>
                  <a:prstClr val="black"/>
                </a:solidFill>
                <a:latin typeface="Courier New"/>
                <a:ea typeface="Times New Roman"/>
              </a:rPr>
              <a:t>, ‘</a:t>
            </a:r>
            <a:r>
              <a:rPr lang="en-US" dirty="0" err="1">
                <a:solidFill>
                  <a:prstClr val="black"/>
                </a:solidFill>
                <a:latin typeface="Courier New"/>
                <a:ea typeface="Times New Roman"/>
              </a:rPr>
              <a:t>satId</a:t>
            </a:r>
            <a:r>
              <a:rPr lang="en-US" dirty="0">
                <a:solidFill>
                  <a:prstClr val="black"/>
                </a:solidFill>
                <a:latin typeface="Courier New"/>
                <a:ea typeface="Times New Roman"/>
              </a:rPr>
              <a:t>’:</a:t>
            </a:r>
            <a:r>
              <a:rPr lang="en-US" dirty="0" err="1">
                <a:solidFill>
                  <a:prstClr val="black"/>
                </a:solidFill>
                <a:latin typeface="Courier New"/>
                <a:ea typeface="Times New Roman"/>
              </a:rPr>
              <a:t>satid</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cnx.commit</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cursor.close</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err="1">
                <a:solidFill>
                  <a:prstClr val="black"/>
                </a:solidFill>
                <a:latin typeface="Courier New"/>
                <a:ea typeface="Times New Roman"/>
              </a:rPr>
              <a:t>cnx.close</a:t>
            </a:r>
            <a:r>
              <a:rPr lang="en-US" dirty="0">
                <a:solidFill>
                  <a:prstClr val="black"/>
                </a:solidFill>
                <a:latin typeface="Courier New"/>
                <a:ea typeface="Times New Roman"/>
              </a:rPr>
              <a:t>()</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 </a:t>
            </a:r>
            <a:endParaRPr lang="en-US" sz="4400" dirty="0">
              <a:solidFill>
                <a:prstClr val="black"/>
              </a:solidFill>
              <a:latin typeface="Times New Roman"/>
              <a:ea typeface="Times New Roman"/>
            </a:endParaRPr>
          </a:p>
          <a:p>
            <a:pPr marL="205740" lvl="0" indent="0">
              <a:spcBef>
                <a:spcPts val="0"/>
              </a:spcBef>
              <a:buNone/>
            </a:pPr>
            <a:r>
              <a:rPr lang="en-US" dirty="0">
                <a:solidFill>
                  <a:prstClr val="black"/>
                </a:solidFill>
                <a:latin typeface="Courier New"/>
                <a:ea typeface="Times New Roman"/>
              </a:rPr>
              <a:t>return </a:t>
            </a:r>
            <a:r>
              <a:rPr lang="en-US" dirty="0" smtClean="0">
                <a:solidFill>
                  <a:prstClr val="black"/>
                </a:solidFill>
                <a:latin typeface="Courier New"/>
                <a:ea typeface="Times New Roman"/>
              </a:rPr>
              <a:t>result</a:t>
            </a:r>
            <a:endParaRPr lang="en-US" sz="4400" dirty="0">
              <a:solidFill>
                <a:prstClr val="black"/>
              </a:solidFill>
              <a:latin typeface="Times New Roman"/>
              <a:ea typeface="Times New Roman"/>
            </a:endParaRPr>
          </a:p>
        </p:txBody>
      </p:sp>
    </p:spTree>
    <p:extLst>
      <p:ext uri="{BB962C8B-B14F-4D97-AF65-F5344CB8AC3E}">
        <p14:creationId xmlns:p14="http://schemas.microsoft.com/office/powerpoint/2010/main" val="337640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AL Test Cases</a:t>
            </a:r>
          </a:p>
        </p:txBody>
      </p:sp>
      <p:sp>
        <p:nvSpPr>
          <p:cNvPr id="5" name="Text Placeholder 4"/>
          <p:cNvSpPr>
            <a:spLocks noGrp="1"/>
          </p:cNvSpPr>
          <p:nvPr>
            <p:ph type="body" idx="1"/>
          </p:nvPr>
        </p:nvSpPr>
        <p:spPr/>
        <p:txBody>
          <a:bodyPr>
            <a:normAutofit fontScale="92500"/>
          </a:bodyPr>
          <a:lstStyle/>
          <a:p>
            <a:r>
              <a:rPr lang="en-US" dirty="0"/>
              <a:t>5.4.1	AL Automation </a:t>
            </a:r>
            <a:r>
              <a:rPr lang="en-US" dirty="0" smtClean="0"/>
              <a:t>Manager</a:t>
            </a:r>
            <a:endParaRPr lang="en-US" dirty="0"/>
          </a:p>
        </p:txBody>
      </p:sp>
      <p:sp>
        <p:nvSpPr>
          <p:cNvPr id="3" name="Content Placeholder 2"/>
          <p:cNvSpPr>
            <a:spLocks noGrp="1"/>
          </p:cNvSpPr>
          <p:nvPr>
            <p:ph sz="half" idx="2"/>
          </p:nvPr>
        </p:nvSpPr>
        <p:spPr/>
        <p:txBody>
          <a:bodyPr>
            <a:noAutofit/>
          </a:bodyPr>
          <a:lstStyle/>
          <a:p>
            <a:r>
              <a:rPr lang="en-US" sz="2400" dirty="0" smtClean="0"/>
              <a:t>The </a:t>
            </a:r>
            <a:r>
              <a:rPr lang="en-US" sz="2400" dirty="0"/>
              <a:t>AL Automation manager is invoked from the AL Test GUI to launch test case(s</a:t>
            </a:r>
            <a:r>
              <a:rPr lang="en-US" sz="2400" dirty="0" smtClean="0"/>
              <a:t>).</a:t>
            </a:r>
            <a:endParaRPr lang="en-US" sz="2400" dirty="0"/>
          </a:p>
        </p:txBody>
      </p:sp>
      <p:sp>
        <p:nvSpPr>
          <p:cNvPr id="6" name="Text Placeholder 5"/>
          <p:cNvSpPr>
            <a:spLocks noGrp="1"/>
          </p:cNvSpPr>
          <p:nvPr>
            <p:ph type="body" sz="quarter" idx="3"/>
          </p:nvPr>
        </p:nvSpPr>
        <p:spPr/>
        <p:txBody>
          <a:bodyPr/>
          <a:lstStyle/>
          <a:p>
            <a:r>
              <a:rPr lang="en-US" dirty="0" smtClean="0"/>
              <a:t>5.4.1.1 Pseudo-Code</a:t>
            </a:r>
            <a:endParaRPr lang="en-US" dirty="0"/>
          </a:p>
        </p:txBody>
      </p:sp>
      <p:sp>
        <p:nvSpPr>
          <p:cNvPr id="4" name="Content Placeholder 3"/>
          <p:cNvSpPr>
            <a:spLocks noGrp="1"/>
          </p:cNvSpPr>
          <p:nvPr>
            <p:ph sz="quarter" idx="4"/>
          </p:nvPr>
        </p:nvSpPr>
        <p:spPr/>
        <p:txBody>
          <a:bodyPr>
            <a:normAutofit fontScale="40000" lnSpcReduction="20000"/>
          </a:bodyPr>
          <a:lstStyle/>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alam</a:t>
            </a:r>
            <a:r>
              <a:rPr lang="en-US" dirty="0">
                <a:latin typeface="Courier New"/>
                <a:ea typeface="Times New Roman"/>
              </a:rPr>
              <a:t>(object):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alamTestStart</a:t>
            </a: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&lt;add description here&gt;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alamTestStart</a:t>
            </a:r>
            <a:r>
              <a:rPr lang="en-US" dirty="0">
                <a:latin typeface="Courier New"/>
                <a:ea typeface="Times New Roman"/>
              </a:rPr>
              <a:t>(self, </a:t>
            </a:r>
            <a:r>
              <a:rPr lang="en-US" dirty="0" err="1">
                <a:latin typeface="Courier New"/>
                <a:ea typeface="Times New Roman"/>
              </a:rPr>
              <a:t>testType</a:t>
            </a:r>
            <a:r>
              <a:rPr lang="en-US" dirty="0">
                <a:latin typeface="Courier New"/>
                <a:ea typeface="Times New Roman"/>
              </a:rPr>
              <a:t>, </a:t>
            </a:r>
            <a:r>
              <a:rPr lang="en-US" dirty="0" err="1">
                <a:latin typeface="Courier New"/>
                <a:ea typeface="Times New Roman"/>
              </a:rPr>
              <a:t>testId</a:t>
            </a:r>
            <a:r>
              <a:rPr lang="en-US" dirty="0">
                <a:latin typeface="Courier New"/>
                <a:ea typeface="Times New Roman"/>
              </a:rPr>
              <a:t>, </a:t>
            </a:r>
            <a:r>
              <a:rPr lang="en-US" dirty="0" err="1">
                <a:latin typeface="Courier New"/>
                <a:ea typeface="Times New Roman"/>
              </a:rPr>
              <a:t>groupId</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map = </a:t>
            </a:r>
            <a:r>
              <a:rPr lang="en-US" dirty="0" err="1">
                <a:latin typeface="Courier New"/>
                <a:ea typeface="Times New Roman"/>
              </a:rPr>
              <a:t>mapbun</a:t>
            </a:r>
            <a:r>
              <a:rPr lang="en-US" dirty="0">
                <a:latin typeface="Courier New"/>
                <a:ea typeface="Times New Roman"/>
              </a:rPr>
              <a:t>(</a:t>
            </a:r>
            <a:r>
              <a:rPr lang="en-US" dirty="0" err="1">
                <a:latin typeface="Courier New"/>
                <a:ea typeface="Times New Roman"/>
              </a:rPr>
              <a:t>groupId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map.mapbunConf</a:t>
            </a:r>
            <a:r>
              <a:rPr lang="en-US" dirty="0">
                <a:latin typeface="Courier New"/>
                <a:ea typeface="Times New Roman"/>
              </a:rPr>
              <a:t>(</a:t>
            </a:r>
            <a:r>
              <a:rPr lang="en-US" dirty="0" err="1">
                <a:latin typeface="Courier New"/>
                <a:ea typeface="Times New Roman"/>
              </a:rPr>
              <a:t>testid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if (</a:t>
            </a:r>
            <a:r>
              <a:rPr lang="en-US" dirty="0" err="1">
                <a:latin typeface="Courier New"/>
                <a:ea typeface="Times New Roman"/>
              </a:rPr>
              <a:t>testId</a:t>
            </a:r>
            <a:r>
              <a:rPr lang="en-US" dirty="0">
                <a:latin typeface="Courier New"/>
                <a:ea typeface="Times New Roman"/>
              </a:rPr>
              <a:t> = ALAMTESTTYPE[‘trickle’] OR </a:t>
            </a:r>
            <a:r>
              <a:rPr lang="en-US" dirty="0" err="1">
                <a:latin typeface="Courier New"/>
                <a:ea typeface="Times New Roman"/>
              </a:rPr>
              <a:t>testId</a:t>
            </a:r>
            <a:r>
              <a:rPr lang="en-US" dirty="0">
                <a:latin typeface="Courier New"/>
                <a:ea typeface="Times New Roman"/>
              </a:rPr>
              <a:t> = ALAMTESTTYPE[‘all’]):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map.mapbunTrickle</a:t>
            </a:r>
            <a:r>
              <a:rPr lang="en-US" dirty="0">
                <a:latin typeface="Courier New"/>
                <a:ea typeface="Times New Roman"/>
              </a:rPr>
              <a:t>(</a:t>
            </a:r>
            <a:r>
              <a:rPr lang="en-US" dirty="0" err="1">
                <a:latin typeface="Courier New"/>
                <a:ea typeface="Times New Roman"/>
              </a:rPr>
              <a:t>testId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if (</a:t>
            </a:r>
            <a:r>
              <a:rPr lang="en-US" dirty="0" err="1">
                <a:latin typeface="Courier New"/>
                <a:ea typeface="Times New Roman"/>
              </a:rPr>
              <a:t>testId</a:t>
            </a:r>
            <a:r>
              <a:rPr lang="en-US" dirty="0">
                <a:latin typeface="Courier New"/>
                <a:ea typeface="Times New Roman"/>
              </a:rPr>
              <a:t> = ALAMTESTTYPE[‘upload] OR </a:t>
            </a:r>
            <a:r>
              <a:rPr lang="en-US" dirty="0" err="1">
                <a:latin typeface="Courier New"/>
                <a:ea typeface="Times New Roman"/>
              </a:rPr>
              <a:t>testId</a:t>
            </a:r>
            <a:r>
              <a:rPr lang="en-US" dirty="0">
                <a:latin typeface="Courier New"/>
                <a:ea typeface="Times New Roman"/>
              </a:rPr>
              <a:t> = ALAMTESTTYPE[‘all’]):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map.mapbunUpload</a:t>
            </a:r>
            <a:r>
              <a:rPr lang="en-US" dirty="0">
                <a:latin typeface="Courier New"/>
                <a:ea typeface="Times New Roman"/>
              </a:rPr>
              <a:t>(</a:t>
            </a:r>
            <a:r>
              <a:rPr lang="en-US" dirty="0" err="1">
                <a:latin typeface="Courier New"/>
                <a:ea typeface="Times New Roman"/>
              </a:rPr>
              <a:t>testId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if (</a:t>
            </a:r>
            <a:r>
              <a:rPr lang="en-US" dirty="0" err="1">
                <a:latin typeface="Courier New"/>
                <a:ea typeface="Times New Roman"/>
              </a:rPr>
              <a:t>testId</a:t>
            </a:r>
            <a:r>
              <a:rPr lang="en-US" dirty="0">
                <a:latin typeface="Courier New"/>
                <a:ea typeface="Times New Roman"/>
              </a:rPr>
              <a:t> = ALAMTESTTYPE[‘</a:t>
            </a:r>
            <a:r>
              <a:rPr lang="en-US" dirty="0" err="1">
                <a:latin typeface="Courier New"/>
                <a:ea typeface="Times New Roman"/>
              </a:rPr>
              <a:t>fllock</a:t>
            </a:r>
            <a:r>
              <a:rPr lang="en-US" dirty="0">
                <a:latin typeface="Courier New"/>
                <a:ea typeface="Times New Roman"/>
              </a:rPr>
              <a:t>] OR </a:t>
            </a:r>
            <a:r>
              <a:rPr lang="en-US" dirty="0" err="1">
                <a:latin typeface="Courier New"/>
                <a:ea typeface="Times New Roman"/>
              </a:rPr>
              <a:t>testId</a:t>
            </a:r>
            <a:r>
              <a:rPr lang="en-US" dirty="0">
                <a:latin typeface="Courier New"/>
                <a:ea typeface="Times New Roman"/>
              </a:rPr>
              <a:t> = ALAMTESTTYPE[‘all’]):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map.mapbunFlLock</a:t>
            </a:r>
            <a:r>
              <a:rPr lang="en-US" dirty="0">
                <a:latin typeface="Courier New"/>
                <a:ea typeface="Times New Roman"/>
              </a:rPr>
              <a:t>(</a:t>
            </a:r>
            <a:r>
              <a:rPr lang="en-US" dirty="0" err="1">
                <a:latin typeface="Courier New"/>
                <a:ea typeface="Times New Roman"/>
              </a:rPr>
              <a:t>testId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if (</a:t>
            </a:r>
            <a:r>
              <a:rPr lang="en-US" dirty="0" err="1">
                <a:latin typeface="Courier New"/>
                <a:ea typeface="Times New Roman"/>
              </a:rPr>
              <a:t>testId</a:t>
            </a:r>
            <a:r>
              <a:rPr lang="en-US" dirty="0">
                <a:latin typeface="Courier New"/>
                <a:ea typeface="Times New Roman"/>
              </a:rPr>
              <a:t> = ALAMTESTTYPE[‘precedence] OR </a:t>
            </a:r>
            <a:r>
              <a:rPr lang="en-US" dirty="0" err="1">
                <a:latin typeface="Courier New"/>
                <a:ea typeface="Times New Roman"/>
              </a:rPr>
              <a:t>testId</a:t>
            </a:r>
            <a:r>
              <a:rPr lang="en-US" dirty="0">
                <a:latin typeface="Courier New"/>
                <a:ea typeface="Times New Roman"/>
              </a:rPr>
              <a:t> = ALAMTESTTYPE[‘all’]):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map.mapbunPrecedence</a:t>
            </a:r>
            <a:r>
              <a:rPr lang="en-US" dirty="0">
                <a:latin typeface="Courier New"/>
                <a:ea typeface="Times New Roman"/>
              </a:rPr>
              <a:t>(</a:t>
            </a:r>
            <a:r>
              <a:rPr lang="en-US" dirty="0" err="1">
                <a:latin typeface="Courier New"/>
                <a:ea typeface="Times New Roman"/>
              </a:rPr>
              <a:t>testId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smtClean="0">
                <a:latin typeface="Courier New"/>
                <a:ea typeface="Times New Roman"/>
              </a:rPr>
              <a:t>return</a:t>
            </a:r>
            <a:endParaRPr lang="en-US" sz="4400" dirty="0">
              <a:latin typeface="Times New Roman"/>
              <a:ea typeface="Times New Roman"/>
            </a:endParaRPr>
          </a:p>
        </p:txBody>
      </p:sp>
    </p:spTree>
    <p:extLst>
      <p:ext uri="{BB962C8B-B14F-4D97-AF65-F5344CB8AC3E}">
        <p14:creationId xmlns:p14="http://schemas.microsoft.com/office/powerpoint/2010/main" val="3105712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5.4.2	Map Bundles</a:t>
            </a:r>
          </a:p>
        </p:txBody>
      </p:sp>
      <p:sp>
        <p:nvSpPr>
          <p:cNvPr id="5" name="Text Placeholder 4"/>
          <p:cNvSpPr>
            <a:spLocks noGrp="1"/>
          </p:cNvSpPr>
          <p:nvPr>
            <p:ph type="body" idx="1"/>
          </p:nvPr>
        </p:nvSpPr>
        <p:spPr/>
        <p:txBody>
          <a:bodyPr/>
          <a:lstStyle/>
          <a:p>
            <a:r>
              <a:rPr lang="en-US" dirty="0"/>
              <a:t>5.4.2.1 __</a:t>
            </a:r>
            <a:r>
              <a:rPr lang="en-US" dirty="0" err="1"/>
              <a:t>init</a:t>
            </a:r>
            <a:r>
              <a:rPr lang="en-US" dirty="0" smtClean="0"/>
              <a:t>__</a:t>
            </a:r>
            <a:endParaRPr lang="en-US" dirty="0"/>
          </a:p>
        </p:txBody>
      </p:sp>
      <p:sp>
        <p:nvSpPr>
          <p:cNvPr id="3" name="Content Placeholder 2"/>
          <p:cNvSpPr>
            <a:spLocks noGrp="1"/>
          </p:cNvSpPr>
          <p:nvPr>
            <p:ph sz="half" idx="2"/>
          </p:nvPr>
        </p:nvSpPr>
        <p:spPr/>
        <p:txBody>
          <a:bodyPr>
            <a:normAutofit fontScale="70000" lnSpcReduction="20000"/>
          </a:bodyPr>
          <a:lstStyle/>
          <a:p>
            <a:r>
              <a:rPr lang="en-US" dirty="0" err="1" smtClean="0"/>
              <a:t>mapbun</a:t>
            </a:r>
            <a:r>
              <a:rPr lang="en-US" dirty="0" smtClean="0"/>
              <a:t> </a:t>
            </a:r>
            <a:r>
              <a:rPr lang="en-US" dirty="0"/>
              <a:t>class initialization of the sets the following  member data for use within the class:</a:t>
            </a:r>
          </a:p>
          <a:p>
            <a:r>
              <a:rPr lang="en-US" dirty="0" err="1"/>
              <a:t>groupId</a:t>
            </a:r>
            <a:endParaRPr lang="en-US" dirty="0"/>
          </a:p>
          <a:p>
            <a:r>
              <a:rPr lang="en-US" dirty="0" err="1"/>
              <a:t>conf</a:t>
            </a:r>
            <a:r>
              <a:rPr lang="en-US" dirty="0"/>
              <a:t> (</a:t>
            </a:r>
            <a:r>
              <a:rPr lang="en-US" dirty="0" err="1"/>
              <a:t>aldbConf</a:t>
            </a:r>
            <a:r>
              <a:rPr lang="en-US" dirty="0"/>
              <a:t> for the </a:t>
            </a:r>
            <a:r>
              <a:rPr lang="en-US" dirty="0" err="1"/>
              <a:t>groupId</a:t>
            </a:r>
            <a:r>
              <a:rPr lang="en-US" dirty="0"/>
              <a:t>)</a:t>
            </a:r>
          </a:p>
          <a:p>
            <a:r>
              <a:rPr lang="en-US" dirty="0" err="1"/>
              <a:t>nmsConf</a:t>
            </a:r>
            <a:r>
              <a:rPr lang="en-US" dirty="0"/>
              <a:t> (</a:t>
            </a:r>
            <a:r>
              <a:rPr lang="en-US" dirty="0" err="1"/>
              <a:t>aldbNmsConfGui</a:t>
            </a:r>
            <a:r>
              <a:rPr lang="en-US" dirty="0"/>
              <a:t> for the </a:t>
            </a:r>
            <a:r>
              <a:rPr lang="en-US" dirty="0" err="1"/>
              <a:t>groupId</a:t>
            </a:r>
            <a:r>
              <a:rPr lang="en-US" dirty="0"/>
              <a:t>)</a:t>
            </a:r>
          </a:p>
          <a:p>
            <a:r>
              <a:rPr lang="en-US" dirty="0" err="1"/>
              <a:t>termConf</a:t>
            </a:r>
            <a:r>
              <a:rPr lang="en-US" dirty="0"/>
              <a:t> (</a:t>
            </a:r>
            <a:r>
              <a:rPr lang="en-US" dirty="0" err="1"/>
              <a:t>aldbTermConfGui</a:t>
            </a:r>
            <a:r>
              <a:rPr lang="en-US" dirty="0"/>
              <a:t> for the </a:t>
            </a:r>
            <a:r>
              <a:rPr lang="en-US" dirty="0" err="1"/>
              <a:t>groupId</a:t>
            </a:r>
            <a:r>
              <a:rPr lang="en-US" dirty="0"/>
              <a:t>)</a:t>
            </a:r>
          </a:p>
          <a:p>
            <a:r>
              <a:rPr lang="en-US" dirty="0" err="1"/>
              <a:t>mapConf</a:t>
            </a:r>
            <a:r>
              <a:rPr lang="en-US" dirty="0"/>
              <a:t> (</a:t>
            </a:r>
            <a:r>
              <a:rPr lang="en-US" dirty="0" err="1"/>
              <a:t>aldbConfMapbunDetailed</a:t>
            </a:r>
            <a:r>
              <a:rPr lang="en-US" dirty="0"/>
              <a:t> for the </a:t>
            </a:r>
            <a:r>
              <a:rPr lang="en-US" dirty="0" err="1"/>
              <a:t>groupId</a:t>
            </a:r>
            <a:r>
              <a:rPr lang="en-US" dirty="0"/>
              <a:t>)</a:t>
            </a:r>
          </a:p>
          <a:p>
            <a:r>
              <a:rPr lang="en-US" dirty="0" err="1"/>
              <a:t>mapDirConf</a:t>
            </a:r>
            <a:r>
              <a:rPr lang="en-US" dirty="0"/>
              <a:t>  (</a:t>
            </a:r>
            <a:r>
              <a:rPr lang="en-US" dirty="0" err="1"/>
              <a:t>aldbConfDirs</a:t>
            </a:r>
            <a:r>
              <a:rPr lang="en-US" dirty="0"/>
              <a:t> for the </a:t>
            </a:r>
            <a:r>
              <a:rPr lang="en-US" dirty="0" err="1"/>
              <a:t>groupId</a:t>
            </a:r>
            <a:r>
              <a:rPr lang="en-US" dirty="0"/>
              <a:t>)</a:t>
            </a:r>
          </a:p>
          <a:p>
            <a:r>
              <a:rPr lang="en-US" dirty="0" err="1"/>
              <a:t>nms</a:t>
            </a:r>
            <a:r>
              <a:rPr lang="en-US" dirty="0"/>
              <a:t> (</a:t>
            </a:r>
            <a:r>
              <a:rPr lang="en-US" dirty="0" err="1"/>
              <a:t>algNms</a:t>
            </a:r>
            <a:r>
              <a:rPr lang="en-US" dirty="0"/>
              <a:t> class instance)</a:t>
            </a:r>
          </a:p>
          <a:p>
            <a:r>
              <a:rPr lang="en-US" dirty="0"/>
              <a:t>ems (</a:t>
            </a:r>
            <a:r>
              <a:rPr lang="en-US" dirty="0" err="1"/>
              <a:t>algEms</a:t>
            </a:r>
            <a:r>
              <a:rPr lang="en-US" dirty="0"/>
              <a:t> class instance)</a:t>
            </a:r>
          </a:p>
          <a:p>
            <a:r>
              <a:rPr lang="en-US" dirty="0"/>
              <a:t>term (</a:t>
            </a:r>
            <a:r>
              <a:rPr lang="en-US" dirty="0" err="1"/>
              <a:t>algTerm</a:t>
            </a:r>
            <a:r>
              <a:rPr lang="en-US" dirty="0"/>
              <a:t> class instance</a:t>
            </a:r>
            <a:r>
              <a:rPr lang="en-US" dirty="0" smtClean="0"/>
              <a:t>)</a:t>
            </a:r>
            <a:endParaRPr lang="en-US" dirty="0"/>
          </a:p>
        </p:txBody>
      </p:sp>
      <p:sp>
        <p:nvSpPr>
          <p:cNvPr id="6" name="Text Placeholder 5"/>
          <p:cNvSpPr>
            <a:spLocks noGrp="1"/>
          </p:cNvSpPr>
          <p:nvPr>
            <p:ph type="body" sz="quarter" idx="3"/>
          </p:nvPr>
        </p:nvSpPr>
        <p:spPr/>
        <p:txBody>
          <a:bodyPr/>
          <a:lstStyle/>
          <a:p>
            <a:r>
              <a:rPr lang="en-US" dirty="0" smtClean="0"/>
              <a:t>5.4.2.1.1 Pseudo Code</a:t>
            </a:r>
            <a:endParaRPr lang="en-US" dirty="0"/>
          </a:p>
        </p:txBody>
      </p:sp>
      <p:sp>
        <p:nvSpPr>
          <p:cNvPr id="4" name="Content Placeholder 3"/>
          <p:cNvSpPr>
            <a:spLocks noGrp="1"/>
          </p:cNvSpPr>
          <p:nvPr>
            <p:ph sz="quarter" idx="4"/>
          </p:nvPr>
        </p:nvSpPr>
        <p:spPr/>
        <p:txBody>
          <a:bodyPr>
            <a:normAutofit fontScale="92500" lnSpcReduction="10000"/>
          </a:bodyPr>
          <a:lstStyle/>
          <a:p>
            <a:pPr marL="0" marR="0" indent="0">
              <a:spcBef>
                <a:spcPts val="0"/>
              </a:spcBef>
              <a:spcAft>
                <a:spcPts val="0"/>
              </a:spcAft>
              <a:buNone/>
            </a:pPr>
            <a:r>
              <a:rPr lang="en-US" sz="800" dirty="0">
                <a:latin typeface="Courier New"/>
                <a:ea typeface="Times New Roman"/>
              </a:rPr>
              <a:t>### IMPORT the classes used by the </a:t>
            </a:r>
            <a:r>
              <a:rPr lang="en-US" sz="800" dirty="0" err="1">
                <a:latin typeface="Courier New"/>
                <a:ea typeface="Times New Roman"/>
              </a:rPr>
              <a:t>mapbun</a:t>
            </a:r>
            <a:r>
              <a:rPr lang="en-US" sz="800" dirty="0">
                <a:latin typeface="Courier New"/>
                <a:ea typeface="Times New Roman"/>
              </a:rPr>
              <a:t> object</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aldbConn</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aldbConnConfig</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aldbConf</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viasatSelenium</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alGui</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from </a:t>
            </a:r>
            <a:r>
              <a:rPr lang="en-US" sz="800" dirty="0" err="1">
                <a:latin typeface="Courier New"/>
                <a:ea typeface="Times New Roman"/>
              </a:rPr>
              <a:t>TermSerialCom</a:t>
            </a:r>
            <a:r>
              <a:rPr lang="en-US" sz="800" dirty="0">
                <a:latin typeface="Courier New"/>
                <a:ea typeface="Times New Roman"/>
              </a:rPr>
              <a:t> IMPORT *</a:t>
            </a:r>
            <a:endParaRPr lang="en-US" sz="1200" dirty="0">
              <a:latin typeface="Times New Roman"/>
              <a:ea typeface="Times New Roman"/>
            </a:endParaRPr>
          </a:p>
          <a:p>
            <a:pPr marL="0" marR="0" indent="0">
              <a:spcBef>
                <a:spcPts val="0"/>
              </a:spcBef>
              <a:spcAft>
                <a:spcPts val="0"/>
              </a:spcAft>
              <a:buNone/>
            </a:pPr>
            <a:r>
              <a:rPr lang="en-US" sz="1200" dirty="0">
                <a:latin typeface="Times New Roman"/>
                <a:ea typeface="Times New Roman"/>
              </a:rPr>
              <a:t> </a:t>
            </a:r>
          </a:p>
          <a:p>
            <a:pPr marL="0" marR="0" indent="0">
              <a:spcBef>
                <a:spcPts val="0"/>
              </a:spcBef>
              <a:spcAft>
                <a:spcPts val="0"/>
              </a:spcAft>
              <a:buNone/>
            </a:pPr>
            <a:r>
              <a:rPr lang="en-US" sz="800" dirty="0">
                <a:latin typeface="Courier New"/>
                <a:ea typeface="Times New Roman"/>
              </a:rPr>
              <a:t>###############################################</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 __</a:t>
            </a:r>
            <a:r>
              <a:rPr lang="en-US" sz="800" dirty="0" err="1">
                <a:latin typeface="Courier New"/>
                <a:ea typeface="Times New Roman"/>
              </a:rPr>
              <a:t>init</a:t>
            </a:r>
            <a:r>
              <a:rPr lang="en-US" sz="800" dirty="0">
                <a:latin typeface="Courier New"/>
                <a:ea typeface="Times New Roman"/>
              </a:rPr>
              <a:t>__ ()</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 &lt;add description here&gt;</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a:t>
            </a:r>
            <a:endParaRPr lang="en-US" sz="1200" dirty="0">
              <a:latin typeface="Times New Roman"/>
              <a:ea typeface="Times New Roman"/>
            </a:endParaRPr>
          </a:p>
          <a:p>
            <a:pPr marL="0" marR="0" indent="0">
              <a:spcBef>
                <a:spcPts val="0"/>
              </a:spcBef>
              <a:spcAft>
                <a:spcPts val="0"/>
              </a:spcAft>
              <a:buNone/>
            </a:pPr>
            <a:r>
              <a:rPr lang="en-US" sz="800" dirty="0" err="1">
                <a:latin typeface="Courier New"/>
                <a:ea typeface="Times New Roman"/>
              </a:rPr>
              <a:t>def</a:t>
            </a:r>
            <a:r>
              <a:rPr lang="en-US" sz="800" dirty="0">
                <a:latin typeface="Courier New"/>
                <a:ea typeface="Times New Roman"/>
              </a:rPr>
              <a:t> __</a:t>
            </a:r>
            <a:r>
              <a:rPr lang="en-US" sz="800" dirty="0" err="1">
                <a:latin typeface="Courier New"/>
                <a:ea typeface="Times New Roman"/>
              </a:rPr>
              <a:t>init</a:t>
            </a:r>
            <a:r>
              <a:rPr lang="en-US" sz="800" dirty="0">
                <a:latin typeface="Courier New"/>
                <a:ea typeface="Times New Roman"/>
              </a:rPr>
              <a:t>__(self, </a:t>
            </a:r>
            <a:r>
              <a:rPr lang="en-US" sz="800" dirty="0" err="1">
                <a:latin typeface="Courier New"/>
                <a:ea typeface="Times New Roman"/>
              </a:rPr>
              <a:t>groupId</a:t>
            </a:r>
            <a:r>
              <a:rPr lang="en-US" sz="800" dirty="0">
                <a:latin typeface="Courier New"/>
                <a:ea typeface="Times New Roman"/>
              </a:rPr>
              <a:t>):</a:t>
            </a:r>
            <a:endParaRPr lang="en-US" sz="1200" dirty="0">
              <a:latin typeface="Times New Roman"/>
              <a:ea typeface="Times New Roman"/>
            </a:endParaRPr>
          </a:p>
          <a:p>
            <a:pPr marL="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self.grpId</a:t>
            </a:r>
            <a:r>
              <a:rPr lang="en-US" sz="800" dirty="0">
                <a:latin typeface="Courier New"/>
                <a:ea typeface="Times New Roman"/>
              </a:rPr>
              <a:t> = </a:t>
            </a:r>
            <a:r>
              <a:rPr lang="en-US" sz="800" dirty="0" err="1">
                <a:latin typeface="Courier New"/>
                <a:ea typeface="Times New Roman"/>
              </a:rPr>
              <a:t>groupId</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self.conf</a:t>
            </a:r>
            <a:r>
              <a:rPr lang="en-US" sz="800" dirty="0">
                <a:latin typeface="Courier New"/>
                <a:ea typeface="Times New Roman"/>
              </a:rPr>
              <a:t> = </a:t>
            </a:r>
            <a:r>
              <a:rPr lang="en-US" sz="800" dirty="0" err="1">
                <a:latin typeface="Courier New"/>
                <a:ea typeface="Times New Roman"/>
              </a:rPr>
              <a:t>aldbConf</a:t>
            </a:r>
            <a:r>
              <a:rPr lang="en-US" sz="800" dirty="0">
                <a:latin typeface="Courier New"/>
                <a:ea typeface="Times New Roman"/>
              </a:rPr>
              <a:t>(</a:t>
            </a:r>
            <a:r>
              <a:rPr lang="en-US" sz="800" dirty="0" err="1">
                <a:latin typeface="Courier New"/>
                <a:ea typeface="Times New Roman"/>
              </a:rPr>
              <a:t>self.grpId</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self.nmsConf</a:t>
            </a:r>
            <a:r>
              <a:rPr lang="en-US" sz="800" dirty="0">
                <a:latin typeface="Courier New"/>
                <a:ea typeface="Times New Roman"/>
              </a:rPr>
              <a:t> = </a:t>
            </a:r>
            <a:r>
              <a:rPr lang="en-US" sz="800" dirty="0" err="1">
                <a:latin typeface="Courier New"/>
                <a:ea typeface="Times New Roman"/>
              </a:rPr>
              <a:t>self.conf.aldbNmsConfGuiGet</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self.termConf</a:t>
            </a:r>
            <a:r>
              <a:rPr lang="en-US" sz="800" dirty="0">
                <a:latin typeface="Courier New"/>
                <a:ea typeface="Times New Roman"/>
              </a:rPr>
              <a:t> = </a:t>
            </a:r>
            <a:r>
              <a:rPr lang="en-US" sz="800" dirty="0" err="1">
                <a:latin typeface="Courier New"/>
                <a:ea typeface="Times New Roman"/>
              </a:rPr>
              <a:t>self.conf.aldbTermConfGuiGet</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self.termMapverConf</a:t>
            </a:r>
            <a:r>
              <a:rPr lang="en-US" sz="800" dirty="0">
                <a:latin typeface="Courier New"/>
                <a:ea typeface="Times New Roman"/>
              </a:rPr>
              <a:t> = </a:t>
            </a:r>
            <a:r>
              <a:rPr lang="en-US" sz="800" dirty="0" err="1">
                <a:latin typeface="Courier New"/>
                <a:ea typeface="Times New Roman"/>
              </a:rPr>
              <a:t>self.conf.aldbConfMapbunDetailedGet</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self.mapConf</a:t>
            </a:r>
            <a:r>
              <a:rPr lang="en-US" sz="800" dirty="0">
                <a:latin typeface="Courier New"/>
                <a:ea typeface="Times New Roman"/>
              </a:rPr>
              <a:t> = </a:t>
            </a:r>
            <a:r>
              <a:rPr lang="en-US" sz="800" dirty="0" err="1">
                <a:latin typeface="Courier New"/>
                <a:ea typeface="Times New Roman"/>
              </a:rPr>
              <a:t>self.conf.aldbConfMapbunGet</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self.mapDirConf</a:t>
            </a:r>
            <a:r>
              <a:rPr lang="en-US" sz="800" dirty="0">
                <a:latin typeface="Courier New"/>
                <a:ea typeface="Times New Roman"/>
              </a:rPr>
              <a:t> = </a:t>
            </a:r>
            <a:r>
              <a:rPr lang="en-US" sz="800" dirty="0" err="1">
                <a:latin typeface="Courier New"/>
                <a:ea typeface="Times New Roman"/>
              </a:rPr>
              <a:t>self.conf.aldbConfDirsGet</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self.nms</a:t>
            </a:r>
            <a:r>
              <a:rPr lang="en-US" sz="800" dirty="0">
                <a:latin typeface="Courier New"/>
                <a:ea typeface="Times New Roman"/>
              </a:rPr>
              <a:t> = </a:t>
            </a:r>
            <a:r>
              <a:rPr lang="en-US" sz="800" dirty="0" err="1">
                <a:latin typeface="Courier New"/>
                <a:ea typeface="Times New Roman"/>
              </a:rPr>
              <a:t>algNms</a:t>
            </a:r>
            <a:r>
              <a:rPr lang="en-US" sz="800" dirty="0">
                <a:latin typeface="Courier New"/>
                <a:ea typeface="Times New Roman"/>
              </a:rPr>
              <a:t>(“http://”+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ip</a:t>
            </a:r>
            <a:r>
              <a:rPr lang="en-US" sz="800" dirty="0">
                <a:latin typeface="Courier New"/>
                <a:ea typeface="Times New Roman"/>
              </a:rPr>
              <a:t>’]) + “:” +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self.nmsConf</a:t>
            </a:r>
            <a:r>
              <a:rPr lang="en-US" sz="800" dirty="0">
                <a:latin typeface="Courier New"/>
                <a:ea typeface="Times New Roman"/>
              </a:rPr>
              <a:t>[‘port’]), </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usern</a:t>
            </a:r>
            <a:r>
              <a:rPr lang="en-US" sz="800" dirty="0">
                <a:latin typeface="Courier New"/>
                <a:ea typeface="Times New Roman"/>
              </a:rPr>
              <a:t>’], </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passw</a:t>
            </a: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self.mapDirConf</a:t>
            </a:r>
            <a:r>
              <a:rPr lang="en-US" sz="800" dirty="0">
                <a:latin typeface="Courier New"/>
                <a:ea typeface="Times New Roman"/>
              </a:rPr>
              <a:t>[‘</a:t>
            </a:r>
            <a:r>
              <a:rPr lang="en-US" sz="800" dirty="0" err="1">
                <a:latin typeface="Courier New"/>
                <a:ea typeface="Times New Roman"/>
              </a:rPr>
              <a:t>resultsDir</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self.ems</a:t>
            </a:r>
            <a:r>
              <a:rPr lang="en-US" sz="800" dirty="0">
                <a:latin typeface="Courier New"/>
                <a:ea typeface="Times New Roman"/>
              </a:rPr>
              <a:t> = </a:t>
            </a:r>
            <a:r>
              <a:rPr lang="en-US" sz="800" dirty="0" err="1">
                <a:latin typeface="Courier New"/>
                <a:ea typeface="Times New Roman"/>
              </a:rPr>
              <a:t>algEms</a:t>
            </a:r>
            <a:r>
              <a:rPr lang="en-US" sz="800" dirty="0">
                <a:latin typeface="Courier New"/>
                <a:ea typeface="Times New Roman"/>
              </a:rPr>
              <a:t>(“http://”+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ip</a:t>
            </a:r>
            <a:r>
              <a:rPr lang="en-US" sz="800" dirty="0">
                <a:latin typeface="Courier New"/>
                <a:ea typeface="Times New Roman"/>
              </a:rPr>
              <a:t>’]) + “:” +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self.nmsConf</a:t>
            </a:r>
            <a:r>
              <a:rPr lang="en-US" sz="800" dirty="0">
                <a:latin typeface="Courier New"/>
                <a:ea typeface="Times New Roman"/>
              </a:rPr>
              <a:t>[‘port’]), </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usern</a:t>
            </a:r>
            <a:r>
              <a:rPr lang="en-US" sz="800" dirty="0">
                <a:latin typeface="Courier New"/>
                <a:ea typeface="Times New Roman"/>
              </a:rPr>
              <a:t>’], </a:t>
            </a:r>
            <a:r>
              <a:rPr lang="en-US" sz="800" dirty="0" err="1">
                <a:latin typeface="Courier New"/>
                <a:ea typeface="Times New Roman"/>
              </a:rPr>
              <a:t>self.nmsConf</a:t>
            </a:r>
            <a:r>
              <a:rPr lang="en-US" sz="800" dirty="0">
                <a:latin typeface="Courier New"/>
                <a:ea typeface="Times New Roman"/>
              </a:rPr>
              <a:t>[‘</a:t>
            </a:r>
            <a:r>
              <a:rPr lang="en-US" sz="800" dirty="0" err="1">
                <a:latin typeface="Courier New"/>
                <a:ea typeface="Times New Roman"/>
              </a:rPr>
              <a:t>passw</a:t>
            </a: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self.mapDirConf</a:t>
            </a:r>
            <a:r>
              <a:rPr lang="en-US" sz="800" dirty="0">
                <a:latin typeface="Courier New"/>
                <a:ea typeface="Times New Roman"/>
              </a:rPr>
              <a:t>[‘</a:t>
            </a:r>
            <a:r>
              <a:rPr lang="en-US" sz="800" dirty="0" err="1">
                <a:latin typeface="Courier New"/>
                <a:ea typeface="Times New Roman"/>
              </a:rPr>
              <a:t>resultsDir</a:t>
            </a:r>
            <a:r>
              <a:rPr lang="en-US" sz="800" dirty="0">
                <a:latin typeface="Courier New"/>
                <a:ea typeface="Times New Roman"/>
              </a:rPr>
              <a:t>’])</a:t>
            </a:r>
            <a:endParaRPr lang="en-US" sz="1200" dirty="0">
              <a:latin typeface="Times New Roman"/>
              <a:ea typeface="Times New Roman"/>
            </a:endParaRPr>
          </a:p>
          <a:p>
            <a:pPr marL="2286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22860" marR="0" indent="0">
              <a:spcBef>
                <a:spcPts val="0"/>
              </a:spcBef>
              <a:spcAft>
                <a:spcPts val="0"/>
              </a:spcAft>
              <a:buNone/>
            </a:pPr>
            <a:r>
              <a:rPr lang="en-US" sz="800" dirty="0" err="1">
                <a:latin typeface="Courier New"/>
                <a:ea typeface="Times New Roman"/>
              </a:rPr>
              <a:t>self.term</a:t>
            </a:r>
            <a:r>
              <a:rPr lang="en-US" sz="800" dirty="0">
                <a:latin typeface="Courier New"/>
                <a:ea typeface="Times New Roman"/>
              </a:rPr>
              <a:t> = </a:t>
            </a:r>
            <a:r>
              <a:rPr lang="en-US" sz="800" dirty="0" err="1">
                <a:latin typeface="Courier New"/>
                <a:ea typeface="Times New Roman"/>
              </a:rPr>
              <a:t>algTerm</a:t>
            </a:r>
            <a:r>
              <a:rPr lang="en-US" sz="800" dirty="0">
                <a:latin typeface="Courier New"/>
                <a:ea typeface="Times New Roman"/>
              </a:rPr>
              <a:t>((“http://”+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self.termConf</a:t>
            </a:r>
            <a:r>
              <a:rPr lang="en-US" sz="800" dirty="0">
                <a:latin typeface="Courier New"/>
                <a:ea typeface="Times New Roman"/>
              </a:rPr>
              <a:t>[‘</a:t>
            </a:r>
            <a:r>
              <a:rPr lang="en-US" sz="800" dirty="0" err="1">
                <a:latin typeface="Courier New"/>
                <a:ea typeface="Times New Roman"/>
              </a:rPr>
              <a:t>ip</a:t>
            </a:r>
            <a:r>
              <a:rPr lang="en-US" sz="800" dirty="0">
                <a:latin typeface="Courier New"/>
                <a:ea typeface="Times New Roman"/>
              </a:rPr>
              <a:t>’]) + “:” + </a:t>
            </a:r>
            <a:r>
              <a:rPr lang="en-US" sz="800" dirty="0" err="1">
                <a:latin typeface="Courier New"/>
                <a:ea typeface="Times New Roman"/>
              </a:rPr>
              <a:t>str</a:t>
            </a:r>
            <a:r>
              <a:rPr lang="en-US" sz="800" dirty="0">
                <a:latin typeface="Courier New"/>
                <a:ea typeface="Times New Roman"/>
              </a:rPr>
              <a:t>(</a:t>
            </a:r>
            <a:r>
              <a:rPr lang="en-US" sz="800" dirty="0" err="1">
                <a:latin typeface="Courier New"/>
                <a:ea typeface="Times New Roman"/>
              </a:rPr>
              <a:t>self.termConf</a:t>
            </a:r>
            <a:r>
              <a:rPr lang="en-US" sz="800" dirty="0">
                <a:latin typeface="Courier New"/>
                <a:ea typeface="Times New Roman"/>
              </a:rPr>
              <a:t>[‘port’]),,</a:t>
            </a:r>
            <a:r>
              <a:rPr lang="en-US" sz="800" dirty="0" err="1">
                <a:latin typeface="Courier New"/>
                <a:ea typeface="Times New Roman"/>
              </a:rPr>
              <a:t>self.termConf</a:t>
            </a:r>
            <a:r>
              <a:rPr lang="en-US" sz="800" dirty="0">
                <a:latin typeface="Courier New"/>
                <a:ea typeface="Times New Roman"/>
              </a:rPr>
              <a:t>[‘</a:t>
            </a:r>
            <a:r>
              <a:rPr lang="en-US" sz="800" dirty="0" err="1">
                <a:latin typeface="Courier New"/>
                <a:ea typeface="Times New Roman"/>
              </a:rPr>
              <a:t>usern</a:t>
            </a:r>
            <a:r>
              <a:rPr lang="en-US" sz="800" dirty="0">
                <a:latin typeface="Courier New"/>
                <a:ea typeface="Times New Roman"/>
              </a:rPr>
              <a:t>’], </a:t>
            </a:r>
            <a:r>
              <a:rPr lang="en-US" sz="800" dirty="0" err="1">
                <a:latin typeface="Courier New"/>
                <a:ea typeface="Times New Roman"/>
              </a:rPr>
              <a:t>self.termConf</a:t>
            </a:r>
            <a:r>
              <a:rPr lang="en-US" sz="800" dirty="0">
                <a:latin typeface="Courier New"/>
                <a:ea typeface="Times New Roman"/>
              </a:rPr>
              <a:t>[‘</a:t>
            </a:r>
            <a:r>
              <a:rPr lang="en-US" sz="800" dirty="0" err="1">
                <a:latin typeface="Courier New"/>
                <a:ea typeface="Times New Roman"/>
              </a:rPr>
              <a:t>passw</a:t>
            </a:r>
            <a:r>
              <a:rPr lang="en-US" sz="800" dirty="0">
                <a:latin typeface="Courier New"/>
                <a:ea typeface="Times New Roman"/>
              </a:rPr>
              <a:t>’], </a:t>
            </a:r>
            <a:r>
              <a:rPr lang="en-US" sz="800" dirty="0" err="1">
                <a:latin typeface="Courier New"/>
                <a:ea typeface="Times New Roman"/>
              </a:rPr>
              <a:t>self.mapDirConf</a:t>
            </a:r>
            <a:r>
              <a:rPr lang="en-US" sz="800" dirty="0">
                <a:latin typeface="Courier New"/>
                <a:ea typeface="Times New Roman"/>
              </a:rPr>
              <a:t>[‘</a:t>
            </a:r>
            <a:r>
              <a:rPr lang="en-US" sz="800" dirty="0" err="1">
                <a:latin typeface="Courier New"/>
                <a:ea typeface="Times New Roman"/>
              </a:rPr>
              <a:t>resultsDir</a:t>
            </a:r>
            <a:r>
              <a:rPr lang="en-US" sz="800" dirty="0" smtClean="0">
                <a:latin typeface="Courier New"/>
                <a:ea typeface="Times New Roman"/>
              </a:rPr>
              <a:t>’])</a:t>
            </a:r>
            <a:endParaRPr lang="en-US" sz="1200" dirty="0">
              <a:latin typeface="Times New Roman"/>
              <a:ea typeface="Times New Roman"/>
            </a:endParaRPr>
          </a:p>
        </p:txBody>
      </p:sp>
    </p:spTree>
    <p:extLst>
      <p:ext uri="{BB962C8B-B14F-4D97-AF65-F5344CB8AC3E}">
        <p14:creationId xmlns:p14="http://schemas.microsoft.com/office/powerpoint/2010/main" val="3517962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SDD Review</a:t>
            </a:r>
          </a:p>
          <a:p>
            <a:pPr lvl="1"/>
            <a:r>
              <a:rPr lang="en-US" dirty="0"/>
              <a:t>Recap from SSDD</a:t>
            </a:r>
          </a:p>
          <a:p>
            <a:pPr lvl="2"/>
            <a:r>
              <a:rPr lang="en-US" dirty="0" smtClean="0"/>
              <a:t>1. Scope, 2. References, 3. CSCI, 4. Architectural Design</a:t>
            </a:r>
          </a:p>
          <a:p>
            <a:pPr lvl="1"/>
            <a:r>
              <a:rPr lang="en-US" dirty="0" smtClean="0"/>
              <a:t>High-Level Design</a:t>
            </a:r>
          </a:p>
          <a:p>
            <a:pPr lvl="2"/>
            <a:r>
              <a:rPr lang="en-US" dirty="0" smtClean="0"/>
              <a:t>4.1 CSCI Components, 4.2 Concept of Execution, </a:t>
            </a:r>
          </a:p>
          <a:p>
            <a:pPr lvl="2"/>
            <a:r>
              <a:rPr lang="en-US" dirty="0" smtClean="0"/>
              <a:t>4.3 Interface Design</a:t>
            </a:r>
          </a:p>
          <a:p>
            <a:pPr lvl="3"/>
            <a:r>
              <a:rPr lang="en-US" dirty="0" smtClean="0"/>
              <a:t>GUIs and APIs</a:t>
            </a:r>
          </a:p>
          <a:p>
            <a:pPr lvl="1"/>
            <a:r>
              <a:rPr lang="en-US" dirty="0" smtClean="0"/>
              <a:t>Low-Level Design</a:t>
            </a:r>
          </a:p>
          <a:p>
            <a:pPr lvl="2"/>
            <a:r>
              <a:rPr lang="en-US" dirty="0" smtClean="0"/>
              <a:t>Algorithms and Pseudo-Code sufficient for coding</a:t>
            </a:r>
          </a:p>
          <a:p>
            <a:r>
              <a:rPr lang="en-US" dirty="0" smtClean="0"/>
              <a:t>Project Planning</a:t>
            </a:r>
          </a:p>
          <a:p>
            <a:pPr lvl="1"/>
            <a:r>
              <a:rPr lang="en-US" dirty="0" smtClean="0"/>
              <a:t>Functional Aggregation, Risks, Contingencies</a:t>
            </a:r>
          </a:p>
          <a:p>
            <a:pPr lvl="1"/>
            <a:r>
              <a:rPr lang="en-US" dirty="0" smtClean="0"/>
              <a:t>Schedule</a:t>
            </a:r>
          </a:p>
          <a:p>
            <a:pPr lvl="2"/>
            <a:r>
              <a:rPr lang="en-US" dirty="0" smtClean="0"/>
              <a:t>WBS</a:t>
            </a:r>
          </a:p>
          <a:p>
            <a:pPr lvl="2"/>
            <a:r>
              <a:rPr lang="en-US" dirty="0" smtClean="0"/>
              <a:t>Sprint Milestones</a:t>
            </a:r>
          </a:p>
          <a:p>
            <a:pPr lvl="1"/>
            <a:endParaRPr lang="en-US" dirty="0"/>
          </a:p>
        </p:txBody>
      </p:sp>
    </p:spTree>
    <p:extLst>
      <p:ext uri="{BB962C8B-B14F-4D97-AF65-F5344CB8AC3E}">
        <p14:creationId xmlns:p14="http://schemas.microsoft.com/office/powerpoint/2010/main" val="1341071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5.4.2.3 </a:t>
            </a:r>
            <a:r>
              <a:rPr lang="en-US" b="1" dirty="0" err="1" smtClean="0"/>
              <a:t>mapbunConf</a:t>
            </a:r>
            <a:endParaRPr lang="en-US" dirty="0"/>
          </a:p>
        </p:txBody>
      </p:sp>
      <p:sp>
        <p:nvSpPr>
          <p:cNvPr id="3" name="Content Placeholder 2"/>
          <p:cNvSpPr>
            <a:spLocks noGrp="1"/>
          </p:cNvSpPr>
          <p:nvPr>
            <p:ph sz="half" idx="1"/>
          </p:nvPr>
        </p:nvSpPr>
        <p:spPr/>
        <p:txBody>
          <a:bodyPr>
            <a:normAutofit fontScale="40000" lnSpcReduction="20000"/>
          </a:bodyPr>
          <a:lstStyle/>
          <a:p>
            <a:pPr marL="0" indent="0">
              <a:buNone/>
            </a:pPr>
            <a:r>
              <a:rPr lang="en-US" dirty="0" smtClean="0"/>
              <a:t>The </a:t>
            </a:r>
            <a:r>
              <a:rPr lang="en-US" dirty="0" err="1"/>
              <a:t>mapbunConf</a:t>
            </a:r>
            <a:r>
              <a:rPr lang="en-US" dirty="0"/>
              <a:t> member function prepares the configuration of the </a:t>
            </a:r>
            <a:r>
              <a:rPr lang="en-US" dirty="0" err="1"/>
              <a:t>mapbun</a:t>
            </a:r>
            <a:r>
              <a:rPr lang="en-US" dirty="0"/>
              <a:t> instance by:</a:t>
            </a:r>
          </a:p>
          <a:p>
            <a:pPr lvl="0"/>
            <a:r>
              <a:rPr lang="en-US" dirty="0"/>
              <a:t>Copying the map bundle over to the destination associated with the Group Id</a:t>
            </a:r>
          </a:p>
          <a:p>
            <a:pPr lvl="0"/>
            <a:r>
              <a:rPr lang="en-US" dirty="0"/>
              <a:t>Run a script that </a:t>
            </a:r>
          </a:p>
          <a:p>
            <a:pPr lvl="1"/>
            <a:r>
              <a:rPr lang="en-US" dirty="0"/>
              <a:t>prepares the bundle for the NMS and Terminal uploads by </a:t>
            </a:r>
          </a:p>
          <a:p>
            <a:pPr lvl="2"/>
            <a:r>
              <a:rPr lang="en-US" dirty="0" err="1"/>
              <a:t>unziping</a:t>
            </a:r>
            <a:r>
              <a:rPr lang="en-US" dirty="0"/>
              <a:t> the bundle; removes certificate and leaves zip file used for NMS</a:t>
            </a:r>
          </a:p>
          <a:p>
            <a:pPr lvl="2"/>
            <a:r>
              <a:rPr lang="en-US" dirty="0"/>
              <a:t>unzipping the bundle; gives SED, SSCF, GDRM and RLC files for Term</a:t>
            </a:r>
          </a:p>
          <a:p>
            <a:pPr lvl="1"/>
            <a:r>
              <a:rPr lang="en-US" dirty="0"/>
              <a:t>prepares each file by copying and strips out checksum</a:t>
            </a:r>
          </a:p>
          <a:p>
            <a:pPr lvl="2"/>
            <a:r>
              <a:rPr lang="en-US" dirty="0"/>
              <a:t>Copy </a:t>
            </a:r>
            <a:r>
              <a:rPr lang="en-US" dirty="0" err="1"/>
              <a:t>sed.csv.agt</a:t>
            </a:r>
            <a:r>
              <a:rPr lang="en-US" dirty="0"/>
              <a:t> to sed.csv, </a:t>
            </a:r>
            <a:r>
              <a:rPr lang="en-US" dirty="0" err="1"/>
              <a:t>sscf.csv.agt</a:t>
            </a:r>
            <a:r>
              <a:rPr lang="en-US" dirty="0"/>
              <a:t> to sscf.csv, </a:t>
            </a:r>
            <a:r>
              <a:rPr lang="en-US" dirty="0" err="1"/>
              <a:t>rlc.txt.agt</a:t>
            </a:r>
            <a:r>
              <a:rPr lang="en-US" dirty="0"/>
              <a:t> to rlc.txt and </a:t>
            </a:r>
            <a:r>
              <a:rPr lang="en-US" dirty="0" err="1"/>
              <a:t>gdrm.txt.agt</a:t>
            </a:r>
            <a:r>
              <a:rPr lang="en-US" dirty="0"/>
              <a:t> to gdrm.txt</a:t>
            </a:r>
          </a:p>
          <a:p>
            <a:pPr lvl="2"/>
            <a:r>
              <a:rPr lang="en-US" dirty="0"/>
              <a:t>Remove the checksum line from each file and save it as the included checksum</a:t>
            </a:r>
          </a:p>
          <a:p>
            <a:pPr lvl="2"/>
            <a:r>
              <a:rPr lang="en-US" dirty="0"/>
              <a:t>Run md5 and update database with md5 checksum and compare to the included checksum</a:t>
            </a:r>
          </a:p>
          <a:p>
            <a:pPr lvl="1"/>
            <a:r>
              <a:rPr lang="en-US" dirty="0"/>
              <a:t>Generates a </a:t>
            </a:r>
            <a:r>
              <a:rPr lang="en-US" dirty="0" err="1"/>
              <a:t>kml</a:t>
            </a:r>
            <a:r>
              <a:rPr lang="en-US" dirty="0"/>
              <a:t> Google Earth map file using sed2kml.exe</a:t>
            </a:r>
          </a:p>
          <a:p>
            <a:pPr lvl="0"/>
            <a:r>
              <a:rPr lang="en-US" dirty="0"/>
              <a:t>Run a script file utilizing </a:t>
            </a:r>
            <a:r>
              <a:rPr lang="en-US" dirty="0" err="1"/>
              <a:t>sed</a:t>
            </a:r>
            <a:r>
              <a:rPr lang="en-US" dirty="0"/>
              <a:t>/</a:t>
            </a:r>
            <a:r>
              <a:rPr lang="en-US" dirty="0" err="1"/>
              <a:t>awk</a:t>
            </a:r>
            <a:r>
              <a:rPr lang="en-US" dirty="0"/>
              <a:t> on the sed.csv map file to extract antenna type and based on the satellite the frequency (for computing FL and Term RF frequencies) and chip rate </a:t>
            </a:r>
          </a:p>
          <a:p>
            <a:pPr lvl="1"/>
            <a:r>
              <a:rPr lang="en-US" dirty="0"/>
              <a:t>sed.csv</a:t>
            </a:r>
          </a:p>
          <a:p>
            <a:pPr lvl="2"/>
            <a:r>
              <a:rPr lang="en-US" dirty="0"/>
              <a:t>Record Type 1 is Name, </a:t>
            </a:r>
          </a:p>
          <a:p>
            <a:pPr lvl="2"/>
            <a:r>
              <a:rPr lang="en-US" dirty="0"/>
              <a:t>Record Type 3 is </a:t>
            </a:r>
            <a:r>
              <a:rPr lang="en-US" dirty="0" err="1"/>
              <a:t>Freq</a:t>
            </a:r>
            <a:endParaRPr lang="en-US" dirty="0"/>
          </a:p>
          <a:p>
            <a:pPr lvl="2"/>
            <a:r>
              <a:rPr lang="en-US" dirty="0"/>
              <a:t>Record Type 9 is Chip Rate</a:t>
            </a:r>
          </a:p>
          <a:p>
            <a:pPr lvl="2"/>
            <a:r>
              <a:rPr lang="en-US" dirty="0"/>
              <a:t>Example: </a:t>
            </a:r>
          </a:p>
          <a:p>
            <a:pPr lvl="3"/>
            <a:r>
              <a:rPr lang="en-US" sz="2000" dirty="0"/>
              <a:t>#</a:t>
            </a:r>
          </a:p>
          <a:p>
            <a:pPr lvl="3"/>
            <a:r>
              <a:rPr lang="en-US" sz="2000" dirty="0"/>
              <a:t># ASTRA-2E_223(26.55/Y/A) Satellite #21</a:t>
            </a:r>
          </a:p>
          <a:p>
            <a:pPr lvl="3"/>
            <a:r>
              <a:rPr lang="en-US" sz="2000" dirty="0"/>
              <a:t>#</a:t>
            </a:r>
          </a:p>
          <a:p>
            <a:pPr lvl="3"/>
            <a:r>
              <a:rPr lang="en-US" sz="2000" dirty="0"/>
              <a:t>21,0,3,3,0</a:t>
            </a:r>
          </a:p>
          <a:p>
            <a:pPr lvl="3"/>
            <a:r>
              <a:rPr lang="en-US" sz="2000" dirty="0"/>
              <a:t>21,1,1,ASTRA-2E_223(26.55/Y/A),2820,0,1</a:t>
            </a:r>
          </a:p>
          <a:p>
            <a:pPr lvl="3"/>
            <a:r>
              <a:rPr lang="en-US" sz="2000" dirty="0" smtClean="0"/>
              <a:t>21,3,H,144750,116750,H,144750,116750</a:t>
            </a:r>
          </a:p>
          <a:p>
            <a:pPr lvl="3"/>
            <a:r>
              <a:rPr lang="en-US" sz="2000" dirty="0" smtClean="0"/>
              <a:t>21,9,26550,0,2,A011,0001,A011,0002,1,0,2,200001,17e097,1</a:t>
            </a:r>
            <a:endParaRPr lang="en-US" sz="2000" dirty="0"/>
          </a:p>
        </p:txBody>
      </p:sp>
      <p:sp>
        <p:nvSpPr>
          <p:cNvPr id="4" name="Content Placeholder 3"/>
          <p:cNvSpPr>
            <a:spLocks noGrp="1"/>
          </p:cNvSpPr>
          <p:nvPr>
            <p:ph sz="half" idx="2"/>
          </p:nvPr>
        </p:nvSpPr>
        <p:spPr/>
        <p:txBody>
          <a:bodyPr>
            <a:normAutofit fontScale="40000" lnSpcReduction="20000"/>
          </a:bodyPr>
          <a:lstStyle/>
          <a:p>
            <a:pPr lvl="0"/>
            <a:r>
              <a:rPr lang="en-US" dirty="0" smtClean="0"/>
              <a:t>Run </a:t>
            </a:r>
            <a:r>
              <a:rPr lang="en-US" dirty="0"/>
              <a:t>the script that generates the map coordinates files</a:t>
            </a:r>
          </a:p>
          <a:p>
            <a:pPr lvl="1"/>
            <a:r>
              <a:rPr lang="en-US" dirty="0"/>
              <a:t>Run </a:t>
            </a:r>
            <a:r>
              <a:rPr lang="en-US" dirty="0" err="1"/>
              <a:t>matlab</a:t>
            </a:r>
            <a:r>
              <a:rPr lang="en-US" dirty="0"/>
              <a:t> on </a:t>
            </a:r>
            <a:r>
              <a:rPr lang="en-US" dirty="0" err="1"/>
              <a:t>linux</a:t>
            </a:r>
            <a:r>
              <a:rPr lang="en-US" dirty="0"/>
              <a:t> in </a:t>
            </a:r>
            <a:r>
              <a:rPr lang="en-US" dirty="0" err="1"/>
              <a:t>nodesktop</a:t>
            </a:r>
            <a:r>
              <a:rPr lang="en-US" dirty="0"/>
              <a:t> mode; can the license be used?</a:t>
            </a:r>
          </a:p>
          <a:p>
            <a:pPr lvl="1"/>
            <a:r>
              <a:rPr lang="en-US" dirty="0"/>
              <a:t>So that the Latitude/Longitude can be determined</a:t>
            </a:r>
          </a:p>
          <a:p>
            <a:pPr lvl="1"/>
            <a:r>
              <a:rPr lang="en-US" dirty="0"/>
              <a:t>And the files will be available for the precedence test</a:t>
            </a:r>
          </a:p>
          <a:p>
            <a:pPr lvl="1"/>
            <a:r>
              <a:rPr lang="en-US" dirty="0"/>
              <a:t>//</a:t>
            </a:r>
            <a:r>
              <a:rPr lang="en-US" dirty="0" err="1"/>
              <a:t>Arclight</a:t>
            </a:r>
            <a:r>
              <a:rPr lang="en-US" dirty="0"/>
              <a:t>/</a:t>
            </a:r>
            <a:r>
              <a:rPr lang="en-US" dirty="0" err="1"/>
              <a:t>ArcLight</a:t>
            </a:r>
            <a:r>
              <a:rPr lang="en-US" dirty="0"/>
              <a:t>/</a:t>
            </a:r>
            <a:r>
              <a:rPr lang="en-US" dirty="0" err="1"/>
              <a:t>AcceptanceTest</a:t>
            </a:r>
            <a:r>
              <a:rPr lang="en-US" dirty="0"/>
              <a:t>/Automation/Scripts/Maps/</a:t>
            </a:r>
            <a:r>
              <a:rPr lang="en-US" dirty="0" err="1"/>
              <a:t>find_coords</a:t>
            </a:r>
            <a:r>
              <a:rPr lang="en-US" dirty="0"/>
              <a:t>/</a:t>
            </a:r>
            <a:r>
              <a:rPr lang="en-US" dirty="0" err="1"/>
              <a:t>find_coords.m</a:t>
            </a:r>
            <a:endParaRPr lang="en-US" dirty="0"/>
          </a:p>
          <a:p>
            <a:pPr lvl="0"/>
            <a:r>
              <a:rPr lang="en-US" dirty="0"/>
              <a:t>This method sets the following private member data items: </a:t>
            </a:r>
          </a:p>
          <a:p>
            <a:pPr lvl="1"/>
            <a:r>
              <a:rPr lang="en-US" dirty="0" err="1"/>
              <a:t>zipFile</a:t>
            </a:r>
            <a:endParaRPr lang="en-US" dirty="0"/>
          </a:p>
          <a:p>
            <a:pPr lvl="1"/>
            <a:r>
              <a:rPr lang="en-US" dirty="0" err="1"/>
              <a:t>isSigned</a:t>
            </a:r>
            <a:r>
              <a:rPr lang="en-US" dirty="0"/>
              <a:t> </a:t>
            </a:r>
          </a:p>
          <a:p>
            <a:pPr lvl="1"/>
            <a:r>
              <a:rPr lang="en-US" dirty="0"/>
              <a:t>version</a:t>
            </a:r>
          </a:p>
          <a:p>
            <a:pPr lvl="1"/>
            <a:r>
              <a:rPr lang="en-US" dirty="0" err="1"/>
              <a:t>antennaType</a:t>
            </a:r>
            <a:endParaRPr lang="en-US" dirty="0"/>
          </a:p>
          <a:p>
            <a:pPr lvl="1"/>
            <a:r>
              <a:rPr lang="en-US" dirty="0" err="1"/>
              <a:t>antennaLoFreq</a:t>
            </a:r>
            <a:endParaRPr lang="en-US" dirty="0"/>
          </a:p>
          <a:p>
            <a:pPr lvl="1"/>
            <a:r>
              <a:rPr lang="en-US" dirty="0" err="1"/>
              <a:t>emsTxFreq</a:t>
            </a:r>
            <a:endParaRPr lang="en-US" dirty="0"/>
          </a:p>
          <a:p>
            <a:pPr lvl="1"/>
            <a:r>
              <a:rPr lang="en-US" dirty="0" err="1"/>
              <a:t>termRxFreq</a:t>
            </a:r>
            <a:r>
              <a:rPr lang="en-US" dirty="0"/>
              <a:t> </a:t>
            </a:r>
          </a:p>
          <a:p>
            <a:pPr lvl="1"/>
            <a:r>
              <a:rPr lang="en-US" dirty="0" err="1"/>
              <a:t>termLbandFreq</a:t>
            </a:r>
            <a:endParaRPr lang="en-US" dirty="0"/>
          </a:p>
          <a:p>
            <a:pPr lvl="1"/>
            <a:r>
              <a:rPr lang="en-US" dirty="0" err="1"/>
              <a:t>chipRate</a:t>
            </a:r>
            <a:endParaRPr lang="en-US" dirty="0"/>
          </a:p>
          <a:p>
            <a:pPr lvl="1"/>
            <a:r>
              <a:rPr lang="en-US" dirty="0"/>
              <a:t>latitude</a:t>
            </a:r>
          </a:p>
          <a:p>
            <a:pPr lvl="1"/>
            <a:r>
              <a:rPr lang="en-US" dirty="0"/>
              <a:t>longitude</a:t>
            </a:r>
          </a:p>
          <a:p>
            <a:pPr lvl="0"/>
            <a:r>
              <a:rPr lang="en-US" b="1" u="sng" dirty="0"/>
              <a:t>NOTE: If the </a:t>
            </a:r>
            <a:r>
              <a:rPr lang="en-US" b="1" u="sng" dirty="0" err="1"/>
              <a:t>groupId</a:t>
            </a:r>
            <a:r>
              <a:rPr lang="en-US" b="1" u="sng" dirty="0"/>
              <a:t> has already been processed, then </a:t>
            </a:r>
            <a:r>
              <a:rPr lang="en-US" b="1" u="sng" dirty="0" err="1"/>
              <a:t>mapbunConf</a:t>
            </a:r>
            <a:r>
              <a:rPr lang="en-US" b="1" u="sng" dirty="0"/>
              <a:t> will set the private member data items (but not recreate the already unzipped files</a:t>
            </a:r>
            <a:r>
              <a:rPr lang="en-US" b="1" u="sng" dirty="0" smtClean="0"/>
              <a:t>)</a:t>
            </a:r>
            <a:endParaRPr lang="en-US" dirty="0"/>
          </a:p>
        </p:txBody>
      </p:sp>
    </p:spTree>
    <p:extLst>
      <p:ext uri="{BB962C8B-B14F-4D97-AF65-F5344CB8AC3E}">
        <p14:creationId xmlns:p14="http://schemas.microsoft.com/office/powerpoint/2010/main" val="1919931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5.4.2.3.1 </a:t>
            </a:r>
            <a:r>
              <a:rPr lang="en-US" b="1" dirty="0" err="1" smtClean="0"/>
              <a:t>mapbunConf</a:t>
            </a:r>
            <a:r>
              <a:rPr lang="en-US" b="1" dirty="0" smtClean="0"/>
              <a:t> Pseudo-Code</a:t>
            </a:r>
            <a:endParaRPr lang="en-US" dirty="0"/>
          </a:p>
        </p:txBody>
      </p:sp>
      <p:sp>
        <p:nvSpPr>
          <p:cNvPr id="3" name="Content Placeholder 2"/>
          <p:cNvSpPr>
            <a:spLocks noGrp="1"/>
          </p:cNvSpPr>
          <p:nvPr>
            <p:ph sz="half" idx="1"/>
          </p:nvPr>
        </p:nvSpPr>
        <p:spPr/>
        <p:txBody>
          <a:bodyPr>
            <a:normAutofit fontScale="32500" lnSpcReduction="20000"/>
          </a:bodyPr>
          <a:lstStyle/>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mapbunConf</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&lt;add description here&gt;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mapbunConf</a:t>
            </a:r>
            <a:r>
              <a:rPr lang="en-US" dirty="0">
                <a:latin typeface="Courier New"/>
                <a:ea typeface="Times New Roman"/>
              </a:rPr>
              <a:t>(self):</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Extract the files</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Strip out the checksum for the files</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Generate </a:t>
            </a:r>
            <a:r>
              <a:rPr lang="en-US" dirty="0" err="1">
                <a:latin typeface="Courier New"/>
                <a:ea typeface="Times New Roman"/>
              </a:rPr>
              <a:t>kml</a:t>
            </a:r>
            <a:r>
              <a:rPr lang="en-US" dirty="0">
                <a:latin typeface="Courier New"/>
                <a:ea typeface="Times New Roman"/>
              </a:rPr>
              <a:t> file for this bundle</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cmd</a:t>
            </a:r>
            <a:r>
              <a:rPr lang="en-US" dirty="0">
                <a:latin typeface="Courier New"/>
                <a:ea typeface="Times New Roman"/>
              </a:rPr>
              <a:t> = “mapbunPrepFiles.sh ” + </a:t>
            </a:r>
            <a:r>
              <a:rPr lang="en-US" dirty="0" err="1">
                <a:latin typeface="Courier New"/>
                <a:ea typeface="Times New Roman"/>
              </a:rPr>
              <a:t>str</a:t>
            </a:r>
            <a:r>
              <a:rPr lang="en-US" dirty="0">
                <a:latin typeface="Courier New"/>
                <a:ea typeface="Times New Roman"/>
              </a:rPr>
              <a:t>(</a:t>
            </a:r>
            <a:r>
              <a:rPr lang="en-US" dirty="0" err="1">
                <a:latin typeface="Courier New"/>
                <a:ea typeface="Times New Roman"/>
              </a:rPr>
              <a:t>self.mapConf</a:t>
            </a:r>
            <a:r>
              <a:rPr lang="en-US" dirty="0">
                <a:latin typeface="Courier New"/>
                <a:ea typeface="Times New Roman"/>
              </a:rPr>
              <a:t>[‘filename’]) + “ “ + </a:t>
            </a:r>
            <a:r>
              <a:rPr lang="en-US" dirty="0" err="1">
                <a:latin typeface="Courier New"/>
                <a:ea typeface="Times New Roman"/>
              </a:rPr>
              <a:t>self.mapDirConf</a:t>
            </a:r>
            <a:r>
              <a:rPr lang="en-US" dirty="0">
                <a:latin typeface="Courier New"/>
                <a:ea typeface="Times New Roman"/>
              </a:rPr>
              <a:t>[‘</a:t>
            </a:r>
            <a:r>
              <a:rPr lang="en-US" dirty="0" err="1">
                <a:latin typeface="Courier New"/>
                <a:ea typeface="Times New Roman"/>
              </a:rPr>
              <a:t>configDir</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result = </a:t>
            </a:r>
            <a:r>
              <a:rPr lang="en-US" dirty="0" err="1">
                <a:latin typeface="Courier New"/>
                <a:ea typeface="Times New Roman"/>
              </a:rPr>
              <a:t>os.system</a:t>
            </a:r>
            <a:r>
              <a:rPr lang="en-US" dirty="0">
                <a:latin typeface="Courier New"/>
                <a:ea typeface="Times New Roman"/>
              </a:rPr>
              <a:t>(</a:t>
            </a:r>
            <a:r>
              <a:rPr lang="en-US" dirty="0" err="1">
                <a:latin typeface="Courier New"/>
                <a:ea typeface="Times New Roman"/>
              </a:rPr>
              <a:t>cmd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self.conf.aldbConfMapbunDetailedSet</a:t>
            </a:r>
            <a:r>
              <a:rPr lang="en-US" dirty="0">
                <a:latin typeface="Courier New"/>
                <a:ea typeface="Times New Roman"/>
              </a:rPr>
              <a:t>(result)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Extract parameters from </a:t>
            </a:r>
            <a:r>
              <a:rPr lang="en-US" dirty="0" err="1">
                <a:latin typeface="Courier New"/>
                <a:ea typeface="Times New Roman"/>
              </a:rPr>
              <a:t>sed</a:t>
            </a:r>
            <a:r>
              <a:rPr lang="en-US" dirty="0">
                <a:latin typeface="Courier New"/>
                <a:ea typeface="Times New Roman"/>
              </a:rPr>
              <a:t> file</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cmd</a:t>
            </a:r>
            <a:r>
              <a:rPr lang="en-US" dirty="0">
                <a:latin typeface="Courier New"/>
                <a:ea typeface="Times New Roman"/>
              </a:rPr>
              <a:t> = “mapbunSedParmExtract.sh “ + </a:t>
            </a:r>
            <a:r>
              <a:rPr lang="en-US" dirty="0" err="1">
                <a:latin typeface="Courier New"/>
                <a:ea typeface="Times New Roman"/>
              </a:rPr>
              <a:t>str</a:t>
            </a:r>
            <a:r>
              <a:rPr lang="en-US" dirty="0">
                <a:latin typeface="Courier New"/>
                <a:ea typeface="Times New Roman"/>
              </a:rPr>
              <a:t>(</a:t>
            </a:r>
            <a:r>
              <a:rPr lang="en-US" dirty="0" err="1">
                <a:latin typeface="Courier New"/>
                <a:ea typeface="Times New Roman"/>
              </a:rPr>
              <a:t>self.mapConf</a:t>
            </a:r>
            <a:r>
              <a:rPr lang="en-US" dirty="0">
                <a:latin typeface="Courier New"/>
                <a:ea typeface="Times New Roman"/>
              </a:rPr>
              <a:t>[‘</a:t>
            </a:r>
            <a:r>
              <a:rPr lang="en-US" dirty="0" err="1">
                <a:latin typeface="Courier New"/>
                <a:ea typeface="Times New Roman"/>
              </a:rPr>
              <a:t>satId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result = </a:t>
            </a:r>
            <a:r>
              <a:rPr lang="en-US" dirty="0" err="1">
                <a:latin typeface="Courier New"/>
                <a:ea typeface="Times New Roman"/>
              </a:rPr>
              <a:t>os.system</a:t>
            </a:r>
            <a:r>
              <a:rPr lang="en-US" dirty="0">
                <a:latin typeface="Courier New"/>
                <a:ea typeface="Times New Roman"/>
              </a:rPr>
              <a:t>(</a:t>
            </a:r>
            <a:r>
              <a:rPr lang="en-US" dirty="0" err="1">
                <a:latin typeface="Courier New"/>
                <a:ea typeface="Times New Roman"/>
              </a:rPr>
              <a:t>cmd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self.emsTxFreq</a:t>
            </a:r>
            <a:r>
              <a:rPr lang="en-US" dirty="0">
                <a:latin typeface="Courier New"/>
                <a:ea typeface="Times New Roman"/>
              </a:rPr>
              <a:t> = result[‘</a:t>
            </a:r>
            <a:r>
              <a:rPr lang="en-US" dirty="0" err="1">
                <a:latin typeface="Courier New"/>
                <a:ea typeface="Times New Roman"/>
              </a:rPr>
              <a:t>emsTxFreq</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self.termRxFreq</a:t>
            </a:r>
            <a:r>
              <a:rPr lang="en-US" dirty="0">
                <a:latin typeface="Courier New"/>
                <a:ea typeface="Times New Roman"/>
              </a:rPr>
              <a:t> = result[‘</a:t>
            </a:r>
            <a:r>
              <a:rPr lang="en-US" dirty="0" err="1">
                <a:latin typeface="Courier New"/>
                <a:ea typeface="Times New Roman"/>
              </a:rPr>
              <a:t>termRxFreq</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self.chipRate</a:t>
            </a:r>
            <a:r>
              <a:rPr lang="en-US" dirty="0">
                <a:latin typeface="Courier New"/>
                <a:ea typeface="Times New Roman"/>
              </a:rPr>
              <a:t> = result[‘</a:t>
            </a:r>
            <a:r>
              <a:rPr lang="en-US" dirty="0" err="1">
                <a:latin typeface="Courier New"/>
                <a:ea typeface="Times New Roman"/>
              </a:rPr>
              <a:t>chipRate</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self.antennaType</a:t>
            </a:r>
            <a:r>
              <a:rPr lang="en-US" dirty="0">
                <a:latin typeface="Courier New"/>
                <a:ea typeface="Times New Roman"/>
              </a:rPr>
              <a:t> = result[‘</a:t>
            </a:r>
            <a:r>
              <a:rPr lang="en-US" dirty="0" err="1">
                <a:latin typeface="Courier New"/>
                <a:ea typeface="Times New Roman"/>
              </a:rPr>
              <a:t>antennaType</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self.antennaLoFreq</a:t>
            </a:r>
            <a:r>
              <a:rPr lang="en-US" dirty="0">
                <a:latin typeface="Courier New"/>
                <a:ea typeface="Times New Roman"/>
              </a:rPr>
              <a:t> = </a:t>
            </a:r>
            <a:r>
              <a:rPr lang="en-US" dirty="0" err="1">
                <a:latin typeface="Courier New"/>
                <a:ea typeface="Times New Roman"/>
              </a:rPr>
              <a:t>antennaLoFreqGet</a:t>
            </a:r>
            <a:r>
              <a:rPr lang="en-US" dirty="0">
                <a:latin typeface="Courier New"/>
                <a:ea typeface="Times New Roman"/>
              </a:rPr>
              <a:t>(</a:t>
            </a:r>
            <a:r>
              <a:rPr lang="en-US" dirty="0" err="1">
                <a:latin typeface="Courier New"/>
                <a:ea typeface="Times New Roman"/>
              </a:rPr>
              <a:t>self.antennaType</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self.termLband</a:t>
            </a:r>
            <a:r>
              <a:rPr lang="en-US" dirty="0">
                <a:latin typeface="Courier New"/>
                <a:ea typeface="Times New Roman"/>
              </a:rPr>
              <a:t> = </a:t>
            </a:r>
            <a:r>
              <a:rPr lang="en-US" dirty="0" err="1">
                <a:latin typeface="Courier New"/>
                <a:ea typeface="Times New Roman"/>
              </a:rPr>
              <a:t>self.termRxFreq</a:t>
            </a:r>
            <a:r>
              <a:rPr lang="en-US" dirty="0">
                <a:latin typeface="Courier New"/>
                <a:ea typeface="Times New Roman"/>
              </a:rPr>
              <a:t> - </a:t>
            </a:r>
            <a:r>
              <a:rPr lang="en-US" dirty="0" err="1">
                <a:latin typeface="Courier New"/>
                <a:ea typeface="Times New Roman"/>
              </a:rPr>
              <a:t>self.antennaLoFreq</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Generate Coordinate Files</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r>
              <a:rPr lang="en-US" dirty="0">
                <a:highlight>
                  <a:srgbClr val="FFFF00"/>
                </a:highlight>
                <a:latin typeface="Courier New"/>
                <a:ea typeface="Times New Roman"/>
              </a:rPr>
              <a:t>[TBR - Add pseudo-code]</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Extract parameters from coordinate files</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cmd</a:t>
            </a:r>
            <a:r>
              <a:rPr lang="en-US" dirty="0">
                <a:latin typeface="Courier New"/>
                <a:ea typeface="Times New Roman"/>
              </a:rPr>
              <a:t> = “mapbunCoordParmExtract.sh “ + </a:t>
            </a:r>
            <a:r>
              <a:rPr lang="en-US" dirty="0" err="1">
                <a:latin typeface="Courier New"/>
                <a:ea typeface="Times New Roman"/>
              </a:rPr>
              <a:t>str</a:t>
            </a:r>
            <a:r>
              <a:rPr lang="en-US" dirty="0">
                <a:latin typeface="Courier New"/>
                <a:ea typeface="Times New Roman"/>
              </a:rPr>
              <a:t>(</a:t>
            </a:r>
            <a:r>
              <a:rPr lang="en-US" dirty="0" err="1">
                <a:latin typeface="Courier New"/>
                <a:ea typeface="Times New Roman"/>
              </a:rPr>
              <a:t>self.mapConf</a:t>
            </a:r>
            <a:r>
              <a:rPr lang="en-US" dirty="0">
                <a:latin typeface="Courier New"/>
                <a:ea typeface="Times New Roman"/>
              </a:rPr>
              <a:t>[‘</a:t>
            </a:r>
            <a:r>
              <a:rPr lang="en-US" dirty="0" err="1">
                <a:latin typeface="Courier New"/>
                <a:ea typeface="Times New Roman"/>
              </a:rPr>
              <a:t>satId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result = </a:t>
            </a:r>
            <a:r>
              <a:rPr lang="en-US" dirty="0" err="1">
                <a:latin typeface="Courier New"/>
                <a:ea typeface="Times New Roman"/>
              </a:rPr>
              <a:t>os.system</a:t>
            </a:r>
            <a:r>
              <a:rPr lang="en-US" dirty="0">
                <a:latin typeface="Courier New"/>
                <a:ea typeface="Times New Roman"/>
              </a:rPr>
              <a:t>(</a:t>
            </a:r>
            <a:r>
              <a:rPr lang="en-US" dirty="0" err="1">
                <a:latin typeface="Courier New"/>
                <a:ea typeface="Times New Roman"/>
              </a:rPr>
              <a:t>cmd</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self.latitude</a:t>
            </a:r>
            <a:r>
              <a:rPr lang="en-US" dirty="0">
                <a:latin typeface="Courier New"/>
                <a:ea typeface="Times New Roman"/>
              </a:rPr>
              <a:t> = result[‘latitude’]</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self.longitude</a:t>
            </a:r>
            <a:r>
              <a:rPr lang="en-US" dirty="0">
                <a:latin typeface="Courier New"/>
                <a:ea typeface="Times New Roman"/>
              </a:rPr>
              <a:t> = result[‘longitude</a:t>
            </a:r>
            <a:r>
              <a:rPr lang="en-US" dirty="0" smtClean="0">
                <a:latin typeface="Courier New"/>
                <a:ea typeface="Times New Roman"/>
              </a:rPr>
              <a:t>’]</a:t>
            </a:r>
            <a:endParaRPr lang="en-US" sz="4400" dirty="0">
              <a:latin typeface="Times New Roman"/>
              <a:ea typeface="Times New Roman"/>
            </a:endParaRPr>
          </a:p>
        </p:txBody>
      </p:sp>
      <p:sp>
        <p:nvSpPr>
          <p:cNvPr id="4" name="Content Placeholder 3"/>
          <p:cNvSpPr>
            <a:spLocks noGrp="1"/>
          </p:cNvSpPr>
          <p:nvPr>
            <p:ph sz="half" idx="2"/>
          </p:nvPr>
        </p:nvSpPr>
        <p:spPr/>
        <p:txBody>
          <a:bodyPr>
            <a:normAutofit fontScale="32500" lnSpcReduction="20000"/>
          </a:bodyPr>
          <a:lstStyle/>
          <a:p>
            <a:pPr marL="0" marR="0" indent="0">
              <a:spcBef>
                <a:spcPts val="0"/>
              </a:spcBef>
              <a:spcAft>
                <a:spcPts val="0"/>
              </a:spcAft>
              <a:buNone/>
            </a:pPr>
            <a:r>
              <a:rPr lang="en-US" dirty="0">
                <a:latin typeface="Courier New"/>
                <a:ea typeface="Times New Roman"/>
              </a:rPr>
              <a:t>#!/bin/</a:t>
            </a:r>
            <a:r>
              <a:rPr lang="en-US" dirty="0" err="1">
                <a:latin typeface="Courier New"/>
                <a:ea typeface="Times New Roman"/>
              </a:rPr>
              <a:t>sh</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mapbunPrepFiles.sh</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&lt;add description here&gt;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filedir</a:t>
            </a:r>
            <a:r>
              <a:rPr lang="en-US" dirty="0">
                <a:latin typeface="Courier New"/>
                <a:ea typeface="Times New Roman"/>
              </a:rPr>
              <a:t>=$1</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err="1">
                <a:latin typeface="Courier New"/>
                <a:ea typeface="Times New Roman"/>
              </a:rPr>
              <a:t>myhome</a:t>
            </a:r>
            <a:r>
              <a:rPr lang="en-US" dirty="0">
                <a:latin typeface="Courier New"/>
                <a:ea typeface="Times New Roman"/>
              </a:rPr>
              <a:t>=`</a:t>
            </a:r>
            <a:r>
              <a:rPr lang="en-US" dirty="0" err="1">
                <a:latin typeface="Courier New"/>
                <a:ea typeface="Times New Roman"/>
              </a:rPr>
              <a:t>pwd</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cd $</a:t>
            </a:r>
            <a:r>
              <a:rPr lang="en-US" dirty="0" err="1">
                <a:latin typeface="Courier New"/>
                <a:ea typeface="Times New Roman"/>
              </a:rPr>
              <a:t>filedir</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if [ -e </a:t>
            </a:r>
            <a:r>
              <a:rPr lang="en-US" dirty="0" err="1">
                <a:latin typeface="Courier New"/>
                <a:ea typeface="Times New Roman"/>
              </a:rPr>
              <a:t>gdrm.txt.agt</a:t>
            </a:r>
            <a:r>
              <a:rPr lang="en-US" dirty="0">
                <a:latin typeface="Courier New"/>
                <a:ea typeface="Times New Roman"/>
              </a:rPr>
              <a:t> ] &amp;&amp; [ ! -e gdrm.txt]; then</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md5sed=`tail -1 </a:t>
            </a:r>
            <a:r>
              <a:rPr lang="en-US" dirty="0" err="1">
                <a:latin typeface="Courier New"/>
                <a:ea typeface="Times New Roman"/>
              </a:rPr>
              <a:t>sed.csv.agt</a:t>
            </a:r>
            <a:r>
              <a:rPr lang="en-US" dirty="0">
                <a:latin typeface="Courier New"/>
                <a:ea typeface="Times New Roman"/>
              </a:rPr>
              <a:t> | </a:t>
            </a:r>
            <a:r>
              <a:rPr lang="en-US" dirty="0" err="1">
                <a:latin typeface="Courier New"/>
                <a:ea typeface="Times New Roman"/>
              </a:rPr>
              <a:t>sed</a:t>
            </a:r>
            <a:r>
              <a:rPr lang="en-US" dirty="0">
                <a:latin typeface="Courier New"/>
                <a:ea typeface="Times New Roman"/>
              </a:rPr>
              <a:t> &lt;TBD&gt;`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sed</a:t>
            </a:r>
            <a:r>
              <a:rPr lang="en-US" dirty="0">
                <a:latin typeface="Courier New"/>
                <a:ea typeface="Times New Roman"/>
              </a:rPr>
              <a:t> '$ d' </a:t>
            </a:r>
            <a:r>
              <a:rPr lang="en-US" dirty="0" err="1">
                <a:latin typeface="Courier New"/>
                <a:ea typeface="Times New Roman"/>
              </a:rPr>
              <a:t>sed.csv.agt</a:t>
            </a:r>
            <a:r>
              <a:rPr lang="en-US" dirty="0">
                <a:latin typeface="Courier New"/>
                <a:ea typeface="Times New Roman"/>
              </a:rPr>
              <a:t> &gt; sed.csv</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fi</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if [ -e </a:t>
            </a:r>
            <a:r>
              <a:rPr lang="en-US" dirty="0" err="1">
                <a:latin typeface="Courier New"/>
                <a:ea typeface="Times New Roman"/>
              </a:rPr>
              <a:t>gdrm.txt.agt</a:t>
            </a:r>
            <a:r>
              <a:rPr lang="en-US" dirty="0">
                <a:latin typeface="Courier New"/>
                <a:ea typeface="Times New Roman"/>
              </a:rPr>
              <a:t> ] &amp;&amp; [ ! -e gdrm.txt]; then</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md5Sccf=`tail -1 </a:t>
            </a:r>
            <a:r>
              <a:rPr lang="en-US" dirty="0" err="1">
                <a:latin typeface="Courier New"/>
                <a:ea typeface="Times New Roman"/>
              </a:rPr>
              <a:t>sscf.csv.agt</a:t>
            </a:r>
            <a:r>
              <a:rPr lang="en-US" dirty="0">
                <a:latin typeface="Courier New"/>
                <a:ea typeface="Times New Roman"/>
              </a:rPr>
              <a:t> | </a:t>
            </a:r>
            <a:r>
              <a:rPr lang="en-US" dirty="0" err="1">
                <a:latin typeface="Courier New"/>
                <a:ea typeface="Times New Roman"/>
              </a:rPr>
              <a:t>sed</a:t>
            </a:r>
            <a:r>
              <a:rPr lang="en-US" dirty="0">
                <a:latin typeface="Courier New"/>
                <a:ea typeface="Times New Roman"/>
              </a:rPr>
              <a:t> &lt;TBD&gt;`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sed</a:t>
            </a:r>
            <a:r>
              <a:rPr lang="en-US" dirty="0">
                <a:latin typeface="Courier New"/>
                <a:ea typeface="Times New Roman"/>
              </a:rPr>
              <a:t> '$ d' </a:t>
            </a:r>
            <a:r>
              <a:rPr lang="en-US" dirty="0" err="1">
                <a:latin typeface="Courier New"/>
                <a:ea typeface="Times New Roman"/>
              </a:rPr>
              <a:t>sscf.csv.agt</a:t>
            </a:r>
            <a:r>
              <a:rPr lang="en-US" dirty="0">
                <a:latin typeface="Courier New"/>
                <a:ea typeface="Times New Roman"/>
              </a:rPr>
              <a:t> &gt; sscf.csv</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fi</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if [ -e </a:t>
            </a:r>
            <a:r>
              <a:rPr lang="en-US" dirty="0" err="1">
                <a:latin typeface="Courier New"/>
                <a:ea typeface="Times New Roman"/>
              </a:rPr>
              <a:t>rlc.txt.agt</a:t>
            </a:r>
            <a:r>
              <a:rPr lang="en-US" dirty="0">
                <a:latin typeface="Courier New"/>
                <a:ea typeface="Times New Roman"/>
              </a:rPr>
              <a:t> ] &amp;&amp; [ ! -e rlc.txt]; then</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md5Rlc=`tail -1 </a:t>
            </a:r>
            <a:r>
              <a:rPr lang="en-US" dirty="0" err="1">
                <a:latin typeface="Courier New"/>
                <a:ea typeface="Times New Roman"/>
              </a:rPr>
              <a:t>rlc.txt.agt</a:t>
            </a:r>
            <a:r>
              <a:rPr lang="en-US" dirty="0">
                <a:latin typeface="Courier New"/>
                <a:ea typeface="Times New Roman"/>
              </a:rPr>
              <a:t> | </a:t>
            </a:r>
            <a:r>
              <a:rPr lang="en-US" dirty="0" err="1">
                <a:latin typeface="Courier New"/>
                <a:ea typeface="Times New Roman"/>
              </a:rPr>
              <a:t>sed</a:t>
            </a:r>
            <a:r>
              <a:rPr lang="en-US" dirty="0">
                <a:latin typeface="Courier New"/>
                <a:ea typeface="Times New Roman"/>
              </a:rPr>
              <a:t> &lt;TBD&gt;`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sed</a:t>
            </a:r>
            <a:r>
              <a:rPr lang="en-US" dirty="0">
                <a:latin typeface="Courier New"/>
                <a:ea typeface="Times New Roman"/>
              </a:rPr>
              <a:t> '$ d' </a:t>
            </a:r>
            <a:r>
              <a:rPr lang="en-US" dirty="0" err="1">
                <a:latin typeface="Courier New"/>
                <a:ea typeface="Times New Roman"/>
              </a:rPr>
              <a:t>rlc.txt.agt</a:t>
            </a:r>
            <a:r>
              <a:rPr lang="en-US" dirty="0">
                <a:latin typeface="Courier New"/>
                <a:ea typeface="Times New Roman"/>
              </a:rPr>
              <a:t> &gt; rlc.txt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fi</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if [ -e </a:t>
            </a:r>
            <a:r>
              <a:rPr lang="en-US" dirty="0" err="1">
                <a:latin typeface="Courier New"/>
                <a:ea typeface="Times New Roman"/>
              </a:rPr>
              <a:t>gdrm.txt.agt</a:t>
            </a:r>
            <a:r>
              <a:rPr lang="en-US" dirty="0">
                <a:latin typeface="Courier New"/>
                <a:ea typeface="Times New Roman"/>
              </a:rPr>
              <a:t> ] &amp;&amp; [ ! -e gdrm.txt]; then</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md5gdrm=`tail -1 </a:t>
            </a:r>
            <a:r>
              <a:rPr lang="en-US" dirty="0" err="1">
                <a:latin typeface="Courier New"/>
                <a:ea typeface="Times New Roman"/>
              </a:rPr>
              <a:t>rlc.txt.agt</a:t>
            </a:r>
            <a:r>
              <a:rPr lang="en-US" dirty="0">
                <a:latin typeface="Courier New"/>
                <a:ea typeface="Times New Roman"/>
              </a:rPr>
              <a:t> | </a:t>
            </a:r>
            <a:r>
              <a:rPr lang="en-US" dirty="0" err="1">
                <a:latin typeface="Courier New"/>
                <a:ea typeface="Times New Roman"/>
              </a:rPr>
              <a:t>sed</a:t>
            </a:r>
            <a:r>
              <a:rPr lang="en-US" dirty="0">
                <a:latin typeface="Courier New"/>
                <a:ea typeface="Times New Roman"/>
              </a:rPr>
              <a:t> &lt;TBD&gt;`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sed</a:t>
            </a:r>
            <a:r>
              <a:rPr lang="en-US" dirty="0">
                <a:latin typeface="Courier New"/>
                <a:ea typeface="Times New Roman"/>
              </a:rPr>
              <a:t> '$ d' </a:t>
            </a:r>
            <a:r>
              <a:rPr lang="en-US" dirty="0" err="1">
                <a:latin typeface="Courier New"/>
                <a:ea typeface="Times New Roman"/>
              </a:rPr>
              <a:t>gdrm.txt.agt</a:t>
            </a:r>
            <a:r>
              <a:rPr lang="en-US" dirty="0">
                <a:latin typeface="Courier New"/>
                <a:ea typeface="Times New Roman"/>
              </a:rPr>
              <a:t> &gt; gdrm.txt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fi</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cd $</a:t>
            </a:r>
            <a:r>
              <a:rPr lang="en-US" dirty="0" err="1">
                <a:latin typeface="Courier New"/>
                <a:ea typeface="Times New Roman"/>
              </a:rPr>
              <a:t>myhome</a:t>
            </a:r>
            <a:endParaRPr lang="en-US" sz="44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4086514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5.4.2.4</a:t>
            </a:r>
            <a:r>
              <a:rPr lang="en-US" dirty="0"/>
              <a:t>	</a:t>
            </a:r>
            <a:r>
              <a:rPr lang="en-US" dirty="0" err="1"/>
              <a:t>mapbunTrickle</a:t>
            </a:r>
            <a:endParaRPr lang="en-US" dirty="0"/>
          </a:p>
        </p:txBody>
      </p:sp>
      <p:sp>
        <p:nvSpPr>
          <p:cNvPr id="3" name="Content Placeholder 2"/>
          <p:cNvSpPr>
            <a:spLocks noGrp="1"/>
          </p:cNvSpPr>
          <p:nvPr>
            <p:ph sz="half" idx="1"/>
          </p:nvPr>
        </p:nvSpPr>
        <p:spPr/>
        <p:txBody>
          <a:bodyPr>
            <a:noAutofit/>
          </a:bodyPr>
          <a:lstStyle/>
          <a:p>
            <a:r>
              <a:rPr lang="en-US" sz="800" dirty="0"/>
              <a:t>The </a:t>
            </a:r>
            <a:r>
              <a:rPr lang="en-US" sz="800" dirty="0" err="1"/>
              <a:t>mapbunTrickle</a:t>
            </a:r>
            <a:r>
              <a:rPr lang="en-US" sz="800" dirty="0"/>
              <a:t> member function completely executes the trickle test by:</a:t>
            </a:r>
          </a:p>
          <a:p>
            <a:pPr lvl="1"/>
            <a:r>
              <a:rPr lang="en-US" sz="700" dirty="0"/>
              <a:t>Using the map associated with the class</a:t>
            </a:r>
          </a:p>
          <a:p>
            <a:pPr lvl="1"/>
            <a:r>
              <a:rPr lang="en-US" sz="700" dirty="0"/>
              <a:t>Uploading to NMS</a:t>
            </a:r>
          </a:p>
          <a:p>
            <a:pPr lvl="1"/>
            <a:r>
              <a:rPr lang="en-US" sz="700" dirty="0"/>
              <a:t>Downloading to the Terminal, use reset script</a:t>
            </a:r>
          </a:p>
          <a:p>
            <a:pPr lvl="1"/>
            <a:r>
              <a:rPr lang="en-US" sz="700" dirty="0"/>
              <a:t>Verifying that the correct map version is running after terminal relocks onto FL</a:t>
            </a:r>
          </a:p>
          <a:p>
            <a:pPr lvl="1"/>
            <a:r>
              <a:rPr lang="en-US" sz="700" dirty="0"/>
              <a:t>Handling normal and error case results </a:t>
            </a:r>
            <a:r>
              <a:rPr lang="en-US" sz="700" dirty="0" smtClean="0"/>
              <a:t>reporting</a:t>
            </a:r>
          </a:p>
          <a:p>
            <a:pPr lvl="1"/>
            <a:endParaRPr lang="en-US" sz="700" dirty="0"/>
          </a:p>
          <a:p>
            <a:pPr lvl="1"/>
            <a:endParaRPr lang="en-US" sz="700" dirty="0"/>
          </a:p>
          <a:p>
            <a:pPr marL="0" indent="0">
              <a:buNone/>
            </a:pPr>
            <a:r>
              <a:rPr lang="en-US" sz="800" dirty="0"/>
              <a:t>###############################################</a:t>
            </a:r>
          </a:p>
          <a:p>
            <a:pPr marL="0" indent="0">
              <a:buNone/>
            </a:pPr>
            <a:r>
              <a:rPr lang="en-US" sz="800" dirty="0"/>
              <a:t>### </a:t>
            </a:r>
            <a:r>
              <a:rPr lang="en-US" sz="800" dirty="0" err="1"/>
              <a:t>mapbunTrickle</a:t>
            </a:r>
            <a:r>
              <a:rPr lang="en-US" sz="800" dirty="0"/>
              <a:t>()</a:t>
            </a:r>
          </a:p>
          <a:p>
            <a:pPr marL="0" indent="0">
              <a:buNone/>
            </a:pPr>
            <a:r>
              <a:rPr lang="en-US" sz="800" dirty="0"/>
              <a:t>### &lt;add description here&gt;</a:t>
            </a:r>
          </a:p>
          <a:p>
            <a:pPr marL="0" indent="0">
              <a:buNone/>
            </a:pPr>
            <a:r>
              <a:rPr lang="en-US" sz="800" dirty="0"/>
              <a:t>###</a:t>
            </a:r>
          </a:p>
          <a:p>
            <a:pPr marL="0" indent="0">
              <a:buNone/>
            </a:pPr>
            <a:r>
              <a:rPr lang="en-US" sz="800" dirty="0"/>
              <a:t>###############################################</a:t>
            </a:r>
          </a:p>
          <a:p>
            <a:pPr marL="0" indent="0">
              <a:buNone/>
            </a:pPr>
            <a:r>
              <a:rPr lang="en-US" sz="800" dirty="0" err="1"/>
              <a:t>def</a:t>
            </a:r>
            <a:r>
              <a:rPr lang="en-US" sz="800" dirty="0"/>
              <a:t> </a:t>
            </a:r>
            <a:r>
              <a:rPr lang="en-US" sz="800" dirty="0" err="1"/>
              <a:t>mapbunTrickle</a:t>
            </a:r>
            <a:r>
              <a:rPr lang="en-US" sz="800" dirty="0"/>
              <a:t>(self, </a:t>
            </a:r>
            <a:r>
              <a:rPr lang="en-US" sz="800" dirty="0" err="1"/>
              <a:t>testId</a:t>
            </a:r>
            <a:r>
              <a:rPr lang="en-US" sz="800" dirty="0"/>
              <a:t>):</a:t>
            </a:r>
          </a:p>
          <a:p>
            <a:pPr marL="0" indent="0">
              <a:buNone/>
            </a:pPr>
            <a:r>
              <a:rPr lang="en-US" sz="800" dirty="0"/>
              <a:t> </a:t>
            </a:r>
          </a:p>
          <a:p>
            <a:pPr marL="0" indent="0">
              <a:buNone/>
            </a:pPr>
            <a:r>
              <a:rPr lang="en-US" sz="800" dirty="0"/>
              <a:t>result = FAILED</a:t>
            </a:r>
          </a:p>
          <a:p>
            <a:pPr marL="0" indent="0">
              <a:buNone/>
            </a:pPr>
            <a:r>
              <a:rPr lang="en-US" sz="800" dirty="0"/>
              <a:t>state = START</a:t>
            </a:r>
          </a:p>
          <a:p>
            <a:pPr marL="0" indent="0">
              <a:buNone/>
            </a:pPr>
            <a:r>
              <a:rPr lang="en-US" sz="800" dirty="0"/>
              <a:t> </a:t>
            </a:r>
          </a:p>
          <a:p>
            <a:pPr marL="0" indent="0">
              <a:buNone/>
            </a:pPr>
            <a:r>
              <a:rPr lang="en-US" sz="800" dirty="0" err="1"/>
              <a:t>self.nms.algNmsLogin</a:t>
            </a:r>
            <a:r>
              <a:rPr lang="en-US" sz="800" dirty="0"/>
              <a:t>()</a:t>
            </a:r>
          </a:p>
          <a:p>
            <a:pPr marL="0" indent="0">
              <a:buNone/>
            </a:pPr>
            <a:r>
              <a:rPr lang="en-US" sz="800" dirty="0" err="1"/>
              <a:t>self.term.algTermLogin</a:t>
            </a:r>
            <a:r>
              <a:rPr lang="en-US" sz="800" dirty="0"/>
              <a:t>()</a:t>
            </a:r>
          </a:p>
          <a:p>
            <a:pPr marL="0" indent="0">
              <a:buNone/>
            </a:pPr>
            <a:r>
              <a:rPr lang="en-US" sz="800" dirty="0"/>
              <a:t> </a:t>
            </a:r>
          </a:p>
          <a:p>
            <a:pPr marL="0" indent="0">
              <a:buNone/>
            </a:pPr>
            <a:r>
              <a:rPr lang="en-US" sz="800" dirty="0" err="1"/>
              <a:t>self.nms.algNmsDnldMapUpload</a:t>
            </a:r>
            <a:r>
              <a:rPr lang="en-US" sz="800" dirty="0"/>
              <a:t>(</a:t>
            </a:r>
            <a:r>
              <a:rPr lang="en-US" sz="800" dirty="0" err="1"/>
              <a:t>self.zipFile</a:t>
            </a:r>
            <a:r>
              <a:rPr lang="en-US" sz="800" dirty="0"/>
              <a:t>, </a:t>
            </a:r>
            <a:r>
              <a:rPr lang="en-US" sz="800" dirty="0" err="1"/>
              <a:t>self.isSigned</a:t>
            </a:r>
            <a:r>
              <a:rPr lang="en-US" sz="800" dirty="0"/>
              <a:t>, </a:t>
            </a:r>
            <a:r>
              <a:rPr lang="en-US" sz="800" dirty="0" err="1"/>
              <a:t>self.antennaType</a:t>
            </a:r>
            <a:r>
              <a:rPr lang="en-US" sz="800" dirty="0"/>
              <a:t>)</a:t>
            </a:r>
          </a:p>
          <a:p>
            <a:pPr marL="0" indent="0">
              <a:buNone/>
            </a:pPr>
            <a:r>
              <a:rPr lang="en-US" sz="800" dirty="0"/>
              <a:t>state = UPLOAD</a:t>
            </a:r>
          </a:p>
          <a:p>
            <a:pPr marL="0" indent="0">
              <a:buNone/>
            </a:pPr>
            <a:r>
              <a:rPr lang="en-US" sz="800" dirty="0"/>
              <a:t> </a:t>
            </a:r>
          </a:p>
          <a:p>
            <a:pPr marL="0" indent="0">
              <a:buNone/>
            </a:pPr>
            <a:r>
              <a:rPr lang="en-US" sz="800" dirty="0" err="1"/>
              <a:t>self.nms.algNmsDnldMapProfile</a:t>
            </a:r>
            <a:r>
              <a:rPr lang="en-US" sz="800" dirty="0"/>
              <a:t>(enabled, </a:t>
            </a:r>
            <a:r>
              <a:rPr lang="en-US" sz="800" dirty="0" err="1"/>
              <a:t>defBitRate</a:t>
            </a:r>
            <a:r>
              <a:rPr lang="en-US" sz="800" dirty="0"/>
              <a:t>, </a:t>
            </a:r>
            <a:r>
              <a:rPr lang="en-US" sz="800" dirty="0" err="1"/>
              <a:t>fl</a:t>
            </a:r>
            <a:r>
              <a:rPr lang="en-US" sz="800" dirty="0"/>
              <a:t>, </a:t>
            </a:r>
            <a:r>
              <a:rPr lang="en-US" sz="800" dirty="0" err="1"/>
              <a:t>self.mapConf</a:t>
            </a:r>
            <a:r>
              <a:rPr lang="en-US" sz="800" dirty="0"/>
              <a:t>[‘script’], </a:t>
            </a:r>
            <a:r>
              <a:rPr lang="en-US" sz="800" dirty="0" err="1"/>
              <a:t>dnldBitRatePercent</a:t>
            </a:r>
            <a:r>
              <a:rPr lang="en-US" sz="800" dirty="0"/>
              <a:t>, </a:t>
            </a:r>
            <a:r>
              <a:rPr lang="en-US" sz="800" dirty="0" err="1"/>
              <a:t>vmtList</a:t>
            </a:r>
            <a:r>
              <a:rPr lang="en-US" sz="800" dirty="0"/>
              <a:t>)</a:t>
            </a:r>
          </a:p>
          <a:p>
            <a:pPr marL="0" indent="0">
              <a:buNone/>
            </a:pPr>
            <a:r>
              <a:rPr lang="en-US" sz="800" dirty="0"/>
              <a:t>state = DOWNLOAD</a:t>
            </a:r>
          </a:p>
          <a:p>
            <a:pPr marL="0" indent="0">
              <a:buNone/>
            </a:pPr>
            <a:r>
              <a:rPr lang="en-US" sz="800" dirty="0"/>
              <a:t> </a:t>
            </a:r>
          </a:p>
          <a:p>
            <a:pPr marL="0" indent="0">
              <a:buNone/>
            </a:pPr>
            <a:r>
              <a:rPr lang="en-US" sz="800" dirty="0"/>
              <a:t>### Wait for the trickle download to complete</a:t>
            </a:r>
          </a:p>
          <a:p>
            <a:pPr marL="0" indent="0">
              <a:buNone/>
            </a:pPr>
            <a:r>
              <a:rPr lang="en-US" sz="800" dirty="0"/>
              <a:t>while !timeout:</a:t>
            </a:r>
          </a:p>
          <a:p>
            <a:pPr marL="0" indent="0">
              <a:buNone/>
            </a:pPr>
            <a:r>
              <a:rPr lang="en-US" sz="800" dirty="0"/>
              <a:t>if </a:t>
            </a:r>
            <a:r>
              <a:rPr lang="en-US" sz="800" dirty="0" err="1"/>
              <a:t>self.nms.algNmsDnldMapStatus</a:t>
            </a:r>
            <a:r>
              <a:rPr lang="en-US" sz="800" dirty="0"/>
              <a:t>[‘done’]:</a:t>
            </a:r>
          </a:p>
          <a:p>
            <a:pPr marL="0" indent="0">
              <a:buNone/>
            </a:pPr>
            <a:r>
              <a:rPr lang="en-US" sz="800" dirty="0"/>
              <a:t>    state = SENT</a:t>
            </a:r>
          </a:p>
          <a:p>
            <a:pPr marL="0" indent="0">
              <a:buNone/>
            </a:pPr>
            <a:r>
              <a:rPr lang="en-US" sz="800" dirty="0"/>
              <a:t>    break</a:t>
            </a:r>
          </a:p>
          <a:p>
            <a:pPr marL="0" indent="0">
              <a:buNone/>
            </a:pPr>
            <a:r>
              <a:rPr lang="en-US" sz="800" dirty="0"/>
              <a:t> </a:t>
            </a:r>
          </a:p>
        </p:txBody>
      </p:sp>
      <p:sp>
        <p:nvSpPr>
          <p:cNvPr id="4" name="Content Placeholder 3"/>
          <p:cNvSpPr>
            <a:spLocks noGrp="1"/>
          </p:cNvSpPr>
          <p:nvPr>
            <p:ph sz="half" idx="2"/>
          </p:nvPr>
        </p:nvSpPr>
        <p:spPr/>
        <p:txBody>
          <a:bodyPr>
            <a:noAutofit/>
          </a:bodyPr>
          <a:lstStyle/>
          <a:p>
            <a:pPr marL="114300" marR="0" indent="0">
              <a:spcBef>
                <a:spcPts val="0"/>
              </a:spcBef>
              <a:spcAft>
                <a:spcPts val="0"/>
              </a:spcAft>
              <a:buNone/>
            </a:pPr>
            <a:r>
              <a:rPr lang="en-US" sz="800" dirty="0" smtClean="0">
                <a:latin typeface="Courier New"/>
                <a:ea typeface="Times New Roman"/>
              </a:rPr>
              <a:t>### </a:t>
            </a:r>
            <a:r>
              <a:rPr lang="en-US" sz="800" dirty="0">
                <a:latin typeface="Courier New"/>
                <a:ea typeface="Times New Roman"/>
              </a:rPr>
              <a:t>Wait for the terminal to reset and re-acquire</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[TBR - monitor the terminal with tail –f /test/</a:t>
            </a:r>
            <a:r>
              <a:rPr lang="en-US" sz="800" dirty="0" err="1">
                <a:latin typeface="Courier New"/>
                <a:ea typeface="Times New Roman"/>
              </a:rPr>
              <a:t>syslogmsg</a:t>
            </a:r>
            <a:r>
              <a:rPr lang="en-US" sz="800" dirty="0">
                <a:latin typeface="Courier New"/>
                <a:ea typeface="Times New Roman"/>
              </a:rPr>
              <a:t>]</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if state == SENT:</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while !timeout:</a:t>
            </a:r>
            <a:endParaRPr lang="en-US" sz="1200" dirty="0">
              <a:latin typeface="Times New Roman"/>
              <a:ea typeface="Times New Roman"/>
            </a:endParaRPr>
          </a:p>
          <a:p>
            <a:pPr marL="731520" marR="0" indent="0">
              <a:spcBef>
                <a:spcPts val="0"/>
              </a:spcBef>
              <a:spcAft>
                <a:spcPts val="0"/>
              </a:spcAft>
              <a:buNone/>
            </a:pPr>
            <a:r>
              <a:rPr lang="en-US" sz="800" dirty="0" err="1">
                <a:latin typeface="Courier New"/>
                <a:ea typeface="Times New Roman"/>
              </a:rPr>
              <a:t>termFLStatus</a:t>
            </a:r>
            <a:r>
              <a:rPr lang="en-US" sz="800" dirty="0">
                <a:latin typeface="Courier New"/>
                <a:ea typeface="Times New Roman"/>
              </a:rPr>
              <a:t> = </a:t>
            </a:r>
            <a:r>
              <a:rPr lang="en-US" sz="800" dirty="0" err="1">
                <a:latin typeface="Courier New"/>
                <a:ea typeface="Times New Roman"/>
              </a:rPr>
              <a:t>self.term.algTermStatusFLLock</a:t>
            </a:r>
            <a:r>
              <a:rPr lang="en-US" sz="800" dirty="0">
                <a:latin typeface="Courier New"/>
                <a:ea typeface="Times New Roman"/>
              </a:rPr>
              <a:t>()</a:t>
            </a:r>
            <a:endParaRPr lang="en-US" sz="1200" dirty="0">
              <a:latin typeface="Times New Roman"/>
              <a:ea typeface="Times New Roman"/>
            </a:endParaRPr>
          </a:p>
          <a:p>
            <a:pPr marL="731520" marR="0" indent="0">
              <a:spcBef>
                <a:spcPts val="0"/>
              </a:spcBef>
              <a:spcAft>
                <a:spcPts val="0"/>
              </a:spcAft>
              <a:buNone/>
            </a:pPr>
            <a:r>
              <a:rPr lang="en-US" sz="800" dirty="0">
                <a:latin typeface="Courier New"/>
                <a:ea typeface="Times New Roman"/>
              </a:rPr>
              <a:t>if </a:t>
            </a:r>
            <a:r>
              <a:rPr lang="en-US" sz="800" dirty="0" err="1">
                <a:latin typeface="Courier New"/>
                <a:ea typeface="Times New Roman"/>
              </a:rPr>
              <a:t>termFLStatus</a:t>
            </a:r>
            <a:r>
              <a:rPr lang="en-US" sz="800" dirty="0">
                <a:latin typeface="Courier New"/>
                <a:ea typeface="Times New Roman"/>
              </a:rPr>
              <a:t>[‘</a:t>
            </a:r>
            <a:r>
              <a:rPr lang="en-US" sz="800" dirty="0" err="1">
                <a:latin typeface="Courier New"/>
                <a:ea typeface="Times New Roman"/>
              </a:rPr>
              <a:t>flState</a:t>
            </a:r>
            <a:r>
              <a:rPr lang="en-US" sz="800" dirty="0">
                <a:latin typeface="Courier New"/>
                <a:ea typeface="Times New Roman"/>
              </a:rPr>
              <a:t>’] == ‘Locked’:</a:t>
            </a:r>
            <a:endParaRPr lang="en-US" sz="1200" dirty="0">
              <a:latin typeface="Times New Roman"/>
              <a:ea typeface="Times New Roman"/>
            </a:endParaRPr>
          </a:p>
          <a:p>
            <a:pPr marL="731520" marR="0" indent="0">
              <a:spcBef>
                <a:spcPts val="0"/>
              </a:spcBef>
              <a:spcAft>
                <a:spcPts val="0"/>
              </a:spcAft>
              <a:buNone/>
            </a:pPr>
            <a:r>
              <a:rPr lang="en-US" sz="800" dirty="0">
                <a:latin typeface="Courier New"/>
                <a:ea typeface="Times New Roman"/>
              </a:rPr>
              <a:t>    state = LOCKED</a:t>
            </a:r>
            <a:endParaRPr lang="en-US" sz="1200" dirty="0">
              <a:latin typeface="Times New Roman"/>
              <a:ea typeface="Times New Roman"/>
            </a:endParaRPr>
          </a:p>
          <a:p>
            <a:pPr marL="731520" marR="0" indent="0">
              <a:spcBef>
                <a:spcPts val="0"/>
              </a:spcBef>
              <a:spcAft>
                <a:spcPts val="0"/>
              </a:spcAft>
              <a:buNone/>
            </a:pPr>
            <a:r>
              <a:rPr lang="en-US" sz="800" dirty="0">
                <a:latin typeface="Courier New"/>
                <a:ea typeface="Times New Roman"/>
              </a:rPr>
              <a:t>    break</a:t>
            </a:r>
            <a:endParaRPr lang="en-US" sz="1200" dirty="0">
              <a:latin typeface="Times New Roman"/>
              <a:ea typeface="Times New Roman"/>
            </a:endParaRPr>
          </a:p>
          <a:p>
            <a:pPr marL="0" marR="0" indent="0">
              <a:spcBef>
                <a:spcPts val="0"/>
              </a:spcBef>
              <a:spcAft>
                <a:spcPts val="0"/>
              </a:spcAft>
              <a:buNone/>
            </a:pPr>
            <a:r>
              <a:rPr lang="en-US" sz="1200" dirty="0">
                <a:latin typeface="Times New Roman"/>
                <a:ea typeface="Times New Roman"/>
              </a:rPr>
              <a:t> </a:t>
            </a:r>
          </a:p>
          <a:p>
            <a:pPr marL="114300" marR="0" indent="0">
              <a:spcBef>
                <a:spcPts val="0"/>
              </a:spcBef>
              <a:spcAft>
                <a:spcPts val="0"/>
              </a:spcAft>
              <a:buNone/>
            </a:pPr>
            <a:r>
              <a:rPr lang="en-US" sz="800" dirty="0">
                <a:latin typeface="Courier New"/>
                <a:ea typeface="Times New Roman"/>
              </a:rPr>
              <a:t>### Verify the new map bundle is operative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if state == LOCKED:</a:t>
            </a:r>
            <a:endParaRPr lang="en-US" sz="1200" dirty="0">
              <a:latin typeface="Times New Roman"/>
              <a:ea typeface="Times New Roman"/>
            </a:endParaRPr>
          </a:p>
          <a:p>
            <a:pPr marL="388620" marR="0" indent="0">
              <a:spcBef>
                <a:spcPts val="0"/>
              </a:spcBef>
              <a:spcAft>
                <a:spcPts val="0"/>
              </a:spcAft>
              <a:buNone/>
            </a:pPr>
            <a:r>
              <a:rPr lang="en-US" sz="800" dirty="0" err="1">
                <a:latin typeface="Courier New"/>
                <a:ea typeface="Times New Roman"/>
              </a:rPr>
              <a:t>termVerStatus</a:t>
            </a:r>
            <a:r>
              <a:rPr lang="en-US" sz="800" dirty="0">
                <a:latin typeface="Courier New"/>
                <a:ea typeface="Times New Roman"/>
              </a:rPr>
              <a:t> = </a:t>
            </a:r>
            <a:r>
              <a:rPr lang="en-US" sz="800" dirty="0" err="1">
                <a:latin typeface="Courier New"/>
                <a:ea typeface="Times New Roman"/>
              </a:rPr>
              <a:t>self.term.algTermStatusVersion</a:t>
            </a:r>
            <a:r>
              <a:rPr lang="en-US" sz="800" dirty="0">
                <a:latin typeface="Courier New"/>
                <a:ea typeface="Times New Roman"/>
              </a:rPr>
              <a:t>()</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if </a:t>
            </a:r>
            <a:r>
              <a:rPr lang="en-US" sz="800" dirty="0" err="1">
                <a:latin typeface="Courier New"/>
                <a:ea typeface="Times New Roman"/>
              </a:rPr>
              <a:t>termVerStatus</a:t>
            </a:r>
            <a:r>
              <a:rPr lang="en-US" sz="800" dirty="0">
                <a:latin typeface="Courier New"/>
                <a:ea typeface="Times New Roman"/>
              </a:rPr>
              <a:t> [‘</a:t>
            </a:r>
            <a:r>
              <a:rPr lang="en-US" sz="800" dirty="0" err="1">
                <a:latin typeface="Courier New"/>
                <a:ea typeface="Times New Roman"/>
              </a:rPr>
              <a:t>sedVersion</a:t>
            </a:r>
            <a:r>
              <a:rPr lang="en-US" sz="800" dirty="0">
                <a:latin typeface="Courier New"/>
                <a:ea typeface="Times New Roman"/>
              </a:rPr>
              <a:t>’] == </a:t>
            </a:r>
            <a:r>
              <a:rPr lang="en-US" sz="800" dirty="0" err="1">
                <a:latin typeface="Courier New"/>
                <a:ea typeface="Times New Roman"/>
              </a:rPr>
              <a:t>termMapverConf</a:t>
            </a:r>
            <a:r>
              <a:rPr lang="en-US" sz="800" dirty="0">
                <a:latin typeface="Courier New"/>
                <a:ea typeface="Times New Roman"/>
              </a:rPr>
              <a:t> [‘</a:t>
            </a:r>
            <a:r>
              <a:rPr lang="en-US" sz="800" dirty="0" err="1">
                <a:latin typeface="Courier New"/>
                <a:ea typeface="Times New Roman"/>
              </a:rPr>
              <a:t>sedVersion</a:t>
            </a:r>
            <a:r>
              <a:rPr lang="en-US" sz="800" dirty="0">
                <a:latin typeface="Courier New"/>
                <a:ea typeface="Times New Roman"/>
              </a:rPr>
              <a:t>’] AND</a:t>
            </a:r>
            <a:endParaRPr lang="en-US" sz="1200" dirty="0">
              <a:latin typeface="Times New Roman"/>
              <a:ea typeface="Times New Roman"/>
            </a:endParaRPr>
          </a:p>
          <a:p>
            <a:pPr marL="571500" marR="0" indent="0">
              <a:spcBef>
                <a:spcPts val="0"/>
              </a:spcBef>
              <a:spcAft>
                <a:spcPts val="0"/>
              </a:spcAft>
              <a:buNone/>
            </a:pPr>
            <a:r>
              <a:rPr lang="en-US" sz="800" dirty="0" err="1">
                <a:latin typeface="Courier New"/>
                <a:ea typeface="Times New Roman"/>
              </a:rPr>
              <a:t>termVerStatus</a:t>
            </a:r>
            <a:r>
              <a:rPr lang="en-US" sz="800" dirty="0">
                <a:latin typeface="Courier New"/>
                <a:ea typeface="Times New Roman"/>
              </a:rPr>
              <a:t> [‘</a:t>
            </a:r>
            <a:r>
              <a:rPr lang="en-US" sz="800" dirty="0" err="1">
                <a:latin typeface="Courier New"/>
                <a:ea typeface="Times New Roman"/>
              </a:rPr>
              <a:t>sscfVersion</a:t>
            </a:r>
            <a:r>
              <a:rPr lang="en-US" sz="800" dirty="0">
                <a:latin typeface="Courier New"/>
                <a:ea typeface="Times New Roman"/>
              </a:rPr>
              <a:t>’] == </a:t>
            </a:r>
            <a:r>
              <a:rPr lang="en-US" sz="800" dirty="0" err="1">
                <a:latin typeface="Courier New"/>
                <a:ea typeface="Times New Roman"/>
              </a:rPr>
              <a:t>termMapverConf</a:t>
            </a:r>
            <a:r>
              <a:rPr lang="en-US" sz="800" dirty="0">
                <a:latin typeface="Courier New"/>
                <a:ea typeface="Times New Roman"/>
              </a:rPr>
              <a:t> [‘</a:t>
            </a:r>
            <a:r>
              <a:rPr lang="en-US" sz="800" dirty="0" err="1">
                <a:latin typeface="Courier New"/>
                <a:ea typeface="Times New Roman"/>
              </a:rPr>
              <a:t>sscfVersion</a:t>
            </a:r>
            <a:r>
              <a:rPr lang="en-US" sz="800" dirty="0">
                <a:latin typeface="Courier New"/>
                <a:ea typeface="Times New Roman"/>
              </a:rPr>
              <a:t>’] AND</a:t>
            </a:r>
            <a:endParaRPr lang="en-US" sz="1200" dirty="0">
              <a:latin typeface="Times New Roman"/>
              <a:ea typeface="Times New Roman"/>
            </a:endParaRPr>
          </a:p>
          <a:p>
            <a:pPr marL="571500" marR="0" indent="0">
              <a:spcBef>
                <a:spcPts val="0"/>
              </a:spcBef>
              <a:spcAft>
                <a:spcPts val="0"/>
              </a:spcAft>
              <a:buNone/>
            </a:pPr>
            <a:r>
              <a:rPr lang="en-US" sz="800" dirty="0" err="1">
                <a:latin typeface="Courier New"/>
                <a:ea typeface="Times New Roman"/>
              </a:rPr>
              <a:t>termVerStatus</a:t>
            </a:r>
            <a:r>
              <a:rPr lang="en-US" sz="800" dirty="0">
                <a:latin typeface="Courier New"/>
                <a:ea typeface="Times New Roman"/>
              </a:rPr>
              <a:t> [‘</a:t>
            </a:r>
            <a:r>
              <a:rPr lang="en-US" sz="800" dirty="0" err="1">
                <a:latin typeface="Courier New"/>
                <a:ea typeface="Times New Roman"/>
              </a:rPr>
              <a:t>rlcVersion</a:t>
            </a:r>
            <a:r>
              <a:rPr lang="en-US" sz="800" dirty="0">
                <a:latin typeface="Courier New"/>
                <a:ea typeface="Times New Roman"/>
              </a:rPr>
              <a:t>’] == </a:t>
            </a:r>
            <a:r>
              <a:rPr lang="en-US" sz="800" dirty="0" err="1">
                <a:latin typeface="Courier New"/>
                <a:ea typeface="Times New Roman"/>
              </a:rPr>
              <a:t>termMapverConf</a:t>
            </a:r>
            <a:r>
              <a:rPr lang="en-US" sz="800" dirty="0">
                <a:latin typeface="Courier New"/>
                <a:ea typeface="Times New Roman"/>
              </a:rPr>
              <a:t> [‘</a:t>
            </a:r>
            <a:r>
              <a:rPr lang="en-US" sz="800" dirty="0" err="1">
                <a:latin typeface="Courier New"/>
                <a:ea typeface="Times New Roman"/>
              </a:rPr>
              <a:t>rlcVersion</a:t>
            </a:r>
            <a:r>
              <a:rPr lang="en-US" sz="800" dirty="0">
                <a:latin typeface="Courier New"/>
                <a:ea typeface="Times New Roman"/>
              </a:rPr>
              <a:t>’] AND</a:t>
            </a:r>
            <a:endParaRPr lang="en-US" sz="1200" dirty="0">
              <a:latin typeface="Times New Roman"/>
              <a:ea typeface="Times New Roman"/>
            </a:endParaRPr>
          </a:p>
          <a:p>
            <a:pPr marL="571500" marR="0" indent="0">
              <a:spcBef>
                <a:spcPts val="0"/>
              </a:spcBef>
              <a:spcAft>
                <a:spcPts val="0"/>
              </a:spcAft>
              <a:buNone/>
            </a:pPr>
            <a:r>
              <a:rPr lang="en-US" sz="800" dirty="0" err="1">
                <a:latin typeface="Courier New"/>
                <a:ea typeface="Times New Roman"/>
              </a:rPr>
              <a:t>termVerStatus</a:t>
            </a:r>
            <a:r>
              <a:rPr lang="en-US" sz="800" dirty="0">
                <a:latin typeface="Courier New"/>
                <a:ea typeface="Times New Roman"/>
              </a:rPr>
              <a:t> [‘</a:t>
            </a:r>
            <a:r>
              <a:rPr lang="en-US" sz="800" dirty="0" err="1">
                <a:latin typeface="Courier New"/>
                <a:ea typeface="Times New Roman"/>
              </a:rPr>
              <a:t>gdrmVersion</a:t>
            </a:r>
            <a:r>
              <a:rPr lang="en-US" sz="800" dirty="0">
                <a:latin typeface="Courier New"/>
                <a:ea typeface="Times New Roman"/>
              </a:rPr>
              <a:t>’] == </a:t>
            </a:r>
            <a:r>
              <a:rPr lang="en-US" sz="800" dirty="0" err="1">
                <a:latin typeface="Courier New"/>
                <a:ea typeface="Times New Roman"/>
              </a:rPr>
              <a:t>termMapverConf</a:t>
            </a:r>
            <a:r>
              <a:rPr lang="en-US" sz="800" dirty="0">
                <a:latin typeface="Courier New"/>
                <a:ea typeface="Times New Roman"/>
              </a:rPr>
              <a:t> [‘</a:t>
            </a:r>
            <a:r>
              <a:rPr lang="en-US" sz="800" dirty="0" err="1">
                <a:latin typeface="Courier New"/>
                <a:ea typeface="Times New Roman"/>
              </a:rPr>
              <a:t>gdrmVersion</a:t>
            </a:r>
            <a:r>
              <a:rPr lang="en-US" sz="800" dirty="0">
                <a:latin typeface="Courier New"/>
                <a:ea typeface="Times New Roman"/>
              </a:rPr>
              <a:t>’]:</a:t>
            </a:r>
            <a:endParaRPr lang="en-US" sz="1200" dirty="0">
              <a:latin typeface="Times New Roman"/>
              <a:ea typeface="Times New Roman"/>
            </a:endParaRPr>
          </a:p>
          <a:p>
            <a:pPr marL="5715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	result = PASSED</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else</a:t>
            </a:r>
            <a:endParaRPr lang="en-US" sz="1200" dirty="0">
              <a:latin typeface="Times New Roman"/>
              <a:ea typeface="Times New Roman"/>
            </a:endParaRPr>
          </a:p>
          <a:p>
            <a:pPr marL="388620" marR="0" indent="0">
              <a:spcBef>
                <a:spcPts val="0"/>
              </a:spcBef>
              <a:spcAft>
                <a:spcPts val="0"/>
              </a:spcAft>
              <a:buNone/>
            </a:pPr>
            <a:r>
              <a:rPr lang="en-US" sz="800" dirty="0">
                <a:latin typeface="Courier New"/>
                <a:ea typeface="Times New Roman"/>
              </a:rPr>
              <a:t>	result = FAILED</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Take a screenshot of the versions and place into results</a:t>
            </a:r>
            <a:endParaRPr lang="en-US" sz="1200" dirty="0">
              <a:latin typeface="Times New Roman"/>
              <a:ea typeface="Times New Roman"/>
            </a:endParaRPr>
          </a:p>
          <a:p>
            <a:pPr marL="114300" marR="0" indent="0">
              <a:spcBef>
                <a:spcPts val="0"/>
              </a:spcBef>
              <a:spcAft>
                <a:spcPts val="0"/>
              </a:spcAft>
              <a:buNone/>
            </a:pPr>
            <a:r>
              <a:rPr lang="en-US" sz="800" dirty="0" err="1">
                <a:latin typeface="Courier New"/>
                <a:ea typeface="Times New Roman"/>
              </a:rPr>
              <a:t>self.term.saveScreenshot</a:t>
            </a:r>
            <a:r>
              <a:rPr lang="en-US" sz="800" dirty="0">
                <a:latin typeface="Courier New"/>
                <a:ea typeface="Times New Roman"/>
              </a:rPr>
              <a:t>((</a:t>
            </a:r>
            <a:r>
              <a:rPr lang="en-US" sz="800" dirty="0" err="1">
                <a:latin typeface="Courier New"/>
                <a:ea typeface="Times New Roman"/>
              </a:rPr>
              <a:t>self.mapDirConf</a:t>
            </a:r>
            <a:r>
              <a:rPr lang="en-US" sz="800" dirty="0">
                <a:latin typeface="Courier New"/>
                <a:ea typeface="Times New Roman"/>
              </a:rPr>
              <a:t>[‘</a:t>
            </a:r>
            <a:r>
              <a:rPr lang="en-US" sz="800" dirty="0" err="1">
                <a:latin typeface="Courier New"/>
                <a:ea typeface="Times New Roman"/>
              </a:rPr>
              <a:t>resultDir</a:t>
            </a:r>
            <a:r>
              <a:rPr lang="en-US" sz="800" dirty="0">
                <a:latin typeface="Courier New"/>
                <a:ea typeface="Times New Roman"/>
              </a:rPr>
              <a:t>’] + “/mapbunTrickleTermVers.png”))</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err="1">
                <a:latin typeface="Courier New"/>
                <a:ea typeface="Times New Roman"/>
              </a:rPr>
              <a:t>self.nms.algNmsLogout</a:t>
            </a:r>
            <a:r>
              <a:rPr lang="en-US" sz="800" dirty="0">
                <a:latin typeface="Courier New"/>
                <a:ea typeface="Times New Roman"/>
              </a:rPr>
              <a:t>()</a:t>
            </a:r>
            <a:endParaRPr lang="en-US" sz="1200" dirty="0">
              <a:latin typeface="Times New Roman"/>
              <a:ea typeface="Times New Roman"/>
            </a:endParaRPr>
          </a:p>
          <a:p>
            <a:pPr marL="114300" marR="0" indent="0">
              <a:spcBef>
                <a:spcPts val="0"/>
              </a:spcBef>
              <a:spcAft>
                <a:spcPts val="0"/>
              </a:spcAft>
              <a:buNone/>
            </a:pPr>
            <a:r>
              <a:rPr lang="en-US" sz="800" dirty="0" err="1">
                <a:latin typeface="Courier New"/>
                <a:ea typeface="Times New Roman"/>
              </a:rPr>
              <a:t>self.term.algTermLogout</a:t>
            </a:r>
            <a:r>
              <a:rPr lang="en-US" sz="800" dirty="0">
                <a:latin typeface="Courier New"/>
                <a:ea typeface="Times New Roman"/>
              </a:rPr>
              <a:t>()</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Post results for the group/test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r>
              <a:rPr lang="en-US" sz="800" dirty="0">
                <a:highlight>
                  <a:srgbClr val="FFFF00"/>
                </a:highlight>
                <a:latin typeface="Courier New"/>
                <a:ea typeface="Times New Roman"/>
              </a:rPr>
              <a:t>[TBR]</a:t>
            </a: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 return status</a:t>
            </a:r>
            <a:endParaRPr lang="en-US" sz="1200" dirty="0">
              <a:latin typeface="Times New Roman"/>
              <a:ea typeface="Times New Roman"/>
            </a:endParaRPr>
          </a:p>
          <a:p>
            <a:pPr marL="114300" marR="0" indent="0">
              <a:spcBef>
                <a:spcPts val="0"/>
              </a:spcBef>
              <a:spcAft>
                <a:spcPts val="0"/>
              </a:spcAft>
              <a:buNone/>
            </a:pPr>
            <a:r>
              <a:rPr lang="en-US" sz="800" dirty="0">
                <a:latin typeface="Courier New"/>
                <a:ea typeface="Times New Roman"/>
              </a:rPr>
              <a:t>return(result, state)</a:t>
            </a:r>
            <a:endParaRPr lang="en-US" sz="1200" dirty="0">
              <a:latin typeface="Times New Roman"/>
              <a:ea typeface="Times New Roman"/>
            </a:endParaRPr>
          </a:p>
          <a:p>
            <a:pPr marL="0" indent="0">
              <a:buNone/>
            </a:pPr>
            <a:endParaRPr lang="en-US" sz="800" dirty="0"/>
          </a:p>
        </p:txBody>
      </p:sp>
    </p:spTree>
    <p:extLst>
      <p:ext uri="{BB962C8B-B14F-4D97-AF65-F5344CB8AC3E}">
        <p14:creationId xmlns:p14="http://schemas.microsoft.com/office/powerpoint/2010/main" val="1286037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5.4.2.5</a:t>
            </a:r>
            <a:r>
              <a:rPr lang="en-US" dirty="0"/>
              <a:t>	</a:t>
            </a:r>
            <a:r>
              <a:rPr lang="en-US" dirty="0" err="1"/>
              <a:t>mapbunUpload</a:t>
            </a:r>
            <a:endParaRPr lang="en-US" dirty="0"/>
          </a:p>
        </p:txBody>
      </p:sp>
      <p:sp>
        <p:nvSpPr>
          <p:cNvPr id="3" name="Content Placeholder 2"/>
          <p:cNvSpPr>
            <a:spLocks noGrp="1"/>
          </p:cNvSpPr>
          <p:nvPr>
            <p:ph sz="half" idx="1"/>
          </p:nvPr>
        </p:nvSpPr>
        <p:spPr/>
        <p:txBody>
          <a:bodyPr>
            <a:noAutofit/>
          </a:bodyPr>
          <a:lstStyle/>
          <a:p>
            <a:r>
              <a:rPr lang="en-US" sz="2000" dirty="0"/>
              <a:t>The </a:t>
            </a:r>
            <a:r>
              <a:rPr lang="en-US" sz="2000" dirty="0" err="1"/>
              <a:t>mapbunUpload</a:t>
            </a:r>
            <a:r>
              <a:rPr lang="en-US" sz="2000" dirty="0"/>
              <a:t> member function completely executes the Terminal Upload test by:</a:t>
            </a:r>
          </a:p>
          <a:p>
            <a:pPr lvl="1"/>
            <a:r>
              <a:rPr lang="en-US" sz="1800" dirty="0"/>
              <a:t>Uploading the maps (.csv, .txt)  associated with the class through the Terminal GUI connected to local LAN port</a:t>
            </a:r>
          </a:p>
          <a:p>
            <a:pPr lvl="2"/>
            <a:r>
              <a:rPr lang="en-US" sz="1600" dirty="0"/>
              <a:t>Configuration Tab-&gt; Satellite (Left Pane)-&gt;SED [SSCF | RLC | GDRM] file-&gt;Choose File</a:t>
            </a:r>
          </a:p>
          <a:p>
            <a:pPr lvl="2"/>
            <a:r>
              <a:rPr lang="en-US" sz="1600" dirty="0"/>
              <a:t>Choose Upload button</a:t>
            </a:r>
          </a:p>
          <a:p>
            <a:pPr lvl="1"/>
            <a:r>
              <a:rPr lang="en-US" sz="1800" dirty="0"/>
              <a:t>Verifying upload with “Read File” name </a:t>
            </a:r>
            <a:r>
              <a:rPr lang="en-US" sz="1800" dirty="0" smtClean="0"/>
              <a:t>versions</a:t>
            </a:r>
            <a:endParaRPr lang="en-US" sz="1800" dirty="0"/>
          </a:p>
        </p:txBody>
      </p:sp>
      <p:sp>
        <p:nvSpPr>
          <p:cNvPr id="4" name="Content Placeholder 3"/>
          <p:cNvSpPr>
            <a:spLocks noGrp="1"/>
          </p:cNvSpPr>
          <p:nvPr>
            <p:ph sz="half" idx="2"/>
          </p:nvPr>
        </p:nvSpPr>
        <p:spPr/>
        <p:txBody>
          <a:bodyPr>
            <a:noAutofit/>
          </a:bodyPr>
          <a:lstStyle/>
          <a:p>
            <a:pPr marL="0" marR="0" indent="0">
              <a:spcBef>
                <a:spcPts val="0"/>
              </a:spcBef>
              <a:spcAft>
                <a:spcPts val="0"/>
              </a:spcAft>
              <a:buNone/>
            </a:pPr>
            <a:r>
              <a:rPr lang="en-US" sz="700" dirty="0">
                <a:latin typeface="Courier New"/>
                <a:ea typeface="Times New Roman"/>
              </a:rPr>
              <a: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 </a:t>
            </a:r>
            <a:r>
              <a:rPr lang="en-US" sz="700" dirty="0" err="1">
                <a:latin typeface="Courier New"/>
                <a:ea typeface="Times New Roman"/>
              </a:rPr>
              <a:t>mapbunUpload</a:t>
            </a:r>
            <a:r>
              <a:rPr lang="en-US" sz="700" dirty="0">
                <a:latin typeface="Courier New"/>
                <a:ea typeface="Times New Roman"/>
              </a:rPr>
              <a: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 &lt;add description here&gt;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a:t>
            </a:r>
            <a:endParaRPr lang="en-US" sz="700" dirty="0">
              <a:latin typeface="Times New Roman"/>
              <a:ea typeface="Times New Roman"/>
            </a:endParaRPr>
          </a:p>
          <a:p>
            <a:pPr marL="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result = FAILED</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state = START</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Login to the Terminal</a:t>
            </a:r>
            <a:endParaRPr lang="en-US" sz="700" dirty="0">
              <a:latin typeface="Times New Roman"/>
              <a:ea typeface="Times New Roman"/>
            </a:endParaRPr>
          </a:p>
          <a:p>
            <a:pPr marL="22860" marR="0" indent="0">
              <a:spcBef>
                <a:spcPts val="0"/>
              </a:spcBef>
              <a:spcAft>
                <a:spcPts val="0"/>
              </a:spcAft>
              <a:buNone/>
            </a:pPr>
            <a:r>
              <a:rPr lang="en-US" sz="700" dirty="0" err="1">
                <a:latin typeface="Courier New"/>
                <a:ea typeface="Times New Roman"/>
              </a:rPr>
              <a:t>self.term.algTermLogin</a:t>
            </a:r>
            <a:r>
              <a:rPr lang="en-US" sz="700" dirty="0">
                <a:latin typeface="Courier New"/>
                <a:ea typeface="Times New Roman"/>
              </a:rPr>
              <a:t>()</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Upload the map files to the terminal</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result = </a:t>
            </a:r>
            <a:r>
              <a:rPr lang="en-US" sz="700" dirty="0" err="1">
                <a:latin typeface="Courier New"/>
                <a:ea typeface="Times New Roman"/>
              </a:rPr>
              <a:t>mapbunTermFilesGet</a:t>
            </a:r>
            <a:r>
              <a:rPr lang="en-US" sz="700" dirty="0">
                <a:latin typeface="Courier New"/>
                <a:ea typeface="Times New Roman"/>
              </a:rPr>
              <a:t>()</a:t>
            </a:r>
            <a:endParaRPr lang="en-US" sz="700" dirty="0">
              <a:latin typeface="Times New Roman"/>
              <a:ea typeface="Times New Roman"/>
            </a:endParaRPr>
          </a:p>
          <a:p>
            <a:pPr marL="22860" marR="0" indent="0">
              <a:spcBef>
                <a:spcPts val="0"/>
              </a:spcBef>
              <a:spcAft>
                <a:spcPts val="0"/>
              </a:spcAft>
              <a:buNone/>
            </a:pPr>
            <a:r>
              <a:rPr lang="en-US" sz="700" dirty="0" err="1">
                <a:latin typeface="Courier New"/>
                <a:ea typeface="Times New Roman"/>
              </a:rPr>
              <a:t>algTermMapUpload</a:t>
            </a:r>
            <a:r>
              <a:rPr lang="en-US" sz="700" dirty="0">
                <a:latin typeface="Courier New"/>
                <a:ea typeface="Times New Roman"/>
              </a:rPr>
              <a:t>(result[‘</a:t>
            </a:r>
            <a:r>
              <a:rPr lang="en-US" sz="700" dirty="0" err="1">
                <a:latin typeface="Courier New"/>
                <a:ea typeface="Times New Roman"/>
              </a:rPr>
              <a:t>sedfile</a:t>
            </a:r>
            <a:r>
              <a:rPr lang="en-US" sz="700" dirty="0">
                <a:latin typeface="Courier New"/>
                <a:ea typeface="Times New Roman"/>
              </a:rPr>
              <a:t>’], result[‘</a:t>
            </a:r>
            <a:r>
              <a:rPr lang="en-US" sz="700" dirty="0" err="1">
                <a:latin typeface="Courier New"/>
                <a:ea typeface="Times New Roman"/>
              </a:rPr>
              <a:t>sscffile</a:t>
            </a:r>
            <a:r>
              <a:rPr lang="en-US" sz="700" dirty="0">
                <a:latin typeface="Courier New"/>
                <a:ea typeface="Times New Roman"/>
              </a:rPr>
              <a:t>’], result[‘</a:t>
            </a:r>
            <a:r>
              <a:rPr lang="en-US" sz="700" dirty="0" err="1">
                <a:latin typeface="Courier New"/>
                <a:ea typeface="Times New Roman"/>
              </a:rPr>
              <a:t>rlcfile</a:t>
            </a:r>
            <a:r>
              <a:rPr lang="en-US" sz="700" dirty="0">
                <a:latin typeface="Courier New"/>
                <a:ea typeface="Times New Roman"/>
              </a:rPr>
              <a:t>’], result[‘</a:t>
            </a:r>
            <a:r>
              <a:rPr lang="en-US" sz="700" dirty="0" err="1">
                <a:latin typeface="Courier New"/>
                <a:ea typeface="Times New Roman"/>
              </a:rPr>
              <a:t>gdrmfile</a:t>
            </a:r>
            <a:r>
              <a:rPr lang="en-US" sz="700" dirty="0">
                <a:latin typeface="Courier New"/>
                <a:ea typeface="Times New Roman"/>
              </a:rPr>
              <a:t>’])</a:t>
            </a:r>
            <a:endParaRPr lang="en-US" sz="700" dirty="0">
              <a:latin typeface="Times New Roman"/>
              <a:ea typeface="Times New Roman"/>
            </a:endParaRPr>
          </a:p>
          <a:p>
            <a:pPr marL="11430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Verify the new map bundle versions displayed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if state == LOCKED:</a:t>
            </a:r>
            <a:endParaRPr lang="en-US" sz="700" dirty="0">
              <a:latin typeface="Times New Roman"/>
              <a:ea typeface="Times New Roman"/>
            </a:endParaRPr>
          </a:p>
          <a:p>
            <a:pPr marL="205740" marR="0" indent="0">
              <a:spcBef>
                <a:spcPts val="0"/>
              </a:spcBef>
              <a:spcAft>
                <a:spcPts val="0"/>
              </a:spcAft>
              <a:buNone/>
            </a:pPr>
            <a:r>
              <a:rPr lang="en-US" sz="700" dirty="0" err="1">
                <a:latin typeface="Courier New"/>
                <a:ea typeface="Times New Roman"/>
              </a:rPr>
              <a:t>termVerConf</a:t>
            </a:r>
            <a:r>
              <a:rPr lang="en-US" sz="700" dirty="0">
                <a:latin typeface="Courier New"/>
                <a:ea typeface="Times New Roman"/>
              </a:rPr>
              <a:t> = </a:t>
            </a:r>
            <a:r>
              <a:rPr lang="en-US" sz="700" dirty="0" err="1">
                <a:latin typeface="Courier New"/>
                <a:ea typeface="Times New Roman"/>
              </a:rPr>
              <a:t>self.term.algTermConfVersion</a:t>
            </a:r>
            <a:r>
              <a:rPr lang="en-US" sz="700" dirty="0">
                <a:latin typeface="Courier New"/>
                <a:ea typeface="Times New Roman"/>
              </a:rPr>
              <a:t>()</a:t>
            </a:r>
            <a:endParaRPr lang="en-US" sz="700" dirty="0">
              <a:latin typeface="Times New Roman"/>
              <a:ea typeface="Times New Roman"/>
            </a:endParaRPr>
          </a:p>
          <a:p>
            <a:pPr marL="20574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05740" marR="0" indent="0">
              <a:spcBef>
                <a:spcPts val="0"/>
              </a:spcBef>
              <a:spcAft>
                <a:spcPts val="0"/>
              </a:spcAft>
              <a:buNone/>
            </a:pPr>
            <a:r>
              <a:rPr lang="en-US" sz="700" dirty="0">
                <a:latin typeface="Courier New"/>
                <a:ea typeface="Times New Roman"/>
              </a:rPr>
              <a:t>if </a:t>
            </a:r>
            <a:r>
              <a:rPr lang="en-US" sz="700" dirty="0" err="1">
                <a:latin typeface="Courier New"/>
                <a:ea typeface="Times New Roman"/>
              </a:rPr>
              <a:t>termVerConf</a:t>
            </a:r>
            <a:r>
              <a:rPr lang="en-US" sz="700" dirty="0">
                <a:latin typeface="Courier New"/>
                <a:ea typeface="Times New Roman"/>
              </a:rPr>
              <a:t> [‘</a:t>
            </a:r>
            <a:r>
              <a:rPr lang="en-US" sz="700" dirty="0" err="1">
                <a:latin typeface="Courier New"/>
                <a:ea typeface="Times New Roman"/>
              </a:rPr>
              <a:t>sedVersion</a:t>
            </a:r>
            <a:r>
              <a:rPr lang="en-US" sz="700" dirty="0">
                <a:latin typeface="Courier New"/>
                <a:ea typeface="Times New Roman"/>
              </a:rPr>
              <a:t>’] == </a:t>
            </a:r>
            <a:r>
              <a:rPr lang="en-US" sz="700" dirty="0" err="1">
                <a:latin typeface="Courier New"/>
                <a:ea typeface="Times New Roman"/>
              </a:rPr>
              <a:t>self.termMapverConf</a:t>
            </a:r>
            <a:r>
              <a:rPr lang="en-US" sz="700" dirty="0">
                <a:latin typeface="Courier New"/>
                <a:ea typeface="Times New Roman"/>
              </a:rPr>
              <a:t> [‘</a:t>
            </a:r>
            <a:r>
              <a:rPr lang="en-US" sz="700" dirty="0" err="1">
                <a:latin typeface="Courier New"/>
                <a:ea typeface="Times New Roman"/>
              </a:rPr>
              <a:t>sedVersion</a:t>
            </a:r>
            <a:r>
              <a:rPr lang="en-US" sz="700" dirty="0">
                <a:latin typeface="Courier New"/>
                <a:ea typeface="Times New Roman"/>
              </a:rPr>
              <a:t>’] AND</a:t>
            </a:r>
            <a:endParaRPr lang="en-US" sz="700" dirty="0">
              <a:latin typeface="Times New Roman"/>
              <a:ea typeface="Times New Roman"/>
            </a:endParaRPr>
          </a:p>
          <a:p>
            <a:pPr marL="388620" marR="0" indent="0">
              <a:spcBef>
                <a:spcPts val="0"/>
              </a:spcBef>
              <a:spcAft>
                <a:spcPts val="0"/>
              </a:spcAft>
              <a:buNone/>
            </a:pPr>
            <a:r>
              <a:rPr lang="en-US" sz="700" dirty="0" err="1">
                <a:latin typeface="Courier New"/>
                <a:ea typeface="Times New Roman"/>
              </a:rPr>
              <a:t>termVerConf</a:t>
            </a:r>
            <a:r>
              <a:rPr lang="en-US" sz="700" dirty="0">
                <a:latin typeface="Courier New"/>
                <a:ea typeface="Times New Roman"/>
              </a:rPr>
              <a:t> [‘</a:t>
            </a:r>
            <a:r>
              <a:rPr lang="en-US" sz="700" dirty="0" err="1">
                <a:latin typeface="Courier New"/>
                <a:ea typeface="Times New Roman"/>
              </a:rPr>
              <a:t>sscfVersion</a:t>
            </a:r>
            <a:r>
              <a:rPr lang="en-US" sz="700" dirty="0">
                <a:latin typeface="Courier New"/>
                <a:ea typeface="Times New Roman"/>
              </a:rPr>
              <a:t>’] == </a:t>
            </a:r>
            <a:r>
              <a:rPr lang="en-US" sz="700" dirty="0" err="1">
                <a:latin typeface="Courier New"/>
                <a:ea typeface="Times New Roman"/>
              </a:rPr>
              <a:t>self.termMapverConf</a:t>
            </a:r>
            <a:r>
              <a:rPr lang="en-US" sz="700" dirty="0">
                <a:latin typeface="Courier New"/>
                <a:ea typeface="Times New Roman"/>
              </a:rPr>
              <a:t> [‘</a:t>
            </a:r>
            <a:r>
              <a:rPr lang="en-US" sz="700" dirty="0" err="1">
                <a:latin typeface="Courier New"/>
                <a:ea typeface="Times New Roman"/>
              </a:rPr>
              <a:t>sscfVersion</a:t>
            </a:r>
            <a:r>
              <a:rPr lang="en-US" sz="700" dirty="0">
                <a:latin typeface="Courier New"/>
                <a:ea typeface="Times New Roman"/>
              </a:rPr>
              <a:t>’] AND</a:t>
            </a:r>
            <a:endParaRPr lang="en-US" sz="700" dirty="0">
              <a:latin typeface="Times New Roman"/>
              <a:ea typeface="Times New Roman"/>
            </a:endParaRPr>
          </a:p>
          <a:p>
            <a:pPr marL="388620" marR="0" indent="0">
              <a:spcBef>
                <a:spcPts val="0"/>
              </a:spcBef>
              <a:spcAft>
                <a:spcPts val="0"/>
              </a:spcAft>
              <a:buNone/>
            </a:pPr>
            <a:r>
              <a:rPr lang="en-US" sz="700" dirty="0" err="1">
                <a:latin typeface="Courier New"/>
                <a:ea typeface="Times New Roman"/>
              </a:rPr>
              <a:t>termVerConf</a:t>
            </a:r>
            <a:r>
              <a:rPr lang="en-US" sz="700" dirty="0">
                <a:latin typeface="Courier New"/>
                <a:ea typeface="Times New Roman"/>
              </a:rPr>
              <a:t> [‘</a:t>
            </a:r>
            <a:r>
              <a:rPr lang="en-US" sz="700" dirty="0" err="1">
                <a:latin typeface="Courier New"/>
                <a:ea typeface="Times New Roman"/>
              </a:rPr>
              <a:t>rlcVersion</a:t>
            </a:r>
            <a:r>
              <a:rPr lang="en-US" sz="700" dirty="0">
                <a:latin typeface="Courier New"/>
                <a:ea typeface="Times New Roman"/>
              </a:rPr>
              <a:t>’] == </a:t>
            </a:r>
            <a:r>
              <a:rPr lang="en-US" sz="700" dirty="0" err="1">
                <a:latin typeface="Courier New"/>
                <a:ea typeface="Times New Roman"/>
              </a:rPr>
              <a:t>self.termMapverConf</a:t>
            </a:r>
            <a:r>
              <a:rPr lang="en-US" sz="700" dirty="0">
                <a:latin typeface="Courier New"/>
                <a:ea typeface="Times New Roman"/>
              </a:rPr>
              <a:t> [‘</a:t>
            </a:r>
            <a:r>
              <a:rPr lang="en-US" sz="700" dirty="0" err="1">
                <a:latin typeface="Courier New"/>
                <a:ea typeface="Times New Roman"/>
              </a:rPr>
              <a:t>rlcVersion</a:t>
            </a:r>
            <a:r>
              <a:rPr lang="en-US" sz="700" dirty="0">
                <a:latin typeface="Courier New"/>
                <a:ea typeface="Times New Roman"/>
              </a:rPr>
              <a:t>’] AND</a:t>
            </a:r>
            <a:endParaRPr lang="en-US" sz="700" dirty="0">
              <a:latin typeface="Times New Roman"/>
              <a:ea typeface="Times New Roman"/>
            </a:endParaRPr>
          </a:p>
          <a:p>
            <a:pPr marL="388620" marR="0" indent="0">
              <a:spcBef>
                <a:spcPts val="0"/>
              </a:spcBef>
              <a:spcAft>
                <a:spcPts val="0"/>
              </a:spcAft>
              <a:buNone/>
            </a:pPr>
            <a:r>
              <a:rPr lang="en-US" sz="700" dirty="0" err="1">
                <a:latin typeface="Courier New"/>
                <a:ea typeface="Times New Roman"/>
              </a:rPr>
              <a:t>termVerConf</a:t>
            </a:r>
            <a:r>
              <a:rPr lang="en-US" sz="700" dirty="0">
                <a:latin typeface="Courier New"/>
                <a:ea typeface="Times New Roman"/>
              </a:rPr>
              <a:t> [‘</a:t>
            </a:r>
            <a:r>
              <a:rPr lang="en-US" sz="700" dirty="0" err="1">
                <a:latin typeface="Courier New"/>
                <a:ea typeface="Times New Roman"/>
              </a:rPr>
              <a:t>gdrmVersion</a:t>
            </a:r>
            <a:r>
              <a:rPr lang="en-US" sz="700" dirty="0">
                <a:latin typeface="Courier New"/>
                <a:ea typeface="Times New Roman"/>
              </a:rPr>
              <a:t>’] == </a:t>
            </a:r>
            <a:r>
              <a:rPr lang="en-US" sz="700" dirty="0" err="1">
                <a:latin typeface="Courier New"/>
                <a:ea typeface="Times New Roman"/>
              </a:rPr>
              <a:t>self.termMapverConf</a:t>
            </a:r>
            <a:r>
              <a:rPr lang="en-US" sz="700" dirty="0">
                <a:latin typeface="Courier New"/>
                <a:ea typeface="Times New Roman"/>
              </a:rPr>
              <a:t> [‘</a:t>
            </a:r>
            <a:r>
              <a:rPr lang="en-US" sz="700" dirty="0" err="1">
                <a:latin typeface="Courier New"/>
                <a:ea typeface="Times New Roman"/>
              </a:rPr>
              <a:t>gdrmVersion</a:t>
            </a:r>
            <a:r>
              <a:rPr lang="en-US" sz="700" dirty="0">
                <a:latin typeface="Courier New"/>
                <a:ea typeface="Times New Roman"/>
              </a:rPr>
              <a:t>’]:</a:t>
            </a:r>
            <a:endParaRPr lang="en-US" sz="700" dirty="0">
              <a:latin typeface="Times New Roman"/>
              <a:ea typeface="Times New Roman"/>
            </a:endParaRPr>
          </a:p>
          <a:p>
            <a:pPr marL="388620" marR="0" indent="0">
              <a:spcBef>
                <a:spcPts val="0"/>
              </a:spcBef>
              <a:spcAft>
                <a:spcPts val="0"/>
              </a:spcAft>
              <a:buNone/>
            </a:pPr>
            <a:r>
              <a:rPr lang="en-US" sz="700" dirty="0">
                <a:latin typeface="Courier New"/>
                <a:ea typeface="Times New Roman"/>
              </a:rPr>
              <a:t>result = PASSED</a:t>
            </a:r>
            <a:endParaRPr lang="en-US" sz="700" dirty="0">
              <a:latin typeface="Times New Roman"/>
              <a:ea typeface="Times New Roman"/>
            </a:endParaRPr>
          </a:p>
          <a:p>
            <a:pPr marL="205740" marR="0" indent="0">
              <a:spcBef>
                <a:spcPts val="0"/>
              </a:spcBef>
              <a:spcAft>
                <a:spcPts val="0"/>
              </a:spcAft>
              <a:buNone/>
            </a:pPr>
            <a:r>
              <a:rPr lang="en-US" sz="700" dirty="0">
                <a:latin typeface="Courier New"/>
                <a:ea typeface="Times New Roman"/>
              </a:rPr>
              <a:t>else</a:t>
            </a:r>
            <a:endParaRPr lang="en-US" sz="700" dirty="0">
              <a:latin typeface="Times New Roman"/>
              <a:ea typeface="Times New Roman"/>
            </a:endParaRPr>
          </a:p>
          <a:p>
            <a:pPr marL="388620" marR="0" indent="0">
              <a:spcBef>
                <a:spcPts val="0"/>
              </a:spcBef>
              <a:spcAft>
                <a:spcPts val="0"/>
              </a:spcAft>
              <a:buNone/>
            </a:pPr>
            <a:r>
              <a:rPr lang="en-US" sz="700" dirty="0">
                <a:latin typeface="Courier New"/>
                <a:ea typeface="Times New Roman"/>
              </a:rPr>
              <a:t>result = FAILED</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Take a screenshot of the versions and place into results</a:t>
            </a:r>
            <a:endParaRPr lang="en-US" sz="700" dirty="0">
              <a:latin typeface="Times New Roman"/>
              <a:ea typeface="Times New Roman"/>
            </a:endParaRPr>
          </a:p>
          <a:p>
            <a:pPr marL="22860" marR="0" indent="0">
              <a:spcBef>
                <a:spcPts val="0"/>
              </a:spcBef>
              <a:spcAft>
                <a:spcPts val="0"/>
              </a:spcAft>
              <a:buNone/>
            </a:pPr>
            <a:r>
              <a:rPr lang="en-US" sz="700" dirty="0" err="1">
                <a:latin typeface="Courier New"/>
                <a:ea typeface="Times New Roman"/>
              </a:rPr>
              <a:t>term.saveScreenshot</a:t>
            </a:r>
            <a:r>
              <a:rPr lang="en-US" sz="700" dirty="0">
                <a:latin typeface="Courier New"/>
                <a:ea typeface="Times New Roman"/>
              </a:rPr>
              <a:t>((</a:t>
            </a:r>
            <a:r>
              <a:rPr lang="en-US" sz="700" dirty="0" err="1">
                <a:latin typeface="Courier New"/>
                <a:ea typeface="Times New Roman"/>
              </a:rPr>
              <a:t>self.mapDirConf</a:t>
            </a:r>
            <a:r>
              <a:rPr lang="en-US" sz="700" dirty="0">
                <a:latin typeface="Courier New"/>
                <a:ea typeface="Times New Roman"/>
              </a:rPr>
              <a:t>[‘</a:t>
            </a:r>
            <a:r>
              <a:rPr lang="en-US" sz="700" dirty="0" err="1">
                <a:latin typeface="Courier New"/>
                <a:ea typeface="Times New Roman"/>
              </a:rPr>
              <a:t>resultDir</a:t>
            </a:r>
            <a:r>
              <a:rPr lang="en-US" sz="700" dirty="0">
                <a:latin typeface="Courier New"/>
                <a:ea typeface="Times New Roman"/>
              </a:rPr>
              <a:t>’] + “/mapbunUploadVers.png”))</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Logout of the terminal</a:t>
            </a:r>
            <a:endParaRPr lang="en-US" sz="700" dirty="0">
              <a:latin typeface="Times New Roman"/>
              <a:ea typeface="Times New Roman"/>
            </a:endParaRPr>
          </a:p>
          <a:p>
            <a:pPr marL="22860" marR="0" indent="0">
              <a:spcBef>
                <a:spcPts val="0"/>
              </a:spcBef>
              <a:spcAft>
                <a:spcPts val="0"/>
              </a:spcAft>
              <a:buNone/>
            </a:pPr>
            <a:r>
              <a:rPr lang="en-US" sz="700" dirty="0" err="1">
                <a:latin typeface="Courier New"/>
                <a:ea typeface="Times New Roman"/>
              </a:rPr>
              <a:t>term.algTermLogout</a:t>
            </a:r>
            <a:r>
              <a:rPr lang="en-US" sz="700" dirty="0">
                <a:latin typeface="Courier New"/>
                <a:ea typeface="Times New Roman"/>
              </a:rPr>
              <a:t>()</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Post results for the group/test </a:t>
            </a:r>
            <a:endParaRPr lang="en-US" sz="700" dirty="0">
              <a:latin typeface="Times New Roman"/>
              <a:ea typeface="Times New Roman"/>
            </a:endParaRPr>
          </a:p>
          <a:p>
            <a:pPr marL="22860" marR="0" indent="0">
              <a:spcBef>
                <a:spcPts val="0"/>
              </a:spcBef>
              <a:spcAft>
                <a:spcPts val="0"/>
              </a:spcAft>
              <a:buNone/>
            </a:pPr>
            <a:r>
              <a:rPr lang="en-US" sz="700" dirty="0">
                <a:latin typeface="Courier New"/>
                <a:ea typeface="Times New Roman"/>
              </a:rPr>
              <a:t>### </a:t>
            </a:r>
            <a:r>
              <a:rPr lang="en-US" sz="700" dirty="0">
                <a:highlight>
                  <a:srgbClr val="FFFF00"/>
                </a:highlight>
                <a:latin typeface="Courier New"/>
                <a:ea typeface="Times New Roman"/>
              </a:rPr>
              <a:t>[TBR]</a:t>
            </a:r>
            <a:r>
              <a:rPr lang="en-US" sz="700" dirty="0">
                <a:latin typeface="Courier New"/>
                <a:ea typeface="Times New Roman"/>
              </a:rPr>
              <a:t> </a:t>
            </a:r>
            <a:endParaRPr lang="en-US" sz="700" dirty="0">
              <a:latin typeface="Times New Roman"/>
              <a:ea typeface="Times New Roman"/>
            </a:endParaRPr>
          </a:p>
          <a:p>
            <a:pPr marL="0" indent="0">
              <a:buNone/>
            </a:pPr>
            <a:endParaRPr lang="en-US" sz="700" dirty="0"/>
          </a:p>
        </p:txBody>
      </p:sp>
    </p:spTree>
    <p:extLst>
      <p:ext uri="{BB962C8B-B14F-4D97-AF65-F5344CB8AC3E}">
        <p14:creationId xmlns:p14="http://schemas.microsoft.com/office/powerpoint/2010/main" val="1060819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5.4.2.6</a:t>
            </a:r>
            <a:r>
              <a:rPr lang="en-US" dirty="0"/>
              <a:t>	</a:t>
            </a:r>
            <a:r>
              <a:rPr lang="en-US" dirty="0" err="1"/>
              <a:t>mapbunFLLock</a:t>
            </a:r>
            <a:endParaRPr lang="en-US" dirty="0"/>
          </a:p>
        </p:txBody>
      </p:sp>
      <p:sp>
        <p:nvSpPr>
          <p:cNvPr id="3" name="Content Placeholder 2"/>
          <p:cNvSpPr>
            <a:spLocks noGrp="1"/>
          </p:cNvSpPr>
          <p:nvPr>
            <p:ph sz="half" idx="1"/>
          </p:nvPr>
        </p:nvSpPr>
        <p:spPr/>
        <p:txBody>
          <a:bodyPr>
            <a:noAutofit/>
          </a:bodyPr>
          <a:lstStyle/>
          <a:p>
            <a:r>
              <a:rPr lang="en-US" sz="900" dirty="0"/>
              <a:t>The </a:t>
            </a:r>
            <a:r>
              <a:rPr lang="en-US" sz="900" dirty="0" err="1"/>
              <a:t>mapbunFLLock</a:t>
            </a:r>
            <a:r>
              <a:rPr lang="en-US" sz="900" dirty="0"/>
              <a:t> member function completely executes the Forward Link Lock test by:</a:t>
            </a:r>
          </a:p>
          <a:p>
            <a:pPr lvl="1"/>
            <a:r>
              <a:rPr lang="en-US" sz="900" dirty="0"/>
              <a:t>Reconfiguring the EMS to use the new Forward Link frequency and chip rate</a:t>
            </a:r>
          </a:p>
          <a:p>
            <a:pPr lvl="1"/>
            <a:r>
              <a:rPr lang="en-US" sz="900" dirty="0"/>
              <a:t>Reconfiguring the Terminal to a Latitude/Longitude within the new beam</a:t>
            </a:r>
          </a:p>
          <a:p>
            <a:pPr lvl="1"/>
            <a:r>
              <a:rPr lang="en-US" sz="900" dirty="0"/>
              <a:t>Reconfiguring the Terminal to the antenna specified in sed.csv</a:t>
            </a:r>
          </a:p>
          <a:p>
            <a:pPr lvl="1"/>
            <a:r>
              <a:rPr lang="en-US" sz="900" dirty="0"/>
              <a:t>Rebooting the terminal</a:t>
            </a:r>
          </a:p>
          <a:p>
            <a:pPr lvl="1"/>
            <a:r>
              <a:rPr lang="en-US" sz="900" dirty="0"/>
              <a:t>Verifying the Terminal locks to the FL for the correct beam</a:t>
            </a:r>
          </a:p>
          <a:p>
            <a:pPr lvl="1"/>
            <a:r>
              <a:rPr lang="en-US" sz="900" dirty="0"/>
              <a:t>(BR-</a:t>
            </a:r>
            <a:r>
              <a:rPr lang="en-US" sz="900" dirty="0" err="1"/>
              <a:t>Cband</a:t>
            </a:r>
            <a:r>
              <a:rPr lang="en-US" sz="900" dirty="0"/>
              <a:t> Spectral inversion check FWL test procedure)</a:t>
            </a:r>
          </a:p>
          <a:p>
            <a:pPr lvl="1"/>
            <a:r>
              <a:rPr lang="en-US" sz="900" dirty="0"/>
              <a:t>Note, use //Arclight/ArcLight/AcceptanceTest/Automation/Scripts/Maps/SED_SSCF_bundtest.py as a working example for using the </a:t>
            </a:r>
            <a:r>
              <a:rPr lang="en-US" sz="900" dirty="0" err="1" smtClean="0"/>
              <a:t>TermCmd</a:t>
            </a:r>
            <a:r>
              <a:rPr lang="en-US" sz="900" dirty="0" smtClean="0"/>
              <a:t> </a:t>
            </a:r>
            <a:r>
              <a:rPr lang="en-US" sz="900" dirty="0"/>
              <a:t>object</a:t>
            </a:r>
            <a:r>
              <a:rPr lang="en-US" sz="900" dirty="0" smtClean="0"/>
              <a:t>.</a:t>
            </a:r>
          </a:p>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mapbunFLLock</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 &lt;add description here&gt;</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err="1">
                <a:latin typeface="Courier New" panose="02070309020205020404" pitchFamily="49" charset="0"/>
                <a:cs typeface="Courier New" panose="02070309020205020404" pitchFamily="49" charset="0"/>
              </a:rPr>
              <a:t>def</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mapbunFLLock</a:t>
            </a:r>
            <a:r>
              <a:rPr lang="en-US" sz="900" dirty="0">
                <a:latin typeface="Courier New" panose="02070309020205020404" pitchFamily="49" charset="0"/>
                <a:cs typeface="Courier New" panose="02070309020205020404" pitchFamily="49" charset="0"/>
              </a:rPr>
              <a:t> (self, </a:t>
            </a:r>
            <a:r>
              <a:rPr lang="en-US" sz="900" dirty="0" err="1">
                <a:latin typeface="Courier New" panose="02070309020205020404" pitchFamily="49" charset="0"/>
                <a:cs typeface="Courier New" panose="02070309020205020404" pitchFamily="49" charset="0"/>
              </a:rPr>
              <a:t>testId</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 </a:t>
            </a:r>
          </a:p>
          <a:p>
            <a:pPr marL="0" indent="0">
              <a:buNone/>
            </a:pPr>
            <a:r>
              <a:rPr lang="en-US" sz="900" dirty="0">
                <a:latin typeface="Courier New" panose="02070309020205020404" pitchFamily="49" charset="0"/>
                <a:cs typeface="Courier New" panose="02070309020205020404" pitchFamily="49" charset="0"/>
              </a:rPr>
              <a:t>result = FAILED</a:t>
            </a:r>
          </a:p>
          <a:p>
            <a:pPr marL="0" indent="0">
              <a:buNone/>
            </a:pPr>
            <a:r>
              <a:rPr lang="en-US" sz="900" dirty="0">
                <a:latin typeface="Courier New" panose="02070309020205020404" pitchFamily="49" charset="0"/>
                <a:cs typeface="Courier New" panose="02070309020205020404" pitchFamily="49" charset="0"/>
              </a:rPr>
              <a:t>state = START</a:t>
            </a:r>
          </a:p>
          <a:p>
            <a:pPr marL="0" indent="0">
              <a:buNone/>
            </a:pPr>
            <a:r>
              <a:rPr lang="en-US" sz="900" dirty="0">
                <a:latin typeface="Courier New" panose="02070309020205020404" pitchFamily="49" charset="0"/>
                <a:cs typeface="Courier New" panose="02070309020205020404" pitchFamily="49" charset="0"/>
              </a:rPr>
              <a:t> </a:t>
            </a:r>
          </a:p>
          <a:p>
            <a:pPr marL="0" indent="0">
              <a:buNone/>
            </a:pPr>
            <a:r>
              <a:rPr lang="en-US" sz="900" dirty="0" err="1">
                <a:latin typeface="Courier New" panose="02070309020205020404" pitchFamily="49" charset="0"/>
                <a:cs typeface="Courier New" panose="02070309020205020404" pitchFamily="49" charset="0"/>
              </a:rPr>
              <a:t>self.ems.algEmsLogin</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 </a:t>
            </a:r>
          </a:p>
          <a:p>
            <a:pPr marL="0" indent="0">
              <a:buNone/>
            </a:pPr>
            <a:r>
              <a:rPr lang="en-US" sz="900" dirty="0" err="1">
                <a:latin typeface="Courier New" panose="02070309020205020404" pitchFamily="49" charset="0"/>
                <a:cs typeface="Courier New" panose="02070309020205020404" pitchFamily="49" charset="0"/>
              </a:rPr>
              <a:t>self.ems.algEmsAcsmFlUpdate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self.mapConf</a:t>
            </a:r>
            <a:r>
              <a:rPr lang="en-US" sz="900" dirty="0">
                <a:latin typeface="Courier New" panose="02070309020205020404" pitchFamily="49" charset="0"/>
                <a:cs typeface="Courier New" panose="02070309020205020404" pitchFamily="49" charset="0"/>
              </a:rPr>
              <a:t>[‘profile’], hub, </a:t>
            </a:r>
            <a:r>
              <a:rPr lang="en-US" sz="900" dirty="0" err="1">
                <a:latin typeface="Courier New" panose="02070309020205020404" pitchFamily="49" charset="0"/>
                <a:cs typeface="Courier New" panose="02070309020205020404" pitchFamily="49" charset="0"/>
              </a:rPr>
              <a:t>self.emsTxFreq</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self.termRxFreq</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self.chipRate</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state = FLTX</a:t>
            </a:r>
          </a:p>
          <a:p>
            <a:pPr marL="0" indent="0">
              <a:buNone/>
            </a:pPr>
            <a:r>
              <a:rPr lang="en-US" sz="900" dirty="0">
                <a:latin typeface="Courier New" panose="02070309020205020404" pitchFamily="49" charset="0"/>
                <a:cs typeface="Courier New" panose="02070309020205020404" pitchFamily="49" charset="0"/>
              </a:rPr>
              <a:t> </a:t>
            </a:r>
          </a:p>
        </p:txBody>
      </p:sp>
      <p:sp>
        <p:nvSpPr>
          <p:cNvPr id="4" name="Content Placeholder 3"/>
          <p:cNvSpPr>
            <a:spLocks noGrp="1"/>
          </p:cNvSpPr>
          <p:nvPr>
            <p:ph sz="half" idx="2"/>
          </p:nvPr>
        </p:nvSpPr>
        <p:spPr/>
        <p:txBody>
          <a:bodyPr>
            <a:noAutofit/>
          </a:bodyPr>
          <a:lstStyle/>
          <a:p>
            <a:pPr marL="0" indent="0">
              <a:buNone/>
            </a:pPr>
            <a:r>
              <a:rPr lang="en-US" sz="800" dirty="0">
                <a:latin typeface="Courier New" panose="02070309020205020404" pitchFamily="49" charset="0"/>
                <a:cs typeface="Courier New" panose="02070309020205020404" pitchFamily="49" charset="0"/>
              </a:rPr>
              <a:t>### Set the terminal </a:t>
            </a:r>
            <a:r>
              <a:rPr lang="en-US" sz="800" dirty="0" err="1">
                <a:latin typeface="Courier New" panose="02070309020205020404" pitchFamily="49" charset="0"/>
                <a:cs typeface="Courier New" panose="02070309020205020404" pitchFamily="49" charset="0"/>
              </a:rPr>
              <a:t>lat</a:t>
            </a:r>
            <a:r>
              <a:rPr lang="en-US" sz="800" dirty="0">
                <a:latin typeface="Courier New" panose="02070309020205020404" pitchFamily="49" charset="0"/>
                <a:cs typeface="Courier New" panose="02070309020205020404" pitchFamily="49" charset="0"/>
              </a:rPr>
              <a:t>/long and reboot to force the FL search</a:t>
            </a:r>
          </a:p>
          <a:p>
            <a:pPr marL="0" indent="0">
              <a:buNone/>
            </a:pPr>
            <a:r>
              <a:rPr lang="en-US" sz="800" dirty="0">
                <a:latin typeface="Courier New" panose="02070309020205020404" pitchFamily="49" charset="0"/>
                <a:cs typeface="Courier New" panose="02070309020205020404" pitchFamily="49" charset="0"/>
              </a:rPr>
              <a:t>### TBR - setup the console/terminal class</a:t>
            </a:r>
          </a:p>
          <a:p>
            <a:pPr marL="0" indent="0">
              <a:buNone/>
            </a:pPr>
            <a:r>
              <a:rPr lang="en-US" sz="800" dirty="0" err="1">
                <a:latin typeface="Courier New" panose="02070309020205020404" pitchFamily="49" charset="0"/>
                <a:cs typeface="Courier New" panose="02070309020205020404" pitchFamily="49" charset="0"/>
              </a:rPr>
              <a:t>termCmd.login</a:t>
            </a:r>
            <a:endParaRPr lang="en-US" sz="800" dirty="0">
              <a:latin typeface="Courier New" panose="02070309020205020404" pitchFamily="49" charset="0"/>
              <a:cs typeface="Courier New" panose="02070309020205020404" pitchFamily="49" charset="0"/>
            </a:endParaRPr>
          </a:p>
          <a:p>
            <a:pPr marL="0" indent="0">
              <a:buNone/>
            </a:pPr>
            <a:r>
              <a:rPr lang="en-US" sz="800" dirty="0" err="1">
                <a:latin typeface="Courier New" panose="02070309020205020404" pitchFamily="49" charset="0"/>
                <a:cs typeface="Courier New" panose="02070309020205020404" pitchFamily="49" charset="0"/>
              </a:rPr>
              <a:t>termCmd.setLatLong</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self.latitude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self.longitude</a:t>
            </a:r>
            <a:r>
              <a:rPr lang="en-US" sz="800" dirty="0">
                <a:latin typeface="Courier New" panose="02070309020205020404" pitchFamily="49" charset="0"/>
                <a:cs typeface="Courier New" panose="02070309020205020404" pitchFamily="49" charset="0"/>
              </a:rPr>
              <a:t>)</a:t>
            </a:r>
          </a:p>
          <a:p>
            <a:pPr marL="0" indent="0">
              <a:buNone/>
            </a:pPr>
            <a:r>
              <a:rPr lang="en-US" sz="800" dirty="0" err="1">
                <a:latin typeface="Courier New" panose="02070309020205020404" pitchFamily="49" charset="0"/>
                <a:cs typeface="Courier New" panose="02070309020205020404" pitchFamily="49" charset="0"/>
              </a:rPr>
              <a:t>termCmd.setAntenna</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self.antennaType</a:t>
            </a:r>
            <a:r>
              <a:rPr lang="en-US" sz="800" dirty="0">
                <a:latin typeface="Courier New" panose="02070309020205020404" pitchFamily="49" charset="0"/>
                <a:cs typeface="Courier New" panose="02070309020205020404" pitchFamily="49" charset="0"/>
              </a:rPr>
              <a:t>)</a:t>
            </a:r>
          </a:p>
          <a:p>
            <a:pPr marL="0" indent="0">
              <a:buNone/>
            </a:pPr>
            <a:r>
              <a:rPr lang="en-US" sz="800" dirty="0" err="1">
                <a:latin typeface="Courier New" panose="02070309020205020404" pitchFamily="49" charset="0"/>
                <a:cs typeface="Courier New" panose="02070309020205020404" pitchFamily="49" charset="0"/>
              </a:rPr>
              <a:t>termCmd.reboot</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state = REBOOT</a:t>
            </a:r>
          </a:p>
          <a:p>
            <a:pPr marL="0" indent="0">
              <a:buNone/>
            </a:pPr>
            <a:r>
              <a:rPr lang="en-US" sz="800" dirty="0">
                <a:latin typeface="Courier New" panose="02070309020205020404" pitchFamily="49" charset="0"/>
                <a:cs typeface="Courier New" panose="02070309020205020404" pitchFamily="49" charset="0"/>
              </a:rPr>
              <a:t> </a:t>
            </a:r>
          </a:p>
          <a:p>
            <a:pPr marL="22860" marR="0" indent="0">
              <a:spcBef>
                <a:spcPts val="0"/>
              </a:spcBef>
              <a:spcAft>
                <a:spcPts val="0"/>
              </a:spcAft>
              <a:buNone/>
            </a:pPr>
            <a:r>
              <a:rPr lang="en-US" sz="800" dirty="0" smtClean="0">
                <a:latin typeface="Courier New" panose="02070309020205020404" pitchFamily="49" charset="0"/>
                <a:ea typeface="Times New Roman"/>
                <a:cs typeface="Courier New" panose="02070309020205020404" pitchFamily="49" charset="0"/>
              </a:rPr>
              <a:t>### </a:t>
            </a:r>
            <a:r>
              <a:rPr lang="en-US" sz="800" dirty="0">
                <a:latin typeface="Courier New" panose="02070309020205020404" pitchFamily="49" charset="0"/>
                <a:ea typeface="Times New Roman"/>
                <a:cs typeface="Courier New" panose="02070309020205020404" pitchFamily="49" charset="0"/>
              </a:rPr>
              <a:t>Wait for the terminal to reset and re-acquire</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r>
              <a:rPr lang="en-US" sz="800" dirty="0">
                <a:highlight>
                  <a:srgbClr val="FFFF00"/>
                </a:highlight>
                <a:latin typeface="Courier New" panose="02070309020205020404" pitchFamily="49" charset="0"/>
                <a:ea typeface="Times New Roman"/>
                <a:cs typeface="Courier New" panose="02070309020205020404" pitchFamily="49" charset="0"/>
              </a:rPr>
              <a:t>[TBR - monitor the terminal with tail –f /test/</a:t>
            </a:r>
            <a:r>
              <a:rPr lang="en-US" sz="800" dirty="0" err="1">
                <a:highlight>
                  <a:srgbClr val="FFFF00"/>
                </a:highlight>
                <a:latin typeface="Courier New" panose="02070309020205020404" pitchFamily="49" charset="0"/>
                <a:ea typeface="Times New Roman"/>
                <a:cs typeface="Courier New" panose="02070309020205020404" pitchFamily="49" charset="0"/>
              </a:rPr>
              <a:t>syslogmsg</a:t>
            </a:r>
            <a:r>
              <a:rPr lang="en-US" sz="800" dirty="0">
                <a:highlight>
                  <a:srgbClr val="FFFF00"/>
                </a:highlight>
                <a:latin typeface="Courier New" panose="02070309020205020404" pitchFamily="49" charset="0"/>
                <a:ea typeface="Times New Roman"/>
                <a:cs typeface="Courier New" panose="02070309020205020404" pitchFamily="49" charset="0"/>
              </a:rPr>
              <a:t>]</a:t>
            </a:r>
            <a:endParaRPr lang="en-US" sz="800" dirty="0">
              <a:latin typeface="Courier New" panose="02070309020205020404" pitchFamily="49" charset="0"/>
              <a:ea typeface="Times New Roman"/>
              <a:cs typeface="Courier New" panose="02070309020205020404" pitchFamily="49" charset="0"/>
            </a:endParaRP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if state == REBOOT:</a:t>
            </a:r>
          </a:p>
          <a:p>
            <a:pPr marL="205740" marR="0" indent="0">
              <a:spcBef>
                <a:spcPts val="0"/>
              </a:spcBef>
              <a:spcAft>
                <a:spcPts val="0"/>
              </a:spcAft>
              <a:buNone/>
            </a:pPr>
            <a:r>
              <a:rPr lang="en-US" sz="800" dirty="0" err="1">
                <a:latin typeface="Courier New" panose="02070309020205020404" pitchFamily="49" charset="0"/>
                <a:ea typeface="Times New Roman"/>
                <a:cs typeface="Courier New" panose="02070309020205020404" pitchFamily="49" charset="0"/>
              </a:rPr>
              <a:t>self.term.algTermLogin</a:t>
            </a:r>
            <a:r>
              <a:rPr lang="en-US" sz="800" dirty="0">
                <a:latin typeface="Courier New" panose="02070309020205020404" pitchFamily="49" charset="0"/>
                <a:ea typeface="Times New Roman"/>
                <a:cs typeface="Courier New" panose="02070309020205020404" pitchFamily="49" charset="0"/>
              </a:rPr>
              <a:t>()</a:t>
            </a:r>
          </a:p>
          <a:p>
            <a:pPr marL="20574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while !timeout:</a:t>
            </a:r>
          </a:p>
          <a:p>
            <a:pPr marL="548640" marR="0" indent="0">
              <a:spcBef>
                <a:spcPts val="0"/>
              </a:spcBef>
              <a:spcAft>
                <a:spcPts val="0"/>
              </a:spcAft>
              <a:buNone/>
            </a:pPr>
            <a:r>
              <a:rPr lang="en-US" sz="800" dirty="0" err="1">
                <a:latin typeface="Courier New" panose="02070309020205020404" pitchFamily="49" charset="0"/>
                <a:ea typeface="Times New Roman"/>
                <a:cs typeface="Courier New" panose="02070309020205020404" pitchFamily="49" charset="0"/>
              </a:rPr>
              <a:t>termFLStatus</a:t>
            </a:r>
            <a:r>
              <a:rPr lang="en-US" sz="800" dirty="0">
                <a:latin typeface="Courier New" panose="02070309020205020404" pitchFamily="49" charset="0"/>
                <a:ea typeface="Times New Roman"/>
                <a:cs typeface="Courier New" panose="02070309020205020404" pitchFamily="49" charset="0"/>
              </a:rPr>
              <a:t> = </a:t>
            </a:r>
            <a:r>
              <a:rPr lang="en-US" sz="800" dirty="0" err="1">
                <a:latin typeface="Courier New" panose="02070309020205020404" pitchFamily="49" charset="0"/>
                <a:ea typeface="Times New Roman"/>
                <a:cs typeface="Courier New" panose="02070309020205020404" pitchFamily="49" charset="0"/>
              </a:rPr>
              <a:t>self.term.algTermStatusFLLock</a:t>
            </a:r>
            <a:r>
              <a:rPr lang="en-US" sz="800" dirty="0">
                <a:latin typeface="Courier New" panose="02070309020205020404" pitchFamily="49" charset="0"/>
                <a:ea typeface="Times New Roman"/>
                <a:cs typeface="Courier New" panose="02070309020205020404" pitchFamily="49" charset="0"/>
              </a:rPr>
              <a:t>()</a:t>
            </a:r>
          </a:p>
          <a:p>
            <a:pPr marL="54864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if </a:t>
            </a:r>
            <a:r>
              <a:rPr lang="en-US" sz="800" dirty="0" err="1">
                <a:latin typeface="Courier New" panose="02070309020205020404" pitchFamily="49" charset="0"/>
                <a:ea typeface="Times New Roman"/>
                <a:cs typeface="Courier New" panose="02070309020205020404" pitchFamily="49" charset="0"/>
              </a:rPr>
              <a:t>termFLStatus</a:t>
            </a:r>
            <a:r>
              <a:rPr lang="en-US" sz="800" dirty="0">
                <a:latin typeface="Courier New" panose="02070309020205020404" pitchFamily="49" charset="0"/>
                <a:ea typeface="Times New Roman"/>
                <a:cs typeface="Courier New" panose="02070309020205020404" pitchFamily="49" charset="0"/>
              </a:rPr>
              <a:t>[‘</a:t>
            </a:r>
            <a:r>
              <a:rPr lang="en-US" sz="800" dirty="0" err="1">
                <a:latin typeface="Courier New" panose="02070309020205020404" pitchFamily="49" charset="0"/>
                <a:ea typeface="Times New Roman"/>
                <a:cs typeface="Courier New" panose="02070309020205020404" pitchFamily="49" charset="0"/>
              </a:rPr>
              <a:t>flState</a:t>
            </a:r>
            <a:r>
              <a:rPr lang="en-US" sz="800" dirty="0">
                <a:latin typeface="Courier New" panose="02070309020205020404" pitchFamily="49" charset="0"/>
                <a:ea typeface="Times New Roman"/>
                <a:cs typeface="Courier New" panose="02070309020205020404" pitchFamily="49" charset="0"/>
              </a:rPr>
              <a:t>’] == ‘Locked’:</a:t>
            </a:r>
          </a:p>
          <a:p>
            <a:pPr marL="73152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state = LOCKED</a:t>
            </a:r>
          </a:p>
          <a:p>
            <a:pPr marL="73152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break</a:t>
            </a:r>
          </a:p>
          <a:p>
            <a:pPr marL="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Verify the correct satellite/beam is locked</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if state == LOCKED:</a:t>
            </a:r>
          </a:p>
          <a:p>
            <a:pPr marL="38862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0574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if </a:t>
            </a:r>
            <a:r>
              <a:rPr lang="en-US" sz="800" dirty="0" err="1">
                <a:latin typeface="Courier New" panose="02070309020205020404" pitchFamily="49" charset="0"/>
                <a:ea typeface="Times New Roman"/>
                <a:cs typeface="Courier New" panose="02070309020205020404" pitchFamily="49" charset="0"/>
              </a:rPr>
              <a:t>termFlStatus</a:t>
            </a:r>
            <a:r>
              <a:rPr lang="en-US" sz="800" dirty="0">
                <a:latin typeface="Courier New" panose="02070309020205020404" pitchFamily="49" charset="0"/>
                <a:ea typeface="Times New Roman"/>
                <a:cs typeface="Courier New" panose="02070309020205020404" pitchFamily="49" charset="0"/>
              </a:rPr>
              <a:t> [‘</a:t>
            </a:r>
            <a:r>
              <a:rPr lang="en-US" sz="800" dirty="0" err="1">
                <a:latin typeface="Courier New" panose="02070309020205020404" pitchFamily="49" charset="0"/>
                <a:ea typeface="Times New Roman"/>
                <a:cs typeface="Courier New" panose="02070309020205020404" pitchFamily="49" charset="0"/>
              </a:rPr>
              <a:t>lbandFreq</a:t>
            </a:r>
            <a:r>
              <a:rPr lang="en-US" sz="800" dirty="0">
                <a:latin typeface="Courier New" panose="02070309020205020404" pitchFamily="49" charset="0"/>
                <a:ea typeface="Times New Roman"/>
                <a:cs typeface="Courier New" panose="02070309020205020404" pitchFamily="49" charset="0"/>
              </a:rPr>
              <a:t>’] == </a:t>
            </a:r>
            <a:r>
              <a:rPr lang="en-US" sz="800" dirty="0" err="1">
                <a:latin typeface="Courier New" panose="02070309020205020404" pitchFamily="49" charset="0"/>
                <a:ea typeface="Times New Roman"/>
                <a:cs typeface="Courier New" panose="02070309020205020404" pitchFamily="49" charset="0"/>
              </a:rPr>
              <a:t>self.termLbanFreq</a:t>
            </a:r>
            <a:r>
              <a:rPr lang="en-US" sz="800" dirty="0">
                <a:latin typeface="Courier New" panose="02070309020205020404" pitchFamily="49" charset="0"/>
                <a:ea typeface="Times New Roman"/>
                <a:cs typeface="Courier New" panose="02070309020205020404" pitchFamily="49" charset="0"/>
              </a:rPr>
              <a:t>:</a:t>
            </a:r>
          </a:p>
          <a:p>
            <a:pPr marL="38862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result = PASSED</a:t>
            </a:r>
          </a:p>
          <a:p>
            <a:pPr marL="20574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else</a:t>
            </a:r>
          </a:p>
          <a:p>
            <a:pPr marL="38862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result = FAILED</a:t>
            </a:r>
          </a:p>
          <a:p>
            <a:pPr marL="11430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Take a screenshot of the versions and place into results</a:t>
            </a:r>
          </a:p>
          <a:p>
            <a:pPr marL="22860" marR="0" indent="0">
              <a:spcBef>
                <a:spcPts val="0"/>
              </a:spcBef>
              <a:spcAft>
                <a:spcPts val="0"/>
              </a:spcAft>
              <a:buNone/>
            </a:pPr>
            <a:r>
              <a:rPr lang="en-US" sz="800" dirty="0" err="1">
                <a:latin typeface="Courier New" panose="02070309020205020404" pitchFamily="49" charset="0"/>
                <a:ea typeface="Times New Roman"/>
                <a:cs typeface="Courier New" panose="02070309020205020404" pitchFamily="49" charset="0"/>
              </a:rPr>
              <a:t>self.term.saveScreenshot</a:t>
            </a:r>
            <a:r>
              <a:rPr lang="en-US" sz="800" dirty="0">
                <a:latin typeface="Courier New" panose="02070309020205020404" pitchFamily="49" charset="0"/>
                <a:ea typeface="Times New Roman"/>
                <a:cs typeface="Courier New" panose="02070309020205020404" pitchFamily="49" charset="0"/>
              </a:rPr>
              <a:t>((</a:t>
            </a:r>
            <a:r>
              <a:rPr lang="en-US" sz="800" dirty="0" err="1">
                <a:latin typeface="Courier New" panose="02070309020205020404" pitchFamily="49" charset="0"/>
                <a:ea typeface="Times New Roman"/>
                <a:cs typeface="Courier New" panose="02070309020205020404" pitchFamily="49" charset="0"/>
              </a:rPr>
              <a:t>self.mapDirConf</a:t>
            </a:r>
            <a:r>
              <a:rPr lang="en-US" sz="800" dirty="0">
                <a:latin typeface="Courier New" panose="02070309020205020404" pitchFamily="49" charset="0"/>
                <a:ea typeface="Times New Roman"/>
                <a:cs typeface="Courier New" panose="02070309020205020404" pitchFamily="49" charset="0"/>
              </a:rPr>
              <a:t>[‘</a:t>
            </a:r>
            <a:r>
              <a:rPr lang="en-US" sz="800" dirty="0" err="1">
                <a:latin typeface="Courier New" panose="02070309020205020404" pitchFamily="49" charset="0"/>
                <a:ea typeface="Times New Roman"/>
                <a:cs typeface="Courier New" panose="02070309020205020404" pitchFamily="49" charset="0"/>
              </a:rPr>
              <a:t>resultDir</a:t>
            </a:r>
            <a:r>
              <a:rPr lang="en-US" sz="800" dirty="0">
                <a:latin typeface="Courier New" panose="02070309020205020404" pitchFamily="49" charset="0"/>
                <a:ea typeface="Times New Roman"/>
                <a:cs typeface="Courier New" panose="02070309020205020404" pitchFamily="49" charset="0"/>
              </a:rPr>
              <a:t>’] + “/mapbunTrickleTermVers.png”))</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err="1">
                <a:latin typeface="Courier New" panose="02070309020205020404" pitchFamily="49" charset="0"/>
                <a:ea typeface="Times New Roman"/>
                <a:cs typeface="Courier New" panose="02070309020205020404" pitchFamily="49" charset="0"/>
              </a:rPr>
              <a:t>self.nms.algNmsLogout</a:t>
            </a:r>
            <a:r>
              <a:rPr lang="en-US" sz="800" dirty="0">
                <a:latin typeface="Courier New" panose="02070309020205020404" pitchFamily="49" charset="0"/>
                <a:ea typeface="Times New Roman"/>
                <a:cs typeface="Courier New" panose="02070309020205020404" pitchFamily="49" charset="0"/>
              </a:rPr>
              <a:t>()</a:t>
            </a:r>
          </a:p>
          <a:p>
            <a:pPr marL="22860" marR="0" indent="0">
              <a:spcBef>
                <a:spcPts val="0"/>
              </a:spcBef>
              <a:spcAft>
                <a:spcPts val="0"/>
              </a:spcAft>
              <a:buNone/>
            </a:pPr>
            <a:r>
              <a:rPr lang="en-US" sz="800" dirty="0" err="1">
                <a:latin typeface="Courier New" panose="02070309020205020404" pitchFamily="49" charset="0"/>
                <a:ea typeface="Times New Roman"/>
                <a:cs typeface="Courier New" panose="02070309020205020404" pitchFamily="49" charset="0"/>
              </a:rPr>
              <a:t>self.term.algTermLogout</a:t>
            </a:r>
            <a:r>
              <a:rPr lang="en-US" sz="800" dirty="0">
                <a:latin typeface="Courier New" panose="02070309020205020404" pitchFamily="49" charset="0"/>
                <a:ea typeface="Times New Roman"/>
                <a:cs typeface="Courier New" panose="02070309020205020404" pitchFamily="49" charset="0"/>
              </a:rPr>
              <a:t>()</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Post results for the group/test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r>
              <a:rPr lang="en-US" sz="800" dirty="0">
                <a:highlight>
                  <a:srgbClr val="FFFF00"/>
                </a:highlight>
                <a:latin typeface="Courier New" panose="02070309020205020404" pitchFamily="49" charset="0"/>
                <a:ea typeface="Times New Roman"/>
                <a:cs typeface="Courier New" panose="02070309020205020404" pitchFamily="49" charset="0"/>
              </a:rPr>
              <a:t>[TBR]</a:t>
            </a: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 return status</a:t>
            </a:r>
          </a:p>
          <a:p>
            <a:pPr marL="22860" marR="0" indent="0">
              <a:spcBef>
                <a:spcPts val="0"/>
              </a:spcBef>
              <a:spcAft>
                <a:spcPts val="0"/>
              </a:spcAft>
              <a:buNone/>
            </a:pPr>
            <a:r>
              <a:rPr lang="en-US" sz="800" dirty="0">
                <a:latin typeface="Courier New" panose="02070309020205020404" pitchFamily="49" charset="0"/>
                <a:ea typeface="Times New Roman"/>
                <a:cs typeface="Courier New" panose="02070309020205020404" pitchFamily="49" charset="0"/>
              </a:rPr>
              <a:t>return(result, </a:t>
            </a:r>
            <a:r>
              <a:rPr lang="en-US" sz="800" dirty="0" smtClean="0">
                <a:latin typeface="Courier New" panose="02070309020205020404" pitchFamily="49" charset="0"/>
                <a:ea typeface="Times New Roman"/>
                <a:cs typeface="Courier New" panose="02070309020205020404" pitchFamily="49" charset="0"/>
              </a:rPr>
              <a:t>state)</a:t>
            </a:r>
          </a:p>
        </p:txBody>
      </p:sp>
    </p:spTree>
    <p:extLst>
      <p:ext uri="{BB962C8B-B14F-4D97-AF65-F5344CB8AC3E}">
        <p14:creationId xmlns:p14="http://schemas.microsoft.com/office/powerpoint/2010/main" val="1638242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AL GUI</a:t>
            </a:r>
            <a:endParaRPr lang="en-US" dirty="0"/>
          </a:p>
        </p:txBody>
      </p:sp>
      <p:sp>
        <p:nvSpPr>
          <p:cNvPr id="3" name="Content Placeholder 2"/>
          <p:cNvSpPr>
            <a:spLocks noGrp="1"/>
          </p:cNvSpPr>
          <p:nvPr>
            <p:ph sz="half" idx="1"/>
          </p:nvPr>
        </p:nvSpPr>
        <p:spPr/>
        <p:txBody>
          <a:bodyPr>
            <a:noAutofit/>
          </a:bodyPr>
          <a:lstStyle/>
          <a:p>
            <a:r>
              <a:rPr lang="en-US" dirty="0"/>
              <a:t>The ALGUI routines use Selenium libraries to automate the browser actions needed to control the </a:t>
            </a:r>
            <a:r>
              <a:rPr lang="en-US" dirty="0" err="1"/>
              <a:t>ArcLight</a:t>
            </a:r>
            <a:r>
              <a:rPr lang="en-US" dirty="0"/>
              <a:t> NMS, EMS and Terminal GUI’s per the map bundle test procedure [REF-23-02].</a:t>
            </a:r>
          </a:p>
        </p:txBody>
      </p:sp>
      <p:sp>
        <p:nvSpPr>
          <p:cNvPr id="4" name="Content Placeholder 3"/>
          <p:cNvSpPr>
            <a:spLocks noGrp="1"/>
          </p:cNvSpPr>
          <p:nvPr>
            <p:ph sz="half" idx="2"/>
          </p:nvPr>
        </p:nvSpPr>
        <p:spPr/>
        <p:txBody>
          <a:bodyPr>
            <a:normAutofit fontScale="40000" lnSpcReduction="20000"/>
          </a:bodyPr>
          <a:lstStyle/>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algElements</a:t>
            </a:r>
            <a:r>
              <a:rPr lang="en-US" dirty="0">
                <a:latin typeface="Courier New"/>
                <a:ea typeface="Times New Roman"/>
              </a:rPr>
              <a:t>(</a:t>
            </a:r>
            <a:r>
              <a:rPr lang="en-US" dirty="0" err="1">
                <a:latin typeface="Courier New"/>
                <a:ea typeface="Times New Roman"/>
              </a:rPr>
              <a:t>viasatSelenium</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__</a:t>
            </a:r>
            <a:r>
              <a:rPr lang="en-US" dirty="0" err="1">
                <a:latin typeface="Courier New"/>
                <a:ea typeface="Times New Roman"/>
              </a:rPr>
              <a:t>init</a:t>
            </a:r>
            <a:r>
              <a:rPr lang="en-US" dirty="0">
                <a:latin typeface="Courier New"/>
                <a:ea typeface="Times New Roman"/>
              </a:rPr>
              <a:t>__(self, </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self.viasatSelenium</a:t>
            </a:r>
            <a:r>
              <a:rPr lang="en-US" dirty="0">
                <a:latin typeface="Courier New"/>
                <a:ea typeface="Times New Roman"/>
              </a:rPr>
              <a:t>(“chrome”, </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algNms</a:t>
            </a:r>
            <a:r>
              <a:rPr lang="en-US" dirty="0">
                <a:latin typeface="Courier New"/>
                <a:ea typeface="Times New Roman"/>
              </a:rPr>
              <a:t>(</a:t>
            </a:r>
            <a:r>
              <a:rPr lang="en-US" dirty="0" err="1">
                <a:latin typeface="Courier New"/>
                <a:ea typeface="Times New Roman"/>
              </a:rPr>
              <a:t>algElements</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 </a:t>
            </a:r>
            <a:r>
              <a:rPr lang="en-US" dirty="0" err="1">
                <a:latin typeface="Courier New"/>
                <a:ea typeface="Times New Roman"/>
              </a:rPr>
              <a:t>url</a:t>
            </a:r>
            <a:r>
              <a:rPr lang="en-US" dirty="0">
                <a:latin typeface="Courier New"/>
                <a:ea typeface="Times New Roman"/>
              </a:rPr>
              <a:t>, user, pw, </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self.algElements</a:t>
            </a:r>
            <a:r>
              <a:rPr lang="en-US" dirty="0">
                <a:latin typeface="Courier New"/>
                <a:ea typeface="Times New Roman"/>
              </a:rPr>
              <a:t>(</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self.url = </a:t>
            </a:r>
            <a:r>
              <a:rPr lang="en-US" dirty="0" err="1">
                <a:latin typeface="Courier New"/>
                <a:ea typeface="Times New Roman"/>
              </a:rPr>
              <a:t>url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self.usern</a:t>
            </a:r>
            <a:r>
              <a:rPr lang="en-US" dirty="0">
                <a:latin typeface="Courier New"/>
                <a:ea typeface="Times New Roman"/>
              </a:rPr>
              <a:t> = user</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self.passw</a:t>
            </a:r>
            <a:r>
              <a:rPr lang="en-US" dirty="0">
                <a:latin typeface="Courier New"/>
                <a:ea typeface="Times New Roman"/>
              </a:rPr>
              <a:t> = pw</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self.resultsDir</a:t>
            </a:r>
            <a:r>
              <a:rPr lang="en-US" dirty="0">
                <a:latin typeface="Courier New"/>
                <a:ea typeface="Times New Roman"/>
              </a:rPr>
              <a:t> = </a:t>
            </a:r>
            <a:r>
              <a:rPr lang="en-US" dirty="0" err="1">
                <a:latin typeface="Courier New"/>
                <a:ea typeface="Times New Roman"/>
              </a:rPr>
              <a:t>resultsDir</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algEms</a:t>
            </a:r>
            <a:r>
              <a:rPr lang="en-US" dirty="0">
                <a:latin typeface="Courier New"/>
                <a:ea typeface="Times New Roman"/>
              </a:rPr>
              <a:t>(</a:t>
            </a:r>
            <a:r>
              <a:rPr lang="en-US" dirty="0" err="1">
                <a:latin typeface="Courier New"/>
                <a:ea typeface="Times New Roman"/>
              </a:rPr>
              <a:t>algElements</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 </a:t>
            </a:r>
            <a:r>
              <a:rPr lang="en-US" dirty="0" err="1">
                <a:latin typeface="Courier New"/>
                <a:ea typeface="Times New Roman"/>
              </a:rPr>
              <a:t>url</a:t>
            </a:r>
            <a:r>
              <a:rPr lang="en-US" dirty="0">
                <a:latin typeface="Courier New"/>
                <a:ea typeface="Times New Roman"/>
              </a:rPr>
              <a:t>, user, pw, </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self.algElements</a:t>
            </a:r>
            <a:r>
              <a:rPr lang="en-US" dirty="0">
                <a:latin typeface="Courier New"/>
                <a:ea typeface="Times New Roman"/>
              </a:rPr>
              <a:t>(</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self.algElements</a:t>
            </a:r>
            <a:r>
              <a:rPr lang="en-US" dirty="0">
                <a:latin typeface="Courier New"/>
                <a:ea typeface="Times New Roman"/>
              </a:rPr>
              <a:t>(</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self.url = </a:t>
            </a:r>
            <a:r>
              <a:rPr lang="en-US" dirty="0" err="1">
                <a:latin typeface="Courier New"/>
                <a:ea typeface="Times New Roman"/>
              </a:rPr>
              <a:t>url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self.usern</a:t>
            </a:r>
            <a:r>
              <a:rPr lang="en-US" dirty="0">
                <a:latin typeface="Courier New"/>
                <a:ea typeface="Times New Roman"/>
              </a:rPr>
              <a:t> = user</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self.passw</a:t>
            </a:r>
            <a:r>
              <a:rPr lang="en-US" dirty="0">
                <a:latin typeface="Courier New"/>
                <a:ea typeface="Times New Roman"/>
              </a:rPr>
              <a:t> = pw</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self.resultsDir</a:t>
            </a:r>
            <a:r>
              <a:rPr lang="en-US" dirty="0">
                <a:latin typeface="Courier New"/>
                <a:ea typeface="Times New Roman"/>
              </a:rPr>
              <a:t> = </a:t>
            </a:r>
            <a:r>
              <a:rPr lang="en-US" dirty="0" err="1">
                <a:latin typeface="Courier New"/>
                <a:ea typeface="Times New Roman"/>
              </a:rPr>
              <a:t>resultsDir</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algTerm</a:t>
            </a:r>
            <a:r>
              <a:rPr lang="en-US" dirty="0">
                <a:latin typeface="Courier New"/>
                <a:ea typeface="Times New Roman"/>
              </a:rPr>
              <a:t>(</a:t>
            </a:r>
            <a:r>
              <a:rPr lang="en-US" dirty="0" err="1">
                <a:latin typeface="Courier New"/>
                <a:ea typeface="Times New Roman"/>
              </a:rPr>
              <a:t>algElements</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__</a:t>
            </a:r>
            <a:r>
              <a:rPr lang="en-US" dirty="0" err="1">
                <a:latin typeface="Courier New"/>
                <a:ea typeface="Times New Roman"/>
              </a:rPr>
              <a:t>init</a:t>
            </a:r>
            <a:r>
              <a:rPr lang="en-US" dirty="0">
                <a:latin typeface="Courier New"/>
                <a:ea typeface="Times New Roman"/>
              </a:rPr>
              <a:t>__(self, </a:t>
            </a:r>
            <a:r>
              <a:rPr lang="en-US" dirty="0" err="1">
                <a:latin typeface="Courier New"/>
                <a:ea typeface="Times New Roman"/>
              </a:rPr>
              <a:t>url</a:t>
            </a:r>
            <a:r>
              <a:rPr lang="en-US" dirty="0">
                <a:latin typeface="Courier New"/>
                <a:ea typeface="Times New Roman"/>
              </a:rPr>
              <a:t>, user, pw, </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self.algElements</a:t>
            </a:r>
            <a:r>
              <a:rPr lang="en-US" dirty="0">
                <a:latin typeface="Courier New"/>
                <a:ea typeface="Times New Roman"/>
              </a:rPr>
              <a:t>(</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self.algElements</a:t>
            </a:r>
            <a:r>
              <a:rPr lang="en-US" dirty="0">
                <a:latin typeface="Courier New"/>
                <a:ea typeface="Times New Roman"/>
              </a:rPr>
              <a:t>(</a:t>
            </a:r>
            <a:r>
              <a:rPr lang="en-US" dirty="0" err="1">
                <a:latin typeface="Courier New"/>
                <a:ea typeface="Times New Roman"/>
              </a:rPr>
              <a:t>resultsDir</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self.url = </a:t>
            </a:r>
            <a:r>
              <a:rPr lang="en-US" dirty="0" err="1">
                <a:latin typeface="Courier New"/>
                <a:ea typeface="Times New Roman"/>
              </a:rPr>
              <a:t>url</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self.usern</a:t>
            </a:r>
            <a:r>
              <a:rPr lang="en-US" dirty="0">
                <a:latin typeface="Courier New"/>
                <a:ea typeface="Times New Roman"/>
              </a:rPr>
              <a:t> = user</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self.passw</a:t>
            </a:r>
            <a:r>
              <a:rPr lang="en-US" dirty="0">
                <a:latin typeface="Courier New"/>
                <a:ea typeface="Times New Roman"/>
              </a:rPr>
              <a:t> = pw</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self.resultsDir</a:t>
            </a:r>
            <a:r>
              <a:rPr lang="en-US" dirty="0">
                <a:latin typeface="Courier New"/>
                <a:ea typeface="Times New Roman"/>
              </a:rPr>
              <a:t> = </a:t>
            </a:r>
            <a:r>
              <a:rPr lang="en-US" dirty="0" err="1">
                <a:latin typeface="Courier New"/>
                <a:ea typeface="Times New Roman"/>
              </a:rPr>
              <a:t>resultsDir</a:t>
            </a:r>
            <a:endParaRPr lang="en-US" sz="44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3099663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a:t>
            </a:r>
            <a:r>
              <a:rPr lang="en-US" dirty="0" err="1"/>
              <a:t>ViaSat</a:t>
            </a:r>
            <a:r>
              <a:rPr lang="en-US" dirty="0"/>
              <a:t> Selenium</a:t>
            </a:r>
          </a:p>
        </p:txBody>
      </p:sp>
      <p:sp>
        <p:nvSpPr>
          <p:cNvPr id="3" name="Content Placeholder 2"/>
          <p:cNvSpPr>
            <a:spLocks noGrp="1"/>
          </p:cNvSpPr>
          <p:nvPr>
            <p:ph sz="half" idx="1"/>
          </p:nvPr>
        </p:nvSpPr>
        <p:spPr/>
        <p:txBody>
          <a:bodyPr>
            <a:normAutofit fontScale="62500" lnSpcReduction="20000"/>
          </a:bodyPr>
          <a:lstStyle/>
          <a:p>
            <a:r>
              <a:rPr lang="en-US" dirty="0"/>
              <a:t>The </a:t>
            </a:r>
            <a:r>
              <a:rPr lang="en-US" dirty="0" err="1"/>
              <a:t>ViaSat</a:t>
            </a:r>
            <a:r>
              <a:rPr lang="en-US" dirty="0"/>
              <a:t> Selenium library (VSEL) is derived (copied) from the </a:t>
            </a:r>
            <a:r>
              <a:rPr lang="en-US" dirty="0" err="1"/>
              <a:t>Surfbeam</a:t>
            </a:r>
            <a:r>
              <a:rPr lang="en-US" dirty="0"/>
              <a:t> Automation Manager code base file //Broadband/TestTools/SAM/core/source/lib/Selenium2.py along with member function extensions</a:t>
            </a:r>
            <a:r>
              <a:rPr lang="en-US" dirty="0" smtClean="0"/>
              <a:t>.</a:t>
            </a:r>
            <a:r>
              <a:rPr lang="en-US" dirty="0"/>
              <a:t> </a:t>
            </a:r>
          </a:p>
        </p:txBody>
      </p:sp>
      <p:sp>
        <p:nvSpPr>
          <p:cNvPr id="4" name="Content Placeholder 3"/>
          <p:cNvSpPr>
            <a:spLocks noGrp="1"/>
          </p:cNvSpPr>
          <p:nvPr>
            <p:ph sz="half" idx="2"/>
          </p:nvPr>
        </p:nvSpPr>
        <p:spPr/>
        <p:txBody>
          <a:bodyPr>
            <a:normAutofit fontScale="62500" lnSpcReduction="20000"/>
          </a:bodyPr>
          <a:lstStyle/>
          <a:p>
            <a:pPr marL="0" marR="0" indent="0">
              <a:spcBef>
                <a:spcPts val="0"/>
              </a:spcBef>
              <a:spcAft>
                <a:spcPts val="0"/>
              </a:spcAft>
              <a:buNone/>
            </a:pPr>
            <a:r>
              <a:rPr lang="en-US" dirty="0">
                <a:latin typeface="Courier New"/>
                <a:ea typeface="Times New Roman"/>
              </a:rPr>
              <a:t>from Selenium2 IMPORT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class </a:t>
            </a:r>
            <a:r>
              <a:rPr lang="en-US" dirty="0" err="1">
                <a:latin typeface="Courier New"/>
                <a:ea typeface="Times New Roman"/>
              </a:rPr>
              <a:t>vselenium</a:t>
            </a:r>
            <a:r>
              <a:rPr lang="en-US" dirty="0">
                <a:latin typeface="Courier New"/>
                <a:ea typeface="Times New Roman"/>
              </a:rPr>
              <a:t>(Selenium2):</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timestamp(self):</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return </a:t>
            </a:r>
            <a:r>
              <a:rPr lang="en-US" dirty="0" err="1">
                <a:latin typeface="Courier New"/>
                <a:ea typeface="Times New Roman"/>
              </a:rPr>
              <a:t>datetime.datetime.fromtimestamp</a:t>
            </a:r>
            <a:r>
              <a:rPr lang="en-US" dirty="0">
                <a:latin typeface="Courier New"/>
                <a:ea typeface="Times New Roman"/>
              </a:rPr>
              <a:t>(</a:t>
            </a:r>
            <a:r>
              <a:rPr lang="en-US" dirty="0" err="1">
                <a:latin typeface="Courier New"/>
                <a:ea typeface="Times New Roman"/>
              </a:rPr>
              <a:t>time.time</a:t>
            </a:r>
            <a:r>
              <a:rPr lang="en-US" dirty="0">
                <a:latin typeface="Courier New"/>
                <a:ea typeface="Times New Roman"/>
              </a:rPr>
              <a:t>()).</a:t>
            </a:r>
            <a:r>
              <a:rPr lang="en-US" dirty="0" err="1">
                <a:latin typeface="Courier New"/>
                <a:ea typeface="Times New Roman"/>
              </a:rPr>
              <a:t>strftime</a:t>
            </a:r>
            <a:r>
              <a:rPr lang="en-US" dirty="0">
                <a:latin typeface="Courier New"/>
                <a:ea typeface="Times New Roman"/>
              </a:rPr>
              <a:t>('%Y-%m-%d-%H-%M-%S')</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clickButton</a:t>
            </a:r>
            <a:r>
              <a:rPr lang="en-US" dirty="0">
                <a:latin typeface="Courier New"/>
                <a:ea typeface="Times New Roman"/>
              </a:rPr>
              <a:t>(self, TEXT):</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self.clickElement</a:t>
            </a:r>
            <a:r>
              <a:rPr lang="en-US" dirty="0">
                <a:latin typeface="Courier New"/>
                <a:ea typeface="Times New Roman"/>
              </a:rPr>
              <a:t> (“</a:t>
            </a:r>
            <a:r>
              <a:rPr lang="en-US" dirty="0" err="1">
                <a:latin typeface="Courier New"/>
                <a:ea typeface="Times New Roman"/>
              </a:rPr>
              <a:t>xpath</a:t>
            </a:r>
            <a:r>
              <a:rPr lang="en-US" dirty="0">
                <a:latin typeface="Courier New"/>
                <a:ea typeface="Times New Roman"/>
              </a:rPr>
              <a:t>=”+TEXT):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tearDown</a:t>
            </a:r>
            <a:r>
              <a:rPr lang="en-US" dirty="0">
                <a:latin typeface="Courier New"/>
                <a:ea typeface="Times New Roman"/>
              </a:rPr>
              <a:t>(self): </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self.driver.quit</a:t>
            </a:r>
            <a:r>
              <a:rPr lang="en-US" dirty="0">
                <a:latin typeface="Courier New"/>
                <a:ea typeface="Times New Roman"/>
              </a:rPr>
              <a:t>()</a:t>
            </a:r>
            <a:endParaRPr lang="en-US" sz="4400" dirty="0">
              <a:latin typeface="Times New Roman"/>
              <a:ea typeface="Times New Roman"/>
            </a:endParaRPr>
          </a:p>
          <a:p>
            <a:pPr marL="22860" marR="0" indent="0">
              <a:spcBef>
                <a:spcPts val="0"/>
              </a:spcBef>
              <a:spcAft>
                <a:spcPts val="0"/>
              </a:spcAft>
              <a:buNone/>
            </a:pPr>
            <a:r>
              <a:rPr lang="en-US" dirty="0">
                <a:latin typeface="Courier New"/>
                <a:ea typeface="Times New Roman"/>
              </a:rPr>
              <a:t> </a:t>
            </a:r>
            <a:endParaRPr lang="en-US" sz="4400" dirty="0">
              <a:effectLst/>
              <a:latin typeface="Times New Roman"/>
              <a:ea typeface="Times New Roman"/>
            </a:endParaRPr>
          </a:p>
        </p:txBody>
      </p:sp>
    </p:spTree>
    <p:extLst>
      <p:ext uri="{BB962C8B-B14F-4D97-AF65-F5344CB8AC3E}">
        <p14:creationId xmlns:p14="http://schemas.microsoft.com/office/powerpoint/2010/main" val="492468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5.7	AL Devices</a:t>
            </a:r>
          </a:p>
        </p:txBody>
      </p:sp>
      <p:sp>
        <p:nvSpPr>
          <p:cNvPr id="3" name="Content Placeholder 2"/>
          <p:cNvSpPr>
            <a:spLocks noGrp="1"/>
          </p:cNvSpPr>
          <p:nvPr>
            <p:ph sz="half" idx="1"/>
          </p:nvPr>
        </p:nvSpPr>
        <p:spPr/>
        <p:txBody>
          <a:bodyPr>
            <a:noAutofit/>
          </a:bodyPr>
          <a:lstStyle/>
          <a:p>
            <a:r>
              <a:rPr lang="en-US" sz="2400" dirty="0"/>
              <a:t>Update the existing TerminalSerialCom.py located in perforce at </a:t>
            </a:r>
          </a:p>
          <a:p>
            <a:pPr lvl="1"/>
            <a:r>
              <a:rPr lang="en-US" dirty="0"/>
              <a:t>//Arclight/ArcLight/AcceptanceTest/Automation/GTAF_TIDE/Scripts/utils/TermSerialCom.py to support additional member functions, e.g. </a:t>
            </a:r>
            <a:r>
              <a:rPr lang="en-US" dirty="0" err="1"/>
              <a:t>setAntenna</a:t>
            </a:r>
            <a:r>
              <a:rPr lang="en-US" dirty="0" smtClean="0"/>
              <a:t>()</a:t>
            </a:r>
            <a:endParaRPr lang="en-US" dirty="0"/>
          </a:p>
        </p:txBody>
      </p:sp>
      <p:sp>
        <p:nvSpPr>
          <p:cNvPr id="4" name="Content Placeholder 3"/>
          <p:cNvSpPr>
            <a:spLocks noGrp="1"/>
          </p:cNvSpPr>
          <p:nvPr>
            <p:ph sz="half" idx="2"/>
          </p:nvPr>
        </p:nvSpPr>
        <p:spPr/>
        <p:txBody>
          <a:bodyPr>
            <a:normAutofit fontScale="40000" lnSpcReduction="20000"/>
          </a:bodyPr>
          <a:lstStyle/>
          <a:p>
            <a:pPr marL="22860" marR="0" indent="0">
              <a:spcBef>
                <a:spcPts val="0"/>
              </a:spcBef>
              <a:spcAft>
                <a:spcPts val="0"/>
              </a:spcAft>
              <a:buNone/>
            </a:pPr>
            <a:r>
              <a:rPr lang="en-US" dirty="0">
                <a:latin typeface="Courier New"/>
                <a:ea typeface="Times New Roman"/>
              </a:rPr>
              <a:t>@</a:t>
            </a:r>
            <a:r>
              <a:rPr lang="en-US" dirty="0" err="1">
                <a:latin typeface="Courier New"/>
                <a:ea typeface="Times New Roman"/>
              </a:rPr>
              <a:t>defer.inlineCallbacks</a:t>
            </a:r>
            <a:endParaRPr lang="en-US" sz="4400" dirty="0">
              <a:latin typeface="Times New Roman"/>
              <a:ea typeface="Times New Roman"/>
            </a:endParaRPr>
          </a:p>
          <a:p>
            <a:pPr marL="22860" marR="0" indent="0">
              <a:spcBef>
                <a:spcPts val="0"/>
              </a:spcBef>
              <a:spcAft>
                <a:spcPts val="0"/>
              </a:spcAft>
              <a:buNone/>
            </a:pPr>
            <a:r>
              <a:rPr lang="en-US" dirty="0" err="1">
                <a:latin typeface="Courier New"/>
                <a:ea typeface="Times New Roman"/>
              </a:rPr>
              <a:t>def</a:t>
            </a:r>
            <a:r>
              <a:rPr lang="en-US" dirty="0">
                <a:latin typeface="Courier New"/>
                <a:ea typeface="Times New Roman"/>
              </a:rPr>
              <a:t> </a:t>
            </a:r>
            <a:r>
              <a:rPr lang="en-US" dirty="0" err="1">
                <a:latin typeface="Courier New"/>
                <a:ea typeface="Times New Roman"/>
              </a:rPr>
              <a:t>setAntenna</a:t>
            </a:r>
            <a:r>
              <a:rPr lang="en-US" dirty="0">
                <a:latin typeface="Courier New"/>
                <a:ea typeface="Times New Roman"/>
              </a:rPr>
              <a:t>(self, </a:t>
            </a:r>
            <a:r>
              <a:rPr lang="en-US" dirty="0" err="1">
                <a:latin typeface="Courier New"/>
                <a:ea typeface="Times New Roman"/>
              </a:rPr>
              <a:t>antennaType</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"""Set the Antenna Type of the terminal image </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antennaType</a:t>
            </a:r>
            <a:r>
              <a:rPr lang="en-US" dirty="0">
                <a:latin typeface="Courier New"/>
                <a:ea typeface="Times New Roman"/>
              </a:rPr>
              <a:t> - id of antenna, e.g. 7 </a:t>
            </a:r>
            <a:r>
              <a:rPr lang="en-US" dirty="0" err="1">
                <a:latin typeface="Courier New"/>
                <a:ea typeface="Times New Roman"/>
              </a:rPr>
              <a:t>ViaSat</a:t>
            </a:r>
            <a:r>
              <a:rPr lang="en-US" dirty="0">
                <a:latin typeface="Courier New"/>
                <a:ea typeface="Times New Roman"/>
              </a:rPr>
              <a:t> VR12 </a:t>
            </a:r>
            <a:r>
              <a:rPr lang="en-US" dirty="0" err="1">
                <a:latin typeface="Courier New"/>
                <a:ea typeface="Times New Roman"/>
              </a:rPr>
              <a:t>Ka</a:t>
            </a:r>
            <a:r>
              <a:rPr lang="en-US" dirty="0">
                <a:latin typeface="Courier New"/>
                <a:ea typeface="Times New Roman"/>
              </a:rPr>
              <a:t>-Band Antenna</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self.login</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self.termcfg</a:t>
            </a:r>
            <a:r>
              <a:rPr lang="en-US" dirty="0">
                <a:latin typeface="Courier New"/>
                <a:ea typeface="Times New Roman"/>
              </a:rPr>
              <a: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enter General Parameters menu</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'0', </a:t>
            </a:r>
            <a:r>
              <a:rPr lang="en-US" dirty="0" err="1">
                <a:latin typeface="Courier New"/>
                <a:ea typeface="Times New Roman"/>
              </a:rPr>
              <a:t>self.resp_termcfgPrompt</a:t>
            </a:r>
            <a:r>
              <a:rPr lang="en-US" dirty="0">
                <a:latin typeface="Courier New"/>
                <a:ea typeface="Times New Roman"/>
              </a:rPr>
              <a:t>).send()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select the Antenna Type menu</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'I', '</a:t>
            </a:r>
            <a:r>
              <a:rPr lang="en-US" dirty="0" err="1">
                <a:latin typeface="Courier New"/>
                <a:ea typeface="Times New Roman"/>
              </a:rPr>
              <a:t>x.xx</a:t>
            </a:r>
            <a:r>
              <a:rPr lang="en-US" dirty="0">
                <a:latin typeface="Courier New"/>
                <a:ea typeface="Times New Roman"/>
              </a:rPr>
              <a:t>\):').send()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a:t>
            </a:r>
            <a:r>
              <a:rPr lang="en-US" dirty="0" err="1">
                <a:latin typeface="Courier New"/>
                <a:ea typeface="Times New Roman"/>
              </a:rPr>
              <a:t>antennaType</a:t>
            </a:r>
            <a:r>
              <a:rPr lang="en-US" dirty="0">
                <a:latin typeface="Courier New"/>
                <a:ea typeface="Times New Roman"/>
              </a:rPr>
              <a:t>, 'menu item: ').send()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exit the Antenna menu</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'x', 'menu item: ').send()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exit </a:t>
            </a:r>
            <a:r>
              <a:rPr lang="en-US" dirty="0" err="1">
                <a:latin typeface="Courier New"/>
                <a:ea typeface="Times New Roman"/>
              </a:rPr>
              <a:t>termcfg</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'x', '\(y/n\)\?').send()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save the settings</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'y', '\(y/n\)\?').send()</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 don't reboot the VMT</a:t>
            </a:r>
            <a:endParaRPr lang="en-US" sz="4400" dirty="0">
              <a:latin typeface="Times New Roman"/>
              <a:ea typeface="Times New Roman"/>
            </a:endParaRPr>
          </a:p>
          <a:p>
            <a:pPr marL="205740" marR="0" indent="0">
              <a:spcBef>
                <a:spcPts val="0"/>
              </a:spcBef>
              <a:spcAft>
                <a:spcPts val="0"/>
              </a:spcAft>
              <a:buNone/>
            </a:pPr>
            <a:r>
              <a:rPr lang="en-US" dirty="0">
                <a:latin typeface="Courier New"/>
                <a:ea typeface="Times New Roman"/>
              </a:rPr>
              <a:t>yield </a:t>
            </a:r>
            <a:r>
              <a:rPr lang="en-US" dirty="0" err="1">
                <a:latin typeface="Courier New"/>
                <a:ea typeface="Times New Roman"/>
              </a:rPr>
              <a:t>Cmd</a:t>
            </a:r>
            <a:r>
              <a:rPr lang="en-US" dirty="0">
                <a:latin typeface="Courier New"/>
                <a:ea typeface="Times New Roman"/>
              </a:rPr>
              <a:t>(self.tl, 'n', </a:t>
            </a:r>
            <a:r>
              <a:rPr lang="en-US" dirty="0" err="1">
                <a:latin typeface="Courier New"/>
                <a:ea typeface="Times New Roman"/>
              </a:rPr>
              <a:t>self.resp_shellPrompt</a:t>
            </a:r>
            <a:r>
              <a:rPr lang="en-US" dirty="0">
                <a:latin typeface="Courier New"/>
                <a:ea typeface="Times New Roman"/>
              </a:rPr>
              <a:t>).send()</a:t>
            </a:r>
            <a:endParaRPr lang="en-US" sz="4400" dirty="0">
              <a:latin typeface="Times New Roman"/>
              <a:ea typeface="Times New Roman"/>
            </a:endParaRPr>
          </a:p>
          <a:p>
            <a:pPr marL="205740" marR="0" indent="0">
              <a:spcBef>
                <a:spcPts val="0"/>
              </a:spcBef>
              <a:spcAft>
                <a:spcPts val="0"/>
              </a:spcAft>
              <a:buNone/>
            </a:pPr>
            <a:r>
              <a:rPr lang="en-US" dirty="0" err="1">
                <a:latin typeface="Courier New"/>
                <a:ea typeface="Times New Roman"/>
              </a:rPr>
              <a:t>defer.returnValue</a:t>
            </a:r>
            <a:r>
              <a:rPr lang="en-US" dirty="0">
                <a:latin typeface="Courier New"/>
                <a:ea typeface="Times New Roman"/>
              </a:rPr>
              <a:t>(True</a:t>
            </a:r>
            <a:r>
              <a:rPr lang="en-US" dirty="0" smtClean="0">
                <a:latin typeface="Courier New"/>
                <a:ea typeface="Times New Roman"/>
              </a:rPr>
              <a:t>)</a:t>
            </a:r>
            <a:endParaRPr lang="en-US" dirty="0"/>
          </a:p>
        </p:txBody>
      </p:sp>
    </p:spTree>
    <p:extLst>
      <p:ext uri="{BB962C8B-B14F-4D97-AF65-F5344CB8AC3E}">
        <p14:creationId xmlns:p14="http://schemas.microsoft.com/office/powerpoint/2010/main" val="4137354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5.10 MySQL </a:t>
            </a:r>
            <a:endParaRPr lang="en-US" dirty="0"/>
          </a:p>
        </p:txBody>
      </p:sp>
      <p:sp>
        <p:nvSpPr>
          <p:cNvPr id="3" name="Content Placeholder 2"/>
          <p:cNvSpPr>
            <a:spLocks noGrp="1"/>
          </p:cNvSpPr>
          <p:nvPr>
            <p:ph sz="half" idx="1"/>
          </p:nvPr>
        </p:nvSpPr>
        <p:spPr/>
        <p:txBody>
          <a:bodyPr>
            <a:noAutofit/>
          </a:bodyPr>
          <a:lstStyle/>
          <a:p>
            <a:r>
              <a:rPr lang="en-US" sz="1800" dirty="0"/>
              <a:t>This section defines the specific details of the database table definitions.  The database tables are created by calling the SQL script once</a:t>
            </a:r>
            <a:r>
              <a:rPr lang="en-US" sz="1800" dirty="0" smtClean="0"/>
              <a:t>.</a:t>
            </a:r>
            <a:r>
              <a:rPr lang="en-US" sz="1800" dirty="0"/>
              <a:t> </a:t>
            </a:r>
          </a:p>
          <a:p>
            <a:r>
              <a:rPr lang="en-US" sz="1800" dirty="0"/>
              <a:t>Add the following special table constraints to </a:t>
            </a:r>
            <a:r>
              <a:rPr lang="en-US" sz="1800" dirty="0" smtClean="0"/>
              <a:t>simplify coding</a:t>
            </a:r>
            <a:r>
              <a:rPr lang="en-US" sz="1800" dirty="0"/>
              <a:t>:</a:t>
            </a:r>
          </a:p>
          <a:p>
            <a:pPr lvl="1"/>
            <a:r>
              <a:rPr lang="en-US" sz="1800" dirty="0"/>
              <a:t>Set unique keys with  “ALTER TABLE &lt;table&gt; ADD UNIQUE &lt;column</a:t>
            </a:r>
            <a:r>
              <a:rPr lang="en-US" sz="1800" dirty="0" smtClean="0"/>
              <a:t>&gt;”</a:t>
            </a:r>
          </a:p>
          <a:p>
            <a:r>
              <a:rPr lang="en-US" sz="1800" dirty="0"/>
              <a:t>The SQL from //Broadband/</a:t>
            </a:r>
            <a:r>
              <a:rPr lang="en-US" sz="1800" dirty="0" err="1"/>
              <a:t>TestTools</a:t>
            </a:r>
            <a:r>
              <a:rPr lang="en-US" sz="1800" dirty="0"/>
              <a:t>/</a:t>
            </a:r>
            <a:r>
              <a:rPr lang="en-US" sz="1800" dirty="0" err="1"/>
              <a:t>ReDa</a:t>
            </a:r>
            <a:r>
              <a:rPr lang="en-US" sz="1800" dirty="0"/>
              <a:t>/performance/source/setup/</a:t>
            </a:r>
            <a:r>
              <a:rPr lang="en-US" sz="1800" dirty="0" err="1"/>
              <a:t>performance.sql</a:t>
            </a:r>
            <a:r>
              <a:rPr lang="en-US" sz="1800" dirty="0"/>
              <a:t> with the tables to be altered highlighted as per Figure 12 - Database Tables</a:t>
            </a:r>
          </a:p>
          <a:p>
            <a:endParaRPr lang="en-US" sz="1800" dirty="0"/>
          </a:p>
        </p:txBody>
      </p:sp>
      <p:sp>
        <p:nvSpPr>
          <p:cNvPr id="4" name="Content Placeholder 3"/>
          <p:cNvSpPr>
            <a:spLocks noGrp="1"/>
          </p:cNvSpPr>
          <p:nvPr>
            <p:ph sz="half" idx="2"/>
          </p:nvPr>
        </p:nvSpPr>
        <p:spPr/>
        <p:txBody>
          <a:bodyPr>
            <a:normAutofit fontScale="32500" lnSpcReduction="20000"/>
          </a:bodyPr>
          <a:lstStyle/>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Table structure for table `</a:t>
            </a:r>
            <a:r>
              <a:rPr lang="en-US" dirty="0" err="1">
                <a:latin typeface="Courier New"/>
                <a:ea typeface="Times New Roman"/>
              </a:rPr>
              <a:t>GroupInfo</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DROP TABLE IF EXISTS `</a:t>
            </a:r>
            <a:r>
              <a:rPr lang="en-US" dirty="0" err="1">
                <a:latin typeface="Courier New"/>
                <a:ea typeface="Times New Roman"/>
              </a:rPr>
              <a:t>GroupInfo</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CREATE TABLE `</a:t>
            </a:r>
            <a:r>
              <a:rPr lang="en-US" dirty="0" err="1">
                <a:latin typeface="Courier New"/>
                <a:ea typeface="Times New Roman"/>
              </a:rPr>
              <a:t>GroupInfo</a:t>
            </a: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GrpID</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(11) NOT NULL </a:t>
            </a:r>
            <a:r>
              <a:rPr lang="en-US" dirty="0" err="1">
                <a:latin typeface="Courier New"/>
                <a:ea typeface="Times New Roman"/>
              </a:rPr>
              <a:t>auto_increment</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`Results` </a:t>
            </a:r>
            <a:r>
              <a:rPr lang="en-US" dirty="0" err="1">
                <a:latin typeface="Courier New"/>
                <a:ea typeface="Times New Roman"/>
              </a:rPr>
              <a:t>varchar</a:t>
            </a:r>
            <a:r>
              <a:rPr lang="en-US" dirty="0">
                <a:latin typeface="Courier New"/>
                <a:ea typeface="Times New Roman"/>
              </a:rPr>
              <a:t>(60)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Datetime</a:t>
            </a:r>
            <a:r>
              <a:rPr lang="en-US" dirty="0">
                <a:latin typeface="Courier New"/>
                <a:ea typeface="Times New Roman"/>
              </a:rPr>
              <a:t>` </a:t>
            </a:r>
            <a:r>
              <a:rPr lang="en-US" dirty="0" err="1">
                <a:latin typeface="Courier New"/>
                <a:ea typeface="Times New Roman"/>
              </a:rPr>
              <a:t>datetime</a:t>
            </a:r>
            <a:r>
              <a:rPr lang="en-US" dirty="0">
                <a:latin typeface="Courier New"/>
                <a:ea typeface="Times New Roman"/>
              </a:rPr>
              <a:t>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DurationHrs</a:t>
            </a:r>
            <a:r>
              <a:rPr lang="en-US" dirty="0">
                <a:latin typeface="Courier New"/>
                <a:ea typeface="Times New Roman"/>
              </a:rPr>
              <a:t>` float(5,2)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`Station` </a:t>
            </a:r>
            <a:r>
              <a:rPr lang="en-US" dirty="0" err="1">
                <a:latin typeface="Courier New"/>
                <a:ea typeface="Times New Roman"/>
              </a:rPr>
              <a:t>varchar</a:t>
            </a:r>
            <a:r>
              <a:rPr lang="en-US" dirty="0">
                <a:latin typeface="Courier New"/>
                <a:ea typeface="Times New Roman"/>
              </a:rPr>
              <a:t>(40)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`User` </a:t>
            </a:r>
            <a:r>
              <a:rPr lang="en-US" dirty="0" err="1">
                <a:latin typeface="Courier New"/>
                <a:ea typeface="Times New Roman"/>
              </a:rPr>
              <a:t>varchar</a:t>
            </a:r>
            <a:r>
              <a:rPr lang="en-US" dirty="0">
                <a:latin typeface="Courier New"/>
                <a:ea typeface="Times New Roman"/>
              </a:rPr>
              <a:t>(40)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TestCase</a:t>
            </a:r>
            <a:r>
              <a:rPr lang="en-US" dirty="0">
                <a:latin typeface="Courier New"/>
                <a:ea typeface="Times New Roman"/>
              </a:rPr>
              <a:t>` </a:t>
            </a:r>
            <a:r>
              <a:rPr lang="en-US" dirty="0" err="1">
                <a:latin typeface="Courier New"/>
                <a:ea typeface="Times New Roman"/>
              </a:rPr>
              <a:t>varchar</a:t>
            </a:r>
            <a:r>
              <a:rPr lang="en-US" dirty="0">
                <a:latin typeface="Courier New"/>
                <a:ea typeface="Times New Roman"/>
              </a:rPr>
              <a:t>(80)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TestTool</a:t>
            </a:r>
            <a:r>
              <a:rPr lang="en-US" dirty="0">
                <a:latin typeface="Courier New"/>
                <a:ea typeface="Times New Roman"/>
              </a:rPr>
              <a:t>` </a:t>
            </a:r>
            <a:r>
              <a:rPr lang="en-US" dirty="0" err="1">
                <a:latin typeface="Courier New"/>
                <a:ea typeface="Times New Roman"/>
              </a:rPr>
              <a:t>varchar</a:t>
            </a:r>
            <a:r>
              <a:rPr lang="en-US" dirty="0">
                <a:latin typeface="Courier New"/>
                <a:ea typeface="Times New Roman"/>
              </a:rPr>
              <a:t>(40)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`Product` </a:t>
            </a:r>
            <a:r>
              <a:rPr lang="en-US" dirty="0" err="1">
                <a:latin typeface="Courier New"/>
                <a:ea typeface="Times New Roman"/>
              </a:rPr>
              <a:t>varchar</a:t>
            </a:r>
            <a:r>
              <a:rPr lang="en-US" dirty="0">
                <a:latin typeface="Courier New"/>
                <a:ea typeface="Times New Roman"/>
              </a:rPr>
              <a:t>(40)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CpeID</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(11)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r>
              <a:rPr lang="en-US" dirty="0" err="1">
                <a:latin typeface="Courier New"/>
                <a:ea typeface="Times New Roman"/>
              </a:rPr>
              <a:t>BrowserID</a:t>
            </a:r>
            <a:r>
              <a:rPr lang="en-US" dirty="0">
                <a:latin typeface="Courier New"/>
                <a:ea typeface="Times New Roman"/>
              </a:rPr>
              <a:t>` </a:t>
            </a:r>
            <a:r>
              <a:rPr lang="en-US" dirty="0" err="1">
                <a:latin typeface="Courier New"/>
                <a:ea typeface="Times New Roman"/>
              </a:rPr>
              <a:t>int</a:t>
            </a:r>
            <a:r>
              <a:rPr lang="en-US" dirty="0">
                <a:latin typeface="Courier New"/>
                <a:ea typeface="Times New Roman"/>
              </a:rPr>
              <a:t>(11)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`Status` </a:t>
            </a:r>
            <a:r>
              <a:rPr lang="en-US" dirty="0" err="1">
                <a:latin typeface="Courier New"/>
                <a:ea typeface="Times New Roman"/>
              </a:rPr>
              <a:t>enum</a:t>
            </a:r>
            <a:r>
              <a:rPr lang="en-US" dirty="0">
                <a:latin typeface="Courier New"/>
                <a:ea typeface="Times New Roman"/>
              </a:rPr>
              <a:t>('</a:t>
            </a:r>
            <a:r>
              <a:rPr lang="en-US" dirty="0" err="1">
                <a:latin typeface="Courier New"/>
                <a:ea typeface="Times New Roman"/>
              </a:rPr>
              <a:t>complete','running','invalid</a:t>
            </a:r>
            <a:r>
              <a:rPr lang="en-US" dirty="0">
                <a:latin typeface="Courier New"/>
                <a:ea typeface="Times New Roman"/>
              </a:rPr>
              <a:t>') default NULL,</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`Description` text,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`Notes` text,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PRIMARY KEY  (`</a:t>
            </a:r>
            <a:r>
              <a:rPr lang="en-US" dirty="0" err="1">
                <a:latin typeface="Courier New"/>
                <a:ea typeface="Times New Roman"/>
              </a:rPr>
              <a:t>GrpID</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ENGINE=</a:t>
            </a:r>
            <a:r>
              <a:rPr lang="en-US" dirty="0" err="1">
                <a:latin typeface="Courier New"/>
                <a:ea typeface="Times New Roman"/>
              </a:rPr>
              <a:t>MyISAM</a:t>
            </a:r>
            <a:r>
              <a:rPr lang="en-US" dirty="0">
                <a:latin typeface="Courier New"/>
                <a:ea typeface="Times New Roman"/>
              </a:rPr>
              <a:t> DEFAULT CHARSET=latin1;</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Dumping data for table `</a:t>
            </a:r>
            <a:r>
              <a:rPr lang="en-US" dirty="0" err="1">
                <a:latin typeface="Courier New"/>
                <a:ea typeface="Times New Roman"/>
              </a:rPr>
              <a:t>GroupInfo</a:t>
            </a: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/*!40000 ALTER TABLE `</a:t>
            </a:r>
            <a:r>
              <a:rPr lang="en-US" dirty="0" err="1">
                <a:latin typeface="Courier New"/>
                <a:ea typeface="Times New Roman"/>
              </a:rPr>
              <a:t>GroupInfo</a:t>
            </a:r>
            <a:r>
              <a:rPr lang="en-US" dirty="0">
                <a:latin typeface="Courier New"/>
                <a:ea typeface="Times New Roman"/>
              </a:rPr>
              <a:t>` DISABLE KEYS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LOCK TABLES `</a:t>
            </a:r>
            <a:r>
              <a:rPr lang="en-US" dirty="0" err="1">
                <a:latin typeface="Courier New"/>
                <a:ea typeface="Times New Roman"/>
              </a:rPr>
              <a:t>GroupInfo</a:t>
            </a:r>
            <a:r>
              <a:rPr lang="en-US" dirty="0">
                <a:latin typeface="Courier New"/>
                <a:ea typeface="Times New Roman"/>
              </a:rPr>
              <a:t>` WRITE;</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UNLOCK TABLES;</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/*!40000 ALTER TABLE `</a:t>
            </a:r>
            <a:r>
              <a:rPr lang="en-US" dirty="0" err="1">
                <a:latin typeface="Courier New"/>
                <a:ea typeface="Times New Roman"/>
              </a:rPr>
              <a:t>GroupInfo</a:t>
            </a:r>
            <a:r>
              <a:rPr lang="en-US" dirty="0">
                <a:latin typeface="Courier New"/>
                <a:ea typeface="Times New Roman"/>
              </a:rPr>
              <a:t>` ENABLE KEYS */;</a:t>
            </a:r>
            <a:endParaRPr lang="en-US" sz="4400" dirty="0">
              <a:latin typeface="Times New Roman"/>
              <a:ea typeface="Times New Roman"/>
            </a:endParaRPr>
          </a:p>
          <a:p>
            <a:pPr marL="0" marR="0" indent="0">
              <a:spcBef>
                <a:spcPts val="0"/>
              </a:spcBef>
              <a:spcAft>
                <a:spcPts val="0"/>
              </a:spcAft>
              <a:buNone/>
            </a:pPr>
            <a:r>
              <a:rPr lang="en-US" dirty="0">
                <a:latin typeface="Courier New"/>
                <a:ea typeface="Times New Roman"/>
              </a:rPr>
              <a:t> </a:t>
            </a:r>
            <a:endParaRPr lang="en-US" sz="4400"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2570813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Planning</a:t>
            </a:r>
            <a:endParaRPr lang="en-US" dirty="0"/>
          </a:p>
        </p:txBody>
      </p:sp>
      <p:sp>
        <p:nvSpPr>
          <p:cNvPr id="6" name="Content Placeholder 5"/>
          <p:cNvSpPr>
            <a:spLocks noGrp="1"/>
          </p:cNvSpPr>
          <p:nvPr>
            <p:ph sz="half" idx="1"/>
          </p:nvPr>
        </p:nvSpPr>
        <p:spPr/>
        <p:txBody>
          <a:bodyPr>
            <a:normAutofit fontScale="47500" lnSpcReduction="20000"/>
          </a:bodyPr>
          <a:lstStyle/>
          <a:p>
            <a:r>
              <a:rPr lang="en-US" dirty="0" smtClean="0"/>
              <a:t>Main </a:t>
            </a:r>
            <a:r>
              <a:rPr lang="en-US" dirty="0"/>
              <a:t>Areas of Functionality</a:t>
            </a:r>
          </a:p>
          <a:p>
            <a:pPr lvl="1"/>
            <a:r>
              <a:rPr lang="en-US" dirty="0"/>
              <a:t>Database</a:t>
            </a:r>
          </a:p>
          <a:p>
            <a:pPr lvl="2"/>
            <a:r>
              <a:rPr lang="en-US" dirty="0"/>
              <a:t>MySQL</a:t>
            </a:r>
          </a:p>
          <a:p>
            <a:pPr lvl="2"/>
            <a:r>
              <a:rPr lang="en-US" dirty="0"/>
              <a:t>Configuration</a:t>
            </a:r>
          </a:p>
          <a:p>
            <a:pPr lvl="2"/>
            <a:r>
              <a:rPr lang="en-US" dirty="0"/>
              <a:t>Status/Results</a:t>
            </a:r>
          </a:p>
          <a:p>
            <a:pPr lvl="1"/>
            <a:r>
              <a:rPr lang="en-US" dirty="0"/>
              <a:t>Test GUI</a:t>
            </a:r>
          </a:p>
          <a:p>
            <a:pPr lvl="2"/>
            <a:r>
              <a:rPr lang="en-US" dirty="0"/>
              <a:t>Apache</a:t>
            </a:r>
          </a:p>
          <a:p>
            <a:pPr lvl="2"/>
            <a:r>
              <a:rPr lang="en-US" dirty="0"/>
              <a:t>HTML</a:t>
            </a:r>
          </a:p>
          <a:p>
            <a:pPr lvl="1"/>
            <a:r>
              <a:rPr lang="en-US" dirty="0"/>
              <a:t>Test Cases, i.e. UUT Monitor and Control</a:t>
            </a:r>
          </a:p>
          <a:p>
            <a:pPr lvl="2"/>
            <a:r>
              <a:rPr lang="en-US" dirty="0"/>
              <a:t>Selenium</a:t>
            </a:r>
          </a:p>
          <a:p>
            <a:pPr lvl="2"/>
            <a:r>
              <a:rPr lang="en-US" dirty="0"/>
              <a:t>ALGUI</a:t>
            </a:r>
          </a:p>
          <a:p>
            <a:pPr lvl="2"/>
            <a:r>
              <a:rPr lang="en-US" dirty="0" err="1"/>
              <a:t>TermCfg</a:t>
            </a:r>
            <a:endParaRPr lang="en-US" dirty="0"/>
          </a:p>
          <a:p>
            <a:pPr lvl="2"/>
            <a:r>
              <a:rPr lang="en-US" dirty="0"/>
              <a:t>Map bundle scripts</a:t>
            </a:r>
          </a:p>
          <a:p>
            <a:pPr lvl="1"/>
            <a:r>
              <a:rPr lang="en-US" dirty="0" err="1"/>
              <a:t>Matlab</a:t>
            </a:r>
            <a:endParaRPr lang="en-US" dirty="0"/>
          </a:p>
          <a:p>
            <a:pPr lvl="2"/>
            <a:r>
              <a:rPr lang="en-US" dirty="0"/>
              <a:t>Coordinates</a:t>
            </a:r>
          </a:p>
          <a:p>
            <a:pPr lvl="2"/>
            <a:r>
              <a:rPr lang="en-US" dirty="0"/>
              <a:t>Precedence</a:t>
            </a:r>
          </a:p>
          <a:p>
            <a:r>
              <a:rPr lang="en-US" dirty="0"/>
              <a:t>Components will be implemented in a phased, prioritized approach </a:t>
            </a:r>
          </a:p>
          <a:p>
            <a:pPr lvl="1"/>
            <a:r>
              <a:rPr lang="en-US" dirty="0"/>
              <a:t>Stub out certain CSCI API’s in order to create an initial core functionality </a:t>
            </a:r>
          </a:p>
          <a:p>
            <a:pPr lvl="1"/>
            <a:r>
              <a:rPr lang="en-US" dirty="0"/>
              <a:t>Avoid delays with scalability features including migration of complex bundles, e.g. </a:t>
            </a:r>
            <a:r>
              <a:rPr lang="en-US" dirty="0" err="1" smtClean="0"/>
              <a:t>ReDa</a:t>
            </a:r>
            <a:endParaRPr lang="en-US" dirty="0" smtClean="0"/>
          </a:p>
          <a:p>
            <a:pPr lvl="1"/>
            <a:r>
              <a:rPr lang="en-US" dirty="0" smtClean="0"/>
              <a:t>Step 1: Vertically </a:t>
            </a:r>
            <a:r>
              <a:rPr lang="en-US" dirty="0"/>
              <a:t>d</a:t>
            </a:r>
            <a:r>
              <a:rPr lang="en-US" dirty="0" smtClean="0"/>
              <a:t>evelop core Main Areas</a:t>
            </a:r>
          </a:p>
          <a:p>
            <a:pPr lvl="1"/>
            <a:r>
              <a:rPr lang="en-US" dirty="0" smtClean="0"/>
              <a:t>Step 2: Integrate Main Areas</a:t>
            </a:r>
          </a:p>
          <a:p>
            <a:pPr lvl="1"/>
            <a:r>
              <a:rPr lang="en-US" dirty="0" smtClean="0"/>
              <a:t>Step 3: Periodic Sprints to enhance functionality</a:t>
            </a:r>
            <a:endParaRPr lang="en-US" dirty="0"/>
          </a:p>
          <a:p>
            <a:r>
              <a:rPr lang="en-US" dirty="0" smtClean="0"/>
              <a:t>3 </a:t>
            </a:r>
            <a:r>
              <a:rPr lang="en-US" dirty="0"/>
              <a:t>Dedicated </a:t>
            </a:r>
            <a:r>
              <a:rPr lang="en-US" dirty="0" smtClean="0"/>
              <a:t>Resources</a:t>
            </a:r>
            <a:endParaRPr lang="en-US" dirty="0"/>
          </a:p>
        </p:txBody>
      </p:sp>
      <p:sp>
        <p:nvSpPr>
          <p:cNvPr id="2" name="Content Placeholder 1"/>
          <p:cNvSpPr>
            <a:spLocks noGrp="1"/>
          </p:cNvSpPr>
          <p:nvPr>
            <p:ph sz="half" idx="2"/>
          </p:nvPr>
        </p:nvSpPr>
        <p:spPr/>
        <p:txBody>
          <a:bodyPr>
            <a:normAutofit fontScale="47500" lnSpcReduction="20000"/>
          </a:bodyPr>
          <a:lstStyle/>
          <a:p>
            <a:r>
              <a:rPr lang="en-US" dirty="0" smtClean="0"/>
              <a:t>Core </a:t>
            </a:r>
            <a:r>
              <a:rPr lang="en-US" dirty="0"/>
              <a:t>Components</a:t>
            </a:r>
          </a:p>
          <a:p>
            <a:pPr lvl="1"/>
            <a:r>
              <a:rPr lang="en-US" dirty="0"/>
              <a:t>AL Auto </a:t>
            </a:r>
            <a:r>
              <a:rPr lang="en-US" dirty="0" err="1"/>
              <a:t>Mgr</a:t>
            </a:r>
            <a:endParaRPr lang="en-US" dirty="0"/>
          </a:p>
          <a:p>
            <a:pPr lvl="1"/>
            <a:r>
              <a:rPr lang="en-US" dirty="0" err="1"/>
              <a:t>mapBundles</a:t>
            </a:r>
            <a:endParaRPr lang="en-US" dirty="0"/>
          </a:p>
          <a:p>
            <a:pPr lvl="1"/>
            <a:r>
              <a:rPr lang="en-US" dirty="0"/>
              <a:t>AL GUI API</a:t>
            </a:r>
          </a:p>
          <a:p>
            <a:pPr lvl="1"/>
            <a:r>
              <a:rPr lang="en-US" dirty="0" err="1"/>
              <a:t>ViaSat</a:t>
            </a:r>
            <a:r>
              <a:rPr lang="en-US" dirty="0"/>
              <a:t> Selenium</a:t>
            </a:r>
          </a:p>
          <a:p>
            <a:pPr lvl="1"/>
            <a:r>
              <a:rPr lang="en-US" dirty="0"/>
              <a:t>AL Devices API</a:t>
            </a:r>
          </a:p>
          <a:p>
            <a:r>
              <a:rPr lang="en-US" dirty="0" smtClean="0"/>
              <a:t>Risks and Contingencies</a:t>
            </a:r>
          </a:p>
          <a:p>
            <a:pPr lvl="1"/>
            <a:r>
              <a:rPr lang="en-US" dirty="0" err="1"/>
              <a:t>Matlab</a:t>
            </a:r>
            <a:r>
              <a:rPr lang="en-US" dirty="0"/>
              <a:t> on </a:t>
            </a:r>
            <a:r>
              <a:rPr lang="en-US" dirty="0" smtClean="0"/>
              <a:t>Linux</a:t>
            </a:r>
          </a:p>
          <a:p>
            <a:pPr lvl="2"/>
            <a:r>
              <a:rPr lang="en-US" dirty="0" err="1" smtClean="0"/>
              <a:t>Contengicy</a:t>
            </a:r>
            <a:endParaRPr lang="en-US" dirty="0" smtClean="0"/>
          </a:p>
          <a:p>
            <a:pPr lvl="3"/>
            <a:r>
              <a:rPr lang="en-US" dirty="0" smtClean="0"/>
              <a:t>Use </a:t>
            </a:r>
            <a:r>
              <a:rPr lang="en-US" dirty="0" err="1" smtClean="0"/>
              <a:t>cygwin</a:t>
            </a:r>
            <a:r>
              <a:rPr lang="en-US" dirty="0" smtClean="0"/>
              <a:t> on PC for </a:t>
            </a:r>
            <a:r>
              <a:rPr lang="en-US" dirty="0" err="1" smtClean="0"/>
              <a:t>Matlab</a:t>
            </a:r>
            <a:r>
              <a:rPr lang="en-US" dirty="0"/>
              <a:t> </a:t>
            </a:r>
            <a:r>
              <a:rPr lang="en-US" dirty="0" smtClean="0"/>
              <a:t>and copy over files</a:t>
            </a:r>
          </a:p>
          <a:p>
            <a:pPr lvl="3"/>
            <a:r>
              <a:rPr lang="en-US" dirty="0" smtClean="0"/>
              <a:t>Add files to Test GUI Configuration</a:t>
            </a:r>
            <a:endParaRPr lang="en-US" dirty="0"/>
          </a:p>
          <a:p>
            <a:pPr lvl="1"/>
            <a:r>
              <a:rPr lang="en-US" dirty="0" smtClean="0"/>
              <a:t>Linux </a:t>
            </a:r>
            <a:r>
              <a:rPr lang="en-US" dirty="0"/>
              <a:t>Command </a:t>
            </a:r>
            <a:r>
              <a:rPr lang="en-US" dirty="0" smtClean="0"/>
              <a:t>Line, alternative to</a:t>
            </a:r>
            <a:endParaRPr lang="en-US" dirty="0"/>
          </a:p>
          <a:p>
            <a:pPr lvl="2"/>
            <a:r>
              <a:rPr lang="en-US" dirty="0"/>
              <a:t>AL Test GUI</a:t>
            </a:r>
          </a:p>
          <a:p>
            <a:pPr lvl="2"/>
            <a:r>
              <a:rPr lang="en-US" dirty="0"/>
              <a:t>Apache</a:t>
            </a:r>
          </a:p>
          <a:p>
            <a:pPr lvl="1"/>
            <a:r>
              <a:rPr lang="en-US" dirty="0" smtClean="0"/>
              <a:t>Stubbing Out AL Database, alternative  to</a:t>
            </a:r>
          </a:p>
          <a:p>
            <a:pPr lvl="2"/>
            <a:r>
              <a:rPr lang="en-US" dirty="0"/>
              <a:t>MySQL</a:t>
            </a:r>
          </a:p>
          <a:p>
            <a:pPr lvl="2"/>
            <a:r>
              <a:rPr lang="en-US" dirty="0" err="1" smtClean="0"/>
              <a:t>ReDa</a:t>
            </a:r>
            <a:endParaRPr lang="en-US" dirty="0" smtClean="0"/>
          </a:p>
          <a:p>
            <a:r>
              <a:rPr lang="en-US" dirty="0" smtClean="0"/>
              <a:t>Delayed </a:t>
            </a:r>
            <a:r>
              <a:rPr lang="en-US" dirty="0"/>
              <a:t>Components</a:t>
            </a:r>
          </a:p>
          <a:p>
            <a:pPr lvl="1"/>
            <a:r>
              <a:rPr lang="en-US" dirty="0" smtClean="0"/>
              <a:t>Test Devices </a:t>
            </a:r>
            <a:r>
              <a:rPr lang="en-US" dirty="0"/>
              <a:t>API</a:t>
            </a:r>
          </a:p>
          <a:p>
            <a:pPr lvl="1"/>
            <a:r>
              <a:rPr lang="en-US" dirty="0" err="1" smtClean="0"/>
              <a:t>ReDa</a:t>
            </a:r>
            <a:r>
              <a:rPr lang="en-US" dirty="0" smtClean="0"/>
              <a:t> </a:t>
            </a:r>
            <a:endParaRPr lang="en-US" dirty="0"/>
          </a:p>
          <a:p>
            <a:pPr lvl="2"/>
            <a:r>
              <a:rPr lang="en-US" dirty="0"/>
              <a:t>Port the library</a:t>
            </a:r>
          </a:p>
          <a:p>
            <a:pPr lvl="2"/>
            <a:r>
              <a:rPr lang="en-US" dirty="0"/>
              <a:t>Instrument the </a:t>
            </a:r>
            <a:r>
              <a:rPr lang="en-US" dirty="0" err="1"/>
              <a:t>mapBundles</a:t>
            </a:r>
            <a:r>
              <a:rPr lang="en-US" dirty="0"/>
              <a:t> code with  API </a:t>
            </a:r>
            <a:r>
              <a:rPr lang="en-US" dirty="0" smtClean="0"/>
              <a:t>calls</a:t>
            </a:r>
            <a:endParaRPr lang="en-US" dirty="0"/>
          </a:p>
        </p:txBody>
      </p:sp>
    </p:spTree>
    <p:extLst>
      <p:ext uri="{BB962C8B-B14F-4D97-AF65-F5344CB8AC3E}">
        <p14:creationId xmlns:p14="http://schemas.microsoft.com/office/powerpoint/2010/main" val="201783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Scope</a:t>
            </a:r>
            <a:endParaRPr lang="en-US" dirty="0"/>
          </a:p>
        </p:txBody>
      </p:sp>
      <p:sp>
        <p:nvSpPr>
          <p:cNvPr id="3" name="Content Placeholder 2"/>
          <p:cNvSpPr>
            <a:spLocks noGrp="1"/>
          </p:cNvSpPr>
          <p:nvPr>
            <p:ph sz="half" idx="1"/>
          </p:nvPr>
        </p:nvSpPr>
        <p:spPr/>
        <p:txBody>
          <a:bodyPr>
            <a:noAutofit/>
          </a:bodyPr>
          <a:lstStyle/>
          <a:p>
            <a:r>
              <a:rPr lang="en-US" sz="1400" dirty="0"/>
              <a:t>1.1 Identification</a:t>
            </a:r>
          </a:p>
          <a:p>
            <a:pPr lvl="1"/>
            <a:r>
              <a:rPr lang="en-US" sz="1200" dirty="0"/>
              <a:t>This document is the Software Design Description (SDD) for the Test Automation Subsystem Software Product Configuration Items (CSCI), product number [TBR], developed for the </a:t>
            </a:r>
            <a:r>
              <a:rPr lang="en-US" sz="1200" dirty="0" err="1"/>
              <a:t>ArcLight</a:t>
            </a:r>
            <a:r>
              <a:rPr lang="en-US" sz="1200" dirty="0"/>
              <a:t> program.  This document describes the detailed design for the design specified in the </a:t>
            </a:r>
            <a:r>
              <a:rPr lang="en-US" sz="1200" dirty="0" err="1"/>
              <a:t>ArcLight</a:t>
            </a:r>
            <a:r>
              <a:rPr lang="en-US" sz="1200" dirty="0"/>
              <a:t> Automation for Map Bundles Testing SSDD, for the </a:t>
            </a:r>
            <a:r>
              <a:rPr lang="en-US" sz="1200" dirty="0" err="1"/>
              <a:t>ArcLight</a:t>
            </a:r>
            <a:r>
              <a:rPr lang="en-US" sz="1200" dirty="0"/>
              <a:t> Automation for Map Bundles Testing program.</a:t>
            </a:r>
          </a:p>
          <a:p>
            <a:r>
              <a:rPr lang="en-US" sz="1400" dirty="0"/>
              <a:t>1.2	System Overview</a:t>
            </a:r>
          </a:p>
          <a:p>
            <a:pPr lvl="1"/>
            <a:r>
              <a:rPr lang="en-US" sz="1200" dirty="0"/>
              <a:t>The Test Automation Subsystem  will control Test Equipment and the </a:t>
            </a:r>
            <a:r>
              <a:rPr lang="en-US" sz="1200" dirty="0" err="1"/>
              <a:t>ArcLight</a:t>
            </a:r>
            <a:r>
              <a:rPr lang="en-US" sz="1200" dirty="0"/>
              <a:t> Unit Under Test to provide integrated automated/repeatable regression testing for Map Bundles, specifically Trickle Download of Map Bundles Verification, Map Bundle Upload via Terminal Webpage Verification, Precedence Verification of Map Bundles and Forward Link Lock Verification of Map Bundles.</a:t>
            </a:r>
          </a:p>
          <a:p>
            <a:pPr lvl="1"/>
            <a:r>
              <a:rPr lang="en-US" sz="1200" dirty="0"/>
              <a:t>The Test Automation Subsystem will support a simple “LAMP” (Linux, Apache, MySQL, PHP/Python) web-stack for external Browser based test launch management (very basic) interface and test results review</a:t>
            </a:r>
            <a:r>
              <a:rPr lang="en-US" sz="1200" dirty="0" smtClean="0"/>
              <a:t>.</a:t>
            </a:r>
            <a:endParaRPr lang="en-US" sz="12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0200" y="2944129"/>
            <a:ext cx="2695238" cy="17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164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Schedule - WBS with Sprint Milestones</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05800" cy="5235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99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Minutes from Review on 5/26/2015</a:t>
            </a:r>
            <a:endParaRPr lang="en-US" dirty="0"/>
          </a:p>
        </p:txBody>
      </p:sp>
      <p:sp>
        <p:nvSpPr>
          <p:cNvPr id="3" name="Content Placeholder 2"/>
          <p:cNvSpPr>
            <a:spLocks noGrp="1"/>
          </p:cNvSpPr>
          <p:nvPr>
            <p:ph idx="1"/>
          </p:nvPr>
        </p:nvSpPr>
        <p:spPr/>
        <p:txBody>
          <a:bodyPr>
            <a:normAutofit fontScale="47500" lnSpcReduction="20000"/>
          </a:bodyPr>
          <a:lstStyle/>
          <a:p>
            <a:pPr marL="0" marR="0">
              <a:spcBef>
                <a:spcPts val="0"/>
              </a:spcBef>
              <a:spcAft>
                <a:spcPts val="0"/>
              </a:spcAft>
            </a:pPr>
            <a:r>
              <a:rPr lang="en-US" dirty="0" smtClean="0">
                <a:ea typeface="Calibri"/>
                <a:cs typeface="Times New Roman"/>
              </a:rPr>
              <a:t>Meeting </a:t>
            </a:r>
            <a:r>
              <a:rPr lang="en-US" dirty="0">
                <a:ea typeface="Calibri"/>
                <a:cs typeface="Times New Roman"/>
              </a:rPr>
              <a:t>Minutes from </a:t>
            </a:r>
            <a:r>
              <a:rPr lang="en-US" dirty="0" err="1">
                <a:ea typeface="Calibri"/>
                <a:cs typeface="Times New Roman"/>
              </a:rPr>
              <a:t>ArcLight</a:t>
            </a:r>
            <a:r>
              <a:rPr lang="en-US" dirty="0">
                <a:ea typeface="Calibri"/>
                <a:cs typeface="Times New Roman"/>
              </a:rPr>
              <a:t> Automation of Map Bundles Software Detailed Design (SDD) Review</a:t>
            </a:r>
          </a:p>
          <a:p>
            <a:pPr marL="0" marR="0">
              <a:spcBef>
                <a:spcPts val="0"/>
              </a:spcBef>
              <a:spcAft>
                <a:spcPts val="0"/>
              </a:spcAft>
            </a:pPr>
            <a:r>
              <a:rPr lang="en-US" dirty="0">
                <a:ea typeface="Calibri"/>
                <a:cs typeface="Times New Roman"/>
              </a:rPr>
              <a:t>Date: 5/26/2015, 3:30-5pm EDT</a:t>
            </a:r>
          </a:p>
          <a:p>
            <a:pPr marL="0" marR="0">
              <a:spcBef>
                <a:spcPts val="0"/>
              </a:spcBef>
              <a:spcAft>
                <a:spcPts val="0"/>
              </a:spcAft>
            </a:pPr>
            <a:r>
              <a:rPr lang="en-US" dirty="0">
                <a:ea typeface="Calibri"/>
                <a:cs typeface="Times New Roman"/>
              </a:rPr>
              <a:t>Attendees: Shaudi Kheradmand, Dan Alger, Bryan Workman, Bobby Chiu, Brent Mundt, Michael Wolff</a:t>
            </a:r>
          </a:p>
          <a:p>
            <a:pPr marL="0" marR="0">
              <a:spcBef>
                <a:spcPts val="0"/>
              </a:spcBef>
              <a:spcAft>
                <a:spcPts val="0"/>
              </a:spcAft>
            </a:pPr>
            <a:r>
              <a:rPr lang="en-US" dirty="0">
                <a:ea typeface="Calibri"/>
                <a:cs typeface="Times New Roman"/>
              </a:rPr>
              <a:t>Location: CR – Germantown - 121 B2 with WebEx </a:t>
            </a:r>
          </a:p>
          <a:p>
            <a:pPr marL="0" marR="0">
              <a:spcBef>
                <a:spcPts val="0"/>
              </a:spcBef>
              <a:spcAft>
                <a:spcPts val="0"/>
              </a:spcAft>
            </a:pPr>
            <a:r>
              <a:rPr lang="en-US" dirty="0">
                <a:ea typeface="Calibri"/>
                <a:cs typeface="Times New Roman"/>
              </a:rPr>
              <a:t>Subject: Review of //</a:t>
            </a:r>
            <a:r>
              <a:rPr lang="en-US" dirty="0" err="1">
                <a:ea typeface="Calibri"/>
                <a:cs typeface="Times New Roman"/>
              </a:rPr>
              <a:t>Arclight</a:t>
            </a:r>
            <a:r>
              <a:rPr lang="en-US" dirty="0">
                <a:ea typeface="Calibri"/>
                <a:cs typeface="Times New Roman"/>
              </a:rPr>
              <a:t>/</a:t>
            </a:r>
            <a:r>
              <a:rPr lang="en-US" dirty="0" err="1">
                <a:ea typeface="Calibri"/>
                <a:cs typeface="Times New Roman"/>
              </a:rPr>
              <a:t>ArcLight</a:t>
            </a:r>
            <a:r>
              <a:rPr lang="en-US" dirty="0">
                <a:ea typeface="Calibri"/>
                <a:cs typeface="Times New Roman"/>
              </a:rPr>
              <a:t>/</a:t>
            </a:r>
            <a:r>
              <a:rPr lang="en-US" dirty="0" err="1">
                <a:ea typeface="Calibri"/>
                <a:cs typeface="Times New Roman"/>
              </a:rPr>
              <a:t>AcceptanceTest</a:t>
            </a:r>
            <a:r>
              <a:rPr lang="en-US" dirty="0">
                <a:ea typeface="Calibri"/>
                <a:cs typeface="Times New Roman"/>
              </a:rPr>
              <a:t>/Automation/</a:t>
            </a:r>
            <a:r>
              <a:rPr lang="en-US" dirty="0" err="1">
                <a:ea typeface="Calibri"/>
                <a:cs typeface="Times New Roman"/>
              </a:rPr>
              <a:t>MapTesting</a:t>
            </a:r>
            <a:r>
              <a:rPr lang="en-US" dirty="0">
                <a:ea typeface="Calibri"/>
                <a:cs typeface="Times New Roman"/>
              </a:rPr>
              <a:t>/AL_Automation_SDD_Review.pptx</a:t>
            </a:r>
          </a:p>
          <a:p>
            <a:pPr marL="0" marR="0">
              <a:spcBef>
                <a:spcPts val="0"/>
              </a:spcBef>
              <a:spcAft>
                <a:spcPts val="0"/>
              </a:spcAft>
            </a:pPr>
            <a:r>
              <a:rPr lang="en-US" dirty="0">
                <a:ea typeface="Calibri"/>
                <a:cs typeface="Times New Roman"/>
              </a:rPr>
              <a:t>NOTES:</a:t>
            </a:r>
          </a:p>
          <a:p>
            <a:pPr lvl="1">
              <a:spcBef>
                <a:spcPts val="0"/>
              </a:spcBef>
              <a:buFont typeface="+mj-lt"/>
              <a:buAutoNum type="arabicPeriod"/>
            </a:pPr>
            <a:r>
              <a:rPr lang="en-US" dirty="0">
                <a:ea typeface="Calibri"/>
                <a:cs typeface="Times New Roman"/>
              </a:rPr>
              <a:t>Check out </a:t>
            </a:r>
            <a:r>
              <a:rPr lang="en-US" dirty="0" err="1">
                <a:ea typeface="Calibri"/>
                <a:cs typeface="Times New Roman"/>
              </a:rPr>
              <a:t>MatLab</a:t>
            </a:r>
            <a:r>
              <a:rPr lang="en-US" dirty="0">
                <a:ea typeface="Calibri"/>
                <a:cs typeface="Times New Roman"/>
              </a:rPr>
              <a:t> Wiki (</a:t>
            </a:r>
            <a:r>
              <a:rPr lang="en-US" u="sng" dirty="0">
                <a:solidFill>
                  <a:srgbClr val="0000FF"/>
                </a:solidFill>
                <a:ea typeface="Calibri"/>
                <a:cs typeface="Times New Roman"/>
                <a:hlinkClick r:id="rId2"/>
              </a:rPr>
              <a:t>https://wiki.viasat.com/display/Engineering/MATLAB+Tool?src=search</a:t>
            </a:r>
            <a:r>
              <a:rPr lang="en-US" dirty="0">
                <a:ea typeface="Calibri"/>
                <a:cs typeface="Times New Roman"/>
              </a:rPr>
              <a:t>) to help in resolving </a:t>
            </a:r>
            <a:r>
              <a:rPr lang="en-US" dirty="0" err="1">
                <a:ea typeface="Calibri"/>
                <a:cs typeface="Times New Roman"/>
              </a:rPr>
              <a:t>MatLab</a:t>
            </a:r>
            <a:r>
              <a:rPr lang="en-US" dirty="0">
                <a:ea typeface="Calibri"/>
                <a:cs typeface="Times New Roman"/>
              </a:rPr>
              <a:t> for Linux issues.  (There is no </a:t>
            </a:r>
            <a:r>
              <a:rPr lang="en-US" dirty="0" err="1">
                <a:ea typeface="Calibri"/>
                <a:cs typeface="Times New Roman"/>
              </a:rPr>
              <a:t>MatLab</a:t>
            </a:r>
            <a:r>
              <a:rPr lang="en-US" dirty="0">
                <a:ea typeface="Calibri"/>
                <a:cs typeface="Times New Roman"/>
              </a:rPr>
              <a:t> cross-compile, so any executable must be created on native Linux installation)</a:t>
            </a:r>
          </a:p>
          <a:p>
            <a:pPr lvl="1">
              <a:spcBef>
                <a:spcPts val="0"/>
              </a:spcBef>
              <a:buFont typeface="+mj-lt"/>
              <a:buAutoNum type="arabicPeriod"/>
            </a:pPr>
            <a:r>
              <a:rPr lang="en-US" dirty="0">
                <a:ea typeface="Calibri"/>
                <a:cs typeface="Times New Roman"/>
              </a:rPr>
              <a:t>Ensure Test Name/Id tracking</a:t>
            </a:r>
          </a:p>
          <a:p>
            <a:pPr lvl="1">
              <a:spcBef>
                <a:spcPts val="0"/>
              </a:spcBef>
              <a:buFont typeface="+mj-lt"/>
              <a:buAutoNum type="arabicPeriod"/>
            </a:pPr>
            <a:r>
              <a:rPr lang="en-US" dirty="0">
                <a:ea typeface="Calibri"/>
                <a:cs typeface="Times New Roman"/>
              </a:rPr>
              <a:t>Need to backup existing map configuration before starting test, and restore at end of test.  Note: Trickle test may cause the loss of Terminal access due to tuning away from FL.</a:t>
            </a:r>
          </a:p>
          <a:p>
            <a:pPr lvl="1">
              <a:spcBef>
                <a:spcPts val="0"/>
              </a:spcBef>
              <a:buFont typeface="+mj-lt"/>
              <a:buAutoNum type="arabicPeriod"/>
            </a:pPr>
            <a:r>
              <a:rPr lang="en-US" dirty="0">
                <a:ea typeface="Calibri"/>
                <a:cs typeface="Times New Roman"/>
              </a:rPr>
              <a:t>Need to maintain security of passwords; should not be un-covered in files or database</a:t>
            </a:r>
          </a:p>
          <a:p>
            <a:pPr lvl="1">
              <a:spcBef>
                <a:spcPts val="0"/>
              </a:spcBef>
              <a:buFont typeface="+mj-lt"/>
              <a:buAutoNum type="arabicPeriod"/>
            </a:pPr>
            <a:r>
              <a:rPr lang="en-US" dirty="0">
                <a:ea typeface="Calibri"/>
                <a:cs typeface="Times New Roman"/>
              </a:rPr>
              <a:t>Future consideration: Some functionality is common to NMS &amp; EMS GUI which is outside of </a:t>
            </a:r>
            <a:r>
              <a:rPr lang="en-US" dirty="0" err="1">
                <a:ea typeface="Calibri"/>
                <a:cs typeface="Times New Roman"/>
              </a:rPr>
              <a:t>exisiting</a:t>
            </a:r>
            <a:r>
              <a:rPr lang="en-US" dirty="0">
                <a:ea typeface="Calibri"/>
                <a:cs typeface="Times New Roman"/>
              </a:rPr>
              <a:t> </a:t>
            </a:r>
            <a:r>
              <a:rPr lang="en-US" dirty="0" err="1">
                <a:ea typeface="Calibri"/>
                <a:cs typeface="Times New Roman"/>
              </a:rPr>
              <a:t>algNMS</a:t>
            </a:r>
            <a:r>
              <a:rPr lang="en-US" dirty="0">
                <a:ea typeface="Calibri"/>
                <a:cs typeface="Times New Roman"/>
              </a:rPr>
              <a:t>*/</a:t>
            </a:r>
            <a:r>
              <a:rPr lang="en-US" dirty="0" err="1">
                <a:ea typeface="Calibri"/>
                <a:cs typeface="Times New Roman"/>
              </a:rPr>
              <a:t>algEMS</a:t>
            </a:r>
            <a:r>
              <a:rPr lang="en-US" dirty="0">
                <a:ea typeface="Calibri"/>
                <a:cs typeface="Times New Roman"/>
              </a:rPr>
              <a:t>* API model.</a:t>
            </a:r>
          </a:p>
          <a:p>
            <a:pPr lvl="1">
              <a:spcBef>
                <a:spcPts val="0"/>
              </a:spcBef>
              <a:buFont typeface="+mj-lt"/>
              <a:buAutoNum type="arabicPeriod"/>
            </a:pPr>
            <a:r>
              <a:rPr lang="en-US" dirty="0">
                <a:ea typeface="Calibri"/>
                <a:cs typeface="Times New Roman"/>
              </a:rPr>
              <a:t>Need better definition of code failure and error handling; expound upon results state information</a:t>
            </a:r>
          </a:p>
          <a:p>
            <a:pPr lvl="1">
              <a:spcBef>
                <a:spcPts val="0"/>
              </a:spcBef>
              <a:buFont typeface="+mj-lt"/>
              <a:buAutoNum type="arabicPeriod"/>
            </a:pPr>
            <a:r>
              <a:rPr lang="en-US" dirty="0">
                <a:ea typeface="Calibri"/>
                <a:cs typeface="Times New Roman"/>
              </a:rPr>
              <a:t>[Shaudi] Investigate using SGT tool as a substitute for Precedence test or as extra sanity check – consult with Tom Zhang</a:t>
            </a:r>
          </a:p>
          <a:p>
            <a:pPr lvl="1">
              <a:spcBef>
                <a:spcPts val="0"/>
              </a:spcBef>
              <a:buFont typeface="+mj-lt"/>
              <a:buAutoNum type="arabicPeriod"/>
            </a:pPr>
            <a:r>
              <a:rPr lang="en-US" dirty="0">
                <a:ea typeface="Calibri"/>
                <a:cs typeface="Times New Roman"/>
              </a:rPr>
              <a:t>Additional resource Matthew will be starting 6/8/2015 – update schedule accordingly</a:t>
            </a:r>
          </a:p>
          <a:p>
            <a:pPr lvl="1">
              <a:spcBef>
                <a:spcPts val="0"/>
              </a:spcBef>
              <a:buFont typeface="+mj-lt"/>
              <a:buAutoNum type="arabicPeriod"/>
            </a:pPr>
            <a:r>
              <a:rPr lang="en-US" dirty="0">
                <a:ea typeface="Calibri"/>
                <a:cs typeface="Times New Roman"/>
              </a:rPr>
              <a:t>Update deployment configuration to use VLANs for Hub VM’s and Terminals; will just move RF</a:t>
            </a:r>
          </a:p>
          <a:p>
            <a:pPr lvl="1">
              <a:spcBef>
                <a:spcPts val="0"/>
              </a:spcBef>
              <a:buFont typeface="+mj-lt"/>
              <a:buAutoNum type="arabicPeriod"/>
            </a:pPr>
            <a:r>
              <a:rPr lang="en-US" dirty="0">
                <a:ea typeface="Calibri"/>
                <a:cs typeface="Times New Roman"/>
              </a:rPr>
              <a:t>Flag user and/or results is signal generator prevents Forward Link Lock; requires saving Signal Generator Frequency to configuration (from AL Test GUI)</a:t>
            </a:r>
          </a:p>
          <a:p>
            <a:endParaRPr lang="en-US" dirty="0"/>
          </a:p>
        </p:txBody>
      </p:sp>
    </p:spTree>
    <p:extLst>
      <p:ext uri="{BB962C8B-B14F-4D97-AF65-F5344CB8AC3E}">
        <p14:creationId xmlns:p14="http://schemas.microsoft.com/office/powerpoint/2010/main" val="915863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706562"/>
          </a:xfrm>
        </p:spPr>
        <p:txBody>
          <a:bodyPr>
            <a:normAutofit fontScale="90000"/>
          </a:bodyPr>
          <a:lstStyle/>
          <a:p>
            <a:r>
              <a:rPr lang="en-US" dirty="0" smtClean="0"/>
              <a:t>Automation Support for </a:t>
            </a:r>
            <a:br>
              <a:rPr lang="en-US" dirty="0" smtClean="0"/>
            </a:br>
            <a:r>
              <a:rPr lang="en-US" dirty="0" smtClean="0"/>
              <a:t>Network Terminal Login (NLG) </a:t>
            </a:r>
            <a:br>
              <a:rPr lang="en-US" dirty="0" smtClean="0"/>
            </a:br>
            <a:r>
              <a:rPr lang="en-US" dirty="0"/>
              <a:t> </a:t>
            </a:r>
            <a:r>
              <a:rPr lang="en-US" dirty="0" smtClean="0"/>
              <a:t>Design Slides</a:t>
            </a:r>
            <a:endParaRPr lang="en-US" dirty="0"/>
          </a:p>
        </p:txBody>
      </p:sp>
    </p:spTree>
    <p:extLst>
      <p:ext uri="{BB962C8B-B14F-4D97-AF65-F5344CB8AC3E}">
        <p14:creationId xmlns:p14="http://schemas.microsoft.com/office/powerpoint/2010/main" val="1540010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Updates for NLG</a:t>
            </a:r>
            <a:endParaRPr lang="en-US" dirty="0"/>
          </a:p>
        </p:txBody>
      </p:sp>
      <p:sp>
        <p:nvSpPr>
          <p:cNvPr id="2" name="Text Placeholder 1"/>
          <p:cNvSpPr>
            <a:spLocks noGrp="1"/>
          </p:cNvSpPr>
          <p:nvPr>
            <p:ph type="body" idx="1"/>
          </p:nvPr>
        </p:nvSpPr>
        <p:spPr/>
        <p:txBody>
          <a:bodyPr/>
          <a:lstStyle/>
          <a:p>
            <a:r>
              <a:rPr lang="en-US" dirty="0" smtClean="0"/>
              <a:t>ALTG Updates</a:t>
            </a:r>
            <a:endParaRPr lang="en-US" dirty="0"/>
          </a:p>
        </p:txBody>
      </p:sp>
      <p:sp>
        <p:nvSpPr>
          <p:cNvPr id="6" name="Content Placeholder 5"/>
          <p:cNvSpPr>
            <a:spLocks noGrp="1"/>
          </p:cNvSpPr>
          <p:nvPr>
            <p:ph sz="half" idx="2"/>
          </p:nvPr>
        </p:nvSpPr>
        <p:spPr/>
        <p:txBody>
          <a:bodyPr>
            <a:normAutofit fontScale="85000" lnSpcReduction="20000"/>
          </a:bodyPr>
          <a:lstStyle/>
          <a:p>
            <a:r>
              <a:rPr lang="en-US" dirty="0"/>
              <a:t>Test selection</a:t>
            </a:r>
          </a:p>
          <a:p>
            <a:pPr lvl="1"/>
            <a:r>
              <a:rPr lang="en-US" dirty="0" smtClean="0"/>
              <a:t>Check </a:t>
            </a:r>
            <a:r>
              <a:rPr lang="en-US" dirty="0"/>
              <a:t>Boxes</a:t>
            </a:r>
          </a:p>
          <a:p>
            <a:pPr lvl="2"/>
            <a:r>
              <a:rPr lang="en-US" dirty="0" err="1"/>
              <a:t>Mapbun</a:t>
            </a:r>
            <a:endParaRPr lang="en-US" dirty="0"/>
          </a:p>
          <a:p>
            <a:pPr lvl="3"/>
            <a:r>
              <a:rPr lang="en-US" dirty="0"/>
              <a:t>Tests</a:t>
            </a:r>
          </a:p>
          <a:p>
            <a:pPr lvl="2"/>
            <a:r>
              <a:rPr lang="en-US" dirty="0"/>
              <a:t>NLG</a:t>
            </a:r>
          </a:p>
          <a:p>
            <a:pPr lvl="3"/>
            <a:r>
              <a:rPr lang="en-US" dirty="0"/>
              <a:t>Stop/Start</a:t>
            </a:r>
          </a:p>
          <a:p>
            <a:pPr lvl="3"/>
            <a:r>
              <a:rPr lang="en-US" dirty="0"/>
              <a:t>Operator Triggered VMT Commands</a:t>
            </a:r>
          </a:p>
          <a:p>
            <a:pPr lvl="4"/>
            <a:r>
              <a:rPr lang="en-US" dirty="0"/>
              <a:t>VMT Logout</a:t>
            </a:r>
          </a:p>
          <a:p>
            <a:pPr lvl="4"/>
            <a:r>
              <a:rPr lang="en-US" dirty="0"/>
              <a:t>VMT </a:t>
            </a:r>
            <a:r>
              <a:rPr lang="en-US" dirty="0" err="1"/>
              <a:t>Relogin</a:t>
            </a:r>
            <a:endParaRPr lang="en-US" dirty="0"/>
          </a:p>
          <a:p>
            <a:pPr lvl="4"/>
            <a:r>
              <a:rPr lang="en-US" dirty="0"/>
              <a:t>VMT Reboot</a:t>
            </a:r>
          </a:p>
          <a:p>
            <a:pPr lvl="4"/>
            <a:r>
              <a:rPr lang="en-US" dirty="0"/>
              <a:t>VMT Beam </a:t>
            </a:r>
            <a:r>
              <a:rPr lang="en-US" dirty="0" smtClean="0"/>
              <a:t>Redirect</a:t>
            </a:r>
          </a:p>
          <a:p>
            <a:r>
              <a:rPr lang="en-US" dirty="0" smtClean="0"/>
              <a:t>Configuration</a:t>
            </a:r>
          </a:p>
          <a:p>
            <a:pPr lvl="1"/>
            <a:r>
              <a:rPr lang="en-US" dirty="0" smtClean="0"/>
              <a:t>Hubs for RTNMS syslog retrieval</a:t>
            </a:r>
          </a:p>
          <a:p>
            <a:r>
              <a:rPr lang="en-US" dirty="0" smtClean="0"/>
              <a:t>Results</a:t>
            </a:r>
          </a:p>
          <a:p>
            <a:pPr lvl="1"/>
            <a:r>
              <a:rPr lang="en-US" dirty="0" smtClean="0"/>
              <a:t>Status Database Export</a:t>
            </a:r>
            <a:endParaRPr lang="en-US" dirty="0"/>
          </a:p>
          <a:p>
            <a:endParaRPr lang="en-US" dirty="0"/>
          </a:p>
        </p:txBody>
      </p:sp>
      <p:sp>
        <p:nvSpPr>
          <p:cNvPr id="3" name="Text Placeholder 2"/>
          <p:cNvSpPr>
            <a:spLocks noGrp="1"/>
          </p:cNvSpPr>
          <p:nvPr>
            <p:ph type="body" sz="quarter" idx="3"/>
          </p:nvPr>
        </p:nvSpPr>
        <p:spPr/>
        <p:txBody>
          <a:bodyPr/>
          <a:lstStyle/>
          <a:p>
            <a:r>
              <a:rPr lang="en-US" dirty="0" smtClean="0"/>
              <a:t>NLG Updates</a:t>
            </a:r>
            <a:endParaRPr lang="en-US" dirty="0"/>
          </a:p>
        </p:txBody>
      </p:sp>
      <p:sp>
        <p:nvSpPr>
          <p:cNvPr id="4" name="Content Placeholder 3"/>
          <p:cNvSpPr>
            <a:spLocks noGrp="1"/>
          </p:cNvSpPr>
          <p:nvPr>
            <p:ph sz="quarter" idx="4"/>
          </p:nvPr>
        </p:nvSpPr>
        <p:spPr/>
        <p:txBody>
          <a:bodyPr>
            <a:normAutofit fontScale="92500" lnSpcReduction="20000"/>
          </a:bodyPr>
          <a:lstStyle/>
          <a:p>
            <a:r>
              <a:rPr lang="en-US" dirty="0"/>
              <a:t>NLG </a:t>
            </a:r>
            <a:r>
              <a:rPr lang="en-US" dirty="0" err="1"/>
              <a:t>Poller</a:t>
            </a:r>
            <a:r>
              <a:rPr lang="en-US" dirty="0"/>
              <a:t> </a:t>
            </a:r>
            <a:r>
              <a:rPr lang="en-US" dirty="0" smtClean="0"/>
              <a:t>Start</a:t>
            </a:r>
          </a:p>
          <a:p>
            <a:r>
              <a:rPr lang="en-US" dirty="0" smtClean="0"/>
              <a:t>NLG </a:t>
            </a:r>
            <a:r>
              <a:rPr lang="en-US" dirty="0" err="1" smtClean="0"/>
              <a:t>Poller</a:t>
            </a:r>
            <a:r>
              <a:rPr lang="en-US" dirty="0" smtClean="0"/>
              <a:t> Terminal-Only Start</a:t>
            </a:r>
            <a:endParaRPr lang="en-US" dirty="0"/>
          </a:p>
          <a:p>
            <a:r>
              <a:rPr lang="en-US" dirty="0"/>
              <a:t>NLG </a:t>
            </a:r>
            <a:r>
              <a:rPr lang="en-US" dirty="0" err="1"/>
              <a:t>Poller</a:t>
            </a:r>
            <a:r>
              <a:rPr lang="en-US" dirty="0"/>
              <a:t> Stop</a:t>
            </a:r>
          </a:p>
          <a:p>
            <a:r>
              <a:rPr lang="en-US" dirty="0" smtClean="0"/>
              <a:t>NLG </a:t>
            </a:r>
            <a:r>
              <a:rPr lang="en-US" dirty="0"/>
              <a:t>VMT Logout</a:t>
            </a:r>
          </a:p>
          <a:p>
            <a:r>
              <a:rPr lang="en-US" dirty="0"/>
              <a:t>NLG VMT </a:t>
            </a:r>
            <a:r>
              <a:rPr lang="en-US" dirty="0" err="1"/>
              <a:t>Relogin</a:t>
            </a:r>
            <a:endParaRPr lang="en-US" dirty="0"/>
          </a:p>
          <a:p>
            <a:r>
              <a:rPr lang="en-US" dirty="0"/>
              <a:t>NLG VMT Reboot</a:t>
            </a:r>
          </a:p>
          <a:p>
            <a:r>
              <a:rPr lang="en-US" dirty="0"/>
              <a:t>NLG VMT Beam </a:t>
            </a:r>
            <a:r>
              <a:rPr lang="en-US" dirty="0" smtClean="0"/>
              <a:t>Redirect</a:t>
            </a:r>
          </a:p>
          <a:p>
            <a:r>
              <a:rPr lang="en-US" dirty="0" smtClean="0"/>
              <a:t>NLG Status</a:t>
            </a:r>
          </a:p>
          <a:p>
            <a:pPr lvl="1"/>
            <a:r>
              <a:rPr lang="en-US" dirty="0" smtClean="0"/>
              <a:t>PID</a:t>
            </a:r>
          </a:p>
          <a:p>
            <a:r>
              <a:rPr lang="en-US" dirty="0" smtClean="0"/>
              <a:t>Post Processing Scripts</a:t>
            </a:r>
          </a:p>
          <a:p>
            <a:pPr lvl="1"/>
            <a:r>
              <a:rPr lang="en-US" dirty="0" smtClean="0"/>
              <a:t>Terminal Syslog </a:t>
            </a:r>
          </a:p>
          <a:p>
            <a:pPr lvl="1"/>
            <a:r>
              <a:rPr lang="en-US" dirty="0" smtClean="0"/>
              <a:t>RTNMS Syslog</a:t>
            </a:r>
            <a:endParaRPr lang="en-US" dirty="0"/>
          </a:p>
        </p:txBody>
      </p:sp>
    </p:spTree>
    <p:extLst>
      <p:ext uri="{BB962C8B-B14F-4D97-AF65-F5344CB8AC3E}">
        <p14:creationId xmlns:p14="http://schemas.microsoft.com/office/powerpoint/2010/main" val="698571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For NLG</a:t>
            </a:r>
            <a:endParaRPr lang="en-US" dirty="0"/>
          </a:p>
        </p:txBody>
      </p:sp>
      <p:sp>
        <p:nvSpPr>
          <p:cNvPr id="3" name="Text Placeholder 2"/>
          <p:cNvSpPr>
            <a:spLocks noGrp="1"/>
          </p:cNvSpPr>
          <p:nvPr>
            <p:ph type="body" idx="1"/>
          </p:nvPr>
        </p:nvSpPr>
        <p:spPr/>
        <p:txBody>
          <a:bodyPr/>
          <a:lstStyle/>
          <a:p>
            <a:r>
              <a:rPr lang="en-US" dirty="0" smtClean="0"/>
              <a:t>ALG API Updates</a:t>
            </a:r>
            <a:endParaRPr lang="en-US" dirty="0"/>
          </a:p>
        </p:txBody>
      </p:sp>
      <p:sp>
        <p:nvSpPr>
          <p:cNvPr id="4" name="Content Placeholder 3"/>
          <p:cNvSpPr>
            <a:spLocks noGrp="1"/>
          </p:cNvSpPr>
          <p:nvPr>
            <p:ph sz="half" idx="2"/>
          </p:nvPr>
        </p:nvSpPr>
        <p:spPr/>
        <p:txBody>
          <a:bodyPr/>
          <a:lstStyle/>
          <a:p>
            <a:r>
              <a:rPr lang="en-US" dirty="0" smtClean="0"/>
              <a:t>NMSPM </a:t>
            </a:r>
          </a:p>
          <a:p>
            <a:pPr lvl="1"/>
            <a:r>
              <a:rPr lang="en-US" dirty="0" smtClean="0"/>
              <a:t>VMT Status</a:t>
            </a:r>
          </a:p>
          <a:p>
            <a:pPr lvl="1"/>
            <a:r>
              <a:rPr lang="en-US" dirty="0" smtClean="0"/>
              <a:t>VMT Charts</a:t>
            </a:r>
          </a:p>
          <a:p>
            <a:pPr lvl="1"/>
            <a:r>
              <a:rPr lang="en-US" dirty="0" smtClean="0"/>
              <a:t>VMT Summary Status</a:t>
            </a:r>
          </a:p>
          <a:p>
            <a:r>
              <a:rPr lang="en-US" dirty="0" smtClean="0"/>
              <a:t>Terminal </a:t>
            </a:r>
          </a:p>
          <a:p>
            <a:pPr lvl="1"/>
            <a:r>
              <a:rPr lang="en-US" dirty="0" smtClean="0"/>
              <a:t>Status</a:t>
            </a:r>
          </a:p>
          <a:p>
            <a:r>
              <a:rPr lang="en-US" dirty="0" smtClean="0"/>
              <a:t>NMS</a:t>
            </a:r>
          </a:p>
          <a:p>
            <a:pPr lvl="1"/>
            <a:r>
              <a:rPr lang="en-US" dirty="0" smtClean="0"/>
              <a:t>VMT Fleet</a:t>
            </a:r>
          </a:p>
          <a:p>
            <a:pPr lvl="2"/>
            <a:r>
              <a:rPr lang="en-US" dirty="0" smtClean="0"/>
              <a:t>Command Control</a:t>
            </a:r>
            <a:endParaRPr lang="en-US" dirty="0"/>
          </a:p>
        </p:txBody>
      </p:sp>
      <p:sp>
        <p:nvSpPr>
          <p:cNvPr id="5" name="Text Placeholder 4"/>
          <p:cNvSpPr>
            <a:spLocks noGrp="1"/>
          </p:cNvSpPr>
          <p:nvPr>
            <p:ph type="body" sz="quarter" idx="3"/>
          </p:nvPr>
        </p:nvSpPr>
        <p:spPr/>
        <p:txBody>
          <a:bodyPr/>
          <a:lstStyle/>
          <a:p>
            <a:r>
              <a:rPr lang="en-US" dirty="0" smtClean="0"/>
              <a:t>MYSQL Updates</a:t>
            </a:r>
            <a:endParaRPr lang="en-US" dirty="0"/>
          </a:p>
        </p:txBody>
      </p:sp>
      <p:sp>
        <p:nvSpPr>
          <p:cNvPr id="6" name="Content Placeholder 5"/>
          <p:cNvSpPr>
            <a:spLocks noGrp="1"/>
          </p:cNvSpPr>
          <p:nvPr>
            <p:ph sz="quarter" idx="4"/>
          </p:nvPr>
        </p:nvSpPr>
        <p:spPr/>
        <p:txBody>
          <a:bodyPr>
            <a:normAutofit fontScale="77500" lnSpcReduction="20000"/>
          </a:bodyPr>
          <a:lstStyle/>
          <a:p>
            <a:r>
              <a:rPr lang="en-US" dirty="0"/>
              <a:t>New Tables</a:t>
            </a:r>
          </a:p>
          <a:p>
            <a:pPr lvl="1"/>
            <a:r>
              <a:rPr lang="en-US" dirty="0"/>
              <a:t>NMSPM </a:t>
            </a:r>
            <a:r>
              <a:rPr lang="en-US" dirty="0" smtClean="0"/>
              <a:t>Status</a:t>
            </a:r>
          </a:p>
          <a:p>
            <a:pPr lvl="2"/>
            <a:r>
              <a:rPr lang="en-US" dirty="0" smtClean="0"/>
              <a:t>Column for each VMT status display field </a:t>
            </a:r>
          </a:p>
          <a:p>
            <a:pPr lvl="3"/>
            <a:r>
              <a:rPr lang="en-US" dirty="0" smtClean="0"/>
              <a:t>named by screen label</a:t>
            </a:r>
            <a:endParaRPr lang="en-US" dirty="0"/>
          </a:p>
          <a:p>
            <a:pPr lvl="1"/>
            <a:r>
              <a:rPr lang="en-US" dirty="0"/>
              <a:t>Terminal </a:t>
            </a:r>
            <a:r>
              <a:rPr lang="en-US" dirty="0" smtClean="0"/>
              <a:t>Status</a:t>
            </a:r>
          </a:p>
          <a:p>
            <a:pPr lvl="2"/>
            <a:r>
              <a:rPr lang="en-US" dirty="0" smtClean="0"/>
              <a:t>Superset of columns for all terminal info (General, FL, RL, ACU)</a:t>
            </a:r>
          </a:p>
          <a:p>
            <a:pPr lvl="3"/>
            <a:r>
              <a:rPr lang="en-US" dirty="0"/>
              <a:t>named by screen </a:t>
            </a:r>
            <a:r>
              <a:rPr lang="en-US" dirty="0" smtClean="0"/>
              <a:t>label with prefix indicating page/section</a:t>
            </a:r>
            <a:endParaRPr lang="en-US" dirty="0"/>
          </a:p>
          <a:p>
            <a:pPr lvl="1"/>
            <a:r>
              <a:rPr lang="en-US" dirty="0" smtClean="0"/>
              <a:t>NLG </a:t>
            </a:r>
            <a:r>
              <a:rPr lang="en-US" dirty="0"/>
              <a:t>Status</a:t>
            </a:r>
          </a:p>
          <a:p>
            <a:pPr lvl="2"/>
            <a:r>
              <a:rPr lang="en-US" dirty="0" smtClean="0"/>
              <a:t>PID</a:t>
            </a:r>
          </a:p>
          <a:p>
            <a:pPr lvl="1"/>
            <a:r>
              <a:rPr lang="en-US" dirty="0" smtClean="0"/>
              <a:t>Hubs</a:t>
            </a:r>
          </a:p>
          <a:p>
            <a:pPr lvl="2"/>
            <a:r>
              <a:rPr lang="en-US" dirty="0" smtClean="0"/>
              <a:t>hub1Name, hub2Name – for RTNMS Syslog retrieval</a:t>
            </a:r>
          </a:p>
          <a:p>
            <a:pPr lvl="1"/>
            <a:r>
              <a:rPr lang="en-US" dirty="0" smtClean="0"/>
              <a:t>RTNMS </a:t>
            </a:r>
            <a:r>
              <a:rPr lang="en-US" dirty="0" err="1" smtClean="0"/>
              <a:t>Conf</a:t>
            </a:r>
            <a:endParaRPr lang="en-US" dirty="0" smtClean="0"/>
          </a:p>
          <a:p>
            <a:pPr lvl="2"/>
            <a:r>
              <a:rPr lang="en-US" dirty="0" smtClean="0"/>
              <a:t>Login credentials</a:t>
            </a:r>
          </a:p>
          <a:p>
            <a:pPr lvl="2"/>
            <a:r>
              <a:rPr lang="en-US" dirty="0" smtClean="0"/>
              <a:t>Keyed by </a:t>
            </a:r>
            <a:r>
              <a:rPr lang="en-US" dirty="0" err="1" smtClean="0"/>
              <a:t>hubName</a:t>
            </a:r>
            <a:endParaRPr lang="en-US" dirty="0"/>
          </a:p>
        </p:txBody>
      </p:sp>
    </p:spTree>
    <p:extLst>
      <p:ext uri="{BB962C8B-B14F-4D97-AF65-F5344CB8AC3E}">
        <p14:creationId xmlns:p14="http://schemas.microsoft.com/office/powerpoint/2010/main" val="3721039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ALDB Updates For NLG</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a:t>NMS PM Status Set/Get</a:t>
            </a:r>
          </a:p>
          <a:p>
            <a:r>
              <a:rPr lang="en-US" dirty="0"/>
              <a:t>Terminal Gen Status Set/Get</a:t>
            </a:r>
          </a:p>
          <a:p>
            <a:r>
              <a:rPr lang="en-US" dirty="0"/>
              <a:t>Terminal FL Status Set/Get</a:t>
            </a:r>
          </a:p>
          <a:p>
            <a:r>
              <a:rPr lang="en-US" dirty="0"/>
              <a:t>Terminal RL Status Set/Get</a:t>
            </a:r>
          </a:p>
          <a:p>
            <a:r>
              <a:rPr lang="en-US" dirty="0"/>
              <a:t>Terminal ACU Status Set/Get</a:t>
            </a:r>
          </a:p>
          <a:p>
            <a:r>
              <a:rPr lang="en-US" dirty="0"/>
              <a:t>NLG Status Set/Get</a:t>
            </a:r>
          </a:p>
          <a:p>
            <a:pPr lvl="1"/>
            <a:r>
              <a:rPr lang="en-US" dirty="0" smtClean="0"/>
              <a:t>PID</a:t>
            </a:r>
          </a:p>
          <a:p>
            <a:r>
              <a:rPr lang="en-US" dirty="0" smtClean="0"/>
              <a:t>Hubs Set/Get</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Table </a:t>
            </a:r>
            <a:r>
              <a:rPr lang="en-US" dirty="0"/>
              <a:t>Get </a:t>
            </a:r>
            <a:r>
              <a:rPr lang="en-US" dirty="0" smtClean="0"/>
              <a:t>Column Name</a:t>
            </a:r>
          </a:p>
          <a:p>
            <a:r>
              <a:rPr lang="en-US" dirty="0" smtClean="0"/>
              <a:t>Table Get </a:t>
            </a:r>
            <a:r>
              <a:rPr lang="en-US" dirty="0" err="1" smtClean="0"/>
              <a:t>Keylist</a:t>
            </a:r>
            <a:r>
              <a:rPr lang="en-US" dirty="0" smtClean="0"/>
              <a:t> in Range</a:t>
            </a:r>
          </a:p>
          <a:p>
            <a:r>
              <a:rPr lang="en-US" dirty="0" smtClean="0"/>
              <a:t>Table </a:t>
            </a:r>
            <a:r>
              <a:rPr lang="en-US" dirty="0"/>
              <a:t>Get Bulk </a:t>
            </a:r>
            <a:r>
              <a:rPr lang="en-US" dirty="0" smtClean="0"/>
              <a:t>From </a:t>
            </a:r>
            <a:r>
              <a:rPr lang="en-US" dirty="0" err="1" smtClean="0"/>
              <a:t>Keylist</a:t>
            </a:r>
            <a:endParaRPr lang="en-US" dirty="0" smtClean="0"/>
          </a:p>
          <a:p>
            <a:r>
              <a:rPr lang="en-US" dirty="0"/>
              <a:t>Table Get Bulk in Range</a:t>
            </a:r>
          </a:p>
          <a:p>
            <a:r>
              <a:rPr lang="en-US" dirty="0" smtClean="0"/>
              <a:t>Export Data To CSV</a:t>
            </a:r>
          </a:p>
          <a:p>
            <a:pPr lvl="1"/>
            <a:r>
              <a:rPr lang="en-US" dirty="0" smtClean="0"/>
              <a:t>(Table, Range, Filename)</a:t>
            </a:r>
            <a:endParaRPr lang="en-US" dirty="0"/>
          </a:p>
        </p:txBody>
      </p:sp>
    </p:spTree>
    <p:extLst>
      <p:ext uri="{BB962C8B-B14F-4D97-AF65-F5344CB8AC3E}">
        <p14:creationId xmlns:p14="http://schemas.microsoft.com/office/powerpoint/2010/main" val="95565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NLG Status Poller</a:t>
            </a:r>
            <a:endParaRPr lang="en-US" dirty="0"/>
          </a:p>
        </p:txBody>
      </p:sp>
      <p:sp>
        <p:nvSpPr>
          <p:cNvPr id="4" name="Content Placeholder 3"/>
          <p:cNvSpPr>
            <a:spLocks noGrp="1"/>
          </p:cNvSpPr>
          <p:nvPr>
            <p:ph sz="half" idx="1"/>
          </p:nvPr>
        </p:nvSpPr>
        <p:spPr/>
        <p:txBody>
          <a:bodyPr>
            <a:normAutofit fontScale="40000" lnSpcReduction="20000"/>
          </a:bodyPr>
          <a:lstStyle/>
          <a:p>
            <a:r>
              <a:rPr lang="en-US" dirty="0" smtClean="0"/>
              <a:t>Turn On/Off from ALTG</a:t>
            </a:r>
          </a:p>
          <a:p>
            <a:pPr lvl="1"/>
            <a:r>
              <a:rPr lang="en-US" dirty="0" smtClean="0"/>
              <a:t>On</a:t>
            </a:r>
          </a:p>
          <a:p>
            <a:pPr lvl="2"/>
            <a:r>
              <a:rPr lang="en-US" dirty="0" smtClean="0"/>
              <a:t>Launched to background from ALAM</a:t>
            </a:r>
          </a:p>
          <a:p>
            <a:pPr lvl="2"/>
            <a:r>
              <a:rPr lang="en-US" dirty="0" smtClean="0"/>
              <a:t>Save Linux Task Id (in NLG </a:t>
            </a:r>
            <a:r>
              <a:rPr lang="en-US" dirty="0" err="1" smtClean="0"/>
              <a:t>db</a:t>
            </a:r>
            <a:r>
              <a:rPr lang="en-US" dirty="0" smtClean="0"/>
              <a:t>)</a:t>
            </a:r>
          </a:p>
          <a:p>
            <a:pPr lvl="1"/>
            <a:r>
              <a:rPr lang="en-US" dirty="0" smtClean="0"/>
              <a:t>Off</a:t>
            </a:r>
          </a:p>
          <a:p>
            <a:pPr lvl="2"/>
            <a:r>
              <a:rPr lang="en-US" dirty="0" smtClean="0"/>
              <a:t>Signal to Linux Task Id</a:t>
            </a:r>
          </a:p>
          <a:p>
            <a:r>
              <a:rPr lang="en-US" dirty="0" err="1" smtClean="0"/>
              <a:t>Config</a:t>
            </a:r>
            <a:endParaRPr lang="en-US" dirty="0" smtClean="0"/>
          </a:p>
          <a:p>
            <a:pPr lvl="1"/>
            <a:r>
              <a:rPr lang="en-US" dirty="0" smtClean="0"/>
              <a:t>Mode</a:t>
            </a:r>
          </a:p>
          <a:p>
            <a:pPr lvl="2"/>
            <a:r>
              <a:rPr lang="en-US" dirty="0" smtClean="0"/>
              <a:t>Terminal</a:t>
            </a:r>
          </a:p>
          <a:p>
            <a:pPr lvl="2"/>
            <a:r>
              <a:rPr lang="en-US" dirty="0" smtClean="0"/>
              <a:t>Both Terminal &amp; NMSPM</a:t>
            </a:r>
          </a:p>
          <a:p>
            <a:pPr lvl="1"/>
            <a:r>
              <a:rPr lang="en-US" dirty="0" smtClean="0"/>
              <a:t>Tuning Parameters static in </a:t>
            </a:r>
            <a:r>
              <a:rPr lang="en-US" dirty="0" err="1" smtClean="0"/>
              <a:t>alDefaults</a:t>
            </a:r>
            <a:endParaRPr lang="en-US" dirty="0" smtClean="0"/>
          </a:p>
          <a:p>
            <a:pPr lvl="2"/>
            <a:r>
              <a:rPr lang="en-US" dirty="0" smtClean="0"/>
              <a:t>Terminal Poll Rate</a:t>
            </a:r>
          </a:p>
          <a:p>
            <a:pPr lvl="2"/>
            <a:r>
              <a:rPr lang="en-US" dirty="0" smtClean="0"/>
              <a:t>NMSPM Poll Rate</a:t>
            </a:r>
          </a:p>
          <a:p>
            <a:r>
              <a:rPr lang="en-US" dirty="0" smtClean="0"/>
              <a:t>Inputs</a:t>
            </a:r>
          </a:p>
          <a:p>
            <a:pPr lvl="1"/>
            <a:r>
              <a:rPr lang="en-US" dirty="0" smtClean="0"/>
              <a:t>Poll Timeout</a:t>
            </a:r>
          </a:p>
          <a:p>
            <a:pPr lvl="2"/>
            <a:r>
              <a:rPr lang="en-US" dirty="0" smtClean="0"/>
              <a:t>Terminal</a:t>
            </a:r>
          </a:p>
          <a:p>
            <a:pPr lvl="2"/>
            <a:r>
              <a:rPr lang="en-US" dirty="0" smtClean="0"/>
              <a:t>NMSPM</a:t>
            </a:r>
          </a:p>
          <a:p>
            <a:pPr lvl="1"/>
            <a:r>
              <a:rPr lang="en-US" dirty="0" smtClean="0"/>
              <a:t>Signal</a:t>
            </a:r>
          </a:p>
          <a:p>
            <a:pPr lvl="2"/>
            <a:r>
              <a:rPr lang="en-US" dirty="0" smtClean="0"/>
              <a:t>SIGUSR1</a:t>
            </a:r>
          </a:p>
          <a:p>
            <a:pPr lvl="3"/>
            <a:r>
              <a:rPr lang="en-US" dirty="0" smtClean="0"/>
              <a:t>Save files and exit</a:t>
            </a:r>
          </a:p>
          <a:p>
            <a:r>
              <a:rPr lang="en-US" dirty="0" smtClean="0"/>
              <a:t>Outputs</a:t>
            </a:r>
          </a:p>
          <a:p>
            <a:pPr lvl="1"/>
            <a:r>
              <a:rPr lang="en-US" dirty="0" smtClean="0"/>
              <a:t>ALDB API</a:t>
            </a:r>
          </a:p>
          <a:p>
            <a:pPr lvl="2"/>
            <a:r>
              <a:rPr lang="en-US" dirty="0" smtClean="0"/>
              <a:t>Save Terminal Status; key=group, time</a:t>
            </a:r>
          </a:p>
          <a:p>
            <a:pPr lvl="2"/>
            <a:r>
              <a:rPr lang="en-US" dirty="0" smtClean="0"/>
              <a:t>Save NMSPM Status; key=group, time</a:t>
            </a:r>
          </a:p>
          <a:p>
            <a:pPr lvl="1"/>
            <a:r>
              <a:rPr lang="en-US" dirty="0" smtClean="0"/>
              <a:t>Results</a:t>
            </a:r>
          </a:p>
          <a:p>
            <a:pPr lvl="2"/>
            <a:r>
              <a:rPr lang="en-US" dirty="0" smtClean="0"/>
              <a:t>File Save of status data during test duration as CSV </a:t>
            </a:r>
          </a:p>
          <a:p>
            <a:pPr lvl="2"/>
            <a:r>
              <a:rPr lang="en-US" dirty="0" smtClean="0"/>
              <a:t>Save Charts as PNG; select  period based on test duration</a:t>
            </a:r>
          </a:p>
          <a:p>
            <a:pPr lvl="2"/>
            <a:r>
              <a:rPr lang="en-US" dirty="0" err="1" smtClean="0"/>
              <a:t>Syslogs</a:t>
            </a:r>
            <a:endParaRPr lang="en-US" dirty="0" smtClean="0"/>
          </a:p>
          <a:p>
            <a:pPr lvl="3"/>
            <a:r>
              <a:rPr lang="en-US" dirty="0" smtClean="0"/>
              <a:t>Post Processed as events in CSV file</a:t>
            </a:r>
          </a:p>
          <a:p>
            <a:pPr lvl="3"/>
            <a:r>
              <a:rPr lang="en-US" dirty="0" smtClean="0"/>
              <a:t>Compress </a:t>
            </a:r>
            <a:r>
              <a:rPr lang="en-US" dirty="0" err="1" smtClean="0"/>
              <a:t>Syslogs</a:t>
            </a:r>
            <a:endParaRPr lang="en-US" dirty="0"/>
          </a:p>
        </p:txBody>
      </p:sp>
      <p:sp>
        <p:nvSpPr>
          <p:cNvPr id="7" name="Rounded Rectangle 6"/>
          <p:cNvSpPr/>
          <p:nvPr/>
        </p:nvSpPr>
        <p:spPr>
          <a:xfrm>
            <a:off x="5188530" y="4855527"/>
            <a:ext cx="1104902" cy="266700"/>
          </a:xfrm>
          <a:prstGeom prst="roundRect">
            <a:avLst/>
          </a:prstGeom>
          <a:solidFill>
            <a:schemeClr val="accent6">
              <a:lumMod val="60000"/>
              <a:lumOff val="40000"/>
              <a:alpha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smtClean="0">
                <a:solidFill>
                  <a:schemeClr val="tx1"/>
                </a:solidFill>
              </a:rPr>
              <a:t>AL GUI API</a:t>
            </a:r>
            <a:endParaRPr lang="en-US" sz="1200" dirty="0">
              <a:solidFill>
                <a:schemeClr val="tx1"/>
              </a:solidFill>
            </a:endParaRPr>
          </a:p>
        </p:txBody>
      </p:sp>
      <p:cxnSp>
        <p:nvCxnSpPr>
          <p:cNvPr id="19" name="Elbow Connector 18"/>
          <p:cNvCxnSpPr>
            <a:stCxn id="38" idx="2"/>
            <a:endCxn id="28" idx="1"/>
          </p:cNvCxnSpPr>
          <p:nvPr/>
        </p:nvCxnSpPr>
        <p:spPr>
          <a:xfrm rot="5400000" flipH="1" flipV="1">
            <a:off x="7028169" y="3132872"/>
            <a:ext cx="48493" cy="1346346"/>
          </a:xfrm>
          <a:prstGeom prst="bentConnector4">
            <a:avLst>
              <a:gd name="adj1" fmla="val -471408"/>
              <a:gd name="adj2" fmla="val 66788"/>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0"/>
            <a:endCxn id="38" idx="2"/>
          </p:cNvCxnSpPr>
          <p:nvPr/>
        </p:nvCxnSpPr>
        <p:spPr>
          <a:xfrm rot="5400000" flipH="1" flipV="1">
            <a:off x="5547494" y="4023778"/>
            <a:ext cx="1025236" cy="638262"/>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725589" y="3629398"/>
            <a:ext cx="904122" cy="304800"/>
          </a:xfrm>
          <a:prstGeom prst="roundRect">
            <a:avLst/>
          </a:prstGeom>
          <a:solidFill>
            <a:schemeClr val="accent6">
              <a:lumMod val="60000"/>
              <a:lumOff val="40000"/>
              <a:alpha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AL DB API</a:t>
            </a:r>
            <a:endParaRPr lang="en-US" sz="1200" dirty="0">
              <a:solidFill>
                <a:schemeClr val="tx1"/>
              </a:solidFill>
            </a:endParaRPr>
          </a:p>
        </p:txBody>
      </p:sp>
      <p:sp>
        <p:nvSpPr>
          <p:cNvPr id="38" name="Rounded Rectangle 37"/>
          <p:cNvSpPr/>
          <p:nvPr/>
        </p:nvSpPr>
        <p:spPr>
          <a:xfrm>
            <a:off x="5927182" y="3108872"/>
            <a:ext cx="904122" cy="721419"/>
          </a:xfrm>
          <a:prstGeom prst="roundRect">
            <a:avLst/>
          </a:prstGeom>
          <a:solidFill>
            <a:schemeClr val="accent6">
              <a:lumMod val="60000"/>
              <a:lumOff val="40000"/>
              <a:alpha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NLG </a:t>
            </a:r>
            <a:r>
              <a:rPr lang="en-US" sz="1200" dirty="0" err="1" smtClean="0">
                <a:solidFill>
                  <a:schemeClr val="tx1"/>
                </a:solidFill>
              </a:rPr>
              <a:t>Poller</a:t>
            </a:r>
            <a:endParaRPr lang="en-US" sz="1200" dirty="0">
              <a:solidFill>
                <a:schemeClr val="tx1"/>
              </a:solidFill>
            </a:endParaRPr>
          </a:p>
        </p:txBody>
      </p:sp>
      <p:cxnSp>
        <p:nvCxnSpPr>
          <p:cNvPr id="46" name="Elbow Connector 45"/>
          <p:cNvCxnSpPr>
            <a:stCxn id="38" idx="0"/>
            <a:endCxn id="38" idx="1"/>
          </p:cNvCxnSpPr>
          <p:nvPr/>
        </p:nvCxnSpPr>
        <p:spPr>
          <a:xfrm rot="16200000" flipH="1" flipV="1">
            <a:off x="5972858" y="3063196"/>
            <a:ext cx="360710" cy="452061"/>
          </a:xfrm>
          <a:prstGeom prst="bentConnector4">
            <a:avLst>
              <a:gd name="adj1" fmla="val -63375"/>
              <a:gd name="adj2" fmla="val 150568"/>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8" idx="3"/>
            <a:endCxn id="53" idx="1"/>
          </p:cNvCxnSpPr>
          <p:nvPr/>
        </p:nvCxnSpPr>
        <p:spPr>
          <a:xfrm flipV="1">
            <a:off x="6831304" y="2773392"/>
            <a:ext cx="442224" cy="696190"/>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273528" y="2620992"/>
            <a:ext cx="904122" cy="304800"/>
          </a:xfrm>
          <a:prstGeom prst="roundRect">
            <a:avLst/>
          </a:prstGeom>
          <a:solidFill>
            <a:schemeClr val="accent6">
              <a:lumMod val="60000"/>
              <a:lumOff val="40000"/>
              <a:alpha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AL AM</a:t>
            </a:r>
            <a:endParaRPr lang="en-US" sz="1200" dirty="0">
              <a:solidFill>
                <a:schemeClr val="tx1"/>
              </a:solidFill>
            </a:endParaRPr>
          </a:p>
        </p:txBody>
      </p:sp>
      <p:cxnSp>
        <p:nvCxnSpPr>
          <p:cNvPr id="58" name="Elbow Connector 57"/>
          <p:cNvCxnSpPr>
            <a:stCxn id="53" idx="0"/>
            <a:endCxn id="59" idx="3"/>
          </p:cNvCxnSpPr>
          <p:nvPr/>
        </p:nvCxnSpPr>
        <p:spPr>
          <a:xfrm rot="16200000" flipV="1">
            <a:off x="6932259" y="1827662"/>
            <a:ext cx="682092" cy="904568"/>
          </a:xfrm>
          <a:prstGeom prst="bentConnector2">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5916899" y="1786500"/>
            <a:ext cx="904122" cy="304800"/>
          </a:xfrm>
          <a:prstGeom prst="roundRect">
            <a:avLst/>
          </a:prstGeom>
          <a:solidFill>
            <a:schemeClr val="accent6">
              <a:lumMod val="60000"/>
              <a:lumOff val="40000"/>
              <a:alpha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AL TG</a:t>
            </a:r>
            <a:endParaRPr lang="en-US" sz="1200" dirty="0">
              <a:solidFill>
                <a:schemeClr val="tx1"/>
              </a:solidFill>
            </a:endParaRPr>
          </a:p>
        </p:txBody>
      </p:sp>
    </p:spTree>
    <p:extLst>
      <p:ext uri="{BB962C8B-B14F-4D97-AF65-F5344CB8AC3E}">
        <p14:creationId xmlns:p14="http://schemas.microsoft.com/office/powerpoint/2010/main" val="2470061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POST PROCESSING</a:t>
            </a:r>
            <a:br>
              <a:rPr lang="en-US" dirty="0" smtClean="0"/>
            </a:br>
            <a:r>
              <a:rPr lang="en-US" dirty="0" smtClean="0"/>
              <a:t>Terminal Syslog</a:t>
            </a:r>
            <a:endParaRPr lang="en-US" dirty="0"/>
          </a:p>
        </p:txBody>
      </p:sp>
      <p:sp>
        <p:nvSpPr>
          <p:cNvPr id="5" name="Content Placeholder 4"/>
          <p:cNvSpPr>
            <a:spLocks noGrp="1"/>
          </p:cNvSpPr>
          <p:nvPr>
            <p:ph sz="half" idx="1"/>
          </p:nvPr>
        </p:nvSpPr>
        <p:spPr/>
        <p:txBody>
          <a:bodyPr>
            <a:normAutofit fontScale="40000" lnSpcReduction="20000"/>
          </a:bodyPr>
          <a:lstStyle/>
          <a:p>
            <a:r>
              <a:rPr lang="en-US" dirty="0" smtClean="0"/>
              <a:t>Use script with </a:t>
            </a:r>
            <a:r>
              <a:rPr lang="en-US" dirty="0" err="1" smtClean="0"/>
              <a:t>grep</a:t>
            </a:r>
            <a:r>
              <a:rPr lang="en-US" dirty="0" smtClean="0"/>
              <a:t>/</a:t>
            </a:r>
            <a:r>
              <a:rPr lang="en-US" dirty="0" err="1" smtClean="0"/>
              <a:t>sed</a:t>
            </a:r>
            <a:r>
              <a:rPr lang="en-US" dirty="0" smtClean="0"/>
              <a:t>/</a:t>
            </a:r>
            <a:r>
              <a:rPr lang="en-US" dirty="0" err="1" smtClean="0"/>
              <a:t>awk</a:t>
            </a:r>
            <a:r>
              <a:rPr lang="en-US" dirty="0" smtClean="0"/>
              <a:t> to parse terminal syslog into CSV of events</a:t>
            </a:r>
          </a:p>
          <a:p>
            <a:pPr lvl="1"/>
            <a:r>
              <a:rPr lang="en-US" dirty="0" smtClean="0"/>
              <a:t>Header Row Example</a:t>
            </a:r>
          </a:p>
          <a:p>
            <a:pPr lvl="2"/>
            <a:r>
              <a:rPr lang="en-US" dirty="0" smtClean="0"/>
              <a:t>Timestamp, SAT_SRCH, SAT_LOCK, </a:t>
            </a:r>
            <a:r>
              <a:rPr lang="en-US" dirty="0" err="1" smtClean="0"/>
              <a:t>BRL_Login</a:t>
            </a:r>
            <a:r>
              <a:rPr lang="en-US" dirty="0" smtClean="0"/>
              <a:t>, </a:t>
            </a:r>
            <a:r>
              <a:rPr lang="en-US" dirty="0" err="1" smtClean="0"/>
              <a:t>CRL_Login</a:t>
            </a:r>
            <a:r>
              <a:rPr lang="en-US" dirty="0" smtClean="0"/>
              <a:t>, </a:t>
            </a:r>
            <a:r>
              <a:rPr lang="en-US" dirty="0" err="1" smtClean="0"/>
              <a:t>CMD_Relogin</a:t>
            </a:r>
            <a:r>
              <a:rPr lang="en-US" dirty="0" smtClean="0"/>
              <a:t>, </a:t>
            </a:r>
            <a:r>
              <a:rPr lang="en-US" dirty="0" err="1" smtClean="0"/>
              <a:t>CMD_Logout</a:t>
            </a:r>
            <a:r>
              <a:rPr lang="en-US" dirty="0" smtClean="0"/>
              <a:t>, </a:t>
            </a:r>
            <a:r>
              <a:rPr lang="en-US" dirty="0" err="1" smtClean="0"/>
              <a:t>CMD_Reboot</a:t>
            </a:r>
            <a:endParaRPr lang="en-US" dirty="0" smtClean="0"/>
          </a:p>
          <a:p>
            <a:pPr lvl="1"/>
            <a:r>
              <a:rPr lang="en-US" dirty="0" smtClean="0"/>
              <a:t>Each row has “1” in Column to indicate which event, and other Columns are “0” </a:t>
            </a:r>
          </a:p>
          <a:p>
            <a:r>
              <a:rPr lang="en-US" dirty="0"/>
              <a:t>Event to Syslog Message mapping</a:t>
            </a:r>
          </a:p>
          <a:p>
            <a:r>
              <a:rPr lang="en-US" dirty="0"/>
              <a:t>Satellite Search (SAT_SRCH)</a:t>
            </a:r>
          </a:p>
          <a:p>
            <a:pPr lvl="1"/>
            <a:r>
              <a:rPr lang="en-US" dirty="0" err="1"/>
              <a:t>daemon.debug</a:t>
            </a:r>
            <a:r>
              <a:rPr lang="en-US" dirty="0"/>
              <a:t> CCD: [SSM:NO COVER:03] SAT #Avail: 1</a:t>
            </a:r>
          </a:p>
          <a:p>
            <a:r>
              <a:rPr lang="en-US" dirty="0"/>
              <a:t>Satellite Lock (SAT_LOCK)</a:t>
            </a:r>
          </a:p>
          <a:p>
            <a:pPr lvl="1"/>
            <a:r>
              <a:rPr lang="en-US" dirty="0"/>
              <a:t>daemon.info CCD: [SSM:SAT LOCK:01] SATSRCH STATE CHANGE: ** SAT LOCK **</a:t>
            </a:r>
          </a:p>
          <a:p>
            <a:r>
              <a:rPr lang="en-US" dirty="0"/>
              <a:t>(</a:t>
            </a:r>
            <a:r>
              <a:rPr lang="en-US" dirty="0" err="1"/>
              <a:t>BRL_Login</a:t>
            </a:r>
            <a:r>
              <a:rPr lang="en-US" dirty="0"/>
              <a:t>)</a:t>
            </a:r>
          </a:p>
          <a:p>
            <a:pPr lvl="1"/>
            <a:r>
              <a:rPr lang="en-US" dirty="0"/>
              <a:t>daemon.info CCD: Received CRL PCM after Login response PCM </a:t>
            </a:r>
            <a:r>
              <a:rPr lang="en-US" dirty="0" err="1"/>
              <a:t>Ack</a:t>
            </a:r>
            <a:r>
              <a:rPr lang="en-US" dirty="0"/>
              <a:t> sent - Assume officially logged in via BRL now (t=1432912130 </a:t>
            </a:r>
            <a:r>
              <a:rPr lang="en-US" dirty="0" err="1"/>
              <a:t>csec</a:t>
            </a:r>
            <a:r>
              <a:rPr lang="en-US" dirty="0"/>
              <a:t>)</a:t>
            </a:r>
          </a:p>
          <a:p>
            <a:r>
              <a:rPr lang="en-US" dirty="0"/>
              <a:t>(</a:t>
            </a:r>
            <a:r>
              <a:rPr lang="en-US" dirty="0" err="1"/>
              <a:t>CRL_Login</a:t>
            </a:r>
            <a:r>
              <a:rPr lang="en-US" dirty="0"/>
              <a:t>)</a:t>
            </a:r>
          </a:p>
          <a:p>
            <a:pPr lvl="1"/>
            <a:r>
              <a:rPr lang="en-US" dirty="0"/>
              <a:t>daemon.info CCD: [LSM:07:01] LOGIN STATE CHANGE: ** Terminal Logged In (CRL) </a:t>
            </a:r>
            <a:r>
              <a:rPr lang="en-US" dirty="0" smtClean="0"/>
              <a:t>**</a:t>
            </a:r>
          </a:p>
          <a:p>
            <a:r>
              <a:rPr lang="en-US" dirty="0"/>
              <a:t>Logout Command (LOGOUT_CMD)</a:t>
            </a:r>
          </a:p>
          <a:p>
            <a:pPr lvl="1"/>
            <a:r>
              <a:rPr lang="en-US" dirty="0"/>
              <a:t>CCD: \[ACP:10:03\] ACP Command Message -- LOGOUT CMD --</a:t>
            </a:r>
          </a:p>
          <a:p>
            <a:r>
              <a:rPr lang="en-US" dirty="0"/>
              <a:t>Reboot Command (REBOOT_CMD)</a:t>
            </a:r>
          </a:p>
          <a:p>
            <a:pPr lvl="1"/>
            <a:r>
              <a:rPr lang="en-US" dirty="0"/>
              <a:t>CCD: \[ACP:10:01\] ACP Command Message -- REBOOT CMD </a:t>
            </a:r>
            <a:r>
              <a:rPr lang="en-US" dirty="0" smtClean="0"/>
              <a:t>–</a:t>
            </a:r>
          </a:p>
          <a:p>
            <a:r>
              <a:rPr lang="en-US" dirty="0" err="1"/>
              <a:t>Relogin</a:t>
            </a:r>
            <a:r>
              <a:rPr lang="en-US" dirty="0"/>
              <a:t> Command (RELOGIN_CMD)</a:t>
            </a:r>
          </a:p>
          <a:p>
            <a:pPr lvl="1"/>
            <a:r>
              <a:rPr lang="en-US" dirty="0"/>
              <a:t>CCD: \[ACP:10:02\] ACP Command Message -- RELOGIN CMD -- </a:t>
            </a:r>
          </a:p>
          <a:p>
            <a:endParaRPr lang="en-US" dirty="0"/>
          </a:p>
        </p:txBody>
      </p:sp>
      <p:sp>
        <p:nvSpPr>
          <p:cNvPr id="6" name="Content Placeholder 5"/>
          <p:cNvSpPr>
            <a:spLocks noGrp="1"/>
          </p:cNvSpPr>
          <p:nvPr>
            <p:ph sz="half" idx="2"/>
          </p:nvPr>
        </p:nvSpPr>
        <p:spPr/>
        <p:txBody>
          <a:bodyPr>
            <a:normAutofit fontScale="40000" lnSpcReduction="20000"/>
          </a:bodyPr>
          <a:lstStyle/>
          <a:p>
            <a:r>
              <a:rPr lang="en-US" dirty="0" smtClean="0"/>
              <a:t>Time of Day Reset (TOD_RESET)</a:t>
            </a:r>
          </a:p>
          <a:p>
            <a:pPr lvl="1"/>
            <a:r>
              <a:rPr lang="en-US" dirty="0" smtClean="0"/>
              <a:t>CCD</a:t>
            </a:r>
            <a:r>
              <a:rPr lang="en-US" dirty="0"/>
              <a:t>: Time of Day </a:t>
            </a:r>
            <a:r>
              <a:rPr lang="en-US" dirty="0" smtClean="0"/>
              <a:t>Reset.</a:t>
            </a:r>
          </a:p>
          <a:p>
            <a:r>
              <a:rPr lang="en-US" dirty="0" smtClean="0"/>
              <a:t>Set Antenna (SET_ANT)</a:t>
            </a:r>
          </a:p>
          <a:p>
            <a:pPr lvl="1"/>
            <a:r>
              <a:rPr lang="en-US" dirty="0" smtClean="0"/>
              <a:t>CCD</a:t>
            </a:r>
            <a:r>
              <a:rPr lang="en-US" dirty="0"/>
              <a:t>: \[SSM:NO COVER\] Set Antenna State sat</a:t>
            </a:r>
            <a:r>
              <a:rPr lang="en-US" dirty="0" smtClean="0"/>
              <a:t>:“</a:t>
            </a:r>
          </a:p>
          <a:p>
            <a:r>
              <a:rPr lang="en-US" dirty="0" smtClean="0"/>
              <a:t>Dwell Expired</a:t>
            </a:r>
          </a:p>
          <a:p>
            <a:pPr lvl="1"/>
            <a:r>
              <a:rPr lang="en-US" dirty="0" err="1" smtClean="0"/>
              <a:t>daemon.debug</a:t>
            </a:r>
            <a:r>
              <a:rPr lang="en-US" dirty="0" smtClean="0"/>
              <a:t> </a:t>
            </a:r>
            <a:r>
              <a:rPr lang="en-US" dirty="0"/>
              <a:t>CCD: [</a:t>
            </a:r>
            <a:r>
              <a:rPr lang="en-US" dirty="0" err="1"/>
              <a:t>SSM:HandleDwellTimerExp</a:t>
            </a:r>
            <a:r>
              <a:rPr lang="en-US" dirty="0"/>
              <a:t>] SEARCH: entering</a:t>
            </a:r>
          </a:p>
          <a:p>
            <a:pPr lvl="1"/>
            <a:r>
              <a:rPr lang="en-US" dirty="0" smtClean="0"/>
              <a:t>daemon.info </a:t>
            </a:r>
            <a:r>
              <a:rPr lang="en-US" dirty="0"/>
              <a:t>CCD: [SSM]:next </a:t>
            </a:r>
            <a:r>
              <a:rPr lang="en-US" dirty="0" err="1"/>
              <a:t>satsearch</a:t>
            </a:r>
            <a:endParaRPr lang="en-US" dirty="0"/>
          </a:p>
          <a:p>
            <a:r>
              <a:rPr lang="en-US" dirty="0" smtClean="0"/>
              <a:t>Handover</a:t>
            </a:r>
          </a:p>
          <a:p>
            <a:pPr lvl="1"/>
            <a:r>
              <a:rPr lang="en-US" dirty="0"/>
              <a:t> daemon.info CCD: [SSM] Satellite Handover, </a:t>
            </a:r>
            <a:r>
              <a:rPr lang="en-US" dirty="0" err="1" smtClean="0"/>
              <a:t>satDistance</a:t>
            </a:r>
            <a:endParaRPr lang="en-US" dirty="0" smtClean="0"/>
          </a:p>
          <a:p>
            <a:r>
              <a:rPr lang="en-US" dirty="0" smtClean="0"/>
              <a:t>State Changes</a:t>
            </a:r>
          </a:p>
          <a:p>
            <a:pPr lvl="1"/>
            <a:r>
              <a:rPr lang="en-US" dirty="0" smtClean="0"/>
              <a:t>daemon.info </a:t>
            </a:r>
            <a:r>
              <a:rPr lang="en-US" dirty="0"/>
              <a:t>CCD: [RLC:00:01] RLC MSG STATE CHANGE: FAIL</a:t>
            </a:r>
          </a:p>
          <a:p>
            <a:pPr lvl="1"/>
            <a:r>
              <a:rPr lang="en-US" dirty="0" smtClean="0"/>
              <a:t>daemon.info </a:t>
            </a:r>
            <a:r>
              <a:rPr lang="en-US" dirty="0"/>
              <a:t>CCD: [BBM:00:01] BB MSG STATE CHANGE: FAIL</a:t>
            </a:r>
          </a:p>
          <a:p>
            <a:pPr lvl="1"/>
            <a:r>
              <a:rPr lang="en-US" dirty="0" smtClean="0"/>
              <a:t>daemon.info </a:t>
            </a:r>
            <a:r>
              <a:rPr lang="en-US" dirty="0"/>
              <a:t>CCD: [LSM:00:01] LOGIN STATE CHANGE: Wait for Login Info</a:t>
            </a:r>
          </a:p>
          <a:p>
            <a:pPr lvl="1"/>
            <a:r>
              <a:rPr lang="en-US" dirty="0"/>
              <a:t>daemon.info CCD: [TSM:03:01] TERM STATE CHANGE: ** TX Enable **</a:t>
            </a:r>
          </a:p>
          <a:p>
            <a:pPr lvl="1"/>
            <a:r>
              <a:rPr lang="en-US" dirty="0" smtClean="0"/>
              <a:t>daemon.info </a:t>
            </a:r>
            <a:r>
              <a:rPr lang="en-US" dirty="0"/>
              <a:t>CCD: [TSM:00:01] TERM STATE CHANGE: </a:t>
            </a:r>
            <a:r>
              <a:rPr lang="en-US" dirty="0" smtClean="0"/>
              <a:t>Non-Valid</a:t>
            </a:r>
          </a:p>
          <a:p>
            <a:r>
              <a:rPr lang="en-US" dirty="0" smtClean="0"/>
              <a:t>Others</a:t>
            </a:r>
            <a:endParaRPr lang="en-US" dirty="0"/>
          </a:p>
          <a:p>
            <a:pPr lvl="1"/>
            <a:r>
              <a:rPr lang="en-US" dirty="0"/>
              <a:t>daemon.info CCD:  </a:t>
            </a:r>
            <a:r>
              <a:rPr lang="en-US" dirty="0" err="1"/>
              <a:t>UpdateAntennaTxbSettings</a:t>
            </a:r>
            <a:r>
              <a:rPr lang="en-US" dirty="0"/>
              <a:t> - FlRf:120425 FlLo:106000 FlLband:14425 SI:0 loSel:00 RlRf:144857 RlLo:130500 AlmSt:0000 </a:t>
            </a:r>
            <a:r>
              <a:rPr lang="en-US" dirty="0" err="1"/>
              <a:t>AcuSt:GOOD</a:t>
            </a:r>
            <a:endParaRPr lang="en-US" dirty="0"/>
          </a:p>
          <a:p>
            <a:pPr lvl="1"/>
            <a:r>
              <a:rPr lang="en-US" dirty="0"/>
              <a:t>daemon.info CCD:  </a:t>
            </a:r>
            <a:r>
              <a:rPr lang="en-US" dirty="0" err="1"/>
              <a:t>SendAntSatUpdateUnconditional</a:t>
            </a:r>
            <a:r>
              <a:rPr lang="en-US" dirty="0"/>
              <a:t> - FlRf:119750 FlLo:106000 FlLband:13750 SI:0 loSel:00 RlRf:144782 RlLo:130500 AlmSt:0000 </a:t>
            </a:r>
            <a:r>
              <a:rPr lang="en-US" dirty="0" err="1" smtClean="0"/>
              <a:t>AcuSt:GOOD</a:t>
            </a:r>
            <a:endParaRPr lang="en-US" dirty="0" smtClean="0"/>
          </a:p>
          <a:p>
            <a:pPr lvl="1"/>
            <a:r>
              <a:rPr lang="fr-FR" dirty="0" smtClean="0"/>
              <a:t>daemon.info </a:t>
            </a:r>
            <a:r>
              <a:rPr lang="fr-FR" dirty="0"/>
              <a:t>CCD: Mode Change </a:t>
            </a:r>
            <a:r>
              <a:rPr lang="fr-FR" dirty="0" err="1" smtClean="0"/>
              <a:t>Event:Login</a:t>
            </a:r>
            <a:r>
              <a:rPr lang="fr-FR" dirty="0" smtClean="0"/>
              <a:t> State</a:t>
            </a:r>
            <a:endParaRPr lang="en-US" dirty="0"/>
          </a:p>
        </p:txBody>
      </p:sp>
    </p:spTree>
    <p:extLst>
      <p:ext uri="{BB962C8B-B14F-4D97-AF65-F5344CB8AC3E}">
        <p14:creationId xmlns:p14="http://schemas.microsoft.com/office/powerpoint/2010/main" val="248149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Status CSV file(s)</a:t>
            </a:r>
          </a:p>
          <a:p>
            <a:pPr lvl="1"/>
            <a:r>
              <a:rPr lang="en-US" dirty="0" smtClean="0"/>
              <a:t>Import into EXCEL</a:t>
            </a:r>
          </a:p>
          <a:p>
            <a:pPr lvl="1"/>
            <a:r>
              <a:rPr lang="en-US" dirty="0" smtClean="0"/>
              <a:t>Plot column(s) to see changes during test</a:t>
            </a:r>
          </a:p>
          <a:p>
            <a:pPr lvl="1"/>
            <a:r>
              <a:rPr lang="en-US" dirty="0" smtClean="0"/>
              <a:t>Correlate NMS charts to data reported.</a:t>
            </a:r>
          </a:p>
          <a:p>
            <a:pPr lvl="2"/>
            <a:r>
              <a:rPr lang="en-US" dirty="0" smtClean="0"/>
              <a:t>Validates display at Term matches data at NMSPM</a:t>
            </a:r>
          </a:p>
          <a:p>
            <a:r>
              <a:rPr lang="en-US" dirty="0" smtClean="0"/>
              <a:t>Syslog CSV file(s)</a:t>
            </a:r>
          </a:p>
          <a:p>
            <a:pPr lvl="1"/>
            <a:r>
              <a:rPr lang="en-US" dirty="0" smtClean="0"/>
              <a:t>Generated by post-processor</a:t>
            </a:r>
          </a:p>
          <a:p>
            <a:pPr lvl="1"/>
            <a:r>
              <a:rPr lang="en-US" dirty="0" smtClean="0"/>
              <a:t>Specific Events indicated in column</a:t>
            </a:r>
          </a:p>
          <a:p>
            <a:pPr lvl="1"/>
            <a:r>
              <a:rPr lang="en-US" dirty="0" smtClean="0"/>
              <a:t>Plot several columns over same time period and offset to see “triggers” over time</a:t>
            </a:r>
          </a:p>
          <a:p>
            <a:pPr lvl="2"/>
            <a:r>
              <a:rPr lang="en-US" dirty="0" smtClean="0"/>
              <a:t>NOTE: CRL Bug revealed (3 peaks)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374" y="3657600"/>
            <a:ext cx="3955051" cy="237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532" y="1681079"/>
            <a:ext cx="2024825" cy="1217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951" y="1681079"/>
            <a:ext cx="1828800" cy="13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90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References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03423036"/>
              </p:ext>
            </p:extLst>
          </p:nvPr>
        </p:nvGraphicFramePr>
        <p:xfrm>
          <a:off x="1600200" y="1424940"/>
          <a:ext cx="6089650" cy="960120"/>
        </p:xfrm>
        <a:graphic>
          <a:graphicData uri="http://schemas.openxmlformats.org/drawingml/2006/table">
            <a:tbl>
              <a:tblPr firstRow="1" bandRow="1" bandCol="1">
                <a:tableStyleId>{5C22544A-7EE6-4342-B048-85BDC9FD1C3A}</a:tableStyleId>
              </a:tblPr>
              <a:tblGrid>
                <a:gridCol w="930275"/>
                <a:gridCol w="1257300"/>
                <a:gridCol w="2800350"/>
                <a:gridCol w="1101725"/>
              </a:tblGrid>
              <a:tr h="0">
                <a:tc>
                  <a:txBody>
                    <a:bodyPr/>
                    <a:lstStyle/>
                    <a:p>
                      <a:pPr marL="0" marR="0">
                        <a:spcBef>
                          <a:spcPts val="0"/>
                        </a:spcBef>
                        <a:spcAft>
                          <a:spcPts val="0"/>
                        </a:spcAft>
                      </a:pPr>
                      <a:r>
                        <a:rPr lang="en-US" sz="1200" dirty="0">
                          <a:effectLst/>
                        </a:rPr>
                        <a:t>Identifier</a:t>
                      </a:r>
                    </a:p>
                    <a:p>
                      <a:pPr marL="0" marR="0">
                        <a:spcBef>
                          <a:spcPts val="0"/>
                        </a:spcBef>
                        <a:spcAft>
                          <a:spcPts val="0"/>
                        </a:spcAft>
                      </a:pPr>
                      <a:r>
                        <a:rPr lang="en-US" sz="900" dirty="0">
                          <a:effectLst/>
                        </a:rPr>
                        <a:t>(number or short mnemonic)</a:t>
                      </a:r>
                      <a:endParaRPr lang="en-US" sz="1200" dirty="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Number</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Title</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Date</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REF-21-01</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DI-IPSC-81435A</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Software Design Description (SDD)</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15 Dec 1999</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dirty="0">
                          <a:effectLst/>
                        </a:rPr>
                        <a:t> </a:t>
                      </a:r>
                      <a:endParaRPr lang="en-US" sz="1200" dirty="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dirty="0">
                          <a:effectLst/>
                        </a:rPr>
                        <a:t> </a:t>
                      </a:r>
                      <a:endParaRPr lang="en-US" sz="1200" dirty="0">
                        <a:effectLst/>
                        <a:latin typeface="Times New Roman"/>
                        <a:ea typeface="Times New Roman"/>
                      </a:endParaRPr>
                    </a:p>
                  </a:txBody>
                  <a:tcPr marL="73025" marR="73025"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36030710"/>
              </p:ext>
            </p:extLst>
          </p:nvPr>
        </p:nvGraphicFramePr>
        <p:xfrm>
          <a:off x="1600200" y="2743200"/>
          <a:ext cx="6089650" cy="1143000"/>
        </p:xfrm>
        <a:graphic>
          <a:graphicData uri="http://schemas.openxmlformats.org/drawingml/2006/table">
            <a:tbl>
              <a:tblPr firstRow="1" bandRow="1" bandCol="1">
                <a:tableStyleId>{5C22544A-7EE6-4342-B048-85BDC9FD1C3A}</a:tableStyleId>
              </a:tblPr>
              <a:tblGrid>
                <a:gridCol w="930275"/>
                <a:gridCol w="1257300"/>
                <a:gridCol w="2800350"/>
                <a:gridCol w="1101725"/>
              </a:tblGrid>
              <a:tr h="0">
                <a:tc>
                  <a:txBody>
                    <a:bodyPr/>
                    <a:lstStyle/>
                    <a:p>
                      <a:pPr marL="0" marR="0">
                        <a:spcBef>
                          <a:spcPts val="0"/>
                        </a:spcBef>
                        <a:spcAft>
                          <a:spcPts val="0"/>
                        </a:spcAft>
                      </a:pPr>
                      <a:r>
                        <a:rPr lang="en-US" sz="1200" dirty="0">
                          <a:effectLst/>
                        </a:rPr>
                        <a:t>Identifier</a:t>
                      </a:r>
                    </a:p>
                    <a:p>
                      <a:pPr marL="0" marR="0">
                        <a:spcBef>
                          <a:spcPts val="0"/>
                        </a:spcBef>
                        <a:spcAft>
                          <a:spcPts val="0"/>
                        </a:spcAft>
                      </a:pPr>
                      <a:r>
                        <a:rPr lang="en-US" sz="900" dirty="0">
                          <a:effectLst/>
                        </a:rPr>
                        <a:t>(number or short mnemonic)</a:t>
                      </a:r>
                      <a:endParaRPr lang="en-US" sz="1200" dirty="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Number</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Title</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Date</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REF-22-01</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https://dev.mysql.com/doc/refman/5.7/en/linux-installation-rpm.html</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dirty="0">
                          <a:effectLst/>
                        </a:rPr>
                        <a:t> </a:t>
                      </a:r>
                      <a:endParaRPr lang="en-US" sz="1200" dirty="0">
                        <a:effectLst/>
                        <a:latin typeface="Times New Roman"/>
                        <a:ea typeface="Times New Roman"/>
                      </a:endParaRPr>
                    </a:p>
                  </a:txBody>
                  <a:tcPr marL="73025" marR="73025"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12445333"/>
              </p:ext>
            </p:extLst>
          </p:nvPr>
        </p:nvGraphicFramePr>
        <p:xfrm>
          <a:off x="1600200" y="4244340"/>
          <a:ext cx="6089650" cy="1691640"/>
        </p:xfrm>
        <a:graphic>
          <a:graphicData uri="http://schemas.openxmlformats.org/drawingml/2006/table">
            <a:tbl>
              <a:tblPr firstRow="1" bandRow="1" bandCol="1">
                <a:tableStyleId>{5C22544A-7EE6-4342-B048-85BDC9FD1C3A}</a:tableStyleId>
              </a:tblPr>
              <a:tblGrid>
                <a:gridCol w="930275"/>
                <a:gridCol w="1257300"/>
                <a:gridCol w="2800350"/>
                <a:gridCol w="1101725"/>
              </a:tblGrid>
              <a:tr h="0">
                <a:tc>
                  <a:txBody>
                    <a:bodyPr/>
                    <a:lstStyle/>
                    <a:p>
                      <a:pPr marL="0" marR="0">
                        <a:spcBef>
                          <a:spcPts val="0"/>
                        </a:spcBef>
                        <a:spcAft>
                          <a:spcPts val="0"/>
                        </a:spcAft>
                      </a:pPr>
                      <a:r>
                        <a:rPr lang="en-US" sz="1200">
                          <a:effectLst/>
                        </a:rPr>
                        <a:t>Identifer</a:t>
                      </a:r>
                    </a:p>
                    <a:p>
                      <a:pPr marL="0" marR="0">
                        <a:spcBef>
                          <a:spcPts val="0"/>
                        </a:spcBef>
                        <a:spcAft>
                          <a:spcPts val="0"/>
                        </a:spcAft>
                      </a:pPr>
                      <a:r>
                        <a:rPr lang="en-US" sz="900">
                          <a:effectLst/>
                        </a:rPr>
                        <a:t>(number or short mnemonic)</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Number</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Document Title</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Date</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REF-23-01</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//Arclight/ArcLight/AcceptanceTest/ Automation/ MapTesting/ AL_Automation_SSDD.pptx</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r>
              <a:tr h="0">
                <a:tc>
                  <a:txBody>
                    <a:bodyPr/>
                    <a:lstStyle/>
                    <a:p>
                      <a:pPr marL="0" marR="0">
                        <a:spcBef>
                          <a:spcPts val="0"/>
                        </a:spcBef>
                        <a:spcAft>
                          <a:spcPts val="0"/>
                        </a:spcAft>
                      </a:pPr>
                      <a:r>
                        <a:rPr lang="en-US" sz="1200">
                          <a:effectLst/>
                        </a:rPr>
                        <a:t>REF-23-02</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 </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a:effectLst/>
                        </a:rPr>
                        <a:t>//Arclight/ArcLight/AcceptanceTest/ Test_Procedures/ AL1_Mapbundles_TestProcedure.docx</a:t>
                      </a:r>
                      <a:endParaRPr lang="en-US" sz="1200">
                        <a:effectLst/>
                        <a:latin typeface="Times New Roman"/>
                        <a:ea typeface="Times New Roman"/>
                      </a:endParaRPr>
                    </a:p>
                  </a:txBody>
                  <a:tcPr marL="73025" marR="73025" marT="0" marB="0"/>
                </a:tc>
                <a:tc>
                  <a:txBody>
                    <a:bodyPr/>
                    <a:lstStyle/>
                    <a:p>
                      <a:pPr marL="0" marR="0">
                        <a:spcBef>
                          <a:spcPts val="0"/>
                        </a:spcBef>
                        <a:spcAft>
                          <a:spcPts val="0"/>
                        </a:spcAft>
                      </a:pPr>
                      <a:r>
                        <a:rPr lang="en-US" sz="1200" dirty="0">
                          <a:effectLst/>
                        </a:rPr>
                        <a:t> </a:t>
                      </a:r>
                      <a:endParaRPr lang="en-US" sz="1200" dirty="0">
                        <a:effectLst/>
                        <a:latin typeface="Times New Roman"/>
                        <a:ea typeface="Times New Roman"/>
                      </a:endParaRPr>
                    </a:p>
                  </a:txBody>
                  <a:tcPr marL="73025" marR="73025" marT="0" marB="0"/>
                </a:tc>
              </a:tr>
            </a:tbl>
          </a:graphicData>
        </a:graphic>
      </p:graphicFrame>
    </p:spTree>
    <p:extLst>
      <p:ext uri="{BB962C8B-B14F-4D97-AF65-F5344CB8AC3E}">
        <p14:creationId xmlns:p14="http://schemas.microsoft.com/office/powerpoint/2010/main" val="347103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	CSCI-WIDE DESIGN DECISIONS</a:t>
            </a:r>
          </a:p>
        </p:txBody>
      </p:sp>
      <p:sp>
        <p:nvSpPr>
          <p:cNvPr id="8" name="Content Placeholder 7"/>
          <p:cNvSpPr>
            <a:spLocks noGrp="1"/>
          </p:cNvSpPr>
          <p:nvPr>
            <p:ph sz="half" idx="1"/>
          </p:nvPr>
        </p:nvSpPr>
        <p:spPr/>
        <p:txBody>
          <a:bodyPr>
            <a:normAutofit fontScale="47500" lnSpcReduction="20000"/>
          </a:bodyPr>
          <a:lstStyle/>
          <a:p>
            <a:pPr lvl="0"/>
            <a:r>
              <a:rPr lang="en-US" dirty="0"/>
              <a:t>Implementation will be a phased approach with core functionalities rapidly developed and integrated according to the WBS.</a:t>
            </a:r>
          </a:p>
          <a:p>
            <a:pPr lvl="0"/>
            <a:r>
              <a:rPr lang="en-US" dirty="0"/>
              <a:t>Precedence processing will not be done as a group of N-maps all at once, but rather will be a group of N-results of individual precedence tests.</a:t>
            </a:r>
          </a:p>
          <a:p>
            <a:pPr lvl="0"/>
            <a:r>
              <a:rPr lang="en-US" dirty="0"/>
              <a:t>Existing scripts for a </a:t>
            </a:r>
            <a:r>
              <a:rPr lang="en-US" dirty="0" err="1"/>
              <a:t>ViaSat</a:t>
            </a:r>
            <a:r>
              <a:rPr lang="en-US" dirty="0"/>
              <a:t> general purpose Selenium wrapper are available in python for use as-is, and should be used as the base class for deriving any additional functionality, i.e., new member functions.</a:t>
            </a:r>
          </a:p>
          <a:p>
            <a:pPr lvl="0"/>
            <a:r>
              <a:rPr lang="en-US" dirty="0"/>
              <a:t>Existing scripts for </a:t>
            </a:r>
            <a:r>
              <a:rPr lang="en-US" dirty="0" err="1"/>
              <a:t>ReDa</a:t>
            </a:r>
            <a:r>
              <a:rPr lang="en-US" dirty="0"/>
              <a:t> come with many GUI based advantages such as Results presentation and </a:t>
            </a:r>
            <a:r>
              <a:rPr lang="en-US" dirty="0" err="1"/>
              <a:t>phpMyAdmin</a:t>
            </a:r>
            <a:r>
              <a:rPr lang="en-US" dirty="0"/>
              <a:t> which make porting the exiting code a net advantage to the project; see Figure 2 and Figure 3. The updates are minor, but a slight re-work to the GUI entry-point, i.e. index.html, is needed to support both </a:t>
            </a:r>
            <a:r>
              <a:rPr lang="en-US" dirty="0" err="1"/>
              <a:t>ReDa</a:t>
            </a:r>
            <a:r>
              <a:rPr lang="en-US" dirty="0"/>
              <a:t> and the </a:t>
            </a:r>
            <a:r>
              <a:rPr lang="en-US" dirty="0" err="1"/>
              <a:t>ArcLight</a:t>
            </a:r>
            <a:r>
              <a:rPr lang="en-US" dirty="0"/>
              <a:t> Test GUI.</a:t>
            </a:r>
          </a:p>
          <a:p>
            <a:pPr lvl="0"/>
            <a:r>
              <a:rPr lang="en-US" dirty="0"/>
              <a:t>Existing </a:t>
            </a:r>
            <a:r>
              <a:rPr lang="en-US" dirty="0" err="1"/>
              <a:t>ReDa</a:t>
            </a:r>
            <a:r>
              <a:rPr lang="en-US" dirty="0"/>
              <a:t> library API’s are available in other scripting languages which also include other unneeded project specific </a:t>
            </a:r>
            <a:r>
              <a:rPr lang="en-US" dirty="0" smtClean="0"/>
              <a:t>extras; these </a:t>
            </a:r>
            <a:r>
              <a:rPr lang="en-US" dirty="0"/>
              <a:t>models can be used as a guide to adapt to </a:t>
            </a:r>
            <a:r>
              <a:rPr lang="en-US" dirty="0" err="1"/>
              <a:t>ArcLight</a:t>
            </a:r>
            <a:r>
              <a:rPr lang="en-US" dirty="0"/>
              <a:t> automation.</a:t>
            </a:r>
          </a:p>
          <a:p>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849460"/>
            <a:ext cx="4038600" cy="202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62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3.1	Unresolved Design Decisions</a:t>
            </a:r>
          </a:p>
        </p:txBody>
      </p:sp>
      <p:sp>
        <p:nvSpPr>
          <p:cNvPr id="6" name="Content Placeholder 5"/>
          <p:cNvSpPr>
            <a:spLocks noGrp="1"/>
          </p:cNvSpPr>
          <p:nvPr>
            <p:ph idx="1"/>
          </p:nvPr>
        </p:nvSpPr>
        <p:spPr/>
        <p:txBody>
          <a:bodyPr>
            <a:normAutofit fontScale="77500" lnSpcReduction="20000"/>
          </a:bodyPr>
          <a:lstStyle/>
          <a:p>
            <a:r>
              <a:rPr lang="en-US" dirty="0" smtClean="0"/>
              <a:t>The </a:t>
            </a:r>
            <a:r>
              <a:rPr lang="en-US" dirty="0"/>
              <a:t>following design decisions need further investigation and resolution to complete the design,</a:t>
            </a:r>
          </a:p>
          <a:p>
            <a:pPr lvl="0"/>
            <a:r>
              <a:rPr lang="en-US" dirty="0"/>
              <a:t>Generating map coordinates on the Linux based server</a:t>
            </a:r>
          </a:p>
          <a:p>
            <a:pPr lvl="1"/>
            <a:r>
              <a:rPr lang="en-US" dirty="0"/>
              <a:t>Is </a:t>
            </a:r>
            <a:r>
              <a:rPr lang="en-US" dirty="0" err="1"/>
              <a:t>Matlab</a:t>
            </a:r>
            <a:r>
              <a:rPr lang="en-US" dirty="0"/>
              <a:t> licensing for Linux easily available with existing license for Windows?</a:t>
            </a:r>
          </a:p>
          <a:p>
            <a:pPr lvl="1"/>
            <a:r>
              <a:rPr lang="en-US" dirty="0"/>
              <a:t>What is LOE for updating scripts for GNU Octave as an alternative to </a:t>
            </a:r>
            <a:r>
              <a:rPr lang="en-US" dirty="0" err="1"/>
              <a:t>Matlab</a:t>
            </a:r>
            <a:r>
              <a:rPr lang="en-US" dirty="0"/>
              <a:t>?</a:t>
            </a:r>
          </a:p>
          <a:p>
            <a:pPr lvl="0"/>
            <a:r>
              <a:rPr lang="en-US" dirty="0"/>
              <a:t>Generating </a:t>
            </a:r>
            <a:r>
              <a:rPr lang="en-US" dirty="0" err="1"/>
              <a:t>kml</a:t>
            </a:r>
            <a:r>
              <a:rPr lang="en-US" dirty="0"/>
              <a:t> file on the Linux based server </a:t>
            </a:r>
          </a:p>
          <a:p>
            <a:pPr lvl="1"/>
            <a:r>
              <a:rPr lang="en-US" dirty="0"/>
              <a:t>Is </a:t>
            </a:r>
            <a:r>
              <a:rPr lang="en-US" dirty="0" err="1"/>
              <a:t>Matlab</a:t>
            </a:r>
            <a:r>
              <a:rPr lang="en-US" dirty="0"/>
              <a:t> licensing for Linux easily available with existing license for Windows?</a:t>
            </a:r>
          </a:p>
          <a:p>
            <a:pPr lvl="1"/>
            <a:r>
              <a:rPr lang="en-US" dirty="0"/>
              <a:t>What is LOE for updating scripts for GNU Octave as an alternative to </a:t>
            </a:r>
            <a:r>
              <a:rPr lang="en-US" dirty="0" err="1"/>
              <a:t>Matlab</a:t>
            </a:r>
            <a:r>
              <a:rPr lang="en-US" dirty="0" smtClean="0"/>
              <a:t>?</a:t>
            </a:r>
          </a:p>
          <a:p>
            <a:r>
              <a:rPr lang="en-US" dirty="0" smtClean="0"/>
              <a:t>Human decisions WRT Google Earth of .</a:t>
            </a:r>
            <a:r>
              <a:rPr lang="en-US" dirty="0" err="1" smtClean="0"/>
              <a:t>kml</a:t>
            </a:r>
            <a:endParaRPr lang="en-US" dirty="0"/>
          </a:p>
        </p:txBody>
      </p:sp>
    </p:spTree>
    <p:extLst>
      <p:ext uri="{BB962C8B-B14F-4D97-AF65-F5344CB8AC3E}">
        <p14:creationId xmlns:p14="http://schemas.microsoft.com/office/powerpoint/2010/main" val="1240790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CSCI ARCHITECTURAL DESIGN</a:t>
            </a:r>
          </a:p>
        </p:txBody>
      </p:sp>
      <p:sp>
        <p:nvSpPr>
          <p:cNvPr id="3" name="Content Placeholder 2"/>
          <p:cNvSpPr>
            <a:spLocks noGrp="1"/>
          </p:cNvSpPr>
          <p:nvPr>
            <p:ph sz="half" idx="1"/>
          </p:nvPr>
        </p:nvSpPr>
        <p:spPr/>
        <p:txBody>
          <a:bodyPr>
            <a:normAutofit fontScale="62500" lnSpcReduction="20000"/>
          </a:bodyPr>
          <a:lstStyle/>
          <a:p>
            <a:r>
              <a:rPr lang="en-US" dirty="0" smtClean="0"/>
              <a:t>Defines software </a:t>
            </a:r>
            <a:r>
              <a:rPr lang="en-US" dirty="0"/>
              <a:t>architecture at the component level </a:t>
            </a:r>
            <a:endParaRPr lang="en-US" dirty="0" smtClean="0"/>
          </a:p>
          <a:p>
            <a:r>
              <a:rPr lang="en-US" dirty="0" smtClean="0"/>
              <a:t>Focuses </a:t>
            </a:r>
            <a:r>
              <a:rPr lang="en-US" dirty="0"/>
              <a:t>on the inter-component interactions, i.e. the software high-level design. </a:t>
            </a:r>
          </a:p>
          <a:p>
            <a:r>
              <a:rPr lang="en-US" dirty="0" smtClean="0"/>
              <a:t>Diagram shows COTS </a:t>
            </a:r>
            <a:r>
              <a:rPr lang="en-US" dirty="0"/>
              <a:t>products perspective </a:t>
            </a:r>
            <a:r>
              <a:rPr lang="en-US" dirty="0" smtClean="0"/>
              <a:t>of system </a:t>
            </a:r>
            <a:r>
              <a:rPr lang="en-US" dirty="0"/>
              <a:t>architecture </a:t>
            </a:r>
            <a:r>
              <a:rPr lang="en-US" dirty="0" smtClean="0"/>
              <a:t>from </a:t>
            </a:r>
            <a:r>
              <a:rPr lang="en-US" dirty="0"/>
              <a:t>which the software architecture is derived.  </a:t>
            </a:r>
            <a:endParaRPr lang="en-US" dirty="0" smtClean="0"/>
          </a:p>
          <a:p>
            <a:pPr lvl="1"/>
            <a:r>
              <a:rPr lang="en-US" dirty="0" smtClean="0"/>
              <a:t>The </a:t>
            </a:r>
            <a:r>
              <a:rPr lang="en-US" dirty="0"/>
              <a:t>Apache, MySQL, and Python/PHP elements, all running on Linux, provide the framework for external browser based command and control of the test system. </a:t>
            </a:r>
            <a:endParaRPr lang="en-US" dirty="0" smtClean="0"/>
          </a:p>
          <a:p>
            <a:pPr lvl="1"/>
            <a:r>
              <a:rPr lang="en-US" dirty="0" smtClean="0"/>
              <a:t>The </a:t>
            </a:r>
            <a:r>
              <a:rPr lang="en-US" dirty="0"/>
              <a:t>Python/PHP, </a:t>
            </a:r>
            <a:r>
              <a:rPr lang="en-US" dirty="0" err="1"/>
              <a:t>Matlab</a:t>
            </a:r>
            <a:r>
              <a:rPr lang="en-US" dirty="0"/>
              <a:t> [TBR], Selenium, Browser, </a:t>
            </a:r>
            <a:r>
              <a:rPr lang="en-US" dirty="0" err="1"/>
              <a:t>Tcl</a:t>
            </a:r>
            <a:r>
              <a:rPr lang="en-US" dirty="0"/>
              <a:t>/Expect elements provide the framework for control of the </a:t>
            </a:r>
            <a:r>
              <a:rPr lang="en-US" dirty="0" err="1"/>
              <a:t>ArcLight</a:t>
            </a:r>
            <a:r>
              <a:rPr lang="en-US" dirty="0"/>
              <a:t> system (unit under test). </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4023"/>
            <a:ext cx="4038600" cy="2558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50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4.1	CSCI Components</a:t>
            </a:r>
            <a:endParaRPr lang="en-US" dirty="0"/>
          </a:p>
        </p:txBody>
      </p:sp>
      <p:sp>
        <p:nvSpPr>
          <p:cNvPr id="6" name="Content Placeholder 5"/>
          <p:cNvSpPr>
            <a:spLocks noGrp="1"/>
          </p:cNvSpPr>
          <p:nvPr>
            <p:ph sz="half" idx="1"/>
          </p:nvPr>
        </p:nvSpPr>
        <p:spPr/>
        <p:txBody>
          <a:bodyPr>
            <a:normAutofit/>
          </a:bodyPr>
          <a:lstStyle/>
          <a:p>
            <a:pPr lvl="0"/>
            <a:r>
              <a:rPr lang="en-US" sz="1400" dirty="0" err="1" smtClean="0"/>
              <a:t>ArcLight</a:t>
            </a:r>
            <a:r>
              <a:rPr lang="en-US" sz="1400" dirty="0" smtClean="0"/>
              <a:t> Test GUI manages simple set of html webpages for launching tests and getting results</a:t>
            </a:r>
          </a:p>
          <a:p>
            <a:pPr lvl="0"/>
            <a:r>
              <a:rPr lang="en-US" sz="1400" dirty="0" smtClean="0"/>
              <a:t>(</a:t>
            </a:r>
            <a:r>
              <a:rPr lang="en-US" sz="1400" dirty="0" err="1" smtClean="0"/>
              <a:t>ArcLight</a:t>
            </a:r>
            <a:r>
              <a:rPr lang="en-US" sz="1400" dirty="0" smtClean="0"/>
              <a:t> Test Cases is a conceptual CSCI)</a:t>
            </a:r>
          </a:p>
          <a:p>
            <a:r>
              <a:rPr lang="en-US" sz="1400" dirty="0" err="1" smtClean="0"/>
              <a:t>ArcLight</a:t>
            </a:r>
            <a:r>
              <a:rPr lang="en-US" sz="1400" dirty="0" smtClean="0"/>
              <a:t> Automation Manager, which manages and controls test case execution that can be launched from AL Test GUI or Linux shell. </a:t>
            </a:r>
          </a:p>
          <a:p>
            <a:pPr lvl="1"/>
            <a:r>
              <a:rPr lang="en-US" sz="1200" dirty="0" smtClean="0"/>
              <a:t>Common configuration of test database and files </a:t>
            </a:r>
          </a:p>
          <a:p>
            <a:pPr lvl="1"/>
            <a:r>
              <a:rPr lang="en-US" sz="1200" dirty="0" smtClean="0"/>
              <a:t>Utilize API layers to manage devices during execution of test procedures</a:t>
            </a:r>
          </a:p>
          <a:p>
            <a:pPr lvl="1"/>
            <a:r>
              <a:rPr lang="en-US" sz="1200" dirty="0" smtClean="0"/>
              <a:t>Extensible for additional test cases</a:t>
            </a:r>
          </a:p>
          <a:p>
            <a:pPr lvl="1"/>
            <a:r>
              <a:rPr lang="en-US" sz="1200" dirty="0" smtClean="0"/>
              <a:t>Follows standardized results logging API  (or </a:t>
            </a:r>
            <a:r>
              <a:rPr lang="en-US" sz="1200" dirty="0" err="1" smtClean="0"/>
              <a:t>ReDa</a:t>
            </a:r>
            <a:r>
              <a:rPr lang="en-US" sz="1200" dirty="0" smtClean="0"/>
              <a:t>)</a:t>
            </a:r>
          </a:p>
          <a:p>
            <a:r>
              <a:rPr lang="en-US" sz="1400" dirty="0" smtClean="0"/>
              <a:t>Map Bundles Test Cases, which is a collection of scripts/objects for executing the map bundles test suite</a:t>
            </a:r>
          </a:p>
          <a:p>
            <a:pPr lvl="1"/>
            <a:r>
              <a:rPr lang="en-US" sz="1200" dirty="0" err="1" smtClean="0"/>
              <a:t>mapBun</a:t>
            </a:r>
            <a:r>
              <a:rPr lang="en-US" sz="1200" dirty="0" smtClean="0"/>
              <a:t> Trickle</a:t>
            </a:r>
          </a:p>
          <a:p>
            <a:pPr lvl="1"/>
            <a:r>
              <a:rPr lang="en-US" sz="1200" dirty="0" err="1" smtClean="0"/>
              <a:t>mapBun</a:t>
            </a:r>
            <a:r>
              <a:rPr lang="en-US" sz="1200" dirty="0" smtClean="0"/>
              <a:t> Terminal Upload</a:t>
            </a:r>
          </a:p>
          <a:p>
            <a:pPr lvl="1"/>
            <a:r>
              <a:rPr lang="en-US" sz="1200" dirty="0" err="1" smtClean="0"/>
              <a:t>mapBun</a:t>
            </a:r>
            <a:r>
              <a:rPr lang="en-US" sz="1200" dirty="0" smtClean="0"/>
              <a:t> Precedence</a:t>
            </a:r>
          </a:p>
          <a:p>
            <a:pPr lvl="1"/>
            <a:r>
              <a:rPr lang="en-US" sz="1200" dirty="0" err="1" smtClean="0"/>
              <a:t>mapBun</a:t>
            </a:r>
            <a:r>
              <a:rPr lang="en-US" sz="1200" dirty="0" smtClean="0"/>
              <a:t> FL Lock</a:t>
            </a:r>
          </a:p>
          <a:p>
            <a:r>
              <a:rPr lang="en-US" sz="1400" dirty="0" smtClean="0"/>
              <a:t>Any other added Test Cases</a:t>
            </a:r>
          </a:p>
        </p:txBody>
      </p:sp>
      <p:sp>
        <p:nvSpPr>
          <p:cNvPr id="5" name="Content Placeholder 4"/>
          <p:cNvSpPr>
            <a:spLocks noGrp="1"/>
          </p:cNvSpPr>
          <p:nvPr>
            <p:ph sz="half" idx="2"/>
          </p:nvPr>
        </p:nvSpPr>
        <p:spPr/>
        <p:txBody>
          <a:bodyPr>
            <a:noAutofit/>
          </a:bodyPr>
          <a:lstStyle/>
          <a:p>
            <a:pPr lvl="0"/>
            <a:r>
              <a:rPr lang="en-US" sz="1400" dirty="0" err="1"/>
              <a:t>ArcLight</a:t>
            </a:r>
            <a:r>
              <a:rPr lang="en-US" sz="1400" dirty="0"/>
              <a:t> GUI is a collection of scripts/objects for automating </a:t>
            </a:r>
            <a:r>
              <a:rPr lang="en-US" sz="1400" dirty="0" err="1"/>
              <a:t>ArcLight</a:t>
            </a:r>
            <a:r>
              <a:rPr lang="en-US" sz="1400" dirty="0"/>
              <a:t> NMS/EMS and Terminal GUI actions through the </a:t>
            </a:r>
            <a:r>
              <a:rPr lang="en-US" sz="1400" dirty="0" err="1"/>
              <a:t>ViaSat</a:t>
            </a:r>
            <a:r>
              <a:rPr lang="en-US" sz="1400" dirty="0"/>
              <a:t> Selenium CSCI or the Selenium Library.</a:t>
            </a:r>
          </a:p>
          <a:p>
            <a:pPr lvl="0"/>
            <a:r>
              <a:rPr lang="en-US" sz="1400" dirty="0" err="1"/>
              <a:t>ViaSat</a:t>
            </a:r>
            <a:r>
              <a:rPr lang="en-US" sz="1400" dirty="0"/>
              <a:t> Selenium is an existing collection of common scripts/objects for automating </a:t>
            </a:r>
            <a:r>
              <a:rPr lang="en-US" sz="1400" dirty="0" err="1"/>
              <a:t>ViaSat</a:t>
            </a:r>
            <a:r>
              <a:rPr lang="en-US" sz="1400" dirty="0"/>
              <a:t> browser based GUI actions.</a:t>
            </a:r>
          </a:p>
          <a:p>
            <a:pPr lvl="0"/>
            <a:r>
              <a:rPr lang="en-US" sz="1400" dirty="0" err="1"/>
              <a:t>ArcLight</a:t>
            </a:r>
            <a:r>
              <a:rPr lang="en-US" sz="1400" dirty="0"/>
              <a:t> Devices is a collection of scripts/objects for automating </a:t>
            </a:r>
            <a:r>
              <a:rPr lang="en-US" sz="1400" dirty="0" err="1"/>
              <a:t>ArcLight</a:t>
            </a:r>
            <a:r>
              <a:rPr lang="en-US" sz="1400" dirty="0"/>
              <a:t> devices through console interfaces, i.e. serial or </a:t>
            </a:r>
            <a:r>
              <a:rPr lang="en-US" sz="1400" dirty="0" err="1"/>
              <a:t>ssh</a:t>
            </a:r>
            <a:r>
              <a:rPr lang="en-US" sz="1400" dirty="0"/>
              <a:t> based CLI.</a:t>
            </a:r>
          </a:p>
          <a:p>
            <a:pPr lvl="0"/>
            <a:r>
              <a:rPr lang="en-US" sz="1400" dirty="0"/>
              <a:t>GTAF Devices is a collection of scripts/objects for automating test equipment and providing a layer of common drivers for serial or </a:t>
            </a:r>
            <a:r>
              <a:rPr lang="en-US" sz="1400" dirty="0" err="1"/>
              <a:t>ssh</a:t>
            </a:r>
            <a:r>
              <a:rPr lang="en-US" sz="1400" dirty="0"/>
              <a:t> communications.</a:t>
            </a:r>
          </a:p>
          <a:p>
            <a:pPr lvl="0"/>
            <a:r>
              <a:rPr lang="en-US" sz="1400" dirty="0" err="1"/>
              <a:t>ArcLight</a:t>
            </a:r>
            <a:r>
              <a:rPr lang="en-US" sz="1400" dirty="0"/>
              <a:t> Database is a collection of scripts</a:t>
            </a:r>
          </a:p>
          <a:p>
            <a:pPr lvl="0"/>
            <a:r>
              <a:rPr lang="en-US" sz="1400" dirty="0"/>
              <a:t>MySQL is the customization scripts for the COTS component</a:t>
            </a:r>
            <a:r>
              <a:rPr lang="en-US" sz="1400" dirty="0" smtClean="0"/>
              <a:t>.</a:t>
            </a:r>
            <a:endParaRPr lang="en-US" sz="1400" dirty="0"/>
          </a:p>
        </p:txBody>
      </p:sp>
    </p:spTree>
    <p:extLst>
      <p:ext uri="{BB962C8B-B14F-4D97-AF65-F5344CB8AC3E}">
        <p14:creationId xmlns:p14="http://schemas.microsoft.com/office/powerpoint/2010/main" val="3176948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69569</TotalTime>
  <Words>4068</Words>
  <Application>Microsoft Office PowerPoint</Application>
  <PresentationFormat>On-screen Show (4:3)</PresentationFormat>
  <Paragraphs>1215</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Design Review  of  Software Detailed Design for ArcLight Automation  Map Bundle Testing </vt:lpstr>
      <vt:lpstr>Revision History</vt:lpstr>
      <vt:lpstr>Agenda</vt:lpstr>
      <vt:lpstr>1. Scope</vt:lpstr>
      <vt:lpstr>2. References</vt:lpstr>
      <vt:lpstr>3 CSCI-WIDE DESIGN DECISIONS</vt:lpstr>
      <vt:lpstr>3.1 Unresolved Design Decisions</vt:lpstr>
      <vt:lpstr>4 CSCI ARCHITECTURAL DESIGN</vt:lpstr>
      <vt:lpstr>4.1 CSCI Components</vt:lpstr>
      <vt:lpstr>CSCI Components Interaction</vt:lpstr>
      <vt:lpstr>4.2 Concept of Execution (per Trickle Test Use Case diagram)</vt:lpstr>
      <vt:lpstr>Trickle Test Use Case</vt:lpstr>
      <vt:lpstr>4.3 Interface Design</vt:lpstr>
      <vt:lpstr>4.3.2.2.1 Screens Interface</vt:lpstr>
      <vt:lpstr>Automation Homepage</vt:lpstr>
      <vt:lpstr>Test Launch and Results</vt:lpstr>
      <vt:lpstr>Configuration Screens</vt:lpstr>
      <vt:lpstr>4.3.2.2.2 AL Test GUI Scripts Interface</vt:lpstr>
      <vt:lpstr>4.3.2.3 AL DB Interface</vt:lpstr>
      <vt:lpstr>4.3.2.4 AL Test Cases</vt:lpstr>
      <vt:lpstr>4.3.2.5 AL GUI Interface</vt:lpstr>
      <vt:lpstr>4.3.2.6 ViaSat Selenium Interface</vt:lpstr>
      <vt:lpstr>4.3.2.7 AL Devices Interface</vt:lpstr>
      <vt:lpstr>4.3.2.9 Results Database Interface</vt:lpstr>
      <vt:lpstr>4.3.2.10 MySQL Interface</vt:lpstr>
      <vt:lpstr>5 CSCI DETAILED DESIGN</vt:lpstr>
      <vt:lpstr>5.3 AL Database</vt:lpstr>
      <vt:lpstr>5.4 AL Test Cases</vt:lpstr>
      <vt:lpstr>5.4.2 Map Bundles</vt:lpstr>
      <vt:lpstr>5.4.2.3 mapbunConf</vt:lpstr>
      <vt:lpstr>5.4.2.3.1 mapbunConf Pseudo-Code</vt:lpstr>
      <vt:lpstr>5.4.2.4 mapbunTrickle</vt:lpstr>
      <vt:lpstr>5.4.2.5 mapbunUpload</vt:lpstr>
      <vt:lpstr>5.4.2.6 mapbunFLLock</vt:lpstr>
      <vt:lpstr>5.5 AL GUI</vt:lpstr>
      <vt:lpstr>5.6 ViaSat Selenium</vt:lpstr>
      <vt:lpstr>5.7 AL Devices</vt:lpstr>
      <vt:lpstr>5.10 MySQL </vt:lpstr>
      <vt:lpstr>Project Planning</vt:lpstr>
      <vt:lpstr>Schedule - WBS with Sprint Milestones</vt:lpstr>
      <vt:lpstr>Minutes from Review on 5/26/2015</vt:lpstr>
      <vt:lpstr>Automation Support for  Network Terminal Login (NLG)   Design Slides</vt:lpstr>
      <vt:lpstr>Updates for NLG</vt:lpstr>
      <vt:lpstr>Updates For NLG</vt:lpstr>
      <vt:lpstr>ALDB Updates For NLG</vt:lpstr>
      <vt:lpstr>NLG Status Poller</vt:lpstr>
      <vt:lpstr>POST PROCESSING Terminal Syslog</vt:lpstr>
      <vt:lpstr>Data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ArcLight Automation System/Subsystem  Design Description</dc:title>
  <dc:creator>Wolff, Michael</dc:creator>
  <cp:lastModifiedBy>Wolff, Michael</cp:lastModifiedBy>
  <cp:revision>421</cp:revision>
  <cp:lastPrinted>2015-06-05T20:49:11Z</cp:lastPrinted>
  <dcterms:created xsi:type="dcterms:W3CDTF">2006-08-16T00:00:00Z</dcterms:created>
  <dcterms:modified xsi:type="dcterms:W3CDTF">2016-01-11T18:55:39Z</dcterms:modified>
</cp:coreProperties>
</file>