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06" r:id="rId3"/>
    <p:sldId id="257" r:id="rId4"/>
    <p:sldId id="258" r:id="rId5"/>
    <p:sldId id="319" r:id="rId6"/>
    <p:sldId id="287" r:id="rId7"/>
    <p:sldId id="318" r:id="rId8"/>
    <p:sldId id="273" r:id="rId9"/>
    <p:sldId id="327" r:id="rId10"/>
    <p:sldId id="328" r:id="rId11"/>
    <p:sldId id="302" r:id="rId12"/>
    <p:sldId id="330" r:id="rId13"/>
    <p:sldId id="336" r:id="rId14"/>
    <p:sldId id="332" r:id="rId15"/>
    <p:sldId id="335" r:id="rId16"/>
    <p:sldId id="333" r:id="rId17"/>
    <p:sldId id="334" r:id="rId18"/>
    <p:sldId id="339" r:id="rId19"/>
    <p:sldId id="344" r:id="rId20"/>
    <p:sldId id="345" r:id="rId21"/>
    <p:sldId id="320" r:id="rId22"/>
    <p:sldId id="321" r:id="rId23"/>
    <p:sldId id="337" r:id="rId24"/>
    <p:sldId id="338" r:id="rId25"/>
    <p:sldId id="342" r:id="rId26"/>
    <p:sldId id="326" r:id="rId27"/>
    <p:sldId id="331" r:id="rId28"/>
    <p:sldId id="341" r:id="rId29"/>
    <p:sldId id="343" r:id="rId30"/>
    <p:sldId id="325" r:id="rId31"/>
    <p:sldId id="317" r:id="rId32"/>
    <p:sldId id="329" r:id="rId33"/>
    <p:sldId id="309" r:id="rId34"/>
  </p:sldIdLst>
  <p:sldSz cx="9144000" cy="6858000" type="screen4x3"/>
  <p:notesSz cx="7010400" cy="9223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1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1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93220-14F5-4FC3-8EC1-B0611810A0AA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1103"/>
            <a:ext cx="5608320" cy="415051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0606"/>
            <a:ext cx="3037840" cy="4611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60606"/>
            <a:ext cx="3037840" cy="4611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1E80D-A376-46EF-99C3-FB1DADBCA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48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1E80D-A376-46EF-99C3-FB1DADBCA37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14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0363"/>
            <a:ext cx="8001000" cy="612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30325"/>
            <a:ext cx="4038600" cy="51339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76800" y="1330325"/>
            <a:ext cx="4038600" cy="51339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652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360363"/>
            <a:ext cx="8001000" cy="612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330325"/>
            <a:ext cx="4038600" cy="2490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330325"/>
            <a:ext cx="4038600" cy="2490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973513"/>
            <a:ext cx="4038600" cy="2490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0" y="3973513"/>
            <a:ext cx="4038600" cy="2490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14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21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47850"/>
          </a:xfrm>
        </p:spPr>
        <p:txBody>
          <a:bodyPr>
            <a:noAutofit/>
          </a:bodyPr>
          <a:lstStyle/>
          <a:p>
            <a:r>
              <a:rPr lang="en-US" sz="3200" dirty="0" smtClean="0"/>
              <a:t>Users Manual</a:t>
            </a:r>
            <a:br>
              <a:rPr lang="en-US" sz="3200" dirty="0" smtClean="0"/>
            </a:br>
            <a:r>
              <a:rPr lang="en-US" sz="3200" dirty="0" smtClean="0"/>
              <a:t>for</a:t>
            </a:r>
            <a:br>
              <a:rPr lang="en-US" sz="3200" dirty="0" smtClean="0"/>
            </a:br>
            <a:r>
              <a:rPr lang="en-US" sz="3200" dirty="0" err="1" smtClean="0"/>
              <a:t>ArcLight</a:t>
            </a:r>
            <a:r>
              <a:rPr lang="en-US" sz="3200" dirty="0" smtClean="0"/>
              <a:t> Automation Appliance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By: Michael Wolff</a:t>
            </a:r>
          </a:p>
          <a:p>
            <a:r>
              <a:rPr lang="en-US" dirty="0" smtClean="0"/>
              <a:t>February 29, </a:t>
            </a:r>
            <a:r>
              <a:rPr lang="en-US" dirty="0" smtClean="0"/>
              <a:t>2016</a:t>
            </a:r>
          </a:p>
          <a:p>
            <a:r>
              <a:rPr lang="en-US" dirty="0" smtClean="0"/>
              <a:t>Revision: </a:t>
            </a:r>
            <a:r>
              <a:rPr lang="en-US" dirty="0" smtClean="0"/>
              <a:t>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Configuration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Dedicated NMS/Hub for Map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Access to “any” AL1 NMS and “all” Terminals for Data Collection and VMT Commands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56" y="262467"/>
            <a:ext cx="7220844" cy="4549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630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1" name="Title 2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Deployment Configuration</a:t>
            </a:r>
            <a:endParaRPr lang="en-US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Corporate Access for services, i.e. Perforce, Web access to Automation for testers</a:t>
            </a:r>
          </a:p>
          <a:p>
            <a:r>
              <a:rPr lang="en-US" dirty="0" smtClean="0"/>
              <a:t>Blade Server Hardware</a:t>
            </a:r>
          </a:p>
          <a:p>
            <a:pPr lvl="1"/>
            <a:r>
              <a:rPr lang="en-US" dirty="0" smtClean="0"/>
              <a:t>Uses Virtual OS (VMware </a:t>
            </a:r>
            <a:r>
              <a:rPr lang="en-US" dirty="0" err="1" smtClean="0"/>
              <a:t>ESXi</a:t>
            </a:r>
            <a:r>
              <a:rPr lang="en-US" dirty="0" smtClean="0"/>
              <a:t>) with Virtual Machines (VM)</a:t>
            </a:r>
          </a:p>
          <a:p>
            <a:pPr lvl="2"/>
            <a:r>
              <a:rPr lang="en-US" dirty="0" smtClean="0"/>
              <a:t>NMS, EMS, </a:t>
            </a:r>
            <a:r>
              <a:rPr lang="en-US" dirty="0" err="1" smtClean="0"/>
              <a:t>RtNMS</a:t>
            </a:r>
            <a:r>
              <a:rPr lang="en-US" dirty="0" smtClean="0"/>
              <a:t>, IPE,  Linux VM (for test automation controller); (</a:t>
            </a:r>
            <a:r>
              <a:rPr lang="en-US" dirty="0" err="1" smtClean="0"/>
              <a:t>SuSE</a:t>
            </a:r>
            <a:r>
              <a:rPr lang="en-US" dirty="0" smtClean="0"/>
              <a:t>/CentOS) </a:t>
            </a:r>
          </a:p>
          <a:p>
            <a:pPr lvl="1"/>
            <a:r>
              <a:rPr lang="en-US" dirty="0" smtClean="0"/>
              <a:t>Ethernet</a:t>
            </a:r>
          </a:p>
          <a:p>
            <a:pPr lvl="2"/>
            <a:r>
              <a:rPr lang="en-US" dirty="0" smtClean="0"/>
              <a:t>virtual networks to each VM</a:t>
            </a:r>
          </a:p>
          <a:p>
            <a:r>
              <a:rPr lang="en-US" dirty="0" smtClean="0"/>
              <a:t>EFLM </a:t>
            </a:r>
          </a:p>
          <a:p>
            <a:pPr lvl="1"/>
            <a:r>
              <a:rPr lang="en-US" dirty="0" smtClean="0"/>
              <a:t>EHC with EFLM software</a:t>
            </a:r>
          </a:p>
          <a:p>
            <a:r>
              <a:rPr lang="en-US" dirty="0" smtClean="0"/>
              <a:t>Forward Links</a:t>
            </a:r>
          </a:p>
          <a:p>
            <a:pPr lvl="1"/>
            <a:r>
              <a:rPr lang="en-US" dirty="0" smtClean="0"/>
              <a:t>Normal</a:t>
            </a:r>
          </a:p>
          <a:p>
            <a:pPr lvl="2"/>
            <a:r>
              <a:rPr lang="en-US" dirty="0" smtClean="0"/>
              <a:t>EFLM to Terminal</a:t>
            </a:r>
          </a:p>
          <a:p>
            <a:pPr lvl="1"/>
            <a:r>
              <a:rPr lang="en-US" dirty="0" smtClean="0"/>
              <a:t>Spectral Inversion</a:t>
            </a:r>
          </a:p>
          <a:p>
            <a:pPr lvl="2"/>
            <a:r>
              <a:rPr lang="en-US" dirty="0" smtClean="0"/>
              <a:t>EFLM To Mixer (R)</a:t>
            </a:r>
          </a:p>
          <a:p>
            <a:pPr lvl="2"/>
            <a:r>
              <a:rPr lang="en-US" dirty="0" smtClean="0"/>
              <a:t>Signal Generator to Mixer (L)</a:t>
            </a:r>
          </a:p>
          <a:p>
            <a:pPr lvl="2"/>
            <a:r>
              <a:rPr lang="en-US" dirty="0" smtClean="0"/>
              <a:t>Mixer to Terminal (I)</a:t>
            </a:r>
          </a:p>
          <a:p>
            <a:pPr lvl="1"/>
            <a:r>
              <a:rPr lang="en-US" dirty="0" smtClean="0"/>
              <a:t>Special Pilots</a:t>
            </a:r>
          </a:p>
          <a:p>
            <a:pPr lvl="2"/>
            <a:r>
              <a:rPr lang="en-US" dirty="0" smtClean="0"/>
              <a:t>SAM4/FLM4 to Terminal</a:t>
            </a:r>
          </a:p>
          <a:p>
            <a:pPr lvl="2"/>
            <a:r>
              <a:rPr lang="en-US" dirty="0" smtClean="0"/>
              <a:t>Setup single frequency @SAM and let Automation Tool run test to set Terminal and capture results</a:t>
            </a:r>
          </a:p>
          <a:p>
            <a:r>
              <a:rPr lang="en-US" dirty="0" smtClean="0"/>
              <a:t>Data Collection</a:t>
            </a:r>
          </a:p>
          <a:p>
            <a:pPr lvl="1"/>
            <a:r>
              <a:rPr lang="en-US" dirty="0" smtClean="0"/>
              <a:t>Automation Appliance has IP Connectivity to all Terminals (VLANs 8XX) and all NMS/EMS in 136 subnet</a:t>
            </a:r>
          </a:p>
        </p:txBody>
      </p:sp>
    </p:spTree>
    <p:extLst>
      <p:ext uri="{BB962C8B-B14F-4D97-AF65-F5344CB8AC3E}">
        <p14:creationId xmlns:p14="http://schemas.microsoft.com/office/powerpoint/2010/main" val="27226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 and Control</a:t>
            </a:r>
            <a:br>
              <a:rPr lang="en-US" dirty="0" smtClean="0"/>
            </a:br>
            <a:r>
              <a:rPr lang="en-US" dirty="0" smtClean="0"/>
              <a:t>Homepage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Homepage</a:t>
            </a:r>
          </a:p>
          <a:p>
            <a:pPr lvl="1"/>
            <a:r>
              <a:rPr lang="en-US" dirty="0" smtClean="0"/>
              <a:t>http://192.168.136.92/index.html</a:t>
            </a:r>
          </a:p>
          <a:p>
            <a:pPr lvl="1"/>
            <a:r>
              <a:rPr lang="en-US" dirty="0" smtClean="0"/>
              <a:t>Hyperlinks to</a:t>
            </a:r>
          </a:p>
          <a:p>
            <a:pPr lvl="2"/>
            <a:r>
              <a:rPr lang="en-US" dirty="0" smtClean="0"/>
              <a:t>Test Procedures Launch</a:t>
            </a:r>
          </a:p>
          <a:p>
            <a:pPr lvl="2"/>
            <a:r>
              <a:rPr lang="en-US" dirty="0" smtClean="0"/>
              <a:t>Test Results</a:t>
            </a:r>
          </a:p>
          <a:p>
            <a:pPr lvl="2"/>
            <a:r>
              <a:rPr lang="en-US" dirty="0" smtClean="0"/>
              <a:t>Test </a:t>
            </a:r>
            <a:r>
              <a:rPr lang="en-US" dirty="0" smtClean="0"/>
              <a:t>Configuration</a:t>
            </a:r>
          </a:p>
          <a:p>
            <a:pPr lvl="2"/>
            <a:r>
              <a:rPr lang="en-US" dirty="0" smtClean="0"/>
              <a:t>Test Utilities</a:t>
            </a:r>
          </a:p>
          <a:p>
            <a:pPr lvl="2"/>
            <a:r>
              <a:rPr lang="en-US" dirty="0" err="1" smtClean="0"/>
              <a:t>ReDa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682" y="1752600"/>
            <a:ext cx="3119718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66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Command and Control</a:t>
            </a:r>
            <a:br>
              <a:rPr lang="en-US" dirty="0"/>
            </a:br>
            <a:r>
              <a:rPr lang="en-US" dirty="0" smtClean="0"/>
              <a:t>Test </a:t>
            </a:r>
            <a:r>
              <a:rPr lang="en-US" dirty="0"/>
              <a:t>Launcher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Test Launcher</a:t>
            </a:r>
          </a:p>
          <a:p>
            <a:pPr lvl="1"/>
            <a:r>
              <a:rPr lang="en-US" dirty="0" smtClean="0"/>
              <a:t>Choose Configuration Group(s)</a:t>
            </a:r>
          </a:p>
          <a:p>
            <a:pPr lvl="2"/>
            <a:r>
              <a:rPr lang="en-US" dirty="0" smtClean="0"/>
              <a:t>Examples:  “400-410, 413, 500”, or “505”</a:t>
            </a:r>
          </a:p>
          <a:p>
            <a:pPr lvl="2"/>
            <a:r>
              <a:rPr lang="en-US" dirty="0" smtClean="0"/>
              <a:t>Allows for Map serial </a:t>
            </a:r>
            <a:r>
              <a:rPr lang="en-US" dirty="0"/>
              <a:t>b</a:t>
            </a:r>
            <a:r>
              <a:rPr lang="en-US" dirty="0" smtClean="0"/>
              <a:t>atch or NLG parallel monitoring</a:t>
            </a:r>
          </a:p>
          <a:p>
            <a:pPr lvl="1"/>
            <a:r>
              <a:rPr lang="en-US" dirty="0" smtClean="0"/>
              <a:t>Check one or more desired tests (user should make good choices)</a:t>
            </a:r>
          </a:p>
          <a:p>
            <a:pPr lvl="2"/>
            <a:r>
              <a:rPr lang="en-US" dirty="0" smtClean="0"/>
              <a:t>Map Bundle </a:t>
            </a:r>
          </a:p>
          <a:p>
            <a:pPr lvl="3"/>
            <a:r>
              <a:rPr lang="en-US" dirty="0" smtClean="0"/>
              <a:t>Terminal Upload</a:t>
            </a:r>
          </a:p>
          <a:p>
            <a:pPr lvl="3"/>
            <a:r>
              <a:rPr lang="en-US" dirty="0" smtClean="0"/>
              <a:t>Trickle</a:t>
            </a:r>
          </a:p>
          <a:p>
            <a:pPr lvl="3"/>
            <a:r>
              <a:rPr lang="en-US" dirty="0" smtClean="0"/>
              <a:t>Precedence</a:t>
            </a:r>
          </a:p>
          <a:p>
            <a:pPr lvl="3"/>
            <a:r>
              <a:rPr lang="en-US" dirty="0" smtClean="0"/>
              <a:t>FL Lock</a:t>
            </a:r>
          </a:p>
          <a:p>
            <a:pPr lvl="2"/>
            <a:r>
              <a:rPr lang="en-US" dirty="0" smtClean="0"/>
              <a:t>NLG</a:t>
            </a:r>
          </a:p>
          <a:p>
            <a:pPr lvl="3"/>
            <a:r>
              <a:rPr lang="en-US" dirty="0" smtClean="0"/>
              <a:t>Poll Start</a:t>
            </a:r>
          </a:p>
          <a:p>
            <a:pPr lvl="4"/>
            <a:r>
              <a:rPr lang="en-US" dirty="0" smtClean="0"/>
              <a:t>Collect NMSPM VMT and Terminal Screen Status</a:t>
            </a:r>
          </a:p>
          <a:p>
            <a:pPr lvl="3"/>
            <a:r>
              <a:rPr lang="en-US" dirty="0" smtClean="0"/>
              <a:t>Poll Term-only Start</a:t>
            </a:r>
          </a:p>
          <a:p>
            <a:pPr lvl="4"/>
            <a:r>
              <a:rPr lang="en-US" dirty="0"/>
              <a:t>Collect </a:t>
            </a:r>
            <a:r>
              <a:rPr lang="en-US" dirty="0" smtClean="0"/>
              <a:t>Terminal </a:t>
            </a:r>
            <a:r>
              <a:rPr lang="en-US" dirty="0"/>
              <a:t>Screen Status</a:t>
            </a:r>
          </a:p>
          <a:p>
            <a:pPr lvl="3"/>
            <a:r>
              <a:rPr lang="en-US" dirty="0" smtClean="0"/>
              <a:t>Poll Stop</a:t>
            </a:r>
          </a:p>
          <a:p>
            <a:pPr lvl="3"/>
            <a:r>
              <a:rPr lang="en-US" dirty="0" smtClean="0"/>
              <a:t>VMT [Logout/</a:t>
            </a:r>
            <a:r>
              <a:rPr lang="en-US" dirty="0" err="1" smtClean="0"/>
              <a:t>ReLogin</a:t>
            </a:r>
            <a:r>
              <a:rPr lang="en-US" dirty="0" smtClean="0"/>
              <a:t>/Reboot]</a:t>
            </a:r>
          </a:p>
          <a:p>
            <a:pPr lvl="1"/>
            <a:r>
              <a:rPr lang="en-US" dirty="0" smtClean="0"/>
              <a:t>Click Start Button</a:t>
            </a:r>
          </a:p>
          <a:p>
            <a:pPr lvl="1"/>
            <a:r>
              <a:rPr lang="en-US" dirty="0" smtClean="0"/>
              <a:t>Click “Test Results” to view progress and results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28800"/>
            <a:ext cx="3322638" cy="392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64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Command and Control</a:t>
            </a:r>
            <a:br>
              <a:rPr lang="en-US" smtClean="0"/>
            </a:br>
            <a:r>
              <a:rPr lang="en-US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Set Group Id</a:t>
            </a:r>
          </a:p>
          <a:p>
            <a:pPr lvl="1"/>
            <a:r>
              <a:rPr lang="en-US" dirty="0" smtClean="0"/>
              <a:t>Use next new, or</a:t>
            </a:r>
          </a:p>
          <a:p>
            <a:pPr lvl="1"/>
            <a:r>
              <a:rPr lang="en-US" dirty="0" smtClean="0"/>
              <a:t>To Edit, set to known id and click load</a:t>
            </a:r>
          </a:p>
          <a:p>
            <a:r>
              <a:rPr lang="en-US" dirty="0" smtClean="0"/>
              <a:t>Set and Save Map Bundle</a:t>
            </a:r>
          </a:p>
          <a:p>
            <a:pPr lvl="1"/>
            <a:r>
              <a:rPr lang="en-US" dirty="0" smtClean="0"/>
              <a:t>Choose file from Perforce Local workspace</a:t>
            </a:r>
          </a:p>
          <a:p>
            <a:pPr lvl="1"/>
            <a:r>
              <a:rPr lang="en-US" dirty="0" smtClean="0"/>
              <a:t>Choose Beam to Test as specified in SSCF (not SED)</a:t>
            </a:r>
          </a:p>
          <a:p>
            <a:pPr lvl="1"/>
            <a:r>
              <a:rPr lang="en-US" dirty="0" smtClean="0"/>
              <a:t>Specify Bundle Version</a:t>
            </a:r>
          </a:p>
          <a:p>
            <a:r>
              <a:rPr lang="en-US" dirty="0" smtClean="0"/>
              <a:t>Set and Save NMS</a:t>
            </a:r>
          </a:p>
          <a:p>
            <a:pPr lvl="1"/>
            <a:r>
              <a:rPr lang="en-US" dirty="0" smtClean="0"/>
              <a:t>Choose 192.168.136.142 for Maps</a:t>
            </a:r>
          </a:p>
          <a:p>
            <a:pPr lvl="1"/>
            <a:r>
              <a:rPr lang="en-US" dirty="0" smtClean="0"/>
              <a:t>Choose any other NMS in 136 subnet for Data Collection</a:t>
            </a:r>
          </a:p>
          <a:p>
            <a:r>
              <a:rPr lang="en-US" dirty="0" smtClean="0"/>
              <a:t>Set and Save Terminal</a:t>
            </a:r>
          </a:p>
          <a:p>
            <a:pPr lvl="1"/>
            <a:r>
              <a:rPr lang="en-US" dirty="0" smtClean="0"/>
              <a:t>Terminal Name must match name in NMS VMT Fleet</a:t>
            </a:r>
          </a:p>
          <a:p>
            <a:pPr lvl="1"/>
            <a:r>
              <a:rPr lang="en-US" dirty="0" smtClean="0"/>
              <a:t>Password must be for the loaded terminal SW version</a:t>
            </a:r>
          </a:p>
          <a:p>
            <a:r>
              <a:rPr lang="en-US" dirty="0" smtClean="0"/>
              <a:t>Set and Save Hub Associate</a:t>
            </a:r>
          </a:p>
          <a:p>
            <a:pPr lvl="1"/>
            <a:r>
              <a:rPr lang="en-US" dirty="0" smtClean="0"/>
              <a:t>Select both Hub1 and Hub2 pulldowns</a:t>
            </a:r>
          </a:p>
          <a:p>
            <a:pPr lvl="1"/>
            <a:r>
              <a:rPr lang="en-US" dirty="0" smtClean="0"/>
              <a:t>For collection, RTNMS syslog will be copied from each hub</a:t>
            </a:r>
          </a:p>
          <a:p>
            <a:pPr lvl="1"/>
            <a:r>
              <a:rPr lang="en-US" dirty="0" smtClean="0"/>
              <a:t>For Map Bundle, Hub1 for EFLM control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00200"/>
            <a:ext cx="3478213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07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 and Control</a:t>
            </a:r>
            <a:br>
              <a:rPr lang="en-US" dirty="0" smtClean="0"/>
            </a:br>
            <a:r>
              <a:rPr lang="en-US" dirty="0" smtClean="0"/>
              <a:t>Tuning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Customize algorithm for the group</a:t>
            </a:r>
          </a:p>
          <a:p>
            <a:r>
              <a:rPr lang="en-US" dirty="0" smtClean="0"/>
              <a:t>Precedence Dwell to reduce the SSCF dwell time for satellite search</a:t>
            </a:r>
          </a:p>
          <a:p>
            <a:r>
              <a:rPr lang="en-US" dirty="0" smtClean="0"/>
              <a:t>Hub name (to be deprecated and replaced with the RTNMS Hub Name</a:t>
            </a:r>
          </a:p>
          <a:p>
            <a:r>
              <a:rPr lang="en-US" dirty="0" smtClean="0"/>
              <a:t>FL Rx </a:t>
            </a:r>
            <a:r>
              <a:rPr lang="en-US" dirty="0" err="1" smtClean="0"/>
              <a:t>Freq</a:t>
            </a:r>
            <a:r>
              <a:rPr lang="en-US" dirty="0" smtClean="0"/>
              <a:t> overrides the frequency from SED; stopgap when SED frequency != 1</a:t>
            </a:r>
            <a:r>
              <a:rPr lang="en-US" baseline="30000" dirty="0" smtClean="0"/>
              <a:t>st</a:t>
            </a:r>
            <a:r>
              <a:rPr lang="en-US" dirty="0" smtClean="0"/>
              <a:t> entry</a:t>
            </a:r>
          </a:p>
          <a:p>
            <a:pPr lvl="1"/>
            <a:endParaRPr 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447800"/>
            <a:ext cx="3352799" cy="3345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19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 and Control</a:t>
            </a:r>
            <a:br>
              <a:rPr lang="en-US" dirty="0" smtClean="0"/>
            </a:br>
            <a:r>
              <a:rPr lang="en-US" dirty="0" smtClean="0"/>
              <a:t>Summary Test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Summary of each test group</a:t>
            </a:r>
          </a:p>
          <a:p>
            <a:r>
              <a:rPr lang="en-US" dirty="0" smtClean="0"/>
              <a:t>For Map, shows terminal, NMS, Beam</a:t>
            </a:r>
          </a:p>
          <a:p>
            <a:r>
              <a:rPr lang="en-US" dirty="0"/>
              <a:t>For </a:t>
            </a:r>
            <a:r>
              <a:rPr lang="en-US" dirty="0" smtClean="0"/>
              <a:t>Collection, </a:t>
            </a:r>
            <a:r>
              <a:rPr lang="en-US" dirty="0"/>
              <a:t>shows terminal, </a:t>
            </a:r>
            <a:r>
              <a:rPr lang="en-US" dirty="0" smtClean="0"/>
              <a:t>NMS</a:t>
            </a:r>
          </a:p>
          <a:p>
            <a:r>
              <a:rPr lang="en-US" dirty="0" smtClean="0"/>
              <a:t>click </a:t>
            </a:r>
            <a:r>
              <a:rPr lang="en-US" dirty="0"/>
              <a:t>on Group Id for </a:t>
            </a:r>
            <a:r>
              <a:rPr lang="en-US" dirty="0" smtClean="0"/>
              <a:t>details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362200"/>
            <a:ext cx="3957638" cy="2279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48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 </a:t>
            </a:r>
            <a:r>
              <a:rPr lang="en-US" dirty="0"/>
              <a:t>a</a:t>
            </a:r>
            <a:r>
              <a:rPr lang="en-US" dirty="0" smtClean="0"/>
              <a:t>nd Control</a:t>
            </a:r>
            <a:br>
              <a:rPr lang="en-US" dirty="0" smtClean="0"/>
            </a:br>
            <a:r>
              <a:rPr lang="en-US" dirty="0" smtClean="0"/>
              <a:t>Detailed Group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Map </a:t>
            </a:r>
            <a:r>
              <a:rPr lang="en-US" dirty="0"/>
              <a:t>Bundle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Release Zip</a:t>
            </a:r>
          </a:p>
          <a:p>
            <a:pPr lvl="1"/>
            <a:r>
              <a:rPr lang="en-US" dirty="0" smtClean="0"/>
              <a:t>Bundle Zip</a:t>
            </a:r>
          </a:p>
          <a:p>
            <a:pPr lvl="1"/>
            <a:r>
              <a:rPr lang="en-US" dirty="0" smtClean="0"/>
              <a:t>MD5/Signed SED, SSCF, RLC, GDRM</a:t>
            </a:r>
          </a:p>
          <a:p>
            <a:pPr lvl="1"/>
            <a:r>
              <a:rPr lang="en-US" dirty="0" smtClean="0"/>
              <a:t>MD5 stripped </a:t>
            </a:r>
            <a:r>
              <a:rPr lang="en-US" dirty="0"/>
              <a:t>SED, SSCF, RLC, </a:t>
            </a:r>
            <a:r>
              <a:rPr lang="en-US" dirty="0" smtClean="0"/>
              <a:t>GDRM</a:t>
            </a:r>
          </a:p>
          <a:p>
            <a:r>
              <a:rPr lang="en-US" dirty="0" smtClean="0"/>
              <a:t>Precedence 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smtClean="0"/>
              <a:t>KLM for Google Earth</a:t>
            </a:r>
          </a:p>
          <a:p>
            <a:pPr lvl="1"/>
            <a:r>
              <a:rPr lang="en-US" dirty="0" smtClean="0"/>
              <a:t>Optimum Coordinates </a:t>
            </a:r>
          </a:p>
          <a:p>
            <a:r>
              <a:rPr lang="en-US" dirty="0" smtClean="0"/>
              <a:t>Test Results</a:t>
            </a:r>
          </a:p>
          <a:p>
            <a:pPr lvl="1"/>
            <a:r>
              <a:rPr lang="en-US" dirty="0" smtClean="0"/>
              <a:t>.PNG screen shot artifacts</a:t>
            </a:r>
          </a:p>
          <a:p>
            <a:pPr lvl="1"/>
            <a:r>
              <a:rPr lang="en-US" dirty="0" smtClean="0"/>
              <a:t>.log for MD5</a:t>
            </a:r>
          </a:p>
          <a:p>
            <a:pPr lvl="1"/>
            <a:r>
              <a:rPr lang="en-US" dirty="0" smtClean="0"/>
              <a:t>results text file contains logs of tests and status</a:t>
            </a:r>
          </a:p>
          <a:p>
            <a:pPr lvl="1"/>
            <a:r>
              <a:rPr lang="en-US" dirty="0" smtClean="0"/>
              <a:t>*Db.csv contains screen data gathered during collection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00200"/>
            <a:ext cx="4129549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90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 and Control</a:t>
            </a:r>
            <a:br>
              <a:rPr lang="en-US" dirty="0" smtClean="0"/>
            </a:br>
            <a:r>
              <a:rPr lang="en-US" dirty="0" smtClean="0"/>
              <a:t>Collected Status Database Export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Export Screen Status data collected during and NLG Poll from database to a csv file</a:t>
            </a:r>
          </a:p>
          <a:p>
            <a:r>
              <a:rPr lang="en-US" sz="1600" dirty="0" smtClean="0"/>
              <a:t>Database Table</a:t>
            </a:r>
          </a:p>
          <a:p>
            <a:pPr lvl="1"/>
            <a:r>
              <a:rPr lang="en-US" sz="1400" dirty="0" smtClean="0"/>
              <a:t>Select NMSPM Status or Terminal Status</a:t>
            </a:r>
          </a:p>
          <a:p>
            <a:pPr lvl="1"/>
            <a:r>
              <a:rPr lang="en-US" sz="1400" dirty="0" smtClean="0"/>
              <a:t>Select data collection window to export by specifying start and stop times (in GMT)</a:t>
            </a:r>
          </a:p>
          <a:p>
            <a:pPr lvl="1"/>
            <a:r>
              <a:rPr lang="en-US" sz="1400" dirty="0" smtClean="0"/>
              <a:t>Click Export button, and then click Test Results link to see the file</a:t>
            </a:r>
          </a:p>
          <a:p>
            <a:pPr lvl="2"/>
            <a:r>
              <a:rPr lang="en-US" sz="1200" dirty="0" smtClean="0"/>
              <a:t>Naming convention is &lt;</a:t>
            </a:r>
            <a:r>
              <a:rPr lang="en-US" sz="1200" dirty="0" err="1" smtClean="0"/>
              <a:t>tblname</a:t>
            </a:r>
            <a:r>
              <a:rPr lang="en-US" sz="1200" dirty="0" smtClean="0"/>
              <a:t>&gt;_&lt;start as YYYYMMDDHHMMSS&gt;_&lt;stop YYYYMMDDHHMMSS&gt;</a:t>
            </a:r>
          </a:p>
          <a:p>
            <a:pPr lvl="2"/>
            <a:r>
              <a:rPr lang="en-US" sz="1200" dirty="0" smtClean="0"/>
              <a:t>(Enhance to use popup)</a:t>
            </a:r>
          </a:p>
          <a:p>
            <a:pPr lvl="1"/>
            <a:r>
              <a:rPr lang="en-US" sz="1400" dirty="0" smtClean="0"/>
              <a:t>The columns of the file are group id, poll time, and n-columns named after each field on the captured screen(s), e.g. </a:t>
            </a:r>
          </a:p>
          <a:p>
            <a:pPr lvl="2"/>
            <a:r>
              <a:rPr lang="en-US" sz="1200" dirty="0" err="1" smtClean="0"/>
              <a:t>FL_EsNo</a:t>
            </a:r>
            <a:r>
              <a:rPr lang="en-US" sz="1200" dirty="0" smtClean="0"/>
              <a:t> is </a:t>
            </a:r>
            <a:r>
              <a:rPr lang="en-US" sz="1200" dirty="0" err="1" smtClean="0"/>
              <a:t>EsNo</a:t>
            </a:r>
            <a:r>
              <a:rPr lang="en-US" sz="1200" dirty="0" smtClean="0"/>
              <a:t> reported on the Forward Link section of the General Status Page, and </a:t>
            </a:r>
          </a:p>
          <a:p>
            <a:pPr lvl="2"/>
            <a:r>
              <a:rPr lang="en-US" sz="1200" dirty="0" err="1" smtClean="0"/>
              <a:t>FLS_EsNo</a:t>
            </a:r>
            <a:r>
              <a:rPr lang="en-US" sz="1200" dirty="0" smtClean="0"/>
              <a:t> is </a:t>
            </a:r>
            <a:r>
              <a:rPr lang="en-US" sz="1200" dirty="0" err="1" smtClean="0"/>
              <a:t>EsNo</a:t>
            </a:r>
            <a:r>
              <a:rPr lang="en-US" sz="1200" dirty="0" smtClean="0"/>
              <a:t> reported on the Terminal Forward Link Status page</a:t>
            </a:r>
            <a:endParaRPr lang="en-US" sz="1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553" y="1600200"/>
            <a:ext cx="3535499" cy="277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162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 and Control</a:t>
            </a:r>
            <a:br>
              <a:rPr lang="en-US" dirty="0" smtClean="0"/>
            </a:br>
            <a:r>
              <a:rPr lang="en-US" dirty="0" smtClean="0"/>
              <a:t>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Map </a:t>
            </a:r>
            <a:r>
              <a:rPr lang="en-US" dirty="0"/>
              <a:t>Bundles Test </a:t>
            </a:r>
            <a:r>
              <a:rPr lang="en-US" dirty="0" smtClean="0"/>
              <a:t>Report</a:t>
            </a:r>
          </a:p>
          <a:p>
            <a:pPr lvl="1"/>
            <a:r>
              <a:rPr lang="en-US" dirty="0" smtClean="0"/>
              <a:t>Post </a:t>
            </a:r>
            <a:r>
              <a:rPr lang="en-US" dirty="0"/>
              <a:t>processes results from specified group(s) to text file containing gleaned information needed to prepare QA test </a:t>
            </a:r>
            <a:r>
              <a:rPr lang="en-US" dirty="0" smtClean="0"/>
              <a:t>report</a:t>
            </a:r>
          </a:p>
          <a:p>
            <a:pPr lvl="2"/>
            <a:r>
              <a:rPr lang="en-US" dirty="0" smtClean="0"/>
              <a:t>Select groups, checkboxes</a:t>
            </a:r>
          </a:p>
          <a:p>
            <a:pPr lvl="2"/>
            <a:r>
              <a:rPr lang="en-US" dirty="0" smtClean="0"/>
              <a:t>Click on Create</a:t>
            </a:r>
          </a:p>
          <a:p>
            <a:pPr lvl="2"/>
            <a:r>
              <a:rPr lang="en-US" dirty="0" smtClean="0"/>
              <a:t>Click Test Report to read report, or right-click “save link as” to upload report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00200"/>
            <a:ext cx="2746588" cy="2042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00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Revision History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236557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447800"/>
                <a:gridCol w="571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Version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Summary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12/14/2015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Initial Check-in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12/15/2015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Added Info on NLG/Collection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01/12/2016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Added more details about NLG/Collection Data Analysis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01/18/2016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Added Syslog details about NLG/Collection Data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02/29/2016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Added </a:t>
                      </a:r>
                      <a:r>
                        <a:rPr lang="en-US" sz="1200" dirty="0" err="1" smtClean="0"/>
                        <a:t>ReDa</a:t>
                      </a:r>
                      <a:r>
                        <a:rPr lang="en-US" sz="1200" dirty="0" smtClean="0"/>
                        <a:t>  and Test Utilities details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1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 and Control</a:t>
            </a:r>
            <a:br>
              <a:rPr lang="en-US" dirty="0" smtClean="0"/>
            </a:br>
            <a:r>
              <a:rPr lang="en-US" dirty="0" err="1" smtClean="0"/>
              <a:t>ReDa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Summary Dashboard</a:t>
            </a:r>
          </a:p>
          <a:p>
            <a:pPr lvl="1"/>
            <a:r>
              <a:rPr lang="en-US" dirty="0" smtClean="0"/>
              <a:t>Current Station Status</a:t>
            </a:r>
          </a:p>
          <a:p>
            <a:pPr lvl="2"/>
            <a:r>
              <a:rPr lang="en-US" dirty="0" smtClean="0"/>
              <a:t>Indicates which Terminals are in use and which are free</a:t>
            </a:r>
          </a:p>
          <a:p>
            <a:pPr lvl="1"/>
            <a:r>
              <a:rPr lang="en-US" dirty="0" smtClean="0"/>
              <a:t>Summary Test Results</a:t>
            </a:r>
          </a:p>
          <a:p>
            <a:pPr lvl="2"/>
            <a:r>
              <a:rPr lang="en-US" dirty="0" smtClean="0"/>
              <a:t>Recent Test Queries</a:t>
            </a:r>
          </a:p>
          <a:p>
            <a:pPr lvl="2"/>
            <a:r>
              <a:rPr lang="en-US" dirty="0" smtClean="0"/>
              <a:t>Results Icon</a:t>
            </a:r>
          </a:p>
          <a:p>
            <a:pPr lvl="3"/>
            <a:r>
              <a:rPr lang="en-US" dirty="0" smtClean="0"/>
              <a:t>Click to load zip file of all results from group into browser download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442398"/>
            <a:ext cx="2488068" cy="2777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314825"/>
            <a:ext cx="3482196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61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- 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mapBun</a:t>
            </a:r>
            <a:r>
              <a:rPr lang="en-US" dirty="0" smtClean="0"/>
              <a:t> Trickle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NMS</a:t>
            </a:r>
          </a:p>
          <a:p>
            <a:pPr lvl="1"/>
            <a:r>
              <a:rPr lang="en-US" dirty="0" smtClean="0"/>
              <a:t>Copy bundle</a:t>
            </a:r>
          </a:p>
          <a:p>
            <a:pPr lvl="1"/>
            <a:r>
              <a:rPr lang="en-US" dirty="0" smtClean="0"/>
              <a:t>trickle to download the bundles </a:t>
            </a:r>
          </a:p>
          <a:p>
            <a:r>
              <a:rPr lang="en-US" dirty="0" smtClean="0"/>
              <a:t>Terminal CLI</a:t>
            </a:r>
          </a:p>
          <a:p>
            <a:pPr lvl="1"/>
            <a:r>
              <a:rPr lang="en-US" dirty="0" smtClean="0"/>
              <a:t>Get md5 checksum</a:t>
            </a:r>
          </a:p>
          <a:p>
            <a:r>
              <a:rPr lang="en-US" dirty="0" smtClean="0"/>
              <a:t>Verification</a:t>
            </a:r>
          </a:p>
          <a:p>
            <a:pPr lvl="1"/>
            <a:r>
              <a:rPr lang="en-US" dirty="0" smtClean="0"/>
              <a:t>successful file transfer to Terminal by version number on Terminal GUI</a:t>
            </a:r>
          </a:p>
          <a:p>
            <a:pPr lvl="1"/>
            <a:r>
              <a:rPr lang="en-US" dirty="0" smtClean="0"/>
              <a:t>md5 checksum matches Terminal upload MD5</a:t>
            </a:r>
          </a:p>
          <a:p>
            <a:r>
              <a:rPr lang="en-US" dirty="0" smtClean="0"/>
              <a:t>Run for signed and unsigned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mapBun Terminal Upload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Terminal GUI</a:t>
            </a:r>
          </a:p>
          <a:p>
            <a:pPr lvl="1"/>
            <a:r>
              <a:rPr lang="en-US" smtClean="0"/>
              <a:t>Load maps through GUI</a:t>
            </a:r>
          </a:p>
          <a:p>
            <a:r>
              <a:rPr lang="en-US" smtClean="0"/>
              <a:t>Terminal CLI</a:t>
            </a:r>
          </a:p>
          <a:p>
            <a:pPr lvl="1"/>
            <a:r>
              <a:rPr lang="en-US" smtClean="0"/>
              <a:t>Get md5 checksum</a:t>
            </a:r>
          </a:p>
          <a:p>
            <a:r>
              <a:rPr lang="en-US" smtClean="0"/>
              <a:t>Verification</a:t>
            </a:r>
          </a:p>
          <a:p>
            <a:pPr lvl="1"/>
            <a:r>
              <a:rPr lang="en-US" smtClean="0"/>
              <a:t>successful file transfer to Terminal by version number on Terminal GUI</a:t>
            </a:r>
          </a:p>
          <a:p>
            <a:pPr lvl="1"/>
            <a:r>
              <a:rPr lang="en-US" smtClean="0"/>
              <a:t>md5 checksum matches Trickle MD5</a:t>
            </a:r>
          </a:p>
          <a:p>
            <a:r>
              <a:rPr lang="en-US" smtClean="0"/>
              <a:t>Run for signed and unsigned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9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Cases - Map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mapBun</a:t>
            </a:r>
            <a:r>
              <a:rPr lang="en-US" dirty="0" smtClean="0"/>
              <a:t> Precedence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Test Controller</a:t>
            </a:r>
          </a:p>
          <a:p>
            <a:pPr lvl="1"/>
            <a:r>
              <a:rPr lang="en-US" sz="1400" dirty="0" smtClean="0"/>
              <a:t>Generates </a:t>
            </a:r>
            <a:r>
              <a:rPr lang="en-US" sz="1400" dirty="0" err="1" smtClean="0"/>
              <a:t>kml</a:t>
            </a:r>
            <a:r>
              <a:rPr lang="en-US" sz="1400" dirty="0" smtClean="0"/>
              <a:t> file </a:t>
            </a:r>
          </a:p>
          <a:p>
            <a:pPr lvl="1"/>
            <a:r>
              <a:rPr lang="en-US" sz="1400" dirty="0" smtClean="0"/>
              <a:t>Finds all coordinates</a:t>
            </a:r>
          </a:p>
          <a:p>
            <a:pPr lvl="2"/>
            <a:r>
              <a:rPr lang="en-US" sz="1200" dirty="0" smtClean="0"/>
              <a:t>Automatically generated</a:t>
            </a:r>
          </a:p>
          <a:p>
            <a:pPr lvl="2"/>
            <a:r>
              <a:rPr lang="en-US" sz="1200" dirty="0" smtClean="0"/>
              <a:t>Optimized to use single, unique </a:t>
            </a:r>
            <a:r>
              <a:rPr lang="en-US" sz="1200" dirty="0"/>
              <a:t>coordinate for overlapping </a:t>
            </a:r>
            <a:r>
              <a:rPr lang="en-US" sz="1200" dirty="0" smtClean="0"/>
              <a:t>regions</a:t>
            </a:r>
          </a:p>
          <a:p>
            <a:pPr lvl="3"/>
            <a:r>
              <a:rPr lang="en-US" sz="1000" dirty="0" smtClean="0"/>
              <a:t>In diagram below, </a:t>
            </a:r>
            <a:r>
              <a:rPr lang="en-US" sz="1000" dirty="0" err="1" smtClean="0"/>
              <a:t>Lat</a:t>
            </a:r>
            <a:r>
              <a:rPr lang="en-US" sz="1000" dirty="0" smtClean="0"/>
              <a:t>/Long “P2” verifies satellite beam S1 and S2 </a:t>
            </a:r>
          </a:p>
          <a:p>
            <a:r>
              <a:rPr lang="en-US" sz="1600" dirty="0" smtClean="0"/>
              <a:t>Verification</a:t>
            </a:r>
          </a:p>
          <a:p>
            <a:pPr lvl="1"/>
            <a:r>
              <a:rPr lang="en-US" sz="1400" dirty="0" smtClean="0"/>
              <a:t>Search order of mapbunPrecVerify.log matches coords_precname.csv</a:t>
            </a:r>
            <a:endParaRPr lang="en-US" sz="14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mapBun</a:t>
            </a:r>
            <a:r>
              <a:rPr lang="en-US" dirty="0" smtClean="0"/>
              <a:t> FL 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NMS</a:t>
            </a:r>
          </a:p>
          <a:p>
            <a:pPr lvl="1"/>
            <a:r>
              <a:rPr lang="en-US" dirty="0" smtClean="0"/>
              <a:t>Set FL frequency based on map coordinates</a:t>
            </a:r>
          </a:p>
          <a:p>
            <a:pPr lvl="2"/>
            <a:r>
              <a:rPr lang="en-US" dirty="0" smtClean="0"/>
              <a:t>EMS Configuration</a:t>
            </a:r>
          </a:p>
          <a:p>
            <a:pPr lvl="3"/>
            <a:r>
              <a:rPr lang="en-US" dirty="0"/>
              <a:t>Set Frequency, Chip </a:t>
            </a:r>
            <a:r>
              <a:rPr lang="en-US" dirty="0" smtClean="0"/>
              <a:t>Rate</a:t>
            </a:r>
          </a:p>
          <a:p>
            <a:pPr lvl="1"/>
            <a:r>
              <a:rPr lang="en-US" dirty="0" smtClean="0"/>
              <a:t>Compute FL frequency</a:t>
            </a:r>
          </a:p>
          <a:p>
            <a:pPr lvl="2"/>
            <a:r>
              <a:rPr lang="en-US" dirty="0" smtClean="0"/>
              <a:t>Formula:</a:t>
            </a:r>
          </a:p>
          <a:p>
            <a:r>
              <a:rPr lang="en-US" dirty="0" smtClean="0"/>
              <a:t>Terminal </a:t>
            </a:r>
          </a:p>
          <a:p>
            <a:pPr lvl="1"/>
            <a:r>
              <a:rPr lang="en-US" dirty="0" smtClean="0"/>
              <a:t>Load SED/SSCF </a:t>
            </a:r>
            <a:r>
              <a:rPr lang="en-US" dirty="0"/>
              <a:t>file </a:t>
            </a:r>
            <a:r>
              <a:rPr lang="en-US" dirty="0" smtClean="0"/>
              <a:t>bundles</a:t>
            </a:r>
          </a:p>
          <a:p>
            <a:pPr lvl="2"/>
            <a:r>
              <a:rPr lang="en-US" dirty="0" smtClean="0"/>
              <a:t>Optimize if loaded from previous portion of test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hange </a:t>
            </a:r>
            <a:r>
              <a:rPr lang="en-US" dirty="0"/>
              <a:t>the </a:t>
            </a:r>
            <a:r>
              <a:rPr lang="en-US" dirty="0" err="1"/>
              <a:t>lat</a:t>
            </a:r>
            <a:r>
              <a:rPr lang="en-US" dirty="0"/>
              <a:t>/long coordinates of the terminal and turn sat </a:t>
            </a:r>
            <a:r>
              <a:rPr lang="en-US" dirty="0" smtClean="0"/>
              <a:t>search 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Clear </a:t>
            </a:r>
            <a:r>
              <a:rPr lang="en-US" dirty="0" err="1" smtClean="0"/>
              <a:t>syslogMsgs</a:t>
            </a:r>
            <a:r>
              <a:rPr lang="en-US" dirty="0" smtClean="0"/>
              <a:t> file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eboot </a:t>
            </a:r>
            <a:r>
              <a:rPr lang="en-US" dirty="0"/>
              <a:t>the </a:t>
            </a:r>
            <a:r>
              <a:rPr lang="en-US" dirty="0" smtClean="0"/>
              <a:t>system</a:t>
            </a:r>
          </a:p>
          <a:p>
            <a:pPr lvl="1"/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err="1"/>
              <a:t>syslogMsgs</a:t>
            </a:r>
            <a:r>
              <a:rPr lang="en-US" dirty="0"/>
              <a:t> </a:t>
            </a:r>
            <a:r>
              <a:rPr lang="en-US" dirty="0" smtClean="0"/>
              <a:t>file </a:t>
            </a:r>
          </a:p>
          <a:p>
            <a:pPr lvl="1"/>
            <a:r>
              <a:rPr lang="en-US" dirty="0" smtClean="0"/>
              <a:t>Save satellites locked onto</a:t>
            </a:r>
          </a:p>
          <a:p>
            <a:r>
              <a:rPr lang="en-US" dirty="0" smtClean="0"/>
              <a:t>Verification</a:t>
            </a:r>
          </a:p>
          <a:p>
            <a:pPr lvl="1"/>
            <a:r>
              <a:rPr lang="en-US" dirty="0" smtClean="0"/>
              <a:t>Examines satellite </a:t>
            </a:r>
            <a:r>
              <a:rPr lang="en-US" dirty="0"/>
              <a:t>locking </a:t>
            </a:r>
            <a:r>
              <a:rPr lang="en-US" dirty="0" smtClean="0"/>
              <a:t>order </a:t>
            </a:r>
            <a:r>
              <a:rPr lang="en-US" dirty="0"/>
              <a:t>for </a:t>
            </a:r>
            <a:r>
              <a:rPr lang="en-US" dirty="0" smtClean="0"/>
              <a:t>correctness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562600"/>
            <a:ext cx="2005013" cy="872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14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– NLG Collection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Poll Start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Polls NMSPM VMT associated to the group</a:t>
            </a:r>
          </a:p>
          <a:p>
            <a:pPr lvl="1"/>
            <a:r>
              <a:rPr lang="en-US" dirty="0"/>
              <a:t>Polls approximately every 60 seconds and saves </a:t>
            </a:r>
            <a:r>
              <a:rPr lang="en-US" dirty="0" smtClean="0"/>
              <a:t>screen info to NMSPM Status database (inside Automation tool) that can be exported to CSV</a:t>
            </a:r>
            <a:endParaRPr lang="en-US" dirty="0"/>
          </a:p>
          <a:p>
            <a:pPr lvl="1"/>
            <a:r>
              <a:rPr lang="en-US" dirty="0" smtClean="0"/>
              <a:t>Accesses NMSPM through “Map” of the configured NMS</a:t>
            </a:r>
          </a:p>
          <a:p>
            <a:pPr lvl="1"/>
            <a:r>
              <a:rPr lang="en-US" dirty="0" smtClean="0"/>
              <a:t>Selects VMT based on the Configured Terminal Name</a:t>
            </a:r>
          </a:p>
          <a:p>
            <a:r>
              <a:rPr lang="en-US" dirty="0"/>
              <a:t>Polls </a:t>
            </a:r>
            <a:r>
              <a:rPr lang="en-US" dirty="0" smtClean="0"/>
              <a:t>Terminal associated </a:t>
            </a:r>
            <a:r>
              <a:rPr lang="en-US" dirty="0"/>
              <a:t>to the group</a:t>
            </a:r>
          </a:p>
          <a:p>
            <a:pPr lvl="1"/>
            <a:r>
              <a:rPr lang="en-US" dirty="0"/>
              <a:t>Polls approximately every </a:t>
            </a:r>
            <a:r>
              <a:rPr lang="en-US" dirty="0" smtClean="0"/>
              <a:t>45 </a:t>
            </a:r>
            <a:r>
              <a:rPr lang="en-US" dirty="0"/>
              <a:t>seconds and saves screen info to </a:t>
            </a:r>
            <a:r>
              <a:rPr lang="en-US" dirty="0" smtClean="0"/>
              <a:t>Terminal </a:t>
            </a:r>
            <a:r>
              <a:rPr lang="en-US" dirty="0"/>
              <a:t>Status database (inside Automation tool) that can be </a:t>
            </a:r>
            <a:r>
              <a:rPr lang="en-US" dirty="0" smtClean="0"/>
              <a:t>exported to CSV</a:t>
            </a:r>
            <a:endParaRPr lang="en-US" dirty="0"/>
          </a:p>
          <a:p>
            <a:pPr lvl="1"/>
            <a:r>
              <a:rPr lang="en-US" dirty="0" smtClean="0"/>
              <a:t>Selects </a:t>
            </a:r>
            <a:r>
              <a:rPr lang="en-US" dirty="0"/>
              <a:t>VMT based on the Configured Terminal </a:t>
            </a:r>
            <a:r>
              <a:rPr lang="en-US" dirty="0" smtClean="0"/>
              <a:t>Name</a:t>
            </a:r>
          </a:p>
          <a:p>
            <a:r>
              <a:rPr lang="en-US" dirty="0" smtClean="0"/>
              <a:t>Select multiple groups to poll different terminals simultaneously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Poll Term-only Start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Polls Terminal associated to the group</a:t>
            </a:r>
          </a:p>
          <a:p>
            <a:pPr lvl="1"/>
            <a:r>
              <a:rPr lang="en-US" dirty="0"/>
              <a:t>Polls approximately every 45 seconds and saves screen info to Terminal Status database (inside Automation tool) that can be exported to CSV</a:t>
            </a:r>
          </a:p>
          <a:p>
            <a:pPr lvl="1"/>
            <a:r>
              <a:rPr lang="en-US" dirty="0"/>
              <a:t>Selects VMT based on the Configured Terminal </a:t>
            </a:r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85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– NLG Collection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Poll Stop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Stops the active polling for the group(s)</a:t>
            </a:r>
          </a:p>
          <a:p>
            <a:pPr lvl="1"/>
            <a:r>
              <a:rPr lang="en-US" dirty="0" smtClean="0"/>
              <a:t>Works for Poll Start or Poll Term-only Start</a:t>
            </a:r>
          </a:p>
          <a:p>
            <a:r>
              <a:rPr lang="en-US" dirty="0" smtClean="0"/>
              <a:t>Waits until next poll cycle</a:t>
            </a:r>
          </a:p>
          <a:p>
            <a:r>
              <a:rPr lang="en-US" dirty="0" smtClean="0"/>
              <a:t>Captures Charts for NMSPM based on the duration between start and stop</a:t>
            </a:r>
          </a:p>
          <a:p>
            <a:r>
              <a:rPr lang="en-US" dirty="0" smtClean="0"/>
              <a:t>Exports NMSPM Status and/or Terminal Status to </a:t>
            </a:r>
            <a:r>
              <a:rPr lang="en-US" dirty="0" err="1" smtClean="0"/>
              <a:t>to</a:t>
            </a:r>
            <a:r>
              <a:rPr lang="en-US" dirty="0" smtClean="0"/>
              <a:t> CSV based on duration</a:t>
            </a:r>
          </a:p>
          <a:p>
            <a:r>
              <a:rPr lang="en-US" dirty="0" err="1" smtClean="0"/>
              <a:t>scp‘s</a:t>
            </a:r>
            <a:r>
              <a:rPr lang="en-US" dirty="0" smtClean="0"/>
              <a:t> </a:t>
            </a:r>
            <a:r>
              <a:rPr lang="en-US" dirty="0" err="1" smtClean="0"/>
              <a:t>syslogs</a:t>
            </a:r>
            <a:r>
              <a:rPr lang="en-US" dirty="0" smtClean="0"/>
              <a:t> from Terminal and RTNMS and post processes into .csv files for analysis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VMT Commands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Issues Logout, </a:t>
            </a:r>
            <a:r>
              <a:rPr lang="en-US" dirty="0" err="1" smtClean="0"/>
              <a:t>Relogin</a:t>
            </a:r>
            <a:r>
              <a:rPr lang="en-US" dirty="0" smtClean="0"/>
              <a:t>, Reboot to all groups specified in Group Id</a:t>
            </a:r>
          </a:p>
          <a:p>
            <a:pPr lvl="1"/>
            <a:r>
              <a:rPr lang="en-US" dirty="0" smtClean="0"/>
              <a:t>If only 1 group, just as easy to do directly</a:t>
            </a:r>
          </a:p>
          <a:p>
            <a:pPr lvl="1"/>
            <a:r>
              <a:rPr lang="en-US" dirty="0" smtClean="0"/>
              <a:t>Issued on the </a:t>
            </a:r>
            <a:r>
              <a:rPr lang="en-US" dirty="0"/>
              <a:t>configured </a:t>
            </a:r>
            <a:r>
              <a:rPr lang="en-US" dirty="0" smtClean="0"/>
              <a:t>NMS</a:t>
            </a:r>
          </a:p>
          <a:p>
            <a:pPr lvl="1"/>
            <a:r>
              <a:rPr lang="en-US" dirty="0" smtClean="0"/>
              <a:t>Selects Hub associated RTNMS configuration</a:t>
            </a:r>
          </a:p>
          <a:p>
            <a:r>
              <a:rPr lang="en-US" dirty="0" smtClean="0"/>
              <a:t>Currently does not support Beam Redirect</a:t>
            </a:r>
          </a:p>
        </p:txBody>
      </p:sp>
    </p:spTree>
    <p:extLst>
      <p:ext uri="{BB962C8B-B14F-4D97-AF65-F5344CB8AC3E}">
        <p14:creationId xmlns:p14="http://schemas.microsoft.com/office/powerpoint/2010/main" val="527700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VMT Commands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Issues NMS VMT Command(s) across 1 or more Group(s) (serially)</a:t>
            </a:r>
          </a:p>
          <a:p>
            <a:pPr lvl="1"/>
            <a:r>
              <a:rPr lang="en-US" dirty="0" smtClean="0"/>
              <a:t>Logout</a:t>
            </a:r>
          </a:p>
          <a:p>
            <a:pPr lvl="1"/>
            <a:r>
              <a:rPr lang="en-US" dirty="0" err="1" smtClean="0"/>
              <a:t>ReLogin</a:t>
            </a:r>
            <a:endParaRPr lang="en-US" dirty="0" smtClean="0"/>
          </a:p>
          <a:p>
            <a:pPr lvl="1"/>
            <a:r>
              <a:rPr lang="en-US" dirty="0" smtClean="0"/>
              <a:t>Reboot</a:t>
            </a:r>
          </a:p>
          <a:p>
            <a:pPr lvl="1"/>
            <a:r>
              <a:rPr lang="en-US" i="1" dirty="0" smtClean="0"/>
              <a:t>Beam Re-Direct (Not Implemented)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41352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Testing Process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Pre-Release Meeting </a:t>
            </a:r>
          </a:p>
          <a:p>
            <a:pPr lvl="1"/>
            <a:r>
              <a:rPr lang="en-US" dirty="0" smtClean="0"/>
              <a:t>System Engineering walk-thru on upcoming map features</a:t>
            </a:r>
          </a:p>
          <a:p>
            <a:r>
              <a:rPr lang="en-US" dirty="0" err="1" smtClean="0"/>
              <a:t>eMail</a:t>
            </a:r>
            <a:endParaRPr lang="en-US" dirty="0"/>
          </a:p>
          <a:p>
            <a:pPr marL="857250" lvl="1" indent="-457200"/>
            <a:r>
              <a:rPr lang="en-US" dirty="0" smtClean="0"/>
              <a:t>Describes bundles for test and Perforce location</a:t>
            </a:r>
          </a:p>
          <a:p>
            <a:r>
              <a:rPr lang="en-US" dirty="0" smtClean="0"/>
              <a:t>Perforce</a:t>
            </a:r>
          </a:p>
          <a:p>
            <a:pPr marL="857250" lvl="1" indent="-457200"/>
            <a:r>
              <a:rPr lang="en-US" dirty="0" smtClean="0"/>
              <a:t>Get bundles to local workspace</a:t>
            </a:r>
          </a:p>
          <a:p>
            <a:pPr marL="857250" lvl="1" indent="-457200"/>
            <a:r>
              <a:rPr lang="en-US" dirty="0" smtClean="0"/>
              <a:t>Review changes specified in RDD</a:t>
            </a:r>
          </a:p>
          <a:p>
            <a:r>
              <a:rPr lang="en-US" dirty="0" smtClean="0"/>
              <a:t>SGT Tool</a:t>
            </a:r>
          </a:p>
          <a:p>
            <a:r>
              <a:rPr lang="en-US" dirty="0"/>
              <a:t>Pre Test Planning</a:t>
            </a:r>
          </a:p>
          <a:p>
            <a:pPr lvl="1"/>
            <a:r>
              <a:rPr lang="en-US" dirty="0" smtClean="0"/>
              <a:t>Determine Beams</a:t>
            </a:r>
          </a:p>
          <a:p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Set up beams and maps according to plan</a:t>
            </a:r>
          </a:p>
          <a:p>
            <a:r>
              <a:rPr lang="en-US" dirty="0" smtClean="0"/>
              <a:t>Automation</a:t>
            </a:r>
          </a:p>
          <a:p>
            <a:pPr lvl="1"/>
            <a:r>
              <a:rPr lang="en-US" dirty="0" smtClean="0"/>
              <a:t>Tests and Generates Results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Scripts (alResults.sh)</a:t>
            </a:r>
          </a:p>
          <a:p>
            <a:r>
              <a:rPr lang="en-US" dirty="0" smtClean="0"/>
              <a:t>Reporting</a:t>
            </a:r>
          </a:p>
          <a:p>
            <a:pPr lvl="1"/>
            <a:r>
              <a:rPr lang="en-US" dirty="0" smtClean="0"/>
              <a:t>Analysis, PPT, KML</a:t>
            </a:r>
          </a:p>
          <a:p>
            <a:pPr lvl="1"/>
            <a:r>
              <a:rPr lang="en-US" dirty="0" smtClean="0"/>
              <a:t>Perforce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Automation Test Cases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SGT </a:t>
            </a:r>
            <a:r>
              <a:rPr lang="en-US" dirty="0" smtClean="0"/>
              <a:t>Tool</a:t>
            </a:r>
          </a:p>
          <a:p>
            <a:r>
              <a:rPr lang="en-US" dirty="0" smtClean="0"/>
              <a:t>Upload</a:t>
            </a:r>
            <a:endParaRPr lang="en-US" dirty="0"/>
          </a:p>
          <a:p>
            <a:r>
              <a:rPr lang="en-US" dirty="0" smtClean="0"/>
              <a:t>Trickle</a:t>
            </a:r>
          </a:p>
          <a:p>
            <a:r>
              <a:rPr lang="en-US" dirty="0" smtClean="0"/>
              <a:t>Precedence</a:t>
            </a:r>
            <a:endParaRPr lang="en-US" dirty="0"/>
          </a:p>
          <a:p>
            <a:r>
              <a:rPr lang="en-US" dirty="0"/>
              <a:t>FL</a:t>
            </a:r>
          </a:p>
          <a:p>
            <a:pPr lvl="1"/>
            <a:r>
              <a:rPr lang="en-US" dirty="0"/>
              <a:t>AL1 Normal</a:t>
            </a:r>
          </a:p>
          <a:p>
            <a:pPr lvl="1"/>
            <a:r>
              <a:rPr lang="en-US" dirty="0"/>
              <a:t>AL2 Pilots</a:t>
            </a:r>
          </a:p>
          <a:p>
            <a:pPr lvl="1"/>
            <a:r>
              <a:rPr lang="en-US" dirty="0"/>
              <a:t>Spectral Inversion</a:t>
            </a:r>
          </a:p>
        </p:txBody>
      </p:sp>
    </p:spTree>
    <p:extLst>
      <p:ext uri="{BB962C8B-B14F-4D97-AF65-F5344CB8AC3E}">
        <p14:creationId xmlns:p14="http://schemas.microsoft.com/office/powerpoint/2010/main" val="1974788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 Bundle Training Exercise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Map at //</a:t>
            </a:r>
            <a:r>
              <a:rPr lang="en-US" dirty="0" err="1" smtClean="0"/>
              <a:t>Arclight</a:t>
            </a:r>
            <a:r>
              <a:rPr lang="en-US" dirty="0" smtClean="0"/>
              <a:t>/</a:t>
            </a:r>
            <a:r>
              <a:rPr lang="en-US" dirty="0" err="1" smtClean="0"/>
              <a:t>ArcLight</a:t>
            </a:r>
            <a:r>
              <a:rPr lang="en-US" dirty="0" smtClean="0"/>
              <a:t>/Releases/</a:t>
            </a:r>
            <a:r>
              <a:rPr lang="en-US" dirty="0" err="1" smtClean="0"/>
              <a:t>oldreleases</a:t>
            </a:r>
            <a:r>
              <a:rPr lang="en-US" dirty="0" smtClean="0"/>
              <a:t>/</a:t>
            </a:r>
            <a:r>
              <a:rPr lang="en-US" dirty="0" err="1" smtClean="0"/>
              <a:t>SED_SSCF_Releases</a:t>
            </a:r>
            <a:r>
              <a:rPr lang="en-US" dirty="0" smtClean="0"/>
              <a:t>/</a:t>
            </a:r>
            <a:r>
              <a:rPr lang="en-US" dirty="0" err="1" smtClean="0"/>
              <a:t>Agile_Documents</a:t>
            </a:r>
            <a:r>
              <a:rPr lang="en-US" dirty="0" smtClean="0"/>
              <a:t>/Bundles_v1.184/</a:t>
            </a:r>
          </a:p>
          <a:p>
            <a:r>
              <a:rPr lang="en-US" dirty="0" smtClean="0"/>
              <a:t>Test Unsigned only</a:t>
            </a:r>
          </a:p>
          <a:p>
            <a:r>
              <a:rPr lang="en-US" dirty="0" smtClean="0"/>
              <a:t>Satellite Beam: SES-4(26.55/K/A/N)</a:t>
            </a:r>
          </a:p>
          <a:p>
            <a:r>
              <a:rPr lang="en-US" dirty="0" smtClean="0"/>
              <a:t>Prepare a new test report (Datasheet only)</a:t>
            </a:r>
          </a:p>
          <a:p>
            <a:r>
              <a:rPr lang="en-US" dirty="0" smtClean="0"/>
              <a:t>Hints:</a:t>
            </a:r>
          </a:p>
          <a:p>
            <a:pPr lvl="1"/>
            <a:r>
              <a:rPr lang="en-US" dirty="0" smtClean="0"/>
              <a:t>Automation Browser at 192.168.136.92, Connect Cisco VPN first</a:t>
            </a:r>
          </a:p>
          <a:p>
            <a:pPr lvl="1"/>
            <a:r>
              <a:rPr lang="en-US" dirty="0" smtClean="0"/>
              <a:t>All physical connection are correct to run this test</a:t>
            </a:r>
          </a:p>
          <a:p>
            <a:pPr lvl="1"/>
            <a:r>
              <a:rPr lang="en-US" dirty="0" smtClean="0"/>
              <a:t>Use Group 498 as an example</a:t>
            </a:r>
          </a:p>
          <a:p>
            <a:pPr lvl="1"/>
            <a:r>
              <a:rPr lang="en-US" dirty="0" smtClean="0"/>
              <a:t>Create Group 505 (CAREFULLY  load 498, and CHANGE Group Id to 505 and then set parameters and save – separate save button for each section)</a:t>
            </a:r>
          </a:p>
          <a:p>
            <a:pPr lvl="1"/>
            <a:r>
              <a:rPr lang="en-US" dirty="0" smtClean="0"/>
              <a:t>Terminal 5 (is currently using SW </a:t>
            </a:r>
            <a:r>
              <a:rPr lang="en-US" dirty="0" err="1" smtClean="0"/>
              <a:t>ver</a:t>
            </a:r>
            <a:r>
              <a:rPr lang="en-US" dirty="0" smtClean="0"/>
              <a:t> 5.2.0.27) pw hint bob,  **** use \’ to enter an apostrophe ‘</a:t>
            </a:r>
          </a:p>
          <a:p>
            <a:pPr lvl="1"/>
            <a:r>
              <a:rPr lang="en-US" dirty="0" smtClean="0"/>
              <a:t>Unsigned does not have the “vca00…</a:t>
            </a:r>
            <a:r>
              <a:rPr lang="en-US" dirty="0" err="1" smtClean="0"/>
              <a:t>sgn</a:t>
            </a:r>
            <a:r>
              <a:rPr lang="en-US" dirty="0" smtClean="0"/>
              <a:t>” in filename</a:t>
            </a:r>
          </a:p>
          <a:p>
            <a:pPr lvl="1"/>
            <a:r>
              <a:rPr lang="en-US" dirty="0" smtClean="0"/>
              <a:t>Look at results file to see test progress</a:t>
            </a:r>
          </a:p>
          <a:p>
            <a:pPr lvl="1"/>
            <a:r>
              <a:rPr lang="en-US" dirty="0" smtClean="0"/>
              <a:t>Run 1 test at a time</a:t>
            </a:r>
          </a:p>
          <a:p>
            <a:pPr lvl="1"/>
            <a:r>
              <a:rPr lang="en-US" dirty="0" smtClean="0"/>
              <a:t>Version is in the Perforce path</a:t>
            </a:r>
          </a:p>
          <a:p>
            <a:pPr lvl="1"/>
            <a:r>
              <a:rPr lang="en-US" dirty="0" smtClean="0"/>
              <a:t>Datasheet Example at //</a:t>
            </a:r>
            <a:r>
              <a:rPr lang="en-US" dirty="0" err="1" smtClean="0"/>
              <a:t>Arclight</a:t>
            </a:r>
            <a:r>
              <a:rPr lang="en-US" dirty="0" smtClean="0"/>
              <a:t>/</a:t>
            </a:r>
            <a:r>
              <a:rPr lang="en-US" dirty="0" err="1" smtClean="0"/>
              <a:t>ArcLight</a:t>
            </a:r>
            <a:r>
              <a:rPr lang="en-US" dirty="0" smtClean="0"/>
              <a:t>/</a:t>
            </a:r>
            <a:r>
              <a:rPr lang="en-US" dirty="0" err="1" smtClean="0"/>
              <a:t>SystemTest</a:t>
            </a:r>
            <a:r>
              <a:rPr lang="en-US" dirty="0" smtClean="0"/>
              <a:t>/</a:t>
            </a:r>
            <a:r>
              <a:rPr lang="en-US" dirty="0" err="1" smtClean="0"/>
              <a:t>TestReport</a:t>
            </a:r>
            <a:r>
              <a:rPr lang="en-US" dirty="0" smtClean="0"/>
              <a:t>/SED_SSCF/Bundles_v1.183_v1.184/Datasheet_v1.183_v1.184.xlsx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52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NLG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Status CSV file(s)</a:t>
            </a:r>
          </a:p>
          <a:p>
            <a:pPr lvl="1"/>
            <a:r>
              <a:rPr lang="en-US" dirty="0" smtClean="0"/>
              <a:t>Screen values captured on regular time intervals </a:t>
            </a:r>
          </a:p>
          <a:p>
            <a:pPr lvl="1"/>
            <a:r>
              <a:rPr lang="en-US" dirty="0" smtClean="0"/>
              <a:t>Import into EXCEL</a:t>
            </a:r>
          </a:p>
          <a:p>
            <a:pPr lvl="1"/>
            <a:r>
              <a:rPr lang="en-US" dirty="0" smtClean="0"/>
              <a:t>Plot column(s) to see changes during test</a:t>
            </a:r>
          </a:p>
          <a:p>
            <a:pPr lvl="1"/>
            <a:r>
              <a:rPr lang="en-US" dirty="0" smtClean="0"/>
              <a:t>Example RL Data Rate</a:t>
            </a:r>
          </a:p>
          <a:p>
            <a:pPr lvl="2"/>
            <a:r>
              <a:rPr lang="en-US" dirty="0" smtClean="0"/>
              <a:t>Correlate NMS charts to data reported.</a:t>
            </a:r>
          </a:p>
          <a:p>
            <a:pPr lvl="2"/>
            <a:r>
              <a:rPr lang="en-US" dirty="0" smtClean="0"/>
              <a:t>Validates display at Term matches data at NMSPM</a:t>
            </a:r>
          </a:p>
          <a:p>
            <a:r>
              <a:rPr lang="en-US" dirty="0" smtClean="0"/>
              <a:t>Syslog CSV file(s)</a:t>
            </a:r>
          </a:p>
          <a:p>
            <a:pPr lvl="1"/>
            <a:r>
              <a:rPr lang="en-US" dirty="0" smtClean="0"/>
              <a:t>Generated by post-processor</a:t>
            </a:r>
          </a:p>
          <a:p>
            <a:pPr lvl="1"/>
            <a:r>
              <a:rPr lang="en-US" dirty="0" smtClean="0"/>
              <a:t>Syslog reorganized </a:t>
            </a:r>
            <a:r>
              <a:rPr lang="en-US" dirty="0"/>
              <a:t>into Specific </a:t>
            </a:r>
            <a:r>
              <a:rPr lang="en-US" dirty="0" smtClean="0"/>
              <a:t>Event columns of binary event triggers (0/1)</a:t>
            </a:r>
          </a:p>
          <a:p>
            <a:pPr lvl="1"/>
            <a:r>
              <a:rPr lang="en-US" dirty="0" smtClean="0"/>
              <a:t>Plot several columns over same time period and offset to see “triggers” over time</a:t>
            </a:r>
          </a:p>
          <a:p>
            <a:pPr lvl="2"/>
            <a:r>
              <a:rPr lang="en-US" dirty="0" smtClean="0"/>
              <a:t>NOTE: CRL login Bug revealed (2 or 3 peaks instead of 1)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374" y="3657600"/>
            <a:ext cx="3955051" cy="237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532" y="1681079"/>
            <a:ext cx="2024825" cy="1217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951" y="1681079"/>
            <a:ext cx="1828800" cy="1375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414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Post-Processed Syslog </a:t>
            </a:r>
            <a:br>
              <a:rPr lang="en-US" dirty="0" smtClean="0"/>
            </a:br>
            <a:r>
              <a:rPr lang="en-US" dirty="0" smtClean="0"/>
              <a:t>CSV File Formats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Terminal Syslog CSV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Currently, the following events are </a:t>
            </a:r>
            <a:r>
              <a:rPr lang="en-US" dirty="0" smtClean="0"/>
              <a:t>parsed, i.e. columns:</a:t>
            </a:r>
          </a:p>
          <a:p>
            <a:pPr lvl="1"/>
            <a:r>
              <a:rPr lang="en-US" dirty="0"/>
              <a:t>POLLSEC, POLLTIME, VARG_1, VARG_2, SAT_SRCH, SAT_LOCK, BRL_LOGIN, CRL_LOGIN, LOGOUT_CMD, REBOOT_CMD, </a:t>
            </a:r>
            <a:r>
              <a:rPr lang="en-US" dirty="0" smtClean="0"/>
              <a:t>RELOGIN_CMD</a:t>
            </a:r>
            <a:r>
              <a:rPr lang="en-US" dirty="0"/>
              <a:t>, TOD_RESET, SET_ANT, DWELL_TIMEO, SAT_HANDO, RLC_STATE, SMS_STATE, BB_STATE, LOGIN_STATE, TERM_STATE, </a:t>
            </a:r>
            <a:r>
              <a:rPr lang="en-US" dirty="0" smtClean="0"/>
              <a:t>UPD_ANTTXB</a:t>
            </a:r>
            <a:r>
              <a:rPr lang="en-US" dirty="0"/>
              <a:t>, SEND_ANTSAT, MODE_CHG</a:t>
            </a:r>
          </a:p>
          <a:p>
            <a:r>
              <a:rPr lang="en-US" dirty="0" smtClean="0"/>
              <a:t>Each </a:t>
            </a:r>
            <a:r>
              <a:rPr lang="en-US" dirty="0"/>
              <a:t>event is represented with a "1" in the event </a:t>
            </a:r>
            <a:r>
              <a:rPr lang="en-US" dirty="0" smtClean="0"/>
              <a:t>column, and </a:t>
            </a:r>
            <a:r>
              <a:rPr lang="en-US" dirty="0"/>
              <a:t>any supporting info is in the VARG column(s) </a:t>
            </a:r>
            <a:r>
              <a:rPr lang="en-US" dirty="0" smtClean="0"/>
              <a:t>as  follows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TOD_RESET, then VARG_1 is TOD_NEW and VARG_2 is TOD_OLD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SET_ANT, then VARG_1 is BEAM_NAME and VARG_2 is 0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*_STATE, then VARG_1 is state change value and VARG_2 is 0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SEND_ANTSAT, then VARG_1 is </a:t>
            </a:r>
            <a:r>
              <a:rPr lang="en-US" dirty="0" err="1"/>
              <a:t>AcuSt</a:t>
            </a:r>
            <a:r>
              <a:rPr lang="en-US" dirty="0"/>
              <a:t> and VARG_2 is 0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UPD_ANTTXB, then VARG_1 is </a:t>
            </a:r>
            <a:r>
              <a:rPr lang="en-US" dirty="0" err="1"/>
              <a:t>AcuSt</a:t>
            </a:r>
            <a:r>
              <a:rPr lang="en-US" dirty="0"/>
              <a:t> and VARG_2 is 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RTNMS Syslog CSV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Currently, the following events are </a:t>
            </a:r>
            <a:r>
              <a:rPr lang="en-US" dirty="0" smtClean="0"/>
              <a:t>parsed, i.e. columns:</a:t>
            </a:r>
          </a:p>
          <a:p>
            <a:pPr lvl="1"/>
            <a:r>
              <a:rPr lang="en-US" dirty="0" smtClean="0"/>
              <a:t>POLLSEC,POLLTIME,VARG_1,VARG_2,VMT_STATE,CRL_STATE,CONN_LOGIN,CONN_OPER,CONN_SESS,PWRCTL_UPD,ACSM_UPD,CONN_LOGOUT,CONN_Vmt,CONN_VMT,CONN_RL</a:t>
            </a:r>
          </a:p>
          <a:p>
            <a:r>
              <a:rPr lang="en-US" dirty="0"/>
              <a:t>Each event is represented with a "1" in the event column</a:t>
            </a:r>
            <a:r>
              <a:rPr lang="en-US" dirty="0" smtClean="0"/>
              <a:t>, </a:t>
            </a:r>
            <a:r>
              <a:rPr lang="en-US" dirty="0"/>
              <a:t>and any supporting info is in the VARG column(s) </a:t>
            </a:r>
            <a:r>
              <a:rPr lang="en-US" dirty="0" smtClean="0"/>
              <a:t>as </a:t>
            </a:r>
            <a:r>
              <a:rPr lang="en-US" dirty="0"/>
              <a:t>follows:</a:t>
            </a:r>
          </a:p>
          <a:p>
            <a:pPr lvl="1"/>
            <a:r>
              <a:rPr lang="en-US" dirty="0" smtClean="0"/>
              <a:t>VARG_1 </a:t>
            </a:r>
            <a:r>
              <a:rPr lang="en-US" dirty="0"/>
              <a:t>is Terminal ID (decimal </a:t>
            </a:r>
            <a:r>
              <a:rPr lang="en-US" dirty="0" err="1"/>
              <a:t>equiv</a:t>
            </a:r>
            <a:r>
              <a:rPr lang="en-US" dirty="0"/>
              <a:t> of 0.0.c.d </a:t>
            </a:r>
            <a:r>
              <a:rPr lang="en-US" dirty="0" err="1"/>
              <a:t>addr</a:t>
            </a:r>
            <a:r>
              <a:rPr lang="en-US" dirty="0"/>
              <a:t>), </a:t>
            </a:r>
            <a:r>
              <a:rPr lang="en-US" dirty="0" smtClean="0"/>
              <a:t>or CRL </a:t>
            </a:r>
            <a:r>
              <a:rPr lang="en-US" dirty="0"/>
              <a:t>indicator for CRL_STATE</a:t>
            </a:r>
          </a:p>
          <a:p>
            <a:pPr lvl="1"/>
            <a:r>
              <a:rPr lang="en-US" dirty="0" smtClean="0"/>
              <a:t>VARG_2 </a:t>
            </a:r>
            <a:r>
              <a:rPr lang="en-US" dirty="0"/>
              <a:t>is State for VMT_STATE or CRL_STATE, </a:t>
            </a:r>
            <a:r>
              <a:rPr lang="en-US" dirty="0" smtClean="0"/>
              <a:t>otherwise contains </a:t>
            </a:r>
            <a:r>
              <a:rPr lang="en-US" dirty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245942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Scope</a:t>
            </a:r>
          </a:p>
          <a:p>
            <a:r>
              <a:rPr lang="en-US" dirty="0" smtClean="0"/>
              <a:t>System Overview</a:t>
            </a:r>
          </a:p>
          <a:p>
            <a:r>
              <a:rPr lang="en-US" dirty="0" smtClean="0"/>
              <a:t>Theory Of Operation</a:t>
            </a:r>
          </a:p>
          <a:p>
            <a:r>
              <a:rPr lang="en-US" dirty="0" smtClean="0"/>
              <a:t>Deployment Configuration</a:t>
            </a:r>
          </a:p>
          <a:p>
            <a:r>
              <a:rPr lang="en-US" dirty="0" smtClean="0"/>
              <a:t>Command and Control</a:t>
            </a:r>
          </a:p>
          <a:p>
            <a:pPr lvl="1"/>
            <a:r>
              <a:rPr lang="en-US" dirty="0" smtClean="0"/>
              <a:t>Home Page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Launch</a:t>
            </a:r>
          </a:p>
          <a:p>
            <a:pPr lvl="1"/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Results</a:t>
            </a:r>
          </a:p>
          <a:p>
            <a:pPr lvl="2"/>
            <a:r>
              <a:rPr lang="en-US" dirty="0" smtClean="0"/>
              <a:t>Data Generation</a:t>
            </a:r>
          </a:p>
          <a:p>
            <a:pPr lvl="2"/>
            <a:r>
              <a:rPr lang="en-US" dirty="0" smtClean="0"/>
              <a:t>Status</a:t>
            </a:r>
          </a:p>
          <a:p>
            <a:pPr lvl="2"/>
            <a:r>
              <a:rPr lang="en-US" dirty="0" smtClean="0"/>
              <a:t>Database </a:t>
            </a:r>
            <a:r>
              <a:rPr lang="en-US" dirty="0" smtClean="0"/>
              <a:t>Export</a:t>
            </a:r>
          </a:p>
          <a:p>
            <a:pPr lvl="1"/>
            <a:r>
              <a:rPr lang="en-US" dirty="0" smtClean="0"/>
              <a:t>Utilities</a:t>
            </a:r>
          </a:p>
          <a:p>
            <a:pPr lvl="1"/>
            <a:r>
              <a:rPr lang="en-US" dirty="0" err="1" smtClean="0"/>
              <a:t>ReDa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 Cases</a:t>
            </a:r>
          </a:p>
          <a:p>
            <a:pPr lvl="1"/>
            <a:r>
              <a:rPr lang="en-US" dirty="0" smtClean="0"/>
              <a:t>Maps</a:t>
            </a:r>
          </a:p>
          <a:p>
            <a:pPr lvl="2"/>
            <a:r>
              <a:rPr lang="en-US" dirty="0" smtClean="0"/>
              <a:t>Process</a:t>
            </a:r>
          </a:p>
          <a:p>
            <a:pPr lvl="2"/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Data Collection</a:t>
            </a:r>
          </a:p>
          <a:p>
            <a:pPr lvl="1"/>
            <a:r>
              <a:rPr lang="en-US" dirty="0" smtClean="0"/>
              <a:t>VMT Commands</a:t>
            </a:r>
          </a:p>
          <a:p>
            <a:r>
              <a:rPr lang="en-US" dirty="0" smtClean="0"/>
              <a:t>Map Testing Process</a:t>
            </a:r>
          </a:p>
          <a:p>
            <a:r>
              <a:rPr lang="en-US" dirty="0" smtClean="0"/>
              <a:t>Map Bundle Training Exercise</a:t>
            </a:r>
          </a:p>
          <a:p>
            <a:r>
              <a:rPr lang="en-US" dirty="0" smtClean="0"/>
              <a:t>NLG Data Analysis</a:t>
            </a:r>
          </a:p>
          <a:p>
            <a:r>
              <a:rPr lang="en-US" dirty="0" smtClean="0"/>
              <a:t>Syslog File Formats</a:t>
            </a:r>
          </a:p>
        </p:txBody>
      </p:sp>
    </p:spTree>
    <p:extLst>
      <p:ext uri="{BB962C8B-B14F-4D97-AF65-F5344CB8AC3E}">
        <p14:creationId xmlns:p14="http://schemas.microsoft.com/office/powerpoint/2010/main" val="134107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Slides &amp; Master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513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1"/>
          <p:cNvSpPr>
            <a:spLocks noChangeArrowheads="1"/>
          </p:cNvSpPr>
          <p:nvPr/>
        </p:nvSpPr>
        <p:spPr bwMode="auto">
          <a:xfrm>
            <a:off x="643090" y="2514600"/>
            <a:ext cx="3928909" cy="17334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t" anchorCtr="0"/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r" defTabSz="914400" eaLnBrk="1" hangingPunct="1">
              <a:lnSpc>
                <a:spcPct val="100000"/>
              </a:lnSpc>
            </a:pPr>
            <a:r>
              <a:rPr lang="en-US" altLang="en-US" sz="1000" dirty="0" smtClean="0">
                <a:solidFill>
                  <a:srgbClr val="000000"/>
                </a:solidFill>
              </a:rPr>
              <a:t>AL AUTOMATION</a:t>
            </a:r>
            <a:endParaRPr lang="en-US" altLang="en-US" sz="10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9072" y="3581400"/>
            <a:ext cx="606769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200" b="0" dirty="0" smtClean="0">
                <a:solidFill>
                  <a:srgbClr val="000000"/>
                </a:solidFill>
              </a:rPr>
              <a:t>GUI</a:t>
            </a:r>
          </a:p>
          <a:p>
            <a:pPr eaLnBrk="0" hangingPunct="0">
              <a:defRPr/>
            </a:pPr>
            <a:r>
              <a:rPr lang="en-US" sz="1200" b="0" dirty="0" smtClean="0">
                <a:solidFill>
                  <a:srgbClr val="000000"/>
                </a:solidFill>
              </a:rPr>
              <a:t>(HTTP</a:t>
            </a:r>
            <a:r>
              <a:rPr lang="en-US" sz="12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82952" y="3572875"/>
            <a:ext cx="890588" cy="4667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b="0" dirty="0" smtClean="0">
                <a:solidFill>
                  <a:srgbClr val="000000"/>
                </a:solidFill>
              </a:rPr>
              <a:t>Linux</a:t>
            </a:r>
            <a:endParaRPr lang="en-US" sz="1200" b="0" dirty="0">
              <a:solidFill>
                <a:srgbClr val="000000"/>
              </a:solidFill>
            </a:endParaRPr>
          </a:p>
          <a:p>
            <a:pPr eaLnBrk="0" hangingPunct="0">
              <a:defRPr/>
            </a:pPr>
            <a:r>
              <a:rPr lang="en-US" sz="1200" b="0" dirty="0">
                <a:solidFill>
                  <a:srgbClr val="000000"/>
                </a:solidFill>
              </a:rPr>
              <a:t>(</a:t>
            </a:r>
            <a:r>
              <a:rPr lang="en-US" sz="1200" b="0" dirty="0" smtClean="0">
                <a:solidFill>
                  <a:srgbClr val="000000"/>
                </a:solidFill>
              </a:rPr>
              <a:t>SSH)</a:t>
            </a:r>
            <a:endParaRPr lang="en-US" sz="1200" b="0" dirty="0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677781" y="4724400"/>
            <a:ext cx="3894218" cy="17334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b" anchorCtr="0"/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r" defTabSz="914400" eaLnBrk="1" hangingPunct="1">
              <a:lnSpc>
                <a:spcPct val="100000"/>
              </a:lnSpc>
            </a:pPr>
            <a:r>
              <a:rPr lang="en-US" altLang="en-US" sz="1000" dirty="0">
                <a:solidFill>
                  <a:srgbClr val="000000"/>
                </a:solidFill>
              </a:rPr>
              <a:t>Unit Under Test (UUT)</a:t>
            </a:r>
          </a:p>
        </p:txBody>
      </p:sp>
      <p:sp>
        <p:nvSpPr>
          <p:cNvPr id="7" name="Hexagon 6"/>
          <p:cNvSpPr/>
          <p:nvPr/>
        </p:nvSpPr>
        <p:spPr>
          <a:xfrm>
            <a:off x="859763" y="5105400"/>
            <a:ext cx="934347" cy="87878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NMS/EMS/ 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Hexagon 7"/>
          <p:cNvSpPr/>
          <p:nvPr/>
        </p:nvSpPr>
        <p:spPr>
          <a:xfrm>
            <a:off x="2317761" y="5105400"/>
            <a:ext cx="934347" cy="87878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Term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cxnSpLocks noChangeShapeType="1"/>
            <a:stCxn id="5" idx="2"/>
            <a:endCxn id="8" idx="5"/>
          </p:cNvCxnSpPr>
          <p:nvPr/>
        </p:nvCxnSpPr>
        <p:spPr bwMode="auto">
          <a:xfrm rot="16200000" flipH="1">
            <a:off x="2397429" y="4470416"/>
            <a:ext cx="1065800" cy="204167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accent1"/>
            </a:solidFill>
            <a:miter lim="800000"/>
            <a:headEnd type="arrow"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Elbow Connector 9"/>
          <p:cNvCxnSpPr>
            <a:cxnSpLocks noChangeShapeType="1"/>
            <a:stCxn id="4" idx="2"/>
            <a:endCxn id="7" idx="4"/>
          </p:cNvCxnSpPr>
          <p:nvPr/>
        </p:nvCxnSpPr>
        <p:spPr bwMode="auto">
          <a:xfrm rot="5400000">
            <a:off x="814791" y="4307733"/>
            <a:ext cx="1062335" cy="532999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accent1"/>
            </a:solidFill>
            <a:miter lim="800000"/>
            <a:headEnd type="arrow"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Elbow Connector 10"/>
          <p:cNvCxnSpPr>
            <a:cxnSpLocks noChangeShapeType="1"/>
            <a:stCxn id="4" idx="2"/>
            <a:endCxn id="8" idx="4"/>
          </p:cNvCxnSpPr>
          <p:nvPr/>
        </p:nvCxnSpPr>
        <p:spPr bwMode="auto">
          <a:xfrm rot="16200000" flipH="1">
            <a:off x="1543789" y="4111732"/>
            <a:ext cx="1062335" cy="924999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accent1"/>
            </a:solidFill>
            <a:miter lim="800000"/>
            <a:headEnd type="arrow"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ounded Rectangle 11"/>
          <p:cNvSpPr/>
          <p:nvPr/>
        </p:nvSpPr>
        <p:spPr>
          <a:xfrm>
            <a:off x="1309072" y="2895600"/>
            <a:ext cx="1760302" cy="609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Automation SW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12" idx="1"/>
            <a:endCxn id="4" idx="1"/>
          </p:cNvCxnSpPr>
          <p:nvPr/>
        </p:nvCxnSpPr>
        <p:spPr>
          <a:xfrm rot="10800000" flipV="1">
            <a:off x="1309072" y="3200399"/>
            <a:ext cx="12700" cy="611833"/>
          </a:xfrm>
          <a:prstGeom prst="bentConnector3">
            <a:avLst>
              <a:gd name="adj1" fmla="val 180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2" idx="2"/>
            <a:endCxn id="5" idx="1"/>
          </p:cNvCxnSpPr>
          <p:nvPr/>
        </p:nvCxnSpPr>
        <p:spPr>
          <a:xfrm rot="16200000" flipH="1">
            <a:off x="2135568" y="3558854"/>
            <a:ext cx="301038" cy="193729"/>
          </a:xfrm>
          <a:prstGeom prst="bentConnector2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1636" y="1431483"/>
            <a:ext cx="105247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1200" b="0" dirty="0" smtClean="0">
                <a:solidFill>
                  <a:srgbClr val="000000"/>
                </a:solidFill>
              </a:rPr>
              <a:t>Browser</a:t>
            </a:r>
            <a:endParaRPr lang="en-US" sz="1200" b="0" dirty="0">
              <a:solidFill>
                <a:srgbClr val="000000"/>
              </a:solidFill>
            </a:endParaRPr>
          </a:p>
        </p:txBody>
      </p:sp>
      <p:cxnSp>
        <p:nvCxnSpPr>
          <p:cNvPr id="16" name="Elbow Connector 15"/>
          <p:cNvCxnSpPr>
            <a:cxnSpLocks noChangeShapeType="1"/>
            <a:stCxn id="15" idx="2"/>
            <a:endCxn id="12" idx="0"/>
          </p:cNvCxnSpPr>
          <p:nvPr/>
        </p:nvCxnSpPr>
        <p:spPr bwMode="auto">
          <a:xfrm rot="16200000" flipH="1">
            <a:off x="1134989" y="1841366"/>
            <a:ext cx="1187118" cy="921350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accent1"/>
            </a:solidFill>
            <a:miter lim="800000"/>
            <a:headEnd type="arrow"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Elbow Connector 16"/>
          <p:cNvCxnSpPr>
            <a:stCxn id="12" idx="3"/>
            <a:endCxn id="18" idx="2"/>
          </p:cNvCxnSpPr>
          <p:nvPr/>
        </p:nvCxnSpPr>
        <p:spPr>
          <a:xfrm>
            <a:off x="3069374" y="3200400"/>
            <a:ext cx="664426" cy="381000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n 17"/>
          <p:cNvSpPr/>
          <p:nvPr/>
        </p:nvSpPr>
        <p:spPr>
          <a:xfrm>
            <a:off x="3733800" y="3200399"/>
            <a:ext cx="685800" cy="762001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AutoShape 11"/>
          <p:cNvCxnSpPr>
            <a:cxnSpLocks noChangeShapeType="1"/>
            <a:stCxn id="20" idx="2"/>
            <a:endCxn id="24" idx="1"/>
          </p:cNvCxnSpPr>
          <p:nvPr/>
        </p:nvCxnSpPr>
        <p:spPr bwMode="auto">
          <a:xfrm rot="16200000" flipH="1">
            <a:off x="5994653" y="3067965"/>
            <a:ext cx="429869" cy="673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5263387" y="2673380"/>
            <a:ext cx="1219200" cy="5162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1000" dirty="0">
                <a:solidFill>
                  <a:srgbClr val="000000"/>
                </a:solidFill>
              </a:rPr>
              <a:t>Test </a:t>
            </a:r>
            <a:r>
              <a:rPr lang="en-US" altLang="en-US" sz="1000" dirty="0" smtClean="0">
                <a:solidFill>
                  <a:srgbClr val="000000"/>
                </a:solidFill>
              </a:rPr>
              <a:t>Automation </a:t>
            </a:r>
          </a:p>
          <a:p>
            <a:pPr algn="ctr" defTabSz="914400" eaLnBrk="1" hangingPunct="1">
              <a:lnSpc>
                <a:spcPct val="100000"/>
              </a:lnSpc>
            </a:pPr>
            <a:r>
              <a:rPr lang="en-US" altLang="en-US" sz="1000" dirty="0" smtClean="0">
                <a:solidFill>
                  <a:srgbClr val="000000"/>
                </a:solidFill>
              </a:rPr>
              <a:t>Subsystem</a:t>
            </a:r>
            <a:endParaRPr lang="en-US" altLang="en-US" sz="1000" dirty="0">
              <a:solidFill>
                <a:srgbClr val="000000"/>
              </a:solidFill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6981437" y="2211587"/>
            <a:ext cx="1075945" cy="4617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1000" dirty="0">
                <a:solidFill>
                  <a:srgbClr val="000000"/>
                </a:solidFill>
              </a:rPr>
              <a:t>Test </a:t>
            </a:r>
            <a:r>
              <a:rPr lang="en-US" altLang="en-US" sz="1000" dirty="0" smtClean="0">
                <a:solidFill>
                  <a:srgbClr val="000000"/>
                </a:solidFill>
              </a:rPr>
              <a:t>Equipment</a:t>
            </a:r>
            <a:endParaRPr lang="en-US" altLang="en-US" sz="1000" dirty="0">
              <a:solidFill>
                <a:srgbClr val="000000"/>
              </a:solidFill>
            </a:endParaRPr>
          </a:p>
        </p:txBody>
      </p:sp>
      <p:cxnSp>
        <p:nvCxnSpPr>
          <p:cNvPr id="22" name="AutoShape 11"/>
          <p:cNvCxnSpPr>
            <a:cxnSpLocks noChangeShapeType="1"/>
            <a:stCxn id="20" idx="3"/>
            <a:endCxn id="21" idx="1"/>
          </p:cNvCxnSpPr>
          <p:nvPr/>
        </p:nvCxnSpPr>
        <p:spPr bwMode="auto">
          <a:xfrm flipV="1">
            <a:off x="6482587" y="2442485"/>
            <a:ext cx="498850" cy="48902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11"/>
          <p:cNvCxnSpPr>
            <a:cxnSpLocks noChangeShapeType="1"/>
            <a:stCxn id="21" idx="2"/>
            <a:endCxn id="24" idx="0"/>
          </p:cNvCxnSpPr>
          <p:nvPr/>
        </p:nvCxnSpPr>
        <p:spPr bwMode="auto">
          <a:xfrm rot="5400000">
            <a:off x="7052889" y="2924379"/>
            <a:ext cx="717518" cy="2155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6546187" y="3390900"/>
            <a:ext cx="1515396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1000" dirty="0">
                <a:solidFill>
                  <a:srgbClr val="000000"/>
                </a:solidFill>
              </a:rPr>
              <a:t>Unit Under Test (UUT)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174587" y="1967424"/>
            <a:ext cx="809232" cy="2441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Browser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AutoShape 11"/>
          <p:cNvCxnSpPr>
            <a:cxnSpLocks noChangeShapeType="1"/>
            <a:stCxn id="25" idx="2"/>
            <a:endCxn id="20" idx="0"/>
          </p:cNvCxnSpPr>
          <p:nvPr/>
        </p:nvCxnSpPr>
        <p:spPr bwMode="auto">
          <a:xfrm rot="16200000" flipH="1">
            <a:off x="5495199" y="2295591"/>
            <a:ext cx="461793" cy="29378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61953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1" name="Title 242"/>
          <p:cNvSpPr>
            <a:spLocks noGrp="1"/>
          </p:cNvSpPr>
          <p:nvPr>
            <p:ph type="title" sz="quarter"/>
          </p:nvPr>
        </p:nvSpPr>
        <p:spPr/>
        <p:txBody>
          <a:bodyPr>
            <a:normAutofit/>
          </a:bodyPr>
          <a:lstStyle/>
          <a:p>
            <a:endParaRPr lang="en-US" altLang="en-US" sz="3200" dirty="0" smtClean="0">
              <a:ea typeface="ヒラギノ角ゴ Pro W3"/>
              <a:cs typeface="ヒラギノ角ゴ Pro W3"/>
            </a:endParaRPr>
          </a:p>
        </p:txBody>
      </p:sp>
      <p:cxnSp>
        <p:nvCxnSpPr>
          <p:cNvPr id="160" name="Elbow Connector 159"/>
          <p:cNvCxnSpPr>
            <a:cxnSpLocks noChangeShapeType="1"/>
            <a:stCxn id="3281" idx="3"/>
            <a:endCxn id="3293" idx="1"/>
          </p:cNvCxnSpPr>
          <p:nvPr/>
        </p:nvCxnSpPr>
        <p:spPr bwMode="auto">
          <a:xfrm flipV="1">
            <a:off x="1180475" y="2675897"/>
            <a:ext cx="538723" cy="216907"/>
          </a:xfrm>
          <a:prstGeom prst="bentConnector2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1" name="Elbow Connector 160"/>
          <p:cNvCxnSpPr>
            <a:cxnSpLocks noChangeShapeType="1"/>
            <a:stCxn id="3283" idx="3"/>
            <a:endCxn id="3293" idx="1"/>
          </p:cNvCxnSpPr>
          <p:nvPr/>
        </p:nvCxnSpPr>
        <p:spPr bwMode="auto">
          <a:xfrm flipV="1">
            <a:off x="1158275" y="2675897"/>
            <a:ext cx="560923" cy="992213"/>
          </a:xfrm>
          <a:prstGeom prst="bentConnector2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" name="Elbow Connector 162"/>
          <p:cNvCxnSpPr>
            <a:cxnSpLocks noChangeShapeType="1"/>
            <a:stCxn id="172" idx="2"/>
            <a:endCxn id="117" idx="0"/>
          </p:cNvCxnSpPr>
          <p:nvPr/>
        </p:nvCxnSpPr>
        <p:spPr bwMode="auto">
          <a:xfrm rot="5400000">
            <a:off x="3025552" y="2773965"/>
            <a:ext cx="545661" cy="139463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229" name="Object 1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4094438"/>
              </p:ext>
            </p:extLst>
          </p:nvPr>
        </p:nvGraphicFramePr>
        <p:xfrm>
          <a:off x="7617311" y="1246812"/>
          <a:ext cx="4619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" name="Visio" r:id="rId3" imgW="521862" imgH="521862" progId="">
                  <p:embed/>
                </p:oleObj>
              </mc:Choice>
              <mc:Fallback>
                <p:oleObj name="Visio" r:id="rId3" imgW="521862" imgH="521862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7311" y="1246812"/>
                        <a:ext cx="46196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275217" y="2210127"/>
            <a:ext cx="704106" cy="360740"/>
            <a:chOff x="2777441" y="2675897"/>
            <a:chExt cx="704106" cy="360740"/>
          </a:xfrm>
        </p:grpSpPr>
        <p:sp>
          <p:nvSpPr>
            <p:cNvPr id="169" name="Rectangle 168"/>
            <p:cNvSpPr/>
            <p:nvPr/>
          </p:nvSpPr>
          <p:spPr bwMode="auto">
            <a:xfrm>
              <a:off x="3325161" y="2970702"/>
              <a:ext cx="80262" cy="65935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lnSpc>
                  <a:spcPts val="4100"/>
                </a:lnSpc>
                <a:defRPr/>
              </a:pPr>
              <a:endParaRPr lang="en-US" sz="3600" b="0"/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3160176" y="2970702"/>
              <a:ext cx="80262" cy="65935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lnSpc>
                  <a:spcPts val="4100"/>
                </a:lnSpc>
                <a:defRPr/>
              </a:pPr>
              <a:endParaRPr lang="en-US" sz="3600" b="0"/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2995191" y="2971435"/>
              <a:ext cx="80262" cy="64469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lnSpc>
                  <a:spcPts val="4100"/>
                </a:lnSpc>
                <a:defRPr/>
              </a:pPr>
              <a:endParaRPr lang="en-US" sz="3600" b="0"/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2830206" y="2970702"/>
              <a:ext cx="80262" cy="65934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lnSpc>
                  <a:spcPts val="4100"/>
                </a:lnSpc>
                <a:defRPr/>
              </a:pPr>
              <a:endParaRPr lang="en-US" sz="3600" b="0"/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2777441" y="2675897"/>
              <a:ext cx="704106" cy="286374"/>
            </a:xfrm>
            <a:prstGeom prst="rect">
              <a:avLst/>
            </a:prstGeom>
            <a:gradFill flip="none" rotWithShape="1">
              <a:gsLst>
                <a:gs pos="0">
                  <a:srgbClr val="7030A0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08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900" dirty="0" smtClean="0"/>
                <a:t>S4 Catalyst</a:t>
              </a:r>
              <a:endParaRPr lang="en-US" sz="900" b="0" dirty="0"/>
            </a:p>
          </p:txBody>
        </p:sp>
      </p:grpSp>
      <p:sp>
        <p:nvSpPr>
          <p:cNvPr id="3278" name="Text Box 206"/>
          <p:cNvSpPr txBox="1">
            <a:spLocks noChangeArrowheads="1"/>
          </p:cNvSpPr>
          <p:nvPr/>
        </p:nvSpPr>
        <p:spPr bwMode="auto">
          <a:xfrm>
            <a:off x="7249279" y="1748462"/>
            <a:ext cx="1225015" cy="46166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800" b="1" dirty="0" err="1" smtClean="0">
                <a:solidFill>
                  <a:srgbClr val="000000"/>
                </a:solidFill>
              </a:rPr>
              <a:t>NetInstall</a:t>
            </a:r>
            <a:r>
              <a:rPr lang="en-US" altLang="en-US" sz="800" b="1" dirty="0" smtClean="0">
                <a:solidFill>
                  <a:srgbClr val="000000"/>
                </a:solidFill>
              </a:rPr>
              <a:t>-open </a:t>
            </a:r>
            <a:r>
              <a:rPr lang="en-US" altLang="en-US" sz="800" b="1" dirty="0" err="1" smtClean="0">
                <a:solidFill>
                  <a:srgbClr val="000000"/>
                </a:solidFill>
              </a:rPr>
              <a:t>SuSE</a:t>
            </a:r>
            <a:endParaRPr lang="en-US" altLang="en-US" sz="800" b="1" dirty="0">
              <a:solidFill>
                <a:srgbClr val="000000"/>
              </a:solidFill>
            </a:endParaRPr>
          </a:p>
          <a:p>
            <a:pPr algn="ctr" defTabSz="914400" eaLnBrk="1" hangingPunct="1">
              <a:lnSpc>
                <a:spcPct val="100000"/>
              </a:lnSpc>
            </a:pPr>
            <a:r>
              <a:rPr lang="en-US" altLang="en-US" sz="800" b="1" dirty="0" smtClean="0">
                <a:solidFill>
                  <a:schemeClr val="tx1"/>
                </a:solidFill>
              </a:rPr>
              <a:t>192.168.136.41</a:t>
            </a:r>
            <a:endParaRPr lang="en-US" altLang="en-US" sz="800" b="1" dirty="0">
              <a:solidFill>
                <a:schemeClr val="tx1"/>
              </a:solidFill>
            </a:endParaRPr>
          </a:p>
          <a:p>
            <a:pPr algn="ctr" defTabSz="914400" eaLnBrk="1" hangingPunct="1">
              <a:lnSpc>
                <a:spcPct val="100000"/>
              </a:lnSpc>
            </a:pPr>
            <a:r>
              <a:rPr lang="en-US" altLang="en-US" sz="800" b="1" dirty="0">
                <a:solidFill>
                  <a:schemeClr val="tx1"/>
                </a:solidFill>
              </a:rPr>
              <a:t>(</a:t>
            </a:r>
            <a:r>
              <a:rPr lang="en-US" altLang="en-US" sz="800" b="1" dirty="0" err="1" smtClean="0">
                <a:solidFill>
                  <a:schemeClr val="tx1"/>
                </a:solidFill>
              </a:rPr>
              <a:t>u:root</a:t>
            </a:r>
            <a:r>
              <a:rPr lang="en-US" altLang="en-US" sz="800" b="1" dirty="0" smtClean="0">
                <a:solidFill>
                  <a:schemeClr val="tx1"/>
                </a:solidFill>
              </a:rPr>
              <a:t>/</a:t>
            </a:r>
            <a:r>
              <a:rPr lang="en-US" altLang="en-US" sz="800" b="1" dirty="0" err="1" smtClean="0">
                <a:solidFill>
                  <a:schemeClr val="tx1"/>
                </a:solidFill>
              </a:rPr>
              <a:t>p:viasat</a:t>
            </a:r>
            <a:r>
              <a:rPr lang="en-US" altLang="en-US" sz="800" b="1" dirty="0" smtClean="0">
                <a:solidFill>
                  <a:schemeClr val="tx1"/>
                </a:solidFill>
              </a:rPr>
              <a:t>)</a:t>
            </a:r>
            <a:endParaRPr lang="en-US" altLang="en-US" sz="800" b="1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2048206" y="3116527"/>
            <a:ext cx="2360888" cy="1899482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 anchorCtr="1"/>
          <a:lstStyle/>
          <a:p>
            <a:pPr eaLnBrk="0" hangingPunct="0">
              <a:defRPr/>
            </a:pPr>
            <a:r>
              <a:rPr lang="en-US" sz="800" b="0" dirty="0" smtClean="0"/>
              <a:t>Map Test Appliance – </a:t>
            </a:r>
            <a:r>
              <a:rPr lang="en-US" sz="800" b="0" dirty="0" err="1" smtClean="0"/>
              <a:t>Supermicro</a:t>
            </a:r>
            <a:r>
              <a:rPr lang="en-US" sz="800" b="0" dirty="0" smtClean="0"/>
              <a:t> Blade #2</a:t>
            </a:r>
            <a:endParaRPr lang="en-US" sz="800" b="0" dirty="0"/>
          </a:p>
        </p:txBody>
      </p:sp>
      <p:sp>
        <p:nvSpPr>
          <p:cNvPr id="118" name="Rectangle 117"/>
          <p:cNvSpPr/>
          <p:nvPr/>
        </p:nvSpPr>
        <p:spPr bwMode="auto">
          <a:xfrm>
            <a:off x="3516180" y="3748093"/>
            <a:ext cx="784702" cy="269659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1"/>
            <a:tileRect/>
          </a:gradFill>
          <a:ln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n-US" sz="800" dirty="0" smtClean="0">
                <a:solidFill>
                  <a:schemeClr val="bg1"/>
                </a:solidFill>
              </a:rPr>
              <a:t>EMS </a:t>
            </a:r>
          </a:p>
          <a:p>
            <a:pPr eaLnBrk="0" hangingPunct="0">
              <a:defRPr/>
            </a:pPr>
            <a:r>
              <a:rPr lang="en-US" sz="800" dirty="0" smtClean="0">
                <a:solidFill>
                  <a:schemeClr val="bg1"/>
                </a:solidFill>
              </a:rPr>
              <a:t>(VM-</a:t>
            </a:r>
            <a:r>
              <a:rPr lang="en-US" sz="800" dirty="0" err="1" smtClean="0">
                <a:solidFill>
                  <a:schemeClr val="bg1"/>
                </a:solidFill>
              </a:rPr>
              <a:t>SuSE</a:t>
            </a:r>
            <a:r>
              <a:rPr lang="en-US" sz="800" dirty="0" smtClean="0">
                <a:solidFill>
                  <a:schemeClr val="bg1"/>
                </a:solidFill>
              </a:rPr>
              <a:t>)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275" name="Text Box 203"/>
          <p:cNvSpPr txBox="1">
            <a:spLocks noChangeArrowheads="1"/>
          </p:cNvSpPr>
          <p:nvPr/>
        </p:nvSpPr>
        <p:spPr bwMode="auto">
          <a:xfrm>
            <a:off x="2128729" y="2901083"/>
            <a:ext cx="118101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800" b="1" i="1" dirty="0" smtClean="0">
                <a:solidFill>
                  <a:schemeClr val="tx1"/>
                </a:solidFill>
              </a:rPr>
              <a:t>192.168.136.82</a:t>
            </a:r>
          </a:p>
        </p:txBody>
      </p:sp>
      <p:sp>
        <p:nvSpPr>
          <p:cNvPr id="3276" name="Text Box 204"/>
          <p:cNvSpPr txBox="1">
            <a:spLocks noChangeArrowheads="1"/>
          </p:cNvSpPr>
          <p:nvPr/>
        </p:nvSpPr>
        <p:spPr bwMode="auto">
          <a:xfrm>
            <a:off x="1993648" y="5113524"/>
            <a:ext cx="2748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800" b="1" u="sng" dirty="0" smtClean="0">
                <a:solidFill>
                  <a:srgbClr val="7030A0"/>
                </a:solidFill>
              </a:rPr>
              <a:t>192.168.136.92</a:t>
            </a:r>
            <a:r>
              <a:rPr lang="en-US" altLang="en-US" sz="800" b="1" dirty="0" smtClean="0">
                <a:solidFill>
                  <a:schemeClr val="tx1"/>
                </a:solidFill>
              </a:rPr>
              <a:t>	</a:t>
            </a:r>
            <a:r>
              <a:rPr lang="en-US" altLang="en-US" sz="800" b="1" i="1" dirty="0" smtClean="0">
                <a:solidFill>
                  <a:schemeClr val="tx1"/>
                </a:solidFill>
              </a:rPr>
              <a:t>192.168.142.5    (VLAN-142)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800" b="1" u="sng" dirty="0" smtClean="0">
                <a:solidFill>
                  <a:srgbClr val="7030A0"/>
                </a:solidFill>
              </a:rPr>
              <a:t>192.168.136.142</a:t>
            </a:r>
            <a:r>
              <a:rPr lang="en-US" altLang="en-US" sz="800" b="1" dirty="0" smtClean="0">
                <a:solidFill>
                  <a:schemeClr val="tx1"/>
                </a:solidFill>
              </a:rPr>
              <a:t> 	</a:t>
            </a:r>
            <a:r>
              <a:rPr lang="en-US" altLang="en-US" sz="800" b="1" i="1" dirty="0" smtClean="0">
                <a:solidFill>
                  <a:schemeClr val="tx1"/>
                </a:solidFill>
              </a:rPr>
              <a:t>192.168.142.8    (VLAN-142</a:t>
            </a:r>
            <a:r>
              <a:rPr lang="en-US" altLang="en-US" sz="800" b="1" dirty="0" smtClean="0">
                <a:solidFill>
                  <a:schemeClr val="tx1"/>
                </a:solidFill>
              </a:rPr>
              <a:t>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800" b="1" dirty="0">
                <a:solidFill>
                  <a:schemeClr val="tx1"/>
                </a:solidFill>
              </a:rPr>
              <a:t>	</a:t>
            </a:r>
            <a:r>
              <a:rPr lang="en-US" altLang="en-US" sz="800" b="1" i="1" dirty="0" smtClean="0">
                <a:solidFill>
                  <a:schemeClr val="tx1"/>
                </a:solidFill>
              </a:rPr>
              <a:t>192.168.142.18  (VLAN-142</a:t>
            </a:r>
            <a:r>
              <a:rPr lang="en-US" altLang="en-US" sz="800" b="1" dirty="0" smtClean="0">
                <a:solidFill>
                  <a:schemeClr val="tx1"/>
                </a:solidFill>
              </a:rPr>
              <a:t>)</a:t>
            </a:r>
          </a:p>
          <a:p>
            <a:pPr eaLnBrk="1" hangingPunct="1">
              <a:lnSpc>
                <a:spcPct val="100000"/>
              </a:lnSpc>
            </a:pPr>
            <a:endParaRPr lang="en-US" altLang="en-US" sz="800" b="1" dirty="0">
              <a:solidFill>
                <a:schemeClr val="tx1"/>
              </a:solidFill>
            </a:endParaRPr>
          </a:p>
        </p:txBody>
      </p:sp>
      <p:graphicFrame>
        <p:nvGraphicFramePr>
          <p:cNvPr id="3228" name="Object 1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691292"/>
              </p:ext>
            </p:extLst>
          </p:nvPr>
        </p:nvGraphicFramePr>
        <p:xfrm>
          <a:off x="529600" y="2287606"/>
          <a:ext cx="46196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" name="VISIO" r:id="rId5" imgW="521862" imgH="521862" progId="">
                  <p:embed/>
                </p:oleObj>
              </mc:Choice>
              <mc:Fallback>
                <p:oleObj name="VISIO" r:id="rId5" imgW="521862" imgH="521862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600" y="2287606"/>
                        <a:ext cx="461962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1" name="Text Box 209"/>
          <p:cNvSpPr txBox="1">
            <a:spLocks noChangeArrowheads="1"/>
          </p:cNvSpPr>
          <p:nvPr/>
        </p:nvSpPr>
        <p:spPr bwMode="auto">
          <a:xfrm>
            <a:off x="340688" y="2785648"/>
            <a:ext cx="839787" cy="2143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800" b="0" dirty="0">
                <a:solidFill>
                  <a:srgbClr val="000000"/>
                </a:solidFill>
              </a:rPr>
              <a:t>&lt;</a:t>
            </a:r>
            <a:r>
              <a:rPr lang="en-US" altLang="en-US" sz="800" b="0" dirty="0" err="1">
                <a:solidFill>
                  <a:srgbClr val="000000"/>
                </a:solidFill>
              </a:rPr>
              <a:t>testerA</a:t>
            </a:r>
            <a:r>
              <a:rPr lang="en-US" altLang="en-US" sz="800" b="0" dirty="0">
                <a:solidFill>
                  <a:srgbClr val="000000"/>
                </a:solidFill>
              </a:rPr>
              <a:t>&gt;-</a:t>
            </a:r>
            <a:r>
              <a:rPr lang="en-US" altLang="en-US" sz="800" b="0" dirty="0" err="1">
                <a:solidFill>
                  <a:srgbClr val="000000"/>
                </a:solidFill>
              </a:rPr>
              <a:t>wxp</a:t>
            </a:r>
            <a:endParaRPr lang="en-US" altLang="en-US" sz="800" b="0" dirty="0">
              <a:solidFill>
                <a:srgbClr val="000000"/>
              </a:solidFill>
            </a:endParaRPr>
          </a:p>
        </p:txBody>
      </p:sp>
      <p:graphicFrame>
        <p:nvGraphicFramePr>
          <p:cNvPr id="3227" name="Object 1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4857449"/>
              </p:ext>
            </p:extLst>
          </p:nvPr>
        </p:nvGraphicFramePr>
        <p:xfrm>
          <a:off x="528806" y="3103248"/>
          <a:ext cx="4635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" name="VISIO" r:id="rId6" imgW="521862" imgH="521862" progId="">
                  <p:embed/>
                </p:oleObj>
              </mc:Choice>
              <mc:Fallback>
                <p:oleObj name="VISIO" r:id="rId6" imgW="521862" imgH="521862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806" y="3103248"/>
                        <a:ext cx="4635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3" name="Rectangle 211"/>
          <p:cNvSpPr>
            <a:spLocks noChangeArrowheads="1"/>
          </p:cNvSpPr>
          <p:nvPr/>
        </p:nvSpPr>
        <p:spPr bwMode="auto">
          <a:xfrm>
            <a:off x="318488" y="3560953"/>
            <a:ext cx="839787" cy="2143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800" b="0" dirty="0">
                <a:solidFill>
                  <a:srgbClr val="000000"/>
                </a:solidFill>
              </a:rPr>
              <a:t>&lt;</a:t>
            </a:r>
            <a:r>
              <a:rPr lang="en-US" altLang="en-US" sz="800" b="0" dirty="0" err="1">
                <a:solidFill>
                  <a:srgbClr val="000000"/>
                </a:solidFill>
              </a:rPr>
              <a:t>testerB</a:t>
            </a:r>
            <a:r>
              <a:rPr lang="en-US" altLang="en-US" sz="800" b="0" dirty="0">
                <a:solidFill>
                  <a:srgbClr val="000000"/>
                </a:solidFill>
              </a:rPr>
              <a:t>&gt;-</a:t>
            </a:r>
            <a:r>
              <a:rPr lang="en-US" altLang="en-US" sz="800" b="0" dirty="0" err="1">
                <a:solidFill>
                  <a:srgbClr val="000000"/>
                </a:solidFill>
              </a:rPr>
              <a:t>wxp</a:t>
            </a:r>
            <a:endParaRPr lang="en-US" altLang="en-US" sz="800" b="0" dirty="0">
              <a:solidFill>
                <a:srgbClr val="000000"/>
              </a:solidFill>
            </a:endParaRPr>
          </a:p>
        </p:txBody>
      </p:sp>
      <p:sp>
        <p:nvSpPr>
          <p:cNvPr id="187" name="Can 186"/>
          <p:cNvSpPr/>
          <p:nvPr/>
        </p:nvSpPr>
        <p:spPr>
          <a:xfrm>
            <a:off x="566906" y="1612026"/>
            <a:ext cx="425450" cy="46196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lnSpc>
                <a:spcPts val="4100"/>
              </a:lnSpc>
              <a:defRPr/>
            </a:pPr>
            <a:endParaRPr lang="en-US" sz="3600" b="0"/>
          </a:p>
        </p:txBody>
      </p:sp>
      <p:sp>
        <p:nvSpPr>
          <p:cNvPr id="3286" name="Text Box 214"/>
          <p:cNvSpPr txBox="1">
            <a:spLocks noChangeArrowheads="1"/>
          </p:cNvSpPr>
          <p:nvPr/>
        </p:nvSpPr>
        <p:spPr bwMode="auto">
          <a:xfrm>
            <a:off x="323225" y="1194835"/>
            <a:ext cx="9128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>
              <a:lnSpc>
                <a:spcPct val="100000"/>
              </a:lnSpc>
            </a:pPr>
            <a:r>
              <a:rPr lang="en-US" altLang="en-US" sz="800" b="0" dirty="0">
                <a:solidFill>
                  <a:srgbClr val="000000"/>
                </a:solidFill>
              </a:rPr>
              <a:t>Perforce, Share-point, …</a:t>
            </a:r>
            <a:endParaRPr lang="en-US" altLang="en-US" sz="800" dirty="0">
              <a:solidFill>
                <a:srgbClr val="000000"/>
              </a:solidFill>
            </a:endParaRPr>
          </a:p>
        </p:txBody>
      </p:sp>
      <p:cxnSp>
        <p:nvCxnSpPr>
          <p:cNvPr id="2" name="Elbow Connector 159"/>
          <p:cNvCxnSpPr>
            <a:cxnSpLocks noChangeShapeType="1"/>
            <a:stCxn id="187" idx="4"/>
            <a:endCxn id="3293" idx="0"/>
          </p:cNvCxnSpPr>
          <p:nvPr/>
        </p:nvCxnSpPr>
        <p:spPr bwMode="auto">
          <a:xfrm>
            <a:off x="992356" y="1843007"/>
            <a:ext cx="328811" cy="534284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93" name="AutoShape 221"/>
          <p:cNvSpPr>
            <a:spLocks noChangeArrowheads="1"/>
          </p:cNvSpPr>
          <p:nvPr/>
        </p:nvSpPr>
        <p:spPr bwMode="auto">
          <a:xfrm>
            <a:off x="1318682" y="2078047"/>
            <a:ext cx="801031" cy="598487"/>
          </a:xfrm>
          <a:prstGeom prst="cloudCallout">
            <a:avLst>
              <a:gd name="adj1" fmla="val -11116"/>
              <a:gd name="adj2" fmla="val 19231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Corp</a:t>
            </a:r>
          </a:p>
          <a:p>
            <a:pPr algn="ctr" defTabSz="914400" eaLnBrk="1" hangingPunct="1">
              <a:lnSpc>
                <a:spcPct val="10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 </a:t>
            </a:r>
            <a:r>
              <a:rPr lang="en-US" altLang="en-US" sz="900" dirty="0">
                <a:solidFill>
                  <a:schemeClr val="bg1"/>
                </a:solidFill>
              </a:rPr>
              <a:t>LAN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2130994" y="3745399"/>
            <a:ext cx="758283" cy="274677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1"/>
            <a:tileRect/>
          </a:gradFill>
          <a:ln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n-US" sz="800" dirty="0" smtClean="0">
                <a:solidFill>
                  <a:schemeClr val="bg1"/>
                </a:solidFill>
              </a:rPr>
              <a:t>Automation  (VM-CentOS)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3539356" y="4482235"/>
            <a:ext cx="778034" cy="274677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1"/>
            <a:tileRect/>
          </a:gradFill>
          <a:ln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n-US" sz="800" dirty="0" smtClean="0">
                <a:solidFill>
                  <a:schemeClr val="bg1"/>
                </a:solidFill>
              </a:rPr>
              <a:t>IPE </a:t>
            </a:r>
          </a:p>
          <a:p>
            <a:pPr eaLnBrk="0" hangingPunct="0">
              <a:defRPr/>
            </a:pPr>
            <a:r>
              <a:rPr lang="en-US" sz="800" dirty="0" smtClean="0">
                <a:solidFill>
                  <a:schemeClr val="bg1"/>
                </a:solidFill>
              </a:rPr>
              <a:t>(VM-</a:t>
            </a:r>
            <a:r>
              <a:rPr lang="en-US" sz="800" dirty="0" err="1" smtClean="0">
                <a:solidFill>
                  <a:schemeClr val="bg1"/>
                </a:solidFill>
              </a:rPr>
              <a:t>SuSeE</a:t>
            </a:r>
            <a:r>
              <a:rPr lang="en-US" sz="800" dirty="0" smtClean="0">
                <a:solidFill>
                  <a:schemeClr val="bg1"/>
                </a:solidFill>
              </a:rPr>
              <a:t>)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3516180" y="4113914"/>
            <a:ext cx="784702" cy="274677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1"/>
            <a:tileRect/>
          </a:gradFill>
          <a:ln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n-US" sz="800" dirty="0" err="1" smtClean="0">
                <a:solidFill>
                  <a:schemeClr val="bg1"/>
                </a:solidFill>
              </a:rPr>
              <a:t>RtNMS</a:t>
            </a:r>
            <a:endParaRPr lang="en-US" sz="8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en-US" sz="800" dirty="0" smtClean="0">
                <a:solidFill>
                  <a:schemeClr val="bg1"/>
                </a:solidFill>
              </a:rPr>
              <a:t>(VM-</a:t>
            </a:r>
            <a:r>
              <a:rPr lang="en-US" sz="800" dirty="0" err="1" smtClean="0">
                <a:solidFill>
                  <a:schemeClr val="bg1"/>
                </a:solidFill>
              </a:rPr>
              <a:t>SuSE</a:t>
            </a:r>
            <a:r>
              <a:rPr lang="en-US" sz="800" dirty="0" smtClean="0">
                <a:solidFill>
                  <a:schemeClr val="bg1"/>
                </a:solidFill>
              </a:rPr>
              <a:t>)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2132255" y="4105933"/>
            <a:ext cx="757022" cy="268127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1"/>
            <a:tileRect/>
          </a:gradFill>
          <a:ln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n-US" sz="800" dirty="0" smtClean="0">
                <a:solidFill>
                  <a:schemeClr val="bg1"/>
                </a:solidFill>
              </a:rPr>
              <a:t>NMS </a:t>
            </a:r>
          </a:p>
          <a:p>
            <a:pPr eaLnBrk="0" hangingPunct="0">
              <a:defRPr/>
            </a:pPr>
            <a:r>
              <a:rPr lang="en-US" sz="800" dirty="0" smtClean="0">
                <a:solidFill>
                  <a:schemeClr val="bg1"/>
                </a:solidFill>
              </a:rPr>
              <a:t>(VM-</a:t>
            </a:r>
            <a:r>
              <a:rPr lang="en-US" sz="800" dirty="0" err="1" smtClean="0">
                <a:solidFill>
                  <a:schemeClr val="bg1"/>
                </a:solidFill>
              </a:rPr>
              <a:t>SuSe</a:t>
            </a:r>
            <a:r>
              <a:rPr lang="en-US" sz="800" dirty="0" smtClean="0">
                <a:solidFill>
                  <a:schemeClr val="bg1"/>
                </a:solidFill>
              </a:rPr>
              <a:t>)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2" name="Text Box 208"/>
          <p:cNvSpPr txBox="1">
            <a:spLocks noChangeArrowheads="1"/>
          </p:cNvSpPr>
          <p:nvPr/>
        </p:nvSpPr>
        <p:spPr bwMode="auto">
          <a:xfrm>
            <a:off x="223949" y="4830853"/>
            <a:ext cx="1761509" cy="120032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defTabSz="914400" eaLnBrk="1" hangingPunct="1">
              <a:lnSpc>
                <a:spcPct val="100000"/>
              </a:lnSpc>
            </a:pPr>
            <a:r>
              <a:rPr lang="en-US" altLang="en-US" sz="800" b="1" u="sng" dirty="0" smtClean="0">
                <a:solidFill>
                  <a:schemeClr val="tx1"/>
                </a:solidFill>
              </a:rPr>
              <a:t>Notes:</a:t>
            </a:r>
            <a:endParaRPr lang="en-US" altLang="en-US" sz="800" b="1" dirty="0" smtClean="0">
              <a:solidFill>
                <a:schemeClr val="tx1"/>
              </a:solidFill>
            </a:endParaRPr>
          </a:p>
          <a:p>
            <a:pPr marL="171450" indent="-17145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800" b="1" dirty="0" smtClean="0">
                <a:solidFill>
                  <a:schemeClr val="tx1"/>
                </a:solidFill>
              </a:rPr>
              <a:t>Cisco VPN Client AT_NOC_VPN</a:t>
            </a:r>
          </a:p>
          <a:p>
            <a:pPr marL="171450" indent="-17145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800" b="1" dirty="0" smtClean="0">
                <a:solidFill>
                  <a:schemeClr val="tx1"/>
                </a:solidFill>
              </a:rPr>
              <a:t>Connect VMBR-Rx to EFLM as needed</a:t>
            </a:r>
          </a:p>
          <a:p>
            <a:pPr marL="171450" indent="-17145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800" b="1" dirty="0" smtClean="0">
                <a:solidFill>
                  <a:schemeClr val="tx1"/>
                </a:solidFill>
              </a:rPr>
              <a:t>SAM4/FLM4 for 3LL Pilot</a:t>
            </a:r>
          </a:p>
          <a:p>
            <a:pPr marL="171450" indent="-17145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800" b="1" dirty="0" smtClean="0">
                <a:solidFill>
                  <a:schemeClr val="tx1"/>
                </a:solidFill>
              </a:rPr>
              <a:t>Mixer for Spectral Inversion</a:t>
            </a:r>
          </a:p>
          <a:p>
            <a:pPr marL="171450" indent="-17145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en-US" sz="800" b="1" dirty="0" smtClean="0">
              <a:solidFill>
                <a:schemeClr val="tx1"/>
              </a:solidFill>
            </a:endParaRPr>
          </a:p>
          <a:p>
            <a:pPr marL="171450" indent="-17145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en-US" sz="800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4741683" y="3248838"/>
            <a:ext cx="876300" cy="373063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1"/>
            <a:tileRect/>
          </a:gradFill>
          <a:ln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100" dirty="0" smtClean="0">
                <a:solidFill>
                  <a:schemeClr val="bg1"/>
                </a:solidFill>
              </a:rPr>
              <a:t>EFLM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6748197" y="5661810"/>
            <a:ext cx="876300" cy="373063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1"/>
            <a:tileRect/>
          </a:gradFill>
          <a:ln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100" dirty="0" smtClean="0">
                <a:solidFill>
                  <a:schemeClr val="bg1"/>
                </a:solidFill>
              </a:rPr>
              <a:t>Terminal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52" name="Elbow Connector 151"/>
          <p:cNvCxnSpPr>
            <a:cxnSpLocks noChangeShapeType="1"/>
            <a:stCxn id="189" idx="2"/>
            <a:endCxn id="128" idx="3"/>
          </p:cNvCxnSpPr>
          <p:nvPr/>
        </p:nvCxnSpPr>
        <p:spPr bwMode="auto">
          <a:xfrm rot="16200000" flipH="1">
            <a:off x="4100439" y="2324283"/>
            <a:ext cx="4162683" cy="2885433"/>
          </a:xfrm>
          <a:prstGeom prst="bentConnector4">
            <a:avLst>
              <a:gd name="adj1" fmla="val 14402"/>
              <a:gd name="adj2" fmla="val 138733"/>
            </a:avLst>
          </a:prstGeom>
          <a:noFill/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" name="Elbow Connector 163"/>
          <p:cNvCxnSpPr>
            <a:cxnSpLocks noChangeShapeType="1"/>
            <a:stCxn id="170" idx="2"/>
            <a:endCxn id="127" idx="0"/>
          </p:cNvCxnSpPr>
          <p:nvPr/>
        </p:nvCxnSpPr>
        <p:spPr bwMode="auto">
          <a:xfrm rot="16200000" flipH="1">
            <a:off x="4099973" y="2168977"/>
            <a:ext cx="677971" cy="1481750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" name="Elbow Connector 174"/>
          <p:cNvCxnSpPr>
            <a:stCxn id="27" idx="6"/>
            <a:endCxn id="128" idx="0"/>
          </p:cNvCxnSpPr>
          <p:nvPr/>
        </p:nvCxnSpPr>
        <p:spPr>
          <a:xfrm flipH="1">
            <a:off x="7186347" y="3913849"/>
            <a:ext cx="283321" cy="1747961"/>
          </a:xfrm>
          <a:prstGeom prst="bentConnector4">
            <a:avLst>
              <a:gd name="adj1" fmla="val -80686"/>
              <a:gd name="adj2" fmla="val 62658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 Box 207"/>
          <p:cNvSpPr txBox="1">
            <a:spLocks noChangeArrowheads="1"/>
          </p:cNvSpPr>
          <p:nvPr/>
        </p:nvSpPr>
        <p:spPr bwMode="auto">
          <a:xfrm>
            <a:off x="4849332" y="4045637"/>
            <a:ext cx="661003" cy="5847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800" b="1" i="1" dirty="0" smtClean="0">
                <a:solidFill>
                  <a:srgbClr val="FF0000"/>
                </a:solidFill>
              </a:rPr>
              <a:t>IF-SMA-RG6</a:t>
            </a:r>
          </a:p>
          <a:p>
            <a:pPr algn="ctr" defTabSz="914400" eaLnBrk="1" hangingPunct="1">
              <a:lnSpc>
                <a:spcPct val="100000"/>
              </a:lnSpc>
            </a:pPr>
            <a:r>
              <a:rPr lang="en-US" altLang="en-US" sz="800" b="1" i="1" dirty="0" smtClean="0">
                <a:solidFill>
                  <a:srgbClr val="FF0000"/>
                </a:solidFill>
              </a:rPr>
              <a:t>EFLM-</a:t>
            </a:r>
            <a:r>
              <a:rPr lang="en-US" altLang="en-US" sz="800" b="1" i="1" dirty="0" err="1" smtClean="0">
                <a:solidFill>
                  <a:srgbClr val="FF0000"/>
                </a:solidFill>
              </a:rPr>
              <a:t>Tx</a:t>
            </a:r>
            <a:endParaRPr lang="en-US" altLang="en-US" sz="800" b="1" i="1" dirty="0" smtClean="0">
              <a:solidFill>
                <a:srgbClr val="FF0000"/>
              </a:solidFill>
            </a:endParaRPr>
          </a:p>
          <a:p>
            <a:pPr algn="ctr" defTabSz="914400" eaLnBrk="1" hangingPunct="1">
              <a:lnSpc>
                <a:spcPct val="100000"/>
              </a:lnSpc>
            </a:pPr>
            <a:r>
              <a:rPr lang="en-US" altLang="en-US" sz="800" b="1" i="1" dirty="0" smtClean="0">
                <a:solidFill>
                  <a:srgbClr val="FF0000"/>
                </a:solidFill>
              </a:rPr>
              <a:t>VMBR-Rx</a:t>
            </a:r>
            <a:endParaRPr lang="en-US" altLang="en-US" sz="800" b="1" i="1" dirty="0">
              <a:solidFill>
                <a:srgbClr val="FF0000"/>
              </a:solidFill>
            </a:endParaRPr>
          </a:p>
        </p:txBody>
      </p:sp>
      <p:sp>
        <p:nvSpPr>
          <p:cNvPr id="186" name="Text Box 207"/>
          <p:cNvSpPr txBox="1">
            <a:spLocks noChangeArrowheads="1"/>
          </p:cNvSpPr>
          <p:nvPr/>
        </p:nvSpPr>
        <p:spPr bwMode="auto">
          <a:xfrm>
            <a:off x="5275763" y="2833449"/>
            <a:ext cx="90601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800" b="1" dirty="0" smtClean="0">
                <a:solidFill>
                  <a:schemeClr val="tx1"/>
                </a:solidFill>
              </a:rPr>
              <a:t>192.168.142.58</a:t>
            </a:r>
          </a:p>
          <a:p>
            <a:pPr algn="ctr" defTabSz="914400" eaLnBrk="1" hangingPunct="1">
              <a:lnSpc>
                <a:spcPct val="100000"/>
              </a:lnSpc>
            </a:pPr>
            <a:r>
              <a:rPr lang="en-US" altLang="en-US" sz="800" b="1" dirty="0" smtClean="0">
                <a:solidFill>
                  <a:schemeClr val="tx1"/>
                </a:solidFill>
              </a:rPr>
              <a:t>(VLAN-142)</a:t>
            </a:r>
          </a:p>
        </p:txBody>
      </p:sp>
      <p:sp>
        <p:nvSpPr>
          <p:cNvPr id="188" name="Text Box 207"/>
          <p:cNvSpPr txBox="1">
            <a:spLocks noChangeArrowheads="1"/>
          </p:cNvSpPr>
          <p:nvPr/>
        </p:nvSpPr>
        <p:spPr bwMode="auto">
          <a:xfrm>
            <a:off x="7772400" y="6020101"/>
            <a:ext cx="944490" cy="21544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800" b="1" i="1" dirty="0" smtClean="0">
                <a:solidFill>
                  <a:schemeClr val="tx1"/>
                </a:solidFill>
              </a:rPr>
              <a:t>(VLAN-803-82x)</a:t>
            </a:r>
            <a:endParaRPr lang="en-US" altLang="en-US" sz="700" b="1" i="1" dirty="0">
              <a:solidFill>
                <a:schemeClr val="tx1"/>
              </a:solidFill>
            </a:endParaRPr>
          </a:p>
        </p:txBody>
      </p:sp>
      <p:cxnSp>
        <p:nvCxnSpPr>
          <p:cNvPr id="294" name="Elbow Connector 293"/>
          <p:cNvCxnSpPr>
            <a:cxnSpLocks noChangeShapeType="1"/>
            <a:stCxn id="202" idx="2"/>
            <a:endCxn id="3278" idx="1"/>
          </p:cNvCxnSpPr>
          <p:nvPr/>
        </p:nvCxnSpPr>
        <p:spPr bwMode="auto">
          <a:xfrm rot="16200000" flipH="1">
            <a:off x="5930213" y="660228"/>
            <a:ext cx="292903" cy="2345230"/>
          </a:xfrm>
          <a:prstGeom prst="bentConnector2">
            <a:avLst/>
          </a:prstGeom>
          <a:noFill/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Rectangle 73"/>
          <p:cNvSpPr/>
          <p:nvPr/>
        </p:nvSpPr>
        <p:spPr bwMode="auto">
          <a:xfrm>
            <a:off x="4698933" y="6127822"/>
            <a:ext cx="876300" cy="373063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1"/>
            <a:tileRect/>
          </a:gradFill>
          <a:ln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100" dirty="0" smtClean="0">
                <a:solidFill>
                  <a:schemeClr val="bg1"/>
                </a:solidFill>
              </a:rPr>
              <a:t>SIG GEN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76" name="Elbow Connector 75"/>
          <p:cNvCxnSpPr>
            <a:stCxn id="127" idx="2"/>
            <a:endCxn id="27" idx="2"/>
          </p:cNvCxnSpPr>
          <p:nvPr/>
        </p:nvCxnSpPr>
        <p:spPr>
          <a:xfrm rot="16200000" flipH="1">
            <a:off x="5704961" y="3096772"/>
            <a:ext cx="291948" cy="1342205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941959" y="3283235"/>
            <a:ext cx="742379" cy="255171"/>
            <a:chOff x="3200819" y="3863310"/>
            <a:chExt cx="742379" cy="255171"/>
          </a:xfrm>
        </p:grpSpPr>
        <p:sp>
          <p:nvSpPr>
            <p:cNvPr id="64" name="Rectangle 63"/>
            <p:cNvSpPr/>
            <p:nvPr/>
          </p:nvSpPr>
          <p:spPr bwMode="auto">
            <a:xfrm>
              <a:off x="3769741" y="4052546"/>
              <a:ext cx="80262" cy="65935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lnSpc>
                  <a:spcPts val="4100"/>
                </a:lnSpc>
                <a:defRPr/>
              </a:pPr>
              <a:endParaRPr lang="en-US" sz="3600" b="0"/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3604756" y="4052546"/>
              <a:ext cx="80262" cy="65935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lnSpc>
                  <a:spcPts val="4100"/>
                </a:lnSpc>
                <a:defRPr/>
              </a:pPr>
              <a:endParaRPr lang="en-US" sz="3600" b="0"/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3439771" y="4053279"/>
              <a:ext cx="80262" cy="64469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lnSpc>
                  <a:spcPts val="4100"/>
                </a:lnSpc>
                <a:defRPr/>
              </a:pPr>
              <a:endParaRPr lang="en-US" sz="3600" b="0"/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3274786" y="4052546"/>
              <a:ext cx="80262" cy="65934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lnSpc>
                  <a:spcPts val="4100"/>
                </a:lnSpc>
                <a:defRPr/>
              </a:pPr>
              <a:endParaRPr lang="en-US" sz="3600" b="0"/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3200819" y="3863310"/>
              <a:ext cx="742379" cy="162213"/>
            </a:xfrm>
            <a:prstGeom prst="rect">
              <a:avLst/>
            </a:prstGeom>
            <a:gradFill flip="none" rotWithShape="1">
              <a:gsLst>
                <a:gs pos="0">
                  <a:srgbClr val="7030A0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08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1100" dirty="0" err="1" smtClean="0"/>
                <a:t>VSwitch</a:t>
              </a:r>
              <a:endParaRPr lang="en-US" sz="1100" b="0" dirty="0"/>
            </a:p>
          </p:txBody>
        </p:sp>
      </p:grpSp>
      <p:cxnSp>
        <p:nvCxnSpPr>
          <p:cNvPr id="69" name="Elbow Connector 68"/>
          <p:cNvCxnSpPr>
            <a:cxnSpLocks noChangeShapeType="1"/>
            <a:stCxn id="65" idx="2"/>
            <a:endCxn id="118" idx="1"/>
          </p:cNvCxnSpPr>
          <p:nvPr/>
        </p:nvCxnSpPr>
        <p:spPr bwMode="auto">
          <a:xfrm rot="16200000" flipH="1">
            <a:off x="3278845" y="3645587"/>
            <a:ext cx="344517" cy="130153"/>
          </a:xfrm>
          <a:prstGeom prst="bentConnector2">
            <a:avLst/>
          </a:prstGeom>
          <a:noFill/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Elbow Connector 71"/>
          <p:cNvCxnSpPr>
            <a:cxnSpLocks noChangeShapeType="1"/>
            <a:stCxn id="67" idx="2"/>
            <a:endCxn id="87" idx="3"/>
          </p:cNvCxnSpPr>
          <p:nvPr/>
        </p:nvCxnSpPr>
        <p:spPr bwMode="auto">
          <a:xfrm rot="5400000">
            <a:off x="2800501" y="3627181"/>
            <a:ext cx="344333" cy="166780"/>
          </a:xfrm>
          <a:prstGeom prst="bentConnector2">
            <a:avLst/>
          </a:prstGeom>
          <a:noFill/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Elbow Connector 76"/>
          <p:cNvCxnSpPr>
            <a:cxnSpLocks noChangeShapeType="1"/>
            <a:stCxn id="117" idx="0"/>
            <a:endCxn id="68" idx="0"/>
          </p:cNvCxnSpPr>
          <p:nvPr/>
        </p:nvCxnSpPr>
        <p:spPr bwMode="auto">
          <a:xfrm rot="16200000" flipH="1">
            <a:off x="3187545" y="3157632"/>
            <a:ext cx="166708" cy="84499"/>
          </a:xfrm>
          <a:prstGeom prst="bentConnector3">
            <a:avLst>
              <a:gd name="adj1" fmla="val 49158"/>
            </a:avLst>
          </a:prstGeom>
          <a:noFill/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Elbow Connector 106"/>
          <p:cNvCxnSpPr>
            <a:cxnSpLocks noChangeShapeType="1"/>
            <a:stCxn id="67" idx="2"/>
            <a:endCxn id="90" idx="3"/>
          </p:cNvCxnSpPr>
          <p:nvPr/>
        </p:nvCxnSpPr>
        <p:spPr bwMode="auto">
          <a:xfrm rot="5400000">
            <a:off x="2621871" y="3805811"/>
            <a:ext cx="701592" cy="166780"/>
          </a:xfrm>
          <a:prstGeom prst="bentConnector2">
            <a:avLst/>
          </a:prstGeom>
          <a:noFill/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" name="Elbow Connector 110"/>
          <p:cNvCxnSpPr>
            <a:cxnSpLocks noChangeShapeType="1"/>
            <a:stCxn id="65" idx="2"/>
            <a:endCxn id="88" idx="1"/>
          </p:cNvCxnSpPr>
          <p:nvPr/>
        </p:nvCxnSpPr>
        <p:spPr bwMode="auto">
          <a:xfrm rot="16200000" flipH="1">
            <a:off x="2922107" y="4002325"/>
            <a:ext cx="1081168" cy="153329"/>
          </a:xfrm>
          <a:prstGeom prst="bentConnector2">
            <a:avLst/>
          </a:prstGeom>
          <a:noFill/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" name="Elbow Connector 124"/>
          <p:cNvCxnSpPr>
            <a:cxnSpLocks noChangeShapeType="1"/>
            <a:stCxn id="65" idx="2"/>
            <a:endCxn id="89" idx="1"/>
          </p:cNvCxnSpPr>
          <p:nvPr/>
        </p:nvCxnSpPr>
        <p:spPr bwMode="auto">
          <a:xfrm rot="16200000" flipH="1">
            <a:off x="3094680" y="3829752"/>
            <a:ext cx="712847" cy="130153"/>
          </a:xfrm>
          <a:prstGeom prst="bentConnector2">
            <a:avLst/>
          </a:prstGeom>
          <a:noFill/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82" name="Object 1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292221"/>
              </p:ext>
            </p:extLst>
          </p:nvPr>
        </p:nvGraphicFramePr>
        <p:xfrm>
          <a:off x="528806" y="3917303"/>
          <a:ext cx="4635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" name="VISIO" r:id="rId7" imgW="521862" imgH="521862" progId="">
                  <p:embed/>
                </p:oleObj>
              </mc:Choice>
              <mc:Fallback>
                <p:oleObj name="VISIO" r:id="rId7" imgW="521862" imgH="521862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806" y="3917303"/>
                        <a:ext cx="4635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" name="Rectangle 211"/>
          <p:cNvSpPr>
            <a:spLocks noChangeArrowheads="1"/>
          </p:cNvSpPr>
          <p:nvPr/>
        </p:nvSpPr>
        <p:spPr bwMode="auto">
          <a:xfrm>
            <a:off x="334824" y="4415778"/>
            <a:ext cx="851516" cy="21544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800" b="0" dirty="0">
                <a:solidFill>
                  <a:srgbClr val="000000"/>
                </a:solidFill>
              </a:rPr>
              <a:t>&lt;</a:t>
            </a:r>
            <a:r>
              <a:rPr lang="en-US" altLang="en-US" sz="800" b="0" dirty="0" err="1" smtClean="0">
                <a:solidFill>
                  <a:srgbClr val="000000"/>
                </a:solidFill>
              </a:rPr>
              <a:t>testerC</a:t>
            </a:r>
            <a:r>
              <a:rPr lang="en-US" altLang="en-US" sz="800" b="0" dirty="0" smtClean="0">
                <a:solidFill>
                  <a:srgbClr val="000000"/>
                </a:solidFill>
              </a:rPr>
              <a:t>&gt;-</a:t>
            </a:r>
            <a:r>
              <a:rPr lang="en-US" altLang="en-US" sz="800" b="0" dirty="0" err="1">
                <a:solidFill>
                  <a:srgbClr val="000000"/>
                </a:solidFill>
              </a:rPr>
              <a:t>wxp</a:t>
            </a:r>
            <a:endParaRPr lang="en-US" altLang="en-US" sz="800" b="0" dirty="0">
              <a:solidFill>
                <a:srgbClr val="000000"/>
              </a:solidFill>
            </a:endParaRPr>
          </a:p>
        </p:txBody>
      </p:sp>
      <p:cxnSp>
        <p:nvCxnSpPr>
          <p:cNvPr id="184" name="Elbow Connector 183"/>
          <p:cNvCxnSpPr>
            <a:cxnSpLocks noChangeShapeType="1"/>
            <a:stCxn id="183" idx="3"/>
            <a:endCxn id="3293" idx="1"/>
          </p:cNvCxnSpPr>
          <p:nvPr/>
        </p:nvCxnSpPr>
        <p:spPr bwMode="auto">
          <a:xfrm flipV="1">
            <a:off x="1186340" y="2675897"/>
            <a:ext cx="532858" cy="1847603"/>
          </a:xfrm>
          <a:prstGeom prst="bentConnector2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9" name="Rectangle 188"/>
          <p:cNvSpPr/>
          <p:nvPr/>
        </p:nvSpPr>
        <p:spPr bwMode="auto">
          <a:xfrm>
            <a:off x="4698933" y="1621190"/>
            <a:ext cx="80262" cy="64469"/>
          </a:xfrm>
          <a:prstGeom prst="rect">
            <a:avLst/>
          </a:prstGeom>
          <a:solidFill>
            <a:srgbClr val="7030A0">
              <a:alpha val="8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lnSpc>
                <a:spcPts val="4100"/>
              </a:lnSpc>
              <a:defRPr/>
            </a:pPr>
            <a:endParaRPr lang="en-US" sz="3600" b="0"/>
          </a:p>
        </p:txBody>
      </p:sp>
      <p:sp>
        <p:nvSpPr>
          <p:cNvPr id="190" name="Rectangle 189"/>
          <p:cNvSpPr/>
          <p:nvPr/>
        </p:nvSpPr>
        <p:spPr bwMode="auto">
          <a:xfrm>
            <a:off x="4533948" y="1620457"/>
            <a:ext cx="80262" cy="65934"/>
          </a:xfrm>
          <a:prstGeom prst="rect">
            <a:avLst/>
          </a:prstGeom>
          <a:solidFill>
            <a:srgbClr val="7030A0">
              <a:alpha val="8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lnSpc>
                <a:spcPts val="4100"/>
              </a:lnSpc>
              <a:defRPr/>
            </a:pPr>
            <a:endParaRPr lang="en-US" sz="3600" b="0"/>
          </a:p>
        </p:txBody>
      </p:sp>
      <p:sp>
        <p:nvSpPr>
          <p:cNvPr id="191" name="Rectangle 190"/>
          <p:cNvSpPr/>
          <p:nvPr/>
        </p:nvSpPr>
        <p:spPr bwMode="auto">
          <a:xfrm>
            <a:off x="4368963" y="1621190"/>
            <a:ext cx="80262" cy="64469"/>
          </a:xfrm>
          <a:prstGeom prst="rect">
            <a:avLst/>
          </a:prstGeom>
          <a:solidFill>
            <a:srgbClr val="7030A0">
              <a:alpha val="8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lnSpc>
                <a:spcPts val="4100"/>
              </a:lnSpc>
              <a:defRPr/>
            </a:pPr>
            <a:endParaRPr lang="en-US" sz="3600" b="0"/>
          </a:p>
        </p:txBody>
      </p:sp>
      <p:sp>
        <p:nvSpPr>
          <p:cNvPr id="194" name="Rectangle 193"/>
          <p:cNvSpPr/>
          <p:nvPr/>
        </p:nvSpPr>
        <p:spPr bwMode="auto">
          <a:xfrm>
            <a:off x="4203978" y="1620457"/>
            <a:ext cx="80262" cy="65935"/>
          </a:xfrm>
          <a:prstGeom prst="rect">
            <a:avLst/>
          </a:prstGeom>
          <a:solidFill>
            <a:srgbClr val="7030A0">
              <a:alpha val="8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lnSpc>
                <a:spcPts val="4100"/>
              </a:lnSpc>
              <a:defRPr/>
            </a:pPr>
            <a:endParaRPr lang="en-US" sz="3600" b="0"/>
          </a:p>
        </p:txBody>
      </p:sp>
      <p:sp>
        <p:nvSpPr>
          <p:cNvPr id="197" name="Rectangle 196"/>
          <p:cNvSpPr/>
          <p:nvPr/>
        </p:nvSpPr>
        <p:spPr bwMode="auto">
          <a:xfrm>
            <a:off x="4038993" y="1620457"/>
            <a:ext cx="80262" cy="65935"/>
          </a:xfrm>
          <a:prstGeom prst="rect">
            <a:avLst/>
          </a:prstGeom>
          <a:solidFill>
            <a:srgbClr val="7030A0">
              <a:alpha val="8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lnSpc>
                <a:spcPts val="4100"/>
              </a:lnSpc>
              <a:defRPr/>
            </a:pPr>
            <a:endParaRPr lang="en-US" sz="3600" b="0"/>
          </a:p>
        </p:txBody>
      </p:sp>
      <p:sp>
        <p:nvSpPr>
          <p:cNvPr id="200" name="Rectangle 199"/>
          <p:cNvSpPr/>
          <p:nvPr/>
        </p:nvSpPr>
        <p:spPr bwMode="auto">
          <a:xfrm>
            <a:off x="3874008" y="1621190"/>
            <a:ext cx="80262" cy="64469"/>
          </a:xfrm>
          <a:prstGeom prst="rect">
            <a:avLst/>
          </a:prstGeom>
          <a:solidFill>
            <a:srgbClr val="7030A0">
              <a:alpha val="8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lnSpc>
                <a:spcPts val="4100"/>
              </a:lnSpc>
              <a:defRPr/>
            </a:pPr>
            <a:endParaRPr lang="en-US" sz="3600" b="0"/>
          </a:p>
        </p:txBody>
      </p:sp>
      <p:sp>
        <p:nvSpPr>
          <p:cNvPr id="201" name="Rectangle 200"/>
          <p:cNvSpPr/>
          <p:nvPr/>
        </p:nvSpPr>
        <p:spPr bwMode="auto">
          <a:xfrm>
            <a:off x="3709023" y="1620457"/>
            <a:ext cx="80262" cy="65934"/>
          </a:xfrm>
          <a:prstGeom prst="rect">
            <a:avLst/>
          </a:prstGeom>
          <a:solidFill>
            <a:srgbClr val="7030A0">
              <a:alpha val="8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lnSpc>
                <a:spcPts val="4100"/>
              </a:lnSpc>
              <a:defRPr/>
            </a:pPr>
            <a:endParaRPr lang="en-US" sz="3600" b="0"/>
          </a:p>
        </p:txBody>
      </p:sp>
      <p:sp>
        <p:nvSpPr>
          <p:cNvPr id="202" name="Rectangle 201"/>
          <p:cNvSpPr/>
          <p:nvPr/>
        </p:nvSpPr>
        <p:spPr bwMode="auto">
          <a:xfrm>
            <a:off x="4863918" y="1620457"/>
            <a:ext cx="80262" cy="65935"/>
          </a:xfrm>
          <a:prstGeom prst="rect">
            <a:avLst/>
          </a:prstGeom>
          <a:solidFill>
            <a:srgbClr val="7030A0">
              <a:alpha val="8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lnSpc>
                <a:spcPts val="4100"/>
              </a:lnSpc>
              <a:defRPr/>
            </a:pPr>
            <a:endParaRPr lang="en-US" sz="3600" b="0"/>
          </a:p>
        </p:txBody>
      </p:sp>
      <p:sp>
        <p:nvSpPr>
          <p:cNvPr id="203" name="Rectangle 202"/>
          <p:cNvSpPr/>
          <p:nvPr/>
        </p:nvSpPr>
        <p:spPr bwMode="auto">
          <a:xfrm>
            <a:off x="3656258" y="1325652"/>
            <a:ext cx="1302352" cy="286374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100" b="0" dirty="0" smtClean="0"/>
              <a:t>Lab Switch/PBR</a:t>
            </a:r>
            <a:endParaRPr lang="en-US" sz="1100" b="0" dirty="0"/>
          </a:p>
        </p:txBody>
      </p:sp>
      <p:sp>
        <p:nvSpPr>
          <p:cNvPr id="215" name="Text Box 203"/>
          <p:cNvSpPr txBox="1">
            <a:spLocks noChangeArrowheads="1"/>
          </p:cNvSpPr>
          <p:nvPr/>
        </p:nvSpPr>
        <p:spPr bwMode="auto">
          <a:xfrm>
            <a:off x="1985459" y="2615197"/>
            <a:ext cx="148511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800" b="1" i="1" dirty="0" smtClean="0">
                <a:solidFill>
                  <a:schemeClr val="tx1"/>
                </a:solidFill>
              </a:rPr>
              <a:t>192.168.136.6-#2 (E2442)</a:t>
            </a:r>
          </a:p>
        </p:txBody>
      </p:sp>
      <p:cxnSp>
        <p:nvCxnSpPr>
          <p:cNvPr id="217" name="Elbow Connector 216"/>
          <p:cNvCxnSpPr>
            <a:cxnSpLocks noChangeShapeType="1"/>
            <a:stCxn id="200" idx="2"/>
            <a:endCxn id="100" idx="0"/>
          </p:cNvCxnSpPr>
          <p:nvPr/>
        </p:nvCxnSpPr>
        <p:spPr bwMode="auto">
          <a:xfrm rot="5400000">
            <a:off x="3508471" y="1804459"/>
            <a:ext cx="524468" cy="286869"/>
          </a:xfrm>
          <a:prstGeom prst="bentConnector3">
            <a:avLst>
              <a:gd name="adj1" fmla="val 69372"/>
            </a:avLst>
          </a:prstGeom>
          <a:noFill/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Text Box 203"/>
          <p:cNvSpPr txBox="1">
            <a:spLocks noChangeArrowheads="1"/>
          </p:cNvSpPr>
          <p:nvPr/>
        </p:nvSpPr>
        <p:spPr bwMode="auto">
          <a:xfrm>
            <a:off x="3842617" y="2656787"/>
            <a:ext cx="117948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800" b="1" i="1" dirty="0" smtClean="0">
                <a:solidFill>
                  <a:schemeClr val="tx1"/>
                </a:solidFill>
              </a:rPr>
              <a:t>136.6-#8 (E2448)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5335743" y="5116852"/>
            <a:ext cx="876300" cy="373063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1"/>
            <a:tileRect/>
          </a:gradFill>
          <a:ln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100" dirty="0" smtClean="0">
                <a:solidFill>
                  <a:schemeClr val="bg1"/>
                </a:solidFill>
              </a:rPr>
              <a:t>MIXER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92" name="Elbow Connector 91"/>
          <p:cNvCxnSpPr>
            <a:stCxn id="74" idx="0"/>
            <a:endCxn id="91" idx="2"/>
          </p:cNvCxnSpPr>
          <p:nvPr/>
        </p:nvCxnSpPr>
        <p:spPr>
          <a:xfrm rot="5400000" flipH="1" flipV="1">
            <a:off x="5136535" y="5490464"/>
            <a:ext cx="637907" cy="63681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522038" y="3471325"/>
            <a:ext cx="947630" cy="885047"/>
          </a:xfrm>
          <a:prstGeom prst="ellipse">
            <a:avLst/>
          </a:prstGeom>
          <a:gradFill>
            <a:gsLst>
              <a:gs pos="0">
                <a:srgbClr val="7030A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“Base-ball Switch”</a:t>
            </a:r>
            <a:endParaRPr lang="en-US" sz="1200" dirty="0"/>
          </a:p>
        </p:txBody>
      </p:sp>
      <p:cxnSp>
        <p:nvCxnSpPr>
          <p:cNvPr id="112" name="Elbow Connector 111"/>
          <p:cNvCxnSpPr>
            <a:stCxn id="27" idx="3"/>
            <a:endCxn id="91" idx="0"/>
          </p:cNvCxnSpPr>
          <p:nvPr/>
        </p:nvCxnSpPr>
        <p:spPr>
          <a:xfrm rot="5400000">
            <a:off x="5772308" y="4228345"/>
            <a:ext cx="890092" cy="886922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91" idx="3"/>
            <a:endCxn id="27" idx="4"/>
          </p:cNvCxnSpPr>
          <p:nvPr/>
        </p:nvCxnSpPr>
        <p:spPr>
          <a:xfrm flipV="1">
            <a:off x="6212043" y="4356372"/>
            <a:ext cx="783810" cy="947012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 Box 203"/>
          <p:cNvSpPr txBox="1">
            <a:spLocks noChangeArrowheads="1"/>
          </p:cNvSpPr>
          <p:nvPr/>
        </p:nvSpPr>
        <p:spPr bwMode="auto">
          <a:xfrm>
            <a:off x="5839914" y="5547354"/>
            <a:ext cx="29769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800" b="1" dirty="0" smtClean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80" name="Text Box 203"/>
          <p:cNvSpPr txBox="1">
            <a:spLocks noChangeArrowheads="1"/>
          </p:cNvSpPr>
          <p:nvPr/>
        </p:nvSpPr>
        <p:spPr bwMode="auto">
          <a:xfrm>
            <a:off x="5392932" y="4842549"/>
            <a:ext cx="29769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800" b="1" dirty="0" smtClean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1" name="Text Box 203"/>
          <p:cNvSpPr txBox="1">
            <a:spLocks noChangeArrowheads="1"/>
          </p:cNvSpPr>
          <p:nvPr/>
        </p:nvSpPr>
        <p:spPr bwMode="auto">
          <a:xfrm>
            <a:off x="6270022" y="5013326"/>
            <a:ext cx="29769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algn="l" eaLnBrk="0" hangingPunct="0">
              <a:lnSpc>
                <a:spcPts val="4100"/>
              </a:lnSpc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44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16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1988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6013" indent="1588" eaLnBrk="0" fontAlgn="base" hangingPunct="0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309EDC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defTabSz="914400" eaLnBrk="1" hangingPunct="1">
              <a:lnSpc>
                <a:spcPct val="100000"/>
              </a:lnSpc>
            </a:pPr>
            <a:r>
              <a:rPr lang="en-US" altLang="en-US" sz="800" b="1" dirty="0" smtClean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7469668" y="2743464"/>
            <a:ext cx="1031129" cy="373063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1"/>
            <a:tileRect/>
          </a:gradFill>
          <a:ln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100" dirty="0" smtClean="0">
                <a:solidFill>
                  <a:schemeClr val="bg1"/>
                </a:solidFill>
              </a:rPr>
              <a:t>SAM4/FLM4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94" name="Elbow Connector 93"/>
          <p:cNvCxnSpPr>
            <a:cxnSpLocks noChangeShapeType="1"/>
            <a:stCxn id="201" idx="2"/>
            <a:endCxn id="3293" idx="3"/>
          </p:cNvCxnSpPr>
          <p:nvPr/>
        </p:nvCxnSpPr>
        <p:spPr bwMode="auto">
          <a:xfrm rot="5400000">
            <a:off x="2521239" y="884350"/>
            <a:ext cx="425875" cy="2029956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" name="Elbow Connector 107"/>
          <p:cNvCxnSpPr>
            <a:stCxn id="93" idx="2"/>
            <a:endCxn id="27" idx="0"/>
          </p:cNvCxnSpPr>
          <p:nvPr/>
        </p:nvCxnSpPr>
        <p:spPr>
          <a:xfrm rot="5400000">
            <a:off x="7313144" y="2799236"/>
            <a:ext cx="354798" cy="98938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cxnSpLocks noChangeShapeType="1"/>
            <a:stCxn id="190" idx="2"/>
            <a:endCxn id="93" idx="0"/>
          </p:cNvCxnSpPr>
          <p:nvPr/>
        </p:nvCxnSpPr>
        <p:spPr bwMode="auto">
          <a:xfrm rot="16200000" flipH="1">
            <a:off x="5751120" y="509350"/>
            <a:ext cx="1057073" cy="3411154"/>
          </a:xfrm>
          <a:prstGeom prst="bentConnector3">
            <a:avLst>
              <a:gd name="adj1" fmla="val 76432"/>
            </a:avLst>
          </a:prstGeom>
          <a:noFill/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9353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1780930"/>
            <a:ext cx="2030357" cy="838200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S1: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493710" y="1780930"/>
            <a:ext cx="2140094" cy="838200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2:</a:t>
            </a:r>
          </a:p>
          <a:p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2               P3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3461" y="266700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 {P2}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618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Users Manual addresses the operation of the </a:t>
            </a:r>
            <a:r>
              <a:rPr lang="en-US" dirty="0" err="1" smtClean="0"/>
              <a:t>ArcLight</a:t>
            </a:r>
            <a:r>
              <a:rPr lang="en-US" dirty="0" smtClean="0"/>
              <a:t> Automation Appliance for Map Bundles and AL1 </a:t>
            </a:r>
            <a:r>
              <a:rPr lang="en-US" dirty="0"/>
              <a:t>Acceptance Test </a:t>
            </a:r>
            <a:r>
              <a:rPr lang="en-US" dirty="0" smtClean="0"/>
              <a:t>testing </a:t>
            </a:r>
            <a:r>
              <a:rPr lang="en-US" dirty="0"/>
              <a:t>in </a:t>
            </a:r>
            <a:r>
              <a:rPr lang="en-US" dirty="0" smtClean="0"/>
              <a:t>Germantown</a:t>
            </a:r>
          </a:p>
          <a:p>
            <a:pPr lvl="1"/>
            <a:r>
              <a:rPr lang="en-US" dirty="0" smtClean="0"/>
              <a:t>Core capabilities</a:t>
            </a:r>
          </a:p>
          <a:p>
            <a:pPr lvl="2"/>
            <a:r>
              <a:rPr lang="en-US" dirty="0" smtClean="0"/>
              <a:t>Phase 1 - dedicated </a:t>
            </a:r>
            <a:r>
              <a:rPr lang="en-US" dirty="0" err="1"/>
              <a:t>ArcLight</a:t>
            </a:r>
            <a:r>
              <a:rPr lang="en-US" dirty="0"/>
              <a:t> </a:t>
            </a:r>
            <a:r>
              <a:rPr lang="en-US" dirty="0" smtClean="0"/>
              <a:t>Map </a:t>
            </a:r>
            <a:r>
              <a:rPr lang="en-US" dirty="0"/>
              <a:t>Bundles </a:t>
            </a:r>
            <a:r>
              <a:rPr lang="en-US" dirty="0" smtClean="0"/>
              <a:t>automated testing subsystem </a:t>
            </a:r>
          </a:p>
          <a:p>
            <a:pPr lvl="2"/>
            <a:r>
              <a:rPr lang="en-US" dirty="0" smtClean="0"/>
              <a:t>Phase 2 – VMT Data Collection from GUI</a:t>
            </a:r>
          </a:p>
          <a:p>
            <a:pPr lvl="2"/>
            <a:r>
              <a:rPr lang="en-US" dirty="0" smtClean="0"/>
              <a:t>Phase N – Tools to aid in testing</a:t>
            </a:r>
          </a:p>
          <a:p>
            <a:r>
              <a:rPr lang="en-US" dirty="0" smtClean="0"/>
              <a:t>Detailed training for Map Bundle Testing</a:t>
            </a:r>
          </a:p>
        </p:txBody>
      </p:sp>
    </p:spTree>
    <p:extLst>
      <p:ext uri="{BB962C8B-B14F-4D97-AF65-F5344CB8AC3E}">
        <p14:creationId xmlns:p14="http://schemas.microsoft.com/office/powerpoint/2010/main" val="44904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Describes how the AL Test Automation Appliance works from the Users perspective</a:t>
            </a:r>
            <a:endParaRPr 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47799"/>
            <a:ext cx="4038600" cy="2640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81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9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ヒラギノ角ゴ Pro W3"/>
                <a:cs typeface="ヒラギノ角ゴ Pro W3"/>
              </a:rPr>
              <a:t>System Overview</a:t>
            </a:r>
            <a:endParaRPr lang="en-US" dirty="0"/>
          </a:p>
        </p:txBody>
      </p:sp>
      <p:sp>
        <p:nvSpPr>
          <p:cNvPr id="98" name="Content Placeholder 97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en-US" dirty="0">
                <a:ea typeface="ヒラギノ角ゴ Pro W3"/>
                <a:cs typeface="ヒラギノ角ゴ Pro W3"/>
              </a:rPr>
              <a:t>Test Automation Subsystem controls Test Equipment and Unit Under Test</a:t>
            </a:r>
          </a:p>
          <a:p>
            <a:r>
              <a:rPr lang="en-US" dirty="0" smtClean="0"/>
              <a:t>Provides integrated automated testing to produce repeatable regression testing for Core Functional Areas</a:t>
            </a:r>
          </a:p>
          <a:p>
            <a:pPr lvl="1"/>
            <a:r>
              <a:rPr lang="en-US" dirty="0" smtClean="0"/>
              <a:t>Map Bundles</a:t>
            </a:r>
          </a:p>
          <a:p>
            <a:pPr lvl="3"/>
            <a:r>
              <a:rPr lang="en-US" dirty="0"/>
              <a:t>Based on Test Procedure: //</a:t>
            </a:r>
            <a:r>
              <a:rPr lang="en-US" dirty="0" err="1"/>
              <a:t>Arclight</a:t>
            </a:r>
            <a:r>
              <a:rPr lang="en-US" dirty="0"/>
              <a:t>/</a:t>
            </a:r>
            <a:r>
              <a:rPr lang="en-US" dirty="0" err="1"/>
              <a:t>ArcLight</a:t>
            </a:r>
            <a:r>
              <a:rPr lang="en-US" dirty="0"/>
              <a:t>/</a:t>
            </a:r>
            <a:r>
              <a:rPr lang="en-US" dirty="0" err="1"/>
              <a:t>AcceptanceTest</a:t>
            </a:r>
            <a:r>
              <a:rPr lang="en-US" dirty="0"/>
              <a:t>/</a:t>
            </a:r>
            <a:r>
              <a:rPr lang="en-US" dirty="0" err="1"/>
              <a:t>Test_Procedures</a:t>
            </a:r>
            <a:r>
              <a:rPr lang="en-US" dirty="0"/>
              <a:t>/AL1_Mapbundles_TestProcedure.docx</a:t>
            </a:r>
          </a:p>
          <a:p>
            <a:pPr lvl="2"/>
            <a:r>
              <a:rPr lang="en-US" dirty="0" smtClean="0"/>
              <a:t>Map </a:t>
            </a:r>
            <a:r>
              <a:rPr lang="en-US" dirty="0"/>
              <a:t>Bundle Upload via Terminal Webpage Verification</a:t>
            </a:r>
          </a:p>
          <a:p>
            <a:pPr lvl="2"/>
            <a:r>
              <a:rPr lang="en-US" dirty="0" smtClean="0"/>
              <a:t>Trickle Download of Map Bundles Verification</a:t>
            </a:r>
          </a:p>
          <a:p>
            <a:pPr lvl="2"/>
            <a:r>
              <a:rPr lang="en-US" dirty="0" smtClean="0"/>
              <a:t>Precedence Verification of Map Bundles</a:t>
            </a:r>
          </a:p>
          <a:p>
            <a:pPr lvl="2"/>
            <a:r>
              <a:rPr lang="en-US" dirty="0" smtClean="0"/>
              <a:t>Forward Link Lock Verification of Map Bundles</a:t>
            </a:r>
          </a:p>
          <a:p>
            <a:pPr lvl="1"/>
            <a:r>
              <a:rPr lang="en-US" dirty="0" smtClean="0"/>
              <a:t>VMT Data collection</a:t>
            </a:r>
          </a:p>
          <a:p>
            <a:r>
              <a:rPr lang="en-US" dirty="0" smtClean="0"/>
              <a:t>Provides Test Results for test </a:t>
            </a:r>
            <a:r>
              <a:rPr lang="en-US" dirty="0" smtClean="0"/>
              <a:t>suite</a:t>
            </a:r>
          </a:p>
          <a:p>
            <a:pPr lvl="1"/>
            <a:r>
              <a:rPr lang="en-US" dirty="0" smtClean="0"/>
              <a:t>Accessible through AL automation and </a:t>
            </a:r>
            <a:r>
              <a:rPr lang="en-US" dirty="0" err="1" smtClean="0"/>
              <a:t>ReDa</a:t>
            </a:r>
            <a:r>
              <a:rPr lang="en-US" dirty="0" smtClean="0"/>
              <a:t> webpages</a:t>
            </a:r>
            <a:endParaRPr lang="en-US" dirty="0" smtClean="0"/>
          </a:p>
          <a:p>
            <a:r>
              <a:rPr lang="en-US" dirty="0" smtClean="0"/>
              <a:t>*GROUP</a:t>
            </a:r>
          </a:p>
          <a:p>
            <a:pPr lvl="1"/>
            <a:r>
              <a:rPr lang="en-US" dirty="0" smtClean="0"/>
              <a:t>Each configuration is organized into a “group” which defines the specific NMS, Terminal and Map for those tests</a:t>
            </a:r>
          </a:p>
        </p:txBody>
      </p:sp>
    </p:spTree>
    <p:extLst>
      <p:ext uri="{BB962C8B-B14F-4D97-AF65-F5344CB8AC3E}">
        <p14:creationId xmlns:p14="http://schemas.microsoft.com/office/powerpoint/2010/main" val="231459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Operation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Describes how the AL Test Automation Appliance works </a:t>
            </a:r>
            <a:r>
              <a:rPr lang="en-US" sz="1600" dirty="0" smtClean="0"/>
              <a:t>internally to control the Unit Under Test</a:t>
            </a:r>
            <a:endParaRPr 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631371"/>
            <a:ext cx="3183466" cy="4093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609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Theory of Operation</a:t>
            </a:r>
            <a:endParaRPr lang="en-US" altLang="en-US" dirty="0" smtClean="0"/>
          </a:p>
        </p:txBody>
      </p:sp>
      <p:sp>
        <p:nvSpPr>
          <p:cNvPr id="43010" name="Text Placeholder 95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en-US" dirty="0" smtClean="0"/>
              <a:t>Unit Under Test (UUT)</a:t>
            </a:r>
          </a:p>
          <a:p>
            <a:pPr lvl="2"/>
            <a:r>
              <a:rPr lang="en-US" altLang="en-US" dirty="0" smtClean="0"/>
              <a:t>Controlled by Automaton Appliance</a:t>
            </a:r>
          </a:p>
          <a:p>
            <a:pPr lvl="1"/>
            <a:r>
              <a:rPr lang="en-US" altLang="en-US" dirty="0" smtClean="0"/>
              <a:t>NMS/EMS GUI </a:t>
            </a:r>
          </a:p>
          <a:p>
            <a:pPr lvl="2"/>
            <a:r>
              <a:rPr lang="en-US" altLang="en-US" dirty="0" smtClean="0"/>
              <a:t>NMS Configuration/Status Screens</a:t>
            </a:r>
          </a:p>
          <a:p>
            <a:pPr lvl="3"/>
            <a:r>
              <a:rPr lang="en-US" altLang="en-US" dirty="0" smtClean="0"/>
              <a:t>File upload (Trickle)</a:t>
            </a:r>
          </a:p>
          <a:p>
            <a:pPr lvl="3"/>
            <a:r>
              <a:rPr lang="en-US" altLang="en-US" dirty="0" smtClean="0"/>
              <a:t>MAPS</a:t>
            </a:r>
          </a:p>
          <a:p>
            <a:pPr lvl="4"/>
            <a:r>
              <a:rPr lang="en-US" altLang="en-US" dirty="0" smtClean="0"/>
              <a:t>NMSPM VMT</a:t>
            </a:r>
          </a:p>
          <a:p>
            <a:pPr lvl="3"/>
            <a:r>
              <a:rPr lang="en-US" altLang="en-US" dirty="0" smtClean="0"/>
              <a:t>VMT Fleet</a:t>
            </a:r>
          </a:p>
          <a:p>
            <a:pPr lvl="4"/>
            <a:r>
              <a:rPr lang="en-US" altLang="en-US" dirty="0" smtClean="0"/>
              <a:t>Commands (</a:t>
            </a:r>
            <a:r>
              <a:rPr lang="en-US" altLang="en-US" dirty="0" err="1" smtClean="0"/>
              <a:t>ReLogin</a:t>
            </a:r>
            <a:r>
              <a:rPr lang="en-US" altLang="en-US" dirty="0" smtClean="0"/>
              <a:t>)</a:t>
            </a:r>
          </a:p>
          <a:p>
            <a:pPr lvl="2"/>
            <a:r>
              <a:rPr lang="en-US" altLang="en-US" dirty="0" smtClean="0"/>
              <a:t>EMS Configuration Screens</a:t>
            </a:r>
          </a:p>
          <a:p>
            <a:pPr lvl="3"/>
            <a:r>
              <a:rPr lang="en-US" altLang="en-US" dirty="0" smtClean="0"/>
              <a:t>Forward Link </a:t>
            </a:r>
          </a:p>
          <a:p>
            <a:pPr lvl="3"/>
            <a:r>
              <a:rPr lang="en-US" altLang="en-US" dirty="0" smtClean="0"/>
              <a:t>Frequency, Chip Rate</a:t>
            </a:r>
          </a:p>
          <a:p>
            <a:pPr lvl="3"/>
            <a:r>
              <a:rPr lang="en-US" altLang="en-US" dirty="0" smtClean="0"/>
              <a:t>Hub </a:t>
            </a:r>
            <a:r>
              <a:rPr lang="en-US" altLang="en-US" dirty="0" err="1" smtClean="0"/>
              <a:t>Tx</a:t>
            </a:r>
            <a:r>
              <a:rPr lang="en-US" altLang="en-US" dirty="0" smtClean="0"/>
              <a:t> Enable/Disable</a:t>
            </a:r>
          </a:p>
          <a:p>
            <a:pPr lvl="1"/>
            <a:r>
              <a:rPr lang="en-US" altLang="en-US" dirty="0" smtClean="0"/>
              <a:t>Terminal  GUI</a:t>
            </a:r>
          </a:p>
          <a:p>
            <a:pPr lvl="2"/>
            <a:r>
              <a:rPr lang="en-US" altLang="en-US" dirty="0" smtClean="0"/>
              <a:t>Configuration Screens</a:t>
            </a:r>
          </a:p>
          <a:p>
            <a:pPr lvl="3"/>
            <a:r>
              <a:rPr lang="en-US" altLang="en-US" dirty="0" smtClean="0"/>
              <a:t>Map File upload</a:t>
            </a:r>
          </a:p>
          <a:p>
            <a:pPr lvl="3"/>
            <a:r>
              <a:rPr lang="en-US" altLang="en-US" dirty="0" smtClean="0"/>
              <a:t>Configuration upload</a:t>
            </a:r>
          </a:p>
          <a:p>
            <a:pPr lvl="4"/>
            <a:r>
              <a:rPr lang="en-US" altLang="en-US" dirty="0" smtClean="0"/>
              <a:t>Baseline for Trickle</a:t>
            </a:r>
          </a:p>
          <a:p>
            <a:pPr lvl="2"/>
            <a:r>
              <a:rPr lang="en-US" altLang="en-US" dirty="0" smtClean="0"/>
              <a:t>Status Screens</a:t>
            </a:r>
          </a:p>
          <a:p>
            <a:pPr lvl="3"/>
            <a:r>
              <a:rPr lang="en-US" altLang="en-US" dirty="0" smtClean="0"/>
              <a:t>General, FL, RL, ACU</a:t>
            </a:r>
          </a:p>
        </p:txBody>
      </p:sp>
      <p:sp>
        <p:nvSpPr>
          <p:cNvPr id="43037" name="Content Placeholder 43036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lvl="1"/>
            <a:r>
              <a:rPr lang="en-US" altLang="en-US" dirty="0" smtClean="0"/>
              <a:t>Terminal CLI/Shell</a:t>
            </a:r>
          </a:p>
          <a:p>
            <a:pPr lvl="2"/>
            <a:r>
              <a:rPr lang="en-US" altLang="en-US" dirty="0" err="1" smtClean="0"/>
              <a:t>termcmd</a:t>
            </a:r>
            <a:endParaRPr lang="en-US" altLang="en-US" dirty="0" smtClean="0"/>
          </a:p>
          <a:p>
            <a:pPr lvl="3"/>
            <a:r>
              <a:rPr lang="en-US" altLang="en-US" dirty="0" smtClean="0"/>
              <a:t>Control of Terminal</a:t>
            </a:r>
          </a:p>
          <a:p>
            <a:pPr lvl="4"/>
            <a:r>
              <a:rPr lang="en-US" altLang="en-US" dirty="0" smtClean="0"/>
              <a:t>Antenna</a:t>
            </a:r>
          </a:p>
          <a:p>
            <a:pPr lvl="4"/>
            <a:r>
              <a:rPr lang="en-US" altLang="en-US" dirty="0" err="1" smtClean="0"/>
              <a:t>Lat</a:t>
            </a:r>
            <a:r>
              <a:rPr lang="en-US" altLang="en-US" dirty="0" smtClean="0"/>
              <a:t>/Long</a:t>
            </a:r>
          </a:p>
          <a:p>
            <a:pPr lvl="2"/>
            <a:r>
              <a:rPr lang="en-US" altLang="en-US" dirty="0" smtClean="0"/>
              <a:t> syslog</a:t>
            </a:r>
          </a:p>
          <a:p>
            <a:pPr lvl="3"/>
            <a:r>
              <a:rPr lang="en-US" altLang="en-US" dirty="0" smtClean="0"/>
              <a:t>Precedence verification</a:t>
            </a:r>
          </a:p>
          <a:p>
            <a:pPr lvl="3"/>
            <a:r>
              <a:rPr lang="en-US" altLang="en-US" dirty="0" smtClean="0"/>
              <a:t>Upload via </a:t>
            </a:r>
            <a:r>
              <a:rPr lang="en-US" altLang="en-US" dirty="0" err="1" smtClean="0"/>
              <a:t>scp</a:t>
            </a: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Automation Browser</a:t>
            </a:r>
          </a:p>
          <a:p>
            <a:pPr lvl="2"/>
            <a:r>
              <a:rPr lang="en-US" altLang="en-US" dirty="0" smtClean="0"/>
              <a:t>User Interface to control automated tests and review results</a:t>
            </a:r>
          </a:p>
          <a:p>
            <a:pPr lvl="2"/>
            <a:r>
              <a:rPr lang="en-US" dirty="0"/>
              <a:t>Supports simple “LAMP” (Linux, Apache, MySQL, PHP/Python) web-stack for external Browser based test management interface</a:t>
            </a:r>
          </a:p>
          <a:p>
            <a:pPr lvl="2"/>
            <a:r>
              <a:rPr lang="en-US" altLang="en-US" dirty="0"/>
              <a:t>Uses Selenium and </a:t>
            </a:r>
            <a:r>
              <a:rPr lang="en-US" altLang="en-US" dirty="0" err="1"/>
              <a:t>Chromedriver</a:t>
            </a:r>
            <a:r>
              <a:rPr lang="en-US" altLang="en-US" dirty="0"/>
              <a:t> to automate GUI operations</a:t>
            </a:r>
          </a:p>
          <a:p>
            <a:pPr lvl="1"/>
            <a:r>
              <a:rPr lang="en-US" altLang="en-US" dirty="0" smtClean="0"/>
              <a:t>Configuration</a:t>
            </a:r>
          </a:p>
          <a:p>
            <a:pPr lvl="2"/>
            <a:r>
              <a:rPr lang="en-US" altLang="en-US" dirty="0" smtClean="0"/>
              <a:t>Includes tuning parameters</a:t>
            </a:r>
          </a:p>
          <a:p>
            <a:pPr lvl="1"/>
            <a:r>
              <a:rPr lang="en-US" altLang="en-US" dirty="0" smtClean="0"/>
              <a:t>Test Launcher (Controller)</a:t>
            </a:r>
          </a:p>
          <a:p>
            <a:pPr lvl="1"/>
            <a:r>
              <a:rPr lang="en-US" altLang="en-US" dirty="0" smtClean="0"/>
              <a:t>Results</a:t>
            </a:r>
          </a:p>
          <a:p>
            <a:pPr lvl="1"/>
            <a:r>
              <a:rPr lang="en-US" altLang="en-US" dirty="0" smtClean="0"/>
              <a:t>Utilities</a:t>
            </a:r>
          </a:p>
          <a:p>
            <a:pPr lvl="2"/>
            <a:r>
              <a:rPr lang="en-US" altLang="en-US" dirty="0" smtClean="0"/>
              <a:t>Map Bundle Test Report</a:t>
            </a:r>
          </a:p>
          <a:p>
            <a:pPr lvl="1"/>
            <a:r>
              <a:rPr lang="en-US" altLang="en-US" dirty="0" err="1" smtClean="0"/>
              <a:t>ReDa</a:t>
            </a:r>
            <a:endParaRPr lang="en-US" altLang="en-US" dirty="0" smtClean="0"/>
          </a:p>
          <a:p>
            <a:pPr lvl="2"/>
            <a:r>
              <a:rPr lang="en-US" altLang="en-US" dirty="0" err="1" smtClean="0"/>
              <a:t>ViaSat</a:t>
            </a:r>
            <a:r>
              <a:rPr lang="en-US" altLang="en-US" dirty="0" smtClean="0"/>
              <a:t> “Standard” Status and Results web interface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732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Theory of Operation</a:t>
            </a:r>
            <a:br>
              <a:rPr lang="en-US" dirty="0" smtClean="0"/>
            </a:br>
            <a:r>
              <a:rPr lang="en-US" dirty="0" smtClean="0"/>
              <a:t>Additional Designs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8" y="1540200"/>
            <a:ext cx="3991154" cy="29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92219"/>
            <a:ext cx="3358675" cy="24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163523"/>
            <a:ext cx="3358674" cy="24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920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52293</TotalTime>
  <Words>2346</Words>
  <Application>Microsoft Office PowerPoint</Application>
  <PresentationFormat>On-screen Show (4:3)</PresentationFormat>
  <Paragraphs>462</Paragraphs>
  <Slides>33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Office Theme</vt:lpstr>
      <vt:lpstr>Visio</vt:lpstr>
      <vt:lpstr>VISIO</vt:lpstr>
      <vt:lpstr>Users Manual for ArcLight Automation Appliance</vt:lpstr>
      <vt:lpstr>Revision History</vt:lpstr>
      <vt:lpstr>Contents</vt:lpstr>
      <vt:lpstr>Scope</vt:lpstr>
      <vt:lpstr>System Overview</vt:lpstr>
      <vt:lpstr>System Overview</vt:lpstr>
      <vt:lpstr>Theory of Operation</vt:lpstr>
      <vt:lpstr>Theory of Operation</vt:lpstr>
      <vt:lpstr>Theory of Operation Additional Designs</vt:lpstr>
      <vt:lpstr>Deployment Configuration</vt:lpstr>
      <vt:lpstr>Deployment Configuration</vt:lpstr>
      <vt:lpstr>Command and Control Homepage</vt:lpstr>
      <vt:lpstr>Command and Control Test Launcher</vt:lpstr>
      <vt:lpstr>Command and Control Configuration</vt:lpstr>
      <vt:lpstr>Command and Control Tuning Parameters</vt:lpstr>
      <vt:lpstr>Command and Control Summary Test Results</vt:lpstr>
      <vt:lpstr>Command and Control Detailed Group Results</vt:lpstr>
      <vt:lpstr>Command and Control Collected Status Database Export</vt:lpstr>
      <vt:lpstr>Command and Control Utilities</vt:lpstr>
      <vt:lpstr>Command and Control ReDa</vt:lpstr>
      <vt:lpstr>Use Cases - Map</vt:lpstr>
      <vt:lpstr>Use Cases - Map</vt:lpstr>
      <vt:lpstr>Use Cases – NLG Collection</vt:lpstr>
      <vt:lpstr>Use Cases – NLG Collection</vt:lpstr>
      <vt:lpstr>VMT Commands</vt:lpstr>
      <vt:lpstr>Map Testing Process</vt:lpstr>
      <vt:lpstr>Map Bundle Training Exercise</vt:lpstr>
      <vt:lpstr>NLG Data Analysis</vt:lpstr>
      <vt:lpstr>Post-Processed Syslog  CSV File Formats</vt:lpstr>
      <vt:lpstr>Extra Slides &amp; Master Diagrams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ArcLight Automation System/Subsystem  Design Description</dc:title>
  <dc:creator>Wolff, Michael</dc:creator>
  <cp:lastModifiedBy>Wolff, Michael</cp:lastModifiedBy>
  <cp:revision>451</cp:revision>
  <cp:lastPrinted>2015-05-29T17:13:44Z</cp:lastPrinted>
  <dcterms:created xsi:type="dcterms:W3CDTF">2006-08-16T00:00:00Z</dcterms:created>
  <dcterms:modified xsi:type="dcterms:W3CDTF">2016-02-29T20:29:31Z</dcterms:modified>
</cp:coreProperties>
</file>