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0C20"/>
    <a:srgbClr val="EAA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7D347-E67C-4E67-8D2B-8758212FF668}" v="13" dt="2023-05-05T15:43:04.779"/>
    <p1510:client id="{F1DF9FCB-6F26-4E75-B2D1-EA66AADDFAD8}" v="1633" dt="2023-05-05T15:45:54.820"/>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26D0C-81DF-4400-A873-5CFAF1EC548A}"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DC0A6-293C-4E27-B2B4-7B370CC2AAB0}" type="slidenum">
              <a:rPr lang="en-US" smtClean="0"/>
              <a:t>‹#›</a:t>
            </a:fld>
            <a:endParaRPr lang="en-US"/>
          </a:p>
        </p:txBody>
      </p:sp>
    </p:spTree>
    <p:extLst>
      <p:ext uri="{BB962C8B-B14F-4D97-AF65-F5344CB8AC3E}">
        <p14:creationId xmlns:p14="http://schemas.microsoft.com/office/powerpoint/2010/main" val="153262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6DC0A6-293C-4E27-B2B4-7B370CC2AAB0}" type="slidenum">
              <a:rPr lang="en-US" smtClean="0"/>
              <a:t>1</a:t>
            </a:fld>
            <a:endParaRPr lang="en-US"/>
          </a:p>
        </p:txBody>
      </p:sp>
    </p:spTree>
    <p:extLst>
      <p:ext uri="{BB962C8B-B14F-4D97-AF65-F5344CB8AC3E}">
        <p14:creationId xmlns:p14="http://schemas.microsoft.com/office/powerpoint/2010/main" val="398141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CD4B-D200-01AC-92BD-0B7024D33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2B2AF0-5F4D-2D10-7017-92964E7B0B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7D2CB-761C-1F88-39F5-819ED919EC50}"/>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5" name="Footer Placeholder 4">
            <a:extLst>
              <a:ext uri="{FF2B5EF4-FFF2-40B4-BE49-F238E27FC236}">
                <a16:creationId xmlns:a16="http://schemas.microsoft.com/office/drawing/2014/main" id="{9AECD4B2-376D-D07D-4EBF-A4997728A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143FB-5BF2-B4AB-840B-CCA887F74FCF}"/>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70388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1808-9891-A3F7-C707-48CB876EF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B79054-AC13-47E8-05AE-9C5022F5BF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660AF-98C1-29AB-718C-FC823DE48D78}"/>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5" name="Footer Placeholder 4">
            <a:extLst>
              <a:ext uri="{FF2B5EF4-FFF2-40B4-BE49-F238E27FC236}">
                <a16:creationId xmlns:a16="http://schemas.microsoft.com/office/drawing/2014/main" id="{324F9C34-2ED0-1440-641B-6ECAF9A46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FF62F-3B72-0236-720B-F1D5D60140DF}"/>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37776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422041-8732-E54B-2A7A-AE2FBACC73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88310F-AFC7-C09C-A3FA-3CFA4391E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47275-FE24-1D29-33F5-E50D2EBF5BB9}"/>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5" name="Footer Placeholder 4">
            <a:extLst>
              <a:ext uri="{FF2B5EF4-FFF2-40B4-BE49-F238E27FC236}">
                <a16:creationId xmlns:a16="http://schemas.microsoft.com/office/drawing/2014/main" id="{31AABA62-01D3-23CB-4693-BF419ADDC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7C17D-7830-44D8-0E62-B745FB6B7D2B}"/>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87684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5781-4B13-CBE6-1F9B-DBC8279C3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56FDE-3473-91B8-A63D-3976EA8449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B1664-0E09-1E93-B5F8-20D8CD9A7177}"/>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5" name="Footer Placeholder 4">
            <a:extLst>
              <a:ext uri="{FF2B5EF4-FFF2-40B4-BE49-F238E27FC236}">
                <a16:creationId xmlns:a16="http://schemas.microsoft.com/office/drawing/2014/main" id="{6866B800-754E-2896-AEA0-3DD7EC065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7C1E4-8C18-CD1C-66FB-94310670A3CE}"/>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75056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0F81-DFB3-93EB-D81B-C16411E5CF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4FBDA-30C0-D522-6C14-4752D506E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E7547-06DB-39E0-22E5-91FF04B5E28C}"/>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5" name="Footer Placeholder 4">
            <a:extLst>
              <a:ext uri="{FF2B5EF4-FFF2-40B4-BE49-F238E27FC236}">
                <a16:creationId xmlns:a16="http://schemas.microsoft.com/office/drawing/2014/main" id="{BA30CC49-7E59-08B1-FBED-914E75EFC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99F2C-C9BA-EB53-E65D-589DD88721EB}"/>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816025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F5CD-23E3-52CE-6063-8CD3D986E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93C2B-1232-15F9-4BA4-F398C2483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232AF3-0E76-A588-59FC-D982D38D3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89B438-B515-40DB-63E4-2AF42B72B50A}"/>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6" name="Footer Placeholder 5">
            <a:extLst>
              <a:ext uri="{FF2B5EF4-FFF2-40B4-BE49-F238E27FC236}">
                <a16:creationId xmlns:a16="http://schemas.microsoft.com/office/drawing/2014/main" id="{AFC401F4-8DA7-4175-9829-137EC7E21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45134-719B-B998-E4C5-48F58055C2A3}"/>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280449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B62F-F227-80A7-F573-8242F52BD4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843393-2E0F-E674-D816-F32A19067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DBFCB2-7557-E221-533D-AE1D8B36F4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CE56C-6A59-300E-EA6C-DBF857206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AB7AE0-F255-5193-7AE1-FCA4636AF3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E0E3BF-AC5A-E8DB-CA8D-2BCB4401C383}"/>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8" name="Footer Placeholder 7">
            <a:extLst>
              <a:ext uri="{FF2B5EF4-FFF2-40B4-BE49-F238E27FC236}">
                <a16:creationId xmlns:a16="http://schemas.microsoft.com/office/drawing/2014/main" id="{ADA6ACA4-9428-92DE-051B-575213E33A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E1A6CC-DCD5-273F-BF97-C233EABDE8CD}"/>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85342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9DF6-5C5C-3A71-4E8A-A5232900F4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9A10F-95ED-6042-C0DC-936F388097EE}"/>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4" name="Footer Placeholder 3">
            <a:extLst>
              <a:ext uri="{FF2B5EF4-FFF2-40B4-BE49-F238E27FC236}">
                <a16:creationId xmlns:a16="http://schemas.microsoft.com/office/drawing/2014/main" id="{04F57CE2-F212-EF3D-A6F4-668206A6C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DDA2EC-F91A-EC53-2A48-08B309D3DF70}"/>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233185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AE82A-DA50-70CE-B793-5334351364B9}"/>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3" name="Footer Placeholder 2">
            <a:extLst>
              <a:ext uri="{FF2B5EF4-FFF2-40B4-BE49-F238E27FC236}">
                <a16:creationId xmlns:a16="http://schemas.microsoft.com/office/drawing/2014/main" id="{5D9316CD-7833-7798-3A72-AA31F7BC5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097A4-50DF-8D90-F1F9-7C153A222C28}"/>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285577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ABCF-DF76-EF7F-D7C2-734EC6C51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6682D-A341-B81F-2358-FD043B225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837365-5F53-EAEE-CB68-75C3E9870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D037F-ECC4-AC55-5A41-34890F4D2461}"/>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6" name="Footer Placeholder 5">
            <a:extLst>
              <a:ext uri="{FF2B5EF4-FFF2-40B4-BE49-F238E27FC236}">
                <a16:creationId xmlns:a16="http://schemas.microsoft.com/office/drawing/2014/main" id="{FCA892F0-4B76-0846-4D95-172364E4E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8BB30-04C4-3D64-ED3C-6A1ACDC7B6D3}"/>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258731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4A49-0D9F-65CE-793D-B0B29BDC2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C4544B-FC73-C4AE-D281-9CFC7EBB7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435B3-0939-97D6-BE7A-1CBB40C5E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3514D-EF57-1900-908E-518EAC08D7A3}"/>
              </a:ext>
            </a:extLst>
          </p:cNvPr>
          <p:cNvSpPr>
            <a:spLocks noGrp="1"/>
          </p:cNvSpPr>
          <p:nvPr>
            <p:ph type="dt" sz="half" idx="10"/>
          </p:nvPr>
        </p:nvSpPr>
        <p:spPr/>
        <p:txBody>
          <a:bodyPr/>
          <a:lstStyle/>
          <a:p>
            <a:fld id="{BC1236CC-B409-294C-82F8-A0AA59D8282C}" type="datetimeFigureOut">
              <a:rPr lang="en-US" smtClean="0"/>
              <a:t>5/5/2023</a:t>
            </a:fld>
            <a:endParaRPr lang="en-US"/>
          </a:p>
        </p:txBody>
      </p:sp>
      <p:sp>
        <p:nvSpPr>
          <p:cNvPr id="6" name="Footer Placeholder 5">
            <a:extLst>
              <a:ext uri="{FF2B5EF4-FFF2-40B4-BE49-F238E27FC236}">
                <a16:creationId xmlns:a16="http://schemas.microsoft.com/office/drawing/2014/main" id="{8F19D380-8C55-0B1C-39B0-6289EEDF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7EF4C-3A35-8CF5-2A20-843FD06936B1}"/>
              </a:ext>
            </a:extLst>
          </p:cNvPr>
          <p:cNvSpPr>
            <a:spLocks noGrp="1"/>
          </p:cNvSpPr>
          <p:nvPr>
            <p:ph type="sldNum" sz="quarter" idx="12"/>
          </p:nvPr>
        </p:nvSpPr>
        <p:spPr/>
        <p:txBody>
          <a:bodyPr/>
          <a:lstStyle/>
          <a:p>
            <a:fld id="{347F67D7-FC78-3A46-8B47-45D0FFD2BA3D}" type="slidenum">
              <a:rPr lang="en-US" smtClean="0"/>
              <a:t>‹#›</a:t>
            </a:fld>
            <a:endParaRPr lang="en-US"/>
          </a:p>
        </p:txBody>
      </p:sp>
    </p:spTree>
    <p:extLst>
      <p:ext uri="{BB962C8B-B14F-4D97-AF65-F5344CB8AC3E}">
        <p14:creationId xmlns:p14="http://schemas.microsoft.com/office/powerpoint/2010/main" val="282718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A8324A-5427-EDB3-E771-3BBF48DFC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DB7C27-6DC5-0B60-5562-B50A6A06E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E8276-2FCD-09A5-1831-A6A945D5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236CC-B409-294C-82F8-A0AA59D8282C}" type="datetimeFigureOut">
              <a:rPr lang="en-US" smtClean="0"/>
              <a:t>5/5/2023</a:t>
            </a:fld>
            <a:endParaRPr lang="en-US"/>
          </a:p>
        </p:txBody>
      </p:sp>
      <p:sp>
        <p:nvSpPr>
          <p:cNvPr id="5" name="Footer Placeholder 4">
            <a:extLst>
              <a:ext uri="{FF2B5EF4-FFF2-40B4-BE49-F238E27FC236}">
                <a16:creationId xmlns:a16="http://schemas.microsoft.com/office/drawing/2014/main" id="{428D1B7A-96BE-EABD-13F3-4B245C0A6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3FFB4-3407-40E7-574B-31BE0028C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F67D7-FC78-3A46-8B47-45D0FFD2BA3D}" type="slidenum">
              <a:rPr lang="en-US" smtClean="0"/>
              <a:t>‹#›</a:t>
            </a:fld>
            <a:endParaRPr lang="en-US"/>
          </a:p>
        </p:txBody>
      </p:sp>
    </p:spTree>
    <p:extLst>
      <p:ext uri="{BB962C8B-B14F-4D97-AF65-F5344CB8AC3E}">
        <p14:creationId xmlns:p14="http://schemas.microsoft.com/office/powerpoint/2010/main" val="1604523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nyc3.digitaloceanspaces.com/owid-public/data/poverty/pip_dataset.csv" TargetMode="External"/><Relationship Id="rId7" Type="http://schemas.openxmlformats.org/officeDocument/2006/relationships/hyperlink" Target="https://apps.who.int/gho/data/node.main.SDG2016LEX?lang=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worlddata.info/life-expectancy.php" TargetMode="External"/><Relationship Id="rId5" Type="http://schemas.openxmlformats.org/officeDocument/2006/relationships/hyperlink" Target="https://ourworldindata.org/grapher/human-development-index-vs-gdp-per-capita" TargetMode="External"/><Relationship Id="rId10" Type="http://schemas.openxmlformats.org/officeDocument/2006/relationships/image" Target="../media/image3.png"/><Relationship Id="rId4" Type="http://schemas.openxmlformats.org/officeDocument/2006/relationships/hyperlink" Target="https://ourworldindata.org/grapher/mean-years-of-schooling-long-run?tab=table&amp;time=earliest..2017"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F0A6B0-A20F-F3B1-CAF1-3D774431EDE6}"/>
              </a:ext>
            </a:extLst>
          </p:cNvPr>
          <p:cNvSpPr txBox="1"/>
          <p:nvPr/>
        </p:nvSpPr>
        <p:spPr>
          <a:xfrm>
            <a:off x="90237" y="1313448"/>
            <a:ext cx="2912642"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DengXian"/>
                <a:ea typeface="DengXian"/>
                <a:cs typeface="Calibri"/>
              </a:rPr>
              <a:t>Introduction and Objectives</a:t>
            </a:r>
          </a:p>
          <a:p>
            <a:r>
              <a:rPr lang="en-US" sz="1100">
                <a:latin typeface="DengXian"/>
                <a:ea typeface="DengXian"/>
                <a:cs typeface="Calibri"/>
              </a:rPr>
              <a:t>Life expectancy is how long a person is predicted to live. We were interested in how life expectancy is calculated and whether we could predict the life expectancy of a country. Our goal with this project was to create a model capable of predicting the expected life expectancy of a country based on </a:t>
            </a:r>
            <a:r>
              <a:rPr lang="en-US" sz="1100">
                <a:latin typeface="DengXian"/>
                <a:ea typeface="+mn-lt"/>
                <a:cs typeface="+mn-lt"/>
              </a:rPr>
              <a:t>based on several predictors</a:t>
            </a:r>
          </a:p>
        </p:txBody>
      </p:sp>
      <p:sp>
        <p:nvSpPr>
          <p:cNvPr id="6" name="TextBox 5">
            <a:extLst>
              <a:ext uri="{FF2B5EF4-FFF2-40B4-BE49-F238E27FC236}">
                <a16:creationId xmlns:a16="http://schemas.microsoft.com/office/drawing/2014/main" id="{A336236C-D76F-7D63-93A6-3F1826E880E3}"/>
              </a:ext>
            </a:extLst>
          </p:cNvPr>
          <p:cNvSpPr txBox="1"/>
          <p:nvPr/>
        </p:nvSpPr>
        <p:spPr>
          <a:xfrm>
            <a:off x="9081007" y="1233237"/>
            <a:ext cx="2997866"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DengXian"/>
                <a:ea typeface="DengXian"/>
                <a:cs typeface="Calibri"/>
              </a:rPr>
              <a:t>Discussion </a:t>
            </a:r>
            <a:endParaRPr lang="en-US">
              <a:latin typeface="DengXian"/>
              <a:ea typeface="DengXian"/>
              <a:cs typeface="Calibri"/>
            </a:endParaRPr>
          </a:p>
          <a:p>
            <a:r>
              <a:rPr lang="en-US" sz="1100" dirty="0">
                <a:latin typeface="DengXian"/>
                <a:ea typeface="DengXian"/>
                <a:cs typeface="Calibri"/>
              </a:rPr>
              <a:t>Our model predicts life expectancy well based on our explanatory variables. Our auto generated R</a:t>
            </a:r>
            <a:r>
              <a:rPr lang="en-US" sz="1100" baseline="30000" dirty="0">
                <a:latin typeface="DengXian"/>
                <a:ea typeface="DengXian"/>
                <a:cs typeface="Calibri"/>
              </a:rPr>
              <a:t>2</a:t>
            </a:r>
            <a:r>
              <a:rPr lang="en-US" sz="1100" dirty="0">
                <a:latin typeface="DengXian"/>
                <a:ea typeface="DengXian"/>
                <a:cs typeface="Calibri"/>
              </a:rPr>
              <a:t> value indicates that this model should be nearly perfect, but analysis of our prediction shows this is not the case. We do not know what caused this discrepancy.</a:t>
            </a:r>
          </a:p>
          <a:p>
            <a:endParaRPr lang="en-US" sz="1100">
              <a:latin typeface="DengXian"/>
              <a:ea typeface="DengXian"/>
              <a:cs typeface="Calibri"/>
            </a:endParaRPr>
          </a:p>
          <a:p>
            <a:r>
              <a:rPr lang="en-US" sz="1100" dirty="0">
                <a:latin typeface="DengXian"/>
                <a:ea typeface="DengXian"/>
                <a:cs typeface="Calibri"/>
              </a:rPr>
              <a:t>When we ran our model on data for the US (not included in the original data set) from </a:t>
            </a:r>
            <a:r>
              <a:rPr lang="en-US" sz="1100" dirty="0" err="1">
                <a:latin typeface="DengXian"/>
                <a:ea typeface="DengXian"/>
                <a:cs typeface="Calibri"/>
              </a:rPr>
              <a:t>WorldData</a:t>
            </a:r>
            <a:r>
              <a:rPr lang="en-US" sz="1100" dirty="0">
                <a:latin typeface="DengXian"/>
                <a:ea typeface="DengXian"/>
                <a:cs typeface="Calibri"/>
              </a:rPr>
              <a:t>, and we were accurate within 3 years for both males and females. Our model predicted 83.04 years for females versus an actual 80.2 years, and 77.56 years for males versus an actual 74.5 years.</a:t>
            </a:r>
          </a:p>
          <a:p>
            <a:endParaRPr lang="en-US" sz="1100">
              <a:latin typeface="DengXian"/>
              <a:ea typeface="DengXian"/>
              <a:cs typeface="Calibri"/>
            </a:endParaRPr>
          </a:p>
          <a:p>
            <a:endParaRPr lang="en-US" sz="1100">
              <a:latin typeface="DengXian"/>
              <a:ea typeface="DengXian"/>
              <a:cs typeface="Calibri"/>
            </a:endParaRPr>
          </a:p>
        </p:txBody>
      </p:sp>
      <p:sp>
        <p:nvSpPr>
          <p:cNvPr id="7" name="TextBox 6">
            <a:extLst>
              <a:ext uri="{FF2B5EF4-FFF2-40B4-BE49-F238E27FC236}">
                <a16:creationId xmlns:a16="http://schemas.microsoft.com/office/drawing/2014/main" id="{9988280F-C952-B641-FBE7-0462A6129086}"/>
              </a:ext>
            </a:extLst>
          </p:cNvPr>
          <p:cNvSpPr txBox="1"/>
          <p:nvPr/>
        </p:nvSpPr>
        <p:spPr>
          <a:xfrm>
            <a:off x="6093421" y="1292272"/>
            <a:ext cx="26970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DengXian"/>
                <a:ea typeface="DengXian"/>
                <a:cs typeface="Calibri"/>
              </a:rPr>
              <a:t>Key Results</a:t>
            </a:r>
            <a:endParaRPr lang="en-US">
              <a:latin typeface="DengXian"/>
              <a:ea typeface="DengXian"/>
            </a:endParaRPr>
          </a:p>
        </p:txBody>
      </p:sp>
      <p:sp>
        <p:nvSpPr>
          <p:cNvPr id="8" name="TextBox 7">
            <a:extLst>
              <a:ext uri="{FF2B5EF4-FFF2-40B4-BE49-F238E27FC236}">
                <a16:creationId xmlns:a16="http://schemas.microsoft.com/office/drawing/2014/main" id="{986DCB23-D9D2-D990-72AA-FCC2F9740B33}"/>
              </a:ext>
            </a:extLst>
          </p:cNvPr>
          <p:cNvSpPr txBox="1"/>
          <p:nvPr/>
        </p:nvSpPr>
        <p:spPr>
          <a:xfrm>
            <a:off x="90236" y="3108157"/>
            <a:ext cx="28775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DengXian"/>
                <a:ea typeface="DengXian"/>
                <a:cs typeface="Calibri"/>
              </a:rPr>
              <a:t>Study Design and Variables</a:t>
            </a:r>
          </a:p>
          <a:p>
            <a:r>
              <a:rPr lang="en-US" sz="1100">
                <a:latin typeface="DengXian"/>
                <a:ea typeface="DengXian"/>
                <a:cs typeface="Calibri"/>
              </a:rPr>
              <a:t>Our data came from the World Health Organization and Our World in Data, an organization partnered with several universities. </a:t>
            </a:r>
          </a:p>
          <a:p>
            <a:endParaRPr lang="en-US" sz="1100">
              <a:latin typeface="DengXian"/>
              <a:ea typeface="DengXian"/>
              <a:cs typeface="Calibri"/>
            </a:endParaRPr>
          </a:p>
          <a:p>
            <a:r>
              <a:rPr lang="en-US" sz="1100">
                <a:latin typeface="DengXian"/>
                <a:ea typeface="DengXian"/>
                <a:cs typeface="Calibri"/>
              </a:rPr>
              <a:t>The explanatory variables we were interested in were </a:t>
            </a:r>
            <a:r>
              <a:rPr lang="en-US" sz="1200">
                <a:solidFill>
                  <a:srgbClr val="1F1F1F"/>
                </a:solidFill>
                <a:latin typeface="DengXian"/>
                <a:ea typeface="DengXian"/>
                <a:cs typeface="Times New Roman"/>
              </a:rPr>
              <a:t>GDP per capita, population, average years of schooling, human development index, sex, percent living below the international poverty line, and life expectancies in past years. Our response variable was life expectancy.</a:t>
            </a:r>
          </a:p>
          <a:p>
            <a:endParaRPr lang="en-US" sz="1200">
              <a:solidFill>
                <a:srgbClr val="1F1F1F"/>
              </a:solidFill>
              <a:latin typeface="DengXian"/>
              <a:ea typeface="DengXian"/>
              <a:cs typeface="Times New Roman"/>
            </a:endParaRPr>
          </a:p>
          <a:p>
            <a:r>
              <a:rPr lang="en-US" sz="1200">
                <a:solidFill>
                  <a:srgbClr val="1F1F1F"/>
                </a:solidFill>
                <a:latin typeface="DengXian"/>
                <a:ea typeface="DengXian"/>
                <a:cs typeface="Times New Roman"/>
              </a:rPr>
              <a:t>We carefully selected our data so that it would be easy to merge, so it was almost trivial to merge the data on the variables "Country" and "Year"</a:t>
            </a:r>
          </a:p>
        </p:txBody>
      </p:sp>
      <p:sp>
        <p:nvSpPr>
          <p:cNvPr id="10" name="TextBox 9">
            <a:extLst>
              <a:ext uri="{FF2B5EF4-FFF2-40B4-BE49-F238E27FC236}">
                <a16:creationId xmlns:a16="http://schemas.microsoft.com/office/drawing/2014/main" id="{E62504D7-9681-D8A7-BCF5-B469E665A6C2}"/>
              </a:ext>
            </a:extLst>
          </p:cNvPr>
          <p:cNvSpPr txBox="1"/>
          <p:nvPr/>
        </p:nvSpPr>
        <p:spPr>
          <a:xfrm>
            <a:off x="9062926" y="3981586"/>
            <a:ext cx="3129072"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DengXian"/>
                <a:ea typeface="DengXian"/>
                <a:cs typeface="Calibri"/>
              </a:rPr>
              <a:t>Bibliography</a:t>
            </a:r>
          </a:p>
          <a:p>
            <a:r>
              <a:rPr lang="en-US" sz="900" err="1">
                <a:latin typeface="DengXian"/>
                <a:ea typeface="DengXian"/>
                <a:cs typeface="Times New Roman"/>
              </a:rPr>
              <a:t>Hasell</a:t>
            </a:r>
            <a:r>
              <a:rPr lang="en-US" sz="900">
                <a:latin typeface="DengXian"/>
                <a:ea typeface="DengXian"/>
                <a:cs typeface="Times New Roman"/>
              </a:rPr>
              <a:t>, J &amp; </a:t>
            </a:r>
            <a:r>
              <a:rPr lang="en-US" sz="900" err="1">
                <a:latin typeface="DengXian"/>
                <a:ea typeface="DengXian"/>
                <a:cs typeface="Times New Roman"/>
              </a:rPr>
              <a:t>Arriagada</a:t>
            </a:r>
            <a:r>
              <a:rPr lang="en-US" sz="900">
                <a:latin typeface="DengXian"/>
                <a:ea typeface="DengXian"/>
                <a:cs typeface="Times New Roman"/>
              </a:rPr>
              <a:t>, P (2022). </a:t>
            </a:r>
            <a:r>
              <a:rPr lang="en-US" sz="900" i="1">
                <a:latin typeface="DengXian"/>
                <a:ea typeface="DengXian"/>
                <a:cs typeface="Times New Roman"/>
              </a:rPr>
              <a:t>Data on poverty by our world in data </a:t>
            </a:r>
            <a:r>
              <a:rPr lang="en-US" sz="900">
                <a:latin typeface="DengXian"/>
                <a:ea typeface="DengXian"/>
                <a:cs typeface="Times New Roman"/>
              </a:rPr>
              <a:t>[Data set]. </a:t>
            </a:r>
            <a:r>
              <a:rPr lang="en-US" sz="900" u="sng">
                <a:solidFill>
                  <a:srgbClr val="0563C1"/>
                </a:solidFill>
                <a:latin typeface="DengXian"/>
                <a:ea typeface="DengXian"/>
                <a:cs typeface="Times New Roman"/>
                <a:hlinkClick r:id="rId3"/>
              </a:rPr>
              <a:t>https://nyc3.digitaloceanspaces.com/owid-public/data/poverty/pip_dataset.csv</a:t>
            </a:r>
            <a:endParaRPr lang="en-US" sz="900">
              <a:latin typeface="DengXian"/>
              <a:ea typeface="DengXian"/>
              <a:cs typeface="Times New Roman"/>
            </a:endParaRPr>
          </a:p>
          <a:p>
            <a:r>
              <a:rPr lang="en-US" sz="900">
                <a:latin typeface="DengXian"/>
                <a:ea typeface="DengXian"/>
                <a:cs typeface="Times New Roman"/>
              </a:rPr>
              <a:t>Our World in Data (2019). </a:t>
            </a:r>
            <a:r>
              <a:rPr lang="en-US" sz="900" i="1">
                <a:latin typeface="DengXian"/>
                <a:ea typeface="DengXian"/>
                <a:cs typeface="Times New Roman"/>
              </a:rPr>
              <a:t>Average years of schooling </a:t>
            </a:r>
            <a:r>
              <a:rPr lang="en-US" sz="900">
                <a:latin typeface="DengXian"/>
                <a:ea typeface="DengXian"/>
                <a:cs typeface="Times New Roman"/>
              </a:rPr>
              <a:t>[Data set]. </a:t>
            </a:r>
            <a:r>
              <a:rPr lang="en-US" sz="900" u="sng">
                <a:solidFill>
                  <a:srgbClr val="0563C1"/>
                </a:solidFill>
                <a:latin typeface="DengXian"/>
                <a:ea typeface="DengXian"/>
                <a:cs typeface="Times New Roman"/>
                <a:hlinkClick r:id="rId4"/>
              </a:rPr>
              <a:t>https://ourworldindata.org/</a:t>
            </a:r>
            <a:r>
              <a:rPr lang="en-US" sz="900" u="sng" err="1">
                <a:solidFill>
                  <a:srgbClr val="0563C1"/>
                </a:solidFill>
                <a:latin typeface="DengXian"/>
                <a:ea typeface="DengXian"/>
                <a:cs typeface="Times New Roman"/>
                <a:hlinkClick r:id="rId4"/>
              </a:rPr>
              <a:t>grapher</a:t>
            </a:r>
            <a:r>
              <a:rPr lang="en-US" sz="900" u="sng">
                <a:solidFill>
                  <a:srgbClr val="0563C1"/>
                </a:solidFill>
                <a:latin typeface="DengXian"/>
                <a:ea typeface="DengXian"/>
                <a:cs typeface="Times New Roman"/>
                <a:hlinkClick r:id="rId4"/>
              </a:rPr>
              <a:t>/</a:t>
            </a:r>
            <a:r>
              <a:rPr lang="en-US" sz="900" u="sng" err="1">
                <a:solidFill>
                  <a:srgbClr val="0563C1"/>
                </a:solidFill>
                <a:latin typeface="DengXian"/>
                <a:ea typeface="DengXian"/>
                <a:cs typeface="Times New Roman"/>
                <a:hlinkClick r:id="rId4"/>
              </a:rPr>
              <a:t>mean-years-of-schooling-long-run?tab</a:t>
            </a:r>
            <a:r>
              <a:rPr lang="en-US" sz="900" u="sng">
                <a:solidFill>
                  <a:srgbClr val="0563C1"/>
                </a:solidFill>
                <a:latin typeface="DengXian"/>
                <a:ea typeface="DengXian"/>
                <a:cs typeface="Times New Roman"/>
                <a:hlinkClick r:id="rId4"/>
              </a:rPr>
              <a:t>=</a:t>
            </a:r>
            <a:r>
              <a:rPr lang="en-US" sz="900" u="sng" err="1">
                <a:solidFill>
                  <a:srgbClr val="0563C1"/>
                </a:solidFill>
                <a:latin typeface="DengXian"/>
                <a:ea typeface="DengXian"/>
                <a:cs typeface="Times New Roman"/>
                <a:hlinkClick r:id="rId4"/>
              </a:rPr>
              <a:t>table&amp;time</a:t>
            </a:r>
            <a:r>
              <a:rPr lang="en-US" sz="900" u="sng">
                <a:solidFill>
                  <a:srgbClr val="0563C1"/>
                </a:solidFill>
                <a:latin typeface="DengXian"/>
                <a:ea typeface="DengXian"/>
                <a:cs typeface="Times New Roman"/>
                <a:hlinkClick r:id="rId4"/>
              </a:rPr>
              <a:t>=earliest..2017</a:t>
            </a:r>
            <a:r>
              <a:rPr lang="en-US" sz="900">
                <a:latin typeface="DengXian"/>
                <a:ea typeface="DengXian"/>
                <a:cs typeface="Times New Roman"/>
              </a:rPr>
              <a:t> </a:t>
            </a:r>
          </a:p>
          <a:p>
            <a:r>
              <a:rPr lang="en-US" sz="900">
                <a:latin typeface="DengXian"/>
                <a:ea typeface="DengXian"/>
                <a:cs typeface="Times New Roman"/>
              </a:rPr>
              <a:t>Our World in Data (2023). </a:t>
            </a:r>
            <a:r>
              <a:rPr lang="en-US" sz="900" i="1">
                <a:latin typeface="DengXian"/>
                <a:ea typeface="DengXian"/>
                <a:cs typeface="Times New Roman"/>
              </a:rPr>
              <a:t>Human Development Index vs. GDP per capita </a:t>
            </a:r>
            <a:r>
              <a:rPr lang="en-US" sz="900">
                <a:latin typeface="DengXian"/>
                <a:ea typeface="DengXian"/>
                <a:cs typeface="Times New Roman"/>
              </a:rPr>
              <a:t>[Data set]. </a:t>
            </a:r>
            <a:r>
              <a:rPr lang="en-US" sz="900" u="sng">
                <a:solidFill>
                  <a:srgbClr val="0563C1"/>
                </a:solidFill>
                <a:latin typeface="DengXian"/>
                <a:ea typeface="DengXian"/>
                <a:cs typeface="Times New Roman"/>
                <a:hlinkClick r:id="rId5"/>
              </a:rPr>
              <a:t>https://ourworldindata.org/grapher/human-development-index-vs-gdp-per-capita</a:t>
            </a:r>
            <a:endParaRPr lang="en-US" sz="900">
              <a:latin typeface="DengXian"/>
              <a:ea typeface="DengXian"/>
              <a:cs typeface="Times New Roman"/>
            </a:endParaRPr>
          </a:p>
          <a:p>
            <a:r>
              <a:rPr lang="en-US" sz="900">
                <a:latin typeface="DengXian"/>
                <a:ea typeface="DengXian"/>
                <a:cs typeface="Times New Roman"/>
              </a:rPr>
              <a:t>WorldData.info (2020). </a:t>
            </a:r>
            <a:r>
              <a:rPr lang="en-US" sz="900" i="1">
                <a:latin typeface="DengXian"/>
                <a:ea typeface="DengXian"/>
                <a:cs typeface="Times New Roman"/>
              </a:rPr>
              <a:t>Life Expectancy for men and women </a:t>
            </a:r>
            <a:r>
              <a:rPr lang="en-US" sz="900">
                <a:latin typeface="DengXian"/>
                <a:ea typeface="DengXian"/>
                <a:cs typeface="Times New Roman"/>
              </a:rPr>
              <a:t>[Data set]. </a:t>
            </a:r>
            <a:r>
              <a:rPr lang="en-US" sz="900">
                <a:latin typeface="DengXian"/>
                <a:ea typeface="DengXian"/>
                <a:cs typeface="Times New Roman"/>
                <a:hlinkClick r:id="rId6"/>
              </a:rPr>
              <a:t>https://www.worlddata.info/life-expectancy.php</a:t>
            </a:r>
            <a:r>
              <a:rPr lang="en-US" sz="900">
                <a:latin typeface="DengXian"/>
                <a:ea typeface="DengXian"/>
                <a:cs typeface="Times New Roman"/>
              </a:rPr>
              <a:t> </a:t>
            </a:r>
          </a:p>
          <a:p>
            <a:r>
              <a:rPr lang="en-US" sz="900">
                <a:latin typeface="DengXian"/>
                <a:ea typeface="DengXian"/>
                <a:cs typeface="Times New Roman"/>
              </a:rPr>
              <a:t>World Health Organization (2020). </a:t>
            </a:r>
            <a:r>
              <a:rPr lang="en-US" sz="900" i="1">
                <a:latin typeface="DengXian"/>
                <a:ea typeface="DengXian"/>
                <a:cs typeface="Times New Roman"/>
              </a:rPr>
              <a:t>Life expectancy and healthy life expectancy data by country </a:t>
            </a:r>
            <a:r>
              <a:rPr lang="en-US" sz="900">
                <a:latin typeface="DengXian"/>
                <a:ea typeface="DengXian"/>
                <a:cs typeface="Times New Roman"/>
              </a:rPr>
              <a:t>[Data set]. </a:t>
            </a:r>
            <a:r>
              <a:rPr lang="en-US" sz="900" u="sng">
                <a:solidFill>
                  <a:srgbClr val="0563C1"/>
                </a:solidFill>
                <a:latin typeface="DengXian"/>
                <a:ea typeface="DengXian"/>
                <a:cs typeface="Times New Roman"/>
                <a:hlinkClick r:id="rId7"/>
              </a:rPr>
              <a:t>https://apps.who.int/gho/data/node.main.SDG2016LEX?lang=en</a:t>
            </a:r>
            <a:r>
              <a:rPr lang="en-US" sz="900">
                <a:latin typeface="DengXian"/>
                <a:ea typeface="DengXian"/>
                <a:cs typeface="Times New Roman"/>
              </a:rPr>
              <a:t> </a:t>
            </a:r>
          </a:p>
        </p:txBody>
      </p:sp>
      <p:sp>
        <p:nvSpPr>
          <p:cNvPr id="3" name="Rectangle 2">
            <a:extLst>
              <a:ext uri="{FF2B5EF4-FFF2-40B4-BE49-F238E27FC236}">
                <a16:creationId xmlns:a16="http://schemas.microsoft.com/office/drawing/2014/main" id="{C35B2430-5D35-83FF-F0D7-F1639895390A}"/>
              </a:ext>
            </a:extLst>
          </p:cNvPr>
          <p:cNvSpPr/>
          <p:nvPr/>
        </p:nvSpPr>
        <p:spPr>
          <a:xfrm>
            <a:off x="-90237" y="-50132"/>
            <a:ext cx="12282236" cy="1283368"/>
          </a:xfrm>
          <a:prstGeom prst="rect">
            <a:avLst/>
          </a:prstGeom>
          <a:solidFill>
            <a:srgbClr val="360C20"/>
          </a:solidFill>
          <a:ln>
            <a:solidFill>
              <a:srgbClr val="360C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3B84528-FBA5-2B28-C39F-AC3B76A5B917}"/>
              </a:ext>
            </a:extLst>
          </p:cNvPr>
          <p:cNvSpPr txBox="1"/>
          <p:nvPr/>
        </p:nvSpPr>
        <p:spPr>
          <a:xfrm>
            <a:off x="91371" y="75197"/>
            <a:ext cx="12012048" cy="1031051"/>
          </a:xfrm>
          <a:prstGeom prst="rect">
            <a:avLst/>
          </a:prstGeom>
          <a:noFill/>
        </p:spPr>
        <p:txBody>
          <a:bodyPr wrap="square" lIns="91440" tIns="45720" rIns="91440" bIns="45720" rtlCol="0" anchor="t">
            <a:spAutoFit/>
          </a:bodyPr>
          <a:lstStyle/>
          <a:p>
            <a:pPr algn="ctr"/>
            <a:r>
              <a:rPr lang="en-US" sz="2800">
                <a:solidFill>
                  <a:srgbClr val="EAAC00"/>
                </a:solidFill>
                <a:latin typeface="DengXian"/>
                <a:ea typeface="DengXian"/>
                <a:cs typeface="Calibri"/>
              </a:rPr>
              <a:t>Predicting Life Expectancy Across the World</a:t>
            </a:r>
            <a:endParaRPr lang="en-US" sz="2800">
              <a:latin typeface="DengXian"/>
              <a:ea typeface="DengXian"/>
              <a:cs typeface="Times New Roman"/>
            </a:endParaRPr>
          </a:p>
          <a:p>
            <a:pPr algn="ctr"/>
            <a:r>
              <a:rPr lang="en-US" sz="1100">
                <a:solidFill>
                  <a:srgbClr val="EAAC00"/>
                </a:solidFill>
                <a:latin typeface="DengXian"/>
                <a:ea typeface="DengXian"/>
                <a:cs typeface="Calibri"/>
              </a:rPr>
              <a:t>Data 316 Final Project</a:t>
            </a:r>
            <a:endParaRPr lang="en-US" sz="1100">
              <a:latin typeface="DengXian"/>
              <a:ea typeface="DengXian"/>
              <a:cs typeface="Calibri" panose="020F0502020204030204"/>
            </a:endParaRPr>
          </a:p>
          <a:p>
            <a:pPr algn="ctr"/>
            <a:r>
              <a:rPr lang="en-US" sz="1100">
                <a:solidFill>
                  <a:srgbClr val="EAAC00"/>
                </a:solidFill>
                <a:latin typeface="DengXian"/>
                <a:ea typeface="DengXian"/>
                <a:cs typeface="Calibri"/>
              </a:rPr>
              <a:t>Emily Liddell and Riley Fiske</a:t>
            </a:r>
          </a:p>
          <a:p>
            <a:pPr algn="ctr"/>
            <a:r>
              <a:rPr lang="en-US" sz="1100">
                <a:solidFill>
                  <a:srgbClr val="EAAC00"/>
                </a:solidFill>
                <a:latin typeface="DengXian"/>
                <a:ea typeface="DengXian"/>
                <a:cs typeface="Calibri"/>
              </a:rPr>
              <a:t>Concordia College, Moorhead, MN</a:t>
            </a:r>
          </a:p>
        </p:txBody>
      </p:sp>
      <p:graphicFrame>
        <p:nvGraphicFramePr>
          <p:cNvPr id="12" name="Table 12">
            <a:extLst>
              <a:ext uri="{FF2B5EF4-FFF2-40B4-BE49-F238E27FC236}">
                <a16:creationId xmlns:a16="http://schemas.microsoft.com/office/drawing/2014/main" id="{DCB76683-ED18-22F4-F1ED-EF3F3DED570D}"/>
              </a:ext>
            </a:extLst>
          </p:cNvPr>
          <p:cNvGraphicFramePr>
            <a:graphicFrameLocks noGrp="1"/>
          </p:cNvGraphicFramePr>
          <p:nvPr>
            <p:extLst>
              <p:ext uri="{D42A27DB-BD31-4B8C-83A1-F6EECF244321}">
                <p14:modId xmlns:p14="http://schemas.microsoft.com/office/powerpoint/2010/main" val="2245391228"/>
              </p:ext>
            </p:extLst>
          </p:nvPr>
        </p:nvGraphicFramePr>
        <p:xfrm>
          <a:off x="6028161" y="2237103"/>
          <a:ext cx="2827599" cy="1812240"/>
        </p:xfrm>
        <a:graphic>
          <a:graphicData uri="http://schemas.openxmlformats.org/drawingml/2006/table">
            <a:tbl>
              <a:tblPr firstRow="1" bandRow="1">
                <a:tableStyleId>{073A0DAA-6AF3-43AB-8588-CEC1D06C72B9}</a:tableStyleId>
              </a:tblPr>
              <a:tblGrid>
                <a:gridCol w="981335">
                  <a:extLst>
                    <a:ext uri="{9D8B030D-6E8A-4147-A177-3AD203B41FA5}">
                      <a16:colId xmlns:a16="http://schemas.microsoft.com/office/drawing/2014/main" val="3886410422"/>
                    </a:ext>
                  </a:extLst>
                </a:gridCol>
                <a:gridCol w="903731">
                  <a:extLst>
                    <a:ext uri="{9D8B030D-6E8A-4147-A177-3AD203B41FA5}">
                      <a16:colId xmlns:a16="http://schemas.microsoft.com/office/drawing/2014/main" val="3473867653"/>
                    </a:ext>
                  </a:extLst>
                </a:gridCol>
                <a:gridCol w="942533">
                  <a:extLst>
                    <a:ext uri="{9D8B030D-6E8A-4147-A177-3AD203B41FA5}">
                      <a16:colId xmlns:a16="http://schemas.microsoft.com/office/drawing/2014/main" val="3629028154"/>
                    </a:ext>
                  </a:extLst>
                </a:gridCol>
              </a:tblGrid>
              <a:tr h="217932">
                <a:tc>
                  <a:txBody>
                    <a:bodyPr/>
                    <a:lstStyle/>
                    <a:p>
                      <a:r>
                        <a:rPr lang="en-US" sz="1100" b="0" i="0">
                          <a:latin typeface="DengXian" panose="02010600030101010101" pitchFamily="2" charset="-122"/>
                          <a:ea typeface="DengXian" panose="02010600030101010101" pitchFamily="2" charset="-122"/>
                          <a:cs typeface="Kannada Sangam MN" pitchFamily="2" charset="0"/>
                        </a:rPr>
                        <a:t>Coefficients</a:t>
                      </a:r>
                    </a:p>
                  </a:txBody>
                  <a:tcPr marL="50580" marR="50580" marT="25290" marB="2529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60C20"/>
                    </a:solidFill>
                  </a:tcPr>
                </a:tc>
                <a:tc>
                  <a:txBody>
                    <a:bodyPr/>
                    <a:lstStyle/>
                    <a:p>
                      <a:r>
                        <a:rPr lang="en-US" sz="1100" b="0">
                          <a:latin typeface="DengXian" panose="02010600030101010101" pitchFamily="2" charset="-122"/>
                          <a:ea typeface="DengXian" panose="02010600030101010101" pitchFamily="2" charset="-122"/>
                        </a:rPr>
                        <a:t>Estimate</a:t>
                      </a:r>
                    </a:p>
                  </a:txBody>
                  <a:tcPr marL="50580" marR="50580" marT="25290" marB="2529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60C20"/>
                    </a:solidFill>
                  </a:tcPr>
                </a:tc>
                <a:tc>
                  <a:txBody>
                    <a:bodyPr/>
                    <a:lstStyle/>
                    <a:p>
                      <a:r>
                        <a:rPr lang="en-US" sz="1100" b="0">
                          <a:latin typeface="DengXian" panose="02010600030101010101" pitchFamily="2" charset="-122"/>
                          <a:ea typeface="DengXian" panose="02010600030101010101" pitchFamily="2" charset="-122"/>
                        </a:rPr>
                        <a:t>P value</a:t>
                      </a:r>
                    </a:p>
                  </a:txBody>
                  <a:tcPr marL="50580" marR="50580" marT="25290" marB="25290">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60C20"/>
                    </a:solidFill>
                  </a:tcPr>
                </a:tc>
                <a:extLst>
                  <a:ext uri="{0D108BD9-81ED-4DB2-BD59-A6C34878D82A}">
                    <a16:rowId xmlns:a16="http://schemas.microsoft.com/office/drawing/2014/main" val="268399155"/>
                  </a:ext>
                </a:extLst>
              </a:tr>
              <a:tr h="217932">
                <a:tc>
                  <a:txBody>
                    <a:bodyPr/>
                    <a:lstStyle/>
                    <a:p>
                      <a:r>
                        <a:rPr lang="en-US" sz="1100"/>
                        <a:t>ln(GDP per capita)</a:t>
                      </a:r>
                    </a:p>
                  </a:txBody>
                  <a:tcPr marL="50580" marR="50580" marT="25290" marB="25290">
                    <a:lnT w="38100" cmpd="sng">
                      <a:noFill/>
                    </a:lnT>
                  </a:tcPr>
                </a:tc>
                <a:tc>
                  <a:txBody>
                    <a:bodyPr/>
                    <a:lstStyle/>
                    <a:p>
                      <a:r>
                        <a:rPr lang="en-US" sz="1100"/>
                        <a:t>4.721</a:t>
                      </a:r>
                    </a:p>
                  </a:txBody>
                  <a:tcPr marL="50580" marR="50580" marT="25290" marB="25290">
                    <a:lnT w="38100" cmpd="sng">
                      <a:noFill/>
                    </a:lnT>
                  </a:tcPr>
                </a:tc>
                <a:tc>
                  <a:txBody>
                    <a:bodyPr/>
                    <a:lstStyle/>
                    <a:p>
                      <a:r>
                        <a:rPr lang="en-US" sz="1100"/>
                        <a:t>2.8e-15</a:t>
                      </a:r>
                    </a:p>
                  </a:txBody>
                  <a:tcPr marL="50580" marR="50580" marT="25290" marB="25290">
                    <a:lnT w="38100" cmpd="sng">
                      <a:noFill/>
                    </a:lnT>
                  </a:tcPr>
                </a:tc>
                <a:extLst>
                  <a:ext uri="{0D108BD9-81ED-4DB2-BD59-A6C34878D82A}">
                    <a16:rowId xmlns:a16="http://schemas.microsoft.com/office/drawing/2014/main" val="1585518988"/>
                  </a:ext>
                </a:extLst>
              </a:tr>
              <a:tr h="217932">
                <a:tc>
                  <a:txBody>
                    <a:bodyPr/>
                    <a:lstStyle/>
                    <a:p>
                      <a:r>
                        <a:rPr lang="en-US" sz="1100"/>
                        <a:t>ln(Ratio Below Poverty Line)</a:t>
                      </a:r>
                    </a:p>
                  </a:txBody>
                  <a:tcPr marL="50580" marR="50580" marT="25290" marB="25290"/>
                </a:tc>
                <a:tc>
                  <a:txBody>
                    <a:bodyPr/>
                    <a:lstStyle/>
                    <a:p>
                      <a:r>
                        <a:rPr lang="en-US" sz="1100"/>
                        <a:t>-0.619</a:t>
                      </a:r>
                    </a:p>
                  </a:txBody>
                  <a:tcPr marL="50580" marR="50580" marT="25290" marB="25290"/>
                </a:tc>
                <a:tc>
                  <a:txBody>
                    <a:bodyPr/>
                    <a:lstStyle/>
                    <a:p>
                      <a:r>
                        <a:rPr lang="en-US" sz="1100"/>
                        <a:t>0.001</a:t>
                      </a:r>
                    </a:p>
                  </a:txBody>
                  <a:tcPr marL="50580" marR="50580" marT="25290" marB="25290"/>
                </a:tc>
                <a:extLst>
                  <a:ext uri="{0D108BD9-81ED-4DB2-BD59-A6C34878D82A}">
                    <a16:rowId xmlns:a16="http://schemas.microsoft.com/office/drawing/2014/main" val="1977611966"/>
                  </a:ext>
                </a:extLst>
              </a:tr>
              <a:tr h="217932">
                <a:tc>
                  <a:txBody>
                    <a:bodyPr/>
                    <a:lstStyle/>
                    <a:p>
                      <a:r>
                        <a:rPr lang="en-US" sz="1100"/>
                        <a:t>Schooling Years</a:t>
                      </a:r>
                    </a:p>
                  </a:txBody>
                  <a:tcPr marL="50580" marR="50580" marT="25290" marB="25290"/>
                </a:tc>
                <a:tc>
                  <a:txBody>
                    <a:bodyPr/>
                    <a:lstStyle/>
                    <a:p>
                      <a:r>
                        <a:rPr lang="en-US" sz="1100"/>
                        <a:t>0.176</a:t>
                      </a:r>
                    </a:p>
                  </a:txBody>
                  <a:tcPr marL="50580" marR="50580" marT="25290" marB="25290"/>
                </a:tc>
                <a:tc>
                  <a:txBody>
                    <a:bodyPr/>
                    <a:lstStyle/>
                    <a:p>
                      <a:r>
                        <a:rPr lang="en-US" sz="1100"/>
                        <a:t>0.618</a:t>
                      </a:r>
                    </a:p>
                  </a:txBody>
                  <a:tcPr marL="50580" marR="50580" marT="25290" marB="25290"/>
                </a:tc>
                <a:extLst>
                  <a:ext uri="{0D108BD9-81ED-4DB2-BD59-A6C34878D82A}">
                    <a16:rowId xmlns:a16="http://schemas.microsoft.com/office/drawing/2014/main" val="1690889885"/>
                  </a:ext>
                </a:extLst>
              </a:tr>
              <a:tr h="217932">
                <a:tc>
                  <a:txBody>
                    <a:bodyPr/>
                    <a:lstStyle/>
                    <a:p>
                      <a:r>
                        <a:rPr lang="en-US" sz="1100"/>
                        <a:t>Female</a:t>
                      </a:r>
                    </a:p>
                  </a:txBody>
                  <a:tcPr marL="50580" marR="50580" marT="25290" marB="25290"/>
                </a:tc>
                <a:tc>
                  <a:txBody>
                    <a:bodyPr/>
                    <a:lstStyle/>
                    <a:p>
                      <a:r>
                        <a:rPr lang="en-US" sz="1100"/>
                        <a:t>32.64</a:t>
                      </a:r>
                    </a:p>
                  </a:txBody>
                  <a:tcPr marL="50580" marR="50580" marT="25290" marB="25290"/>
                </a:tc>
                <a:tc>
                  <a:txBody>
                    <a:bodyPr/>
                    <a:lstStyle/>
                    <a:p>
                      <a:r>
                        <a:rPr lang="en-US" sz="1100"/>
                        <a:t>3.91e-12</a:t>
                      </a:r>
                    </a:p>
                  </a:txBody>
                  <a:tcPr marL="50580" marR="50580" marT="25290" marB="25290"/>
                </a:tc>
                <a:extLst>
                  <a:ext uri="{0D108BD9-81ED-4DB2-BD59-A6C34878D82A}">
                    <a16:rowId xmlns:a16="http://schemas.microsoft.com/office/drawing/2014/main" val="3765964241"/>
                  </a:ext>
                </a:extLst>
              </a:tr>
              <a:tr h="217932">
                <a:tc>
                  <a:txBody>
                    <a:bodyPr/>
                    <a:lstStyle/>
                    <a:p>
                      <a:r>
                        <a:rPr lang="en-US" sz="1100"/>
                        <a:t>Male</a:t>
                      </a:r>
                    </a:p>
                  </a:txBody>
                  <a:tcPr marL="50580" marR="50580" marT="25290" marB="25290"/>
                </a:tc>
                <a:tc>
                  <a:txBody>
                    <a:bodyPr/>
                    <a:lstStyle/>
                    <a:p>
                      <a:r>
                        <a:rPr lang="en-US" sz="1100"/>
                        <a:t>27.16</a:t>
                      </a:r>
                    </a:p>
                  </a:txBody>
                  <a:tcPr marL="50580" marR="50580" marT="25290" marB="25290"/>
                </a:tc>
                <a:tc>
                  <a:txBody>
                    <a:bodyPr/>
                    <a:lstStyle/>
                    <a:p>
                      <a:r>
                        <a:rPr lang="en-US" sz="1100"/>
                        <a:t>3.33e-09</a:t>
                      </a:r>
                    </a:p>
                  </a:txBody>
                  <a:tcPr marL="50580" marR="50580" marT="25290" marB="25290"/>
                </a:tc>
                <a:extLst>
                  <a:ext uri="{0D108BD9-81ED-4DB2-BD59-A6C34878D82A}">
                    <a16:rowId xmlns:a16="http://schemas.microsoft.com/office/drawing/2014/main" val="2878073386"/>
                  </a:ext>
                </a:extLst>
              </a:tr>
            </a:tbl>
          </a:graphicData>
        </a:graphic>
      </p:graphicFrame>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CC3E14B-B875-1560-0CC0-1175CDC78FE9}"/>
                  </a:ext>
                </a:extLst>
              </p:cNvPr>
              <p:cNvSpPr txBox="1"/>
              <p:nvPr/>
            </p:nvSpPr>
            <p:spPr>
              <a:xfrm>
                <a:off x="5854734" y="1614840"/>
                <a:ext cx="2997866" cy="54534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acc>
                        <m:accPr>
                          <m:chr m:val="̂"/>
                          <m:ctrlPr>
                            <a:rPr lang="en-US" sz="900" i="1" kern="100"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ctrlPr>
                        </m:accPr>
                        <m:e>
                          <m:r>
                            <a:rPr lang="en-US" sz="900" b="0" i="1" kern="100"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𝐿𝑖𝑓𝑒</m:t>
                          </m:r>
                          <m:r>
                            <a:rPr lang="en-US" sz="900" b="0" i="1" kern="100"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 </m:t>
                          </m:r>
                          <m:r>
                            <a:rPr lang="en-US" sz="900" b="0" i="1" kern="100"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𝐸𝑥𝑝𝑒𝑐𝑡𝑎𝑛𝑐𝑦</m:t>
                          </m:r>
                        </m:e>
                      </m:acc>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m:t>
                      </m:r>
                      <m:sSub>
                        <m:sSubPr>
                          <m:ctrlPr>
                            <a:rPr lang="en-US" sz="900" i="1" kern="10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ctrlPr>
                        </m:sSubPr>
                        <m:e>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β</m:t>
                          </m:r>
                        </m:e>
                        <m:sub>
                          <m:r>
                            <m:rPr>
                              <m:nor/>
                            </m:rPr>
                            <a:rPr lang="en-US" sz="900" b="0" i="0"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1</m:t>
                          </m:r>
                        </m:sub>
                      </m:sSub>
                      <m:r>
                        <m:rPr>
                          <m:sty m:val="p"/>
                        </m:rPr>
                        <a:rPr lang="en-US" sz="900" b="0" i="0" kern="100" smtClean="0">
                          <a:solidFill>
                            <a:srgbClr val="000000"/>
                          </a:solidFill>
                          <a:effectLst/>
                          <a:latin typeface="Cambria Math" panose="02040503050406030204" pitchFamily="18" charset="0"/>
                          <a:ea typeface="DengXian" panose="02010600030101010101" pitchFamily="2" charset="-122"/>
                          <a:cs typeface="Arial" panose="020B0604020202020204" pitchFamily="34" charset="0"/>
                        </a:rPr>
                        <m:t>ln</m:t>
                      </m:r>
                      <m:r>
                        <a:rPr lang="en-US" sz="900" b="0" i="1" kern="100"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m:t>
                      </m:r>
                      <m:r>
                        <a:rPr lang="en-US" sz="900" b="0" i="1" kern="100" smtClean="0">
                          <a:solidFill>
                            <a:srgbClr val="000000"/>
                          </a:solidFill>
                          <a:effectLst/>
                          <a:latin typeface="Cambria Math" panose="02040503050406030204" pitchFamily="18" charset="0"/>
                          <a:ea typeface="Arial" panose="020B0604020202020204" pitchFamily="34" charset="0"/>
                          <a:cs typeface="Arial" panose="020B0604020202020204" pitchFamily="34" charset="0"/>
                        </a:rPr>
                        <m:t>𝐺𝐷𝑃</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 </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per</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 </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Capita</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 +</m:t>
                      </m:r>
                      <m:func>
                        <m:funcPr>
                          <m:ctrlPr>
                            <a:rPr lang="en-US" sz="900" i="1" kern="10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ctrlPr>
                        </m:funcPr>
                        <m:fName>
                          <m:sSub>
                            <m:sSubPr>
                              <m:ctrlPr>
                                <a:rPr lang="en-US" sz="900" i="1" kern="100">
                                  <a:solidFill>
                                    <a:srgbClr val="000000"/>
                                  </a:solidFill>
                                  <a:latin typeface="Cambria Math" panose="02040503050406030204" pitchFamily="18" charset="0"/>
                                  <a:ea typeface="Arial" panose="020B0604020202020204" pitchFamily="34" charset="0"/>
                                  <a:cs typeface="Times New Roman" panose="02020603050405020304" pitchFamily="18" charset="0"/>
                                </a:rPr>
                              </m:ctrlPr>
                            </m:sSubPr>
                            <m:e>
                              <m:r>
                                <m:rPr>
                                  <m:nor/>
                                </m:rPr>
                                <a:rPr lang="en-US" sz="900" kern="100">
                                  <a:solidFill>
                                    <a:srgbClr val="000000"/>
                                  </a:solidFill>
                                  <a:latin typeface="DengXian" panose="02010600030101010101" pitchFamily="2" charset="-122"/>
                                  <a:ea typeface="DengXian" panose="02010600030101010101" pitchFamily="2" charset="-122"/>
                                  <a:cs typeface="Arial" panose="020B0604020202020204" pitchFamily="34" charset="0"/>
                                </a:rPr>
                                <m:t>β</m:t>
                              </m:r>
                            </m:e>
                            <m:sub>
                              <m:r>
                                <m:rPr>
                                  <m:nor/>
                                </m:rPr>
                                <a:rPr lang="en-US" sz="900" b="0" i="0" kern="100" smtClean="0">
                                  <a:solidFill>
                                    <a:srgbClr val="000000"/>
                                  </a:solidFill>
                                  <a:latin typeface="DengXian" panose="02010600030101010101" pitchFamily="2" charset="-122"/>
                                  <a:ea typeface="DengXian" panose="02010600030101010101" pitchFamily="2" charset="-122"/>
                                  <a:cs typeface="Arial" panose="020B0604020202020204" pitchFamily="34" charset="0"/>
                                </a:rPr>
                                <m:t>2</m:t>
                              </m:r>
                            </m:sub>
                          </m:sSub>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ln</m:t>
                          </m:r>
                        </m:fName>
                        <m:e>
                          <m:d>
                            <m:dPr>
                              <m:ctrlPr>
                                <a:rPr lang="en-US" sz="900" i="1" kern="10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ctrlPr>
                            </m:dPr>
                            <m:e>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Ratio</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 </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Below</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 </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Poverty</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 </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Line</m:t>
                              </m:r>
                            </m:e>
                          </m:d>
                        </m:e>
                      </m:func>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m:t>
                      </m:r>
                      <m:sSub>
                        <m:sSubPr>
                          <m:ctrlPr>
                            <a:rPr lang="en-US" sz="900" i="1" kern="10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ctrlPr>
                        </m:sSubPr>
                        <m:e>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β</m:t>
                          </m:r>
                        </m:e>
                        <m:sub>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3</m:t>
                          </m:r>
                        </m:sub>
                      </m:sSub>
                      <m:r>
                        <m:rPr>
                          <m:nor/>
                        </m:rPr>
                        <a:rPr lang="en-US" sz="900" b="0" i="0" kern="100" smtClean="0">
                          <a:solidFill>
                            <a:srgbClr val="000000"/>
                          </a:solidFill>
                          <a:effectLst/>
                          <a:latin typeface="Cambria Math" panose="02040503050406030204" pitchFamily="18" charset="0"/>
                          <a:ea typeface="DengXian" panose="02010600030101010101" pitchFamily="2" charset="-122"/>
                          <a:cs typeface="Arial" panose="020B0604020202020204" pitchFamily="34" charset="0"/>
                        </a:rPr>
                        <m:t>(</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Schooling</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 </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Years</m:t>
                      </m:r>
                      <m:r>
                        <m:rPr>
                          <m:nor/>
                        </m:rPr>
                        <a:rPr lang="en-US" sz="900" b="0" i="0"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m:t>
                      </m:r>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m:t>
                      </m:r>
                      <m:sSub>
                        <m:sSubPr>
                          <m:ctrlPr>
                            <a:rPr lang="en-US" sz="900" i="1" kern="10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ctrlPr>
                        </m:sSubPr>
                        <m:e>
                          <m:sSub>
                            <m:sSubPr>
                              <m:ctrlPr>
                                <a:rPr lang="en-US" sz="900" i="1" kern="10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ctrlPr>
                            </m:sSubPr>
                            <m:e>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β</m:t>
                              </m:r>
                            </m:e>
                            <m:sub>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4</m:t>
                              </m:r>
                            </m:sub>
                          </m:sSub>
                          <m:r>
                            <m:rPr>
                              <m:nor/>
                            </m:rPr>
                            <a:rPr lang="en-US" sz="900" b="0" i="0" kern="100" smtClean="0">
                              <a:solidFill>
                                <a:srgbClr val="000000"/>
                              </a:solidFill>
                              <a:effectLst/>
                              <a:latin typeface="Cambria Math" panose="02040503050406030204" pitchFamily="18" charset="0"/>
                              <a:ea typeface="DengXian" panose="02010600030101010101" pitchFamily="2" charset="-122"/>
                              <a:cs typeface="Arial" panose="020B0604020202020204" pitchFamily="34" charset="0"/>
                            </a:rPr>
                            <m:t>(</m:t>
                          </m:r>
                          <m:r>
                            <m:rPr>
                              <m:nor/>
                            </m:rPr>
                            <a:rPr lang="en-US" sz="900" b="0" i="1" kern="100" smtClean="0">
                              <a:solidFill>
                                <a:srgbClr val="000000"/>
                              </a:solidFill>
                              <a:effectLst/>
                              <a:latin typeface="Cambria Math" panose="02040503050406030204" pitchFamily="18" charset="0"/>
                              <a:ea typeface="DengXian" panose="02010600030101010101" pitchFamily="2" charset="-122"/>
                              <a:cs typeface="Arial" panose="020B0604020202020204" pitchFamily="34" charset="0"/>
                            </a:rPr>
                            <m:t>Fem</m:t>
                          </m:r>
                          <m:r>
                            <m:rPr>
                              <m:nor/>
                            </m:rPr>
                            <a:rPr lang="en-US" sz="900" i="1"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ale</m:t>
                          </m:r>
                          <m:r>
                            <m:rPr>
                              <m:nor/>
                            </m:rPr>
                            <a:rPr lang="en-US" sz="900" b="0" i="0"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m:t>
                          </m:r>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m:t>
                          </m:r>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β</m:t>
                          </m:r>
                        </m:e>
                        <m:sub>
                          <m:r>
                            <m:rPr>
                              <m:nor/>
                            </m:rPr>
                            <a:rPr lang="en-US" sz="900" kern="100">
                              <a:solidFill>
                                <a:srgbClr val="000000"/>
                              </a:solidFill>
                              <a:effectLst/>
                              <a:latin typeface="DengXian" panose="02010600030101010101" pitchFamily="2" charset="-122"/>
                              <a:ea typeface="DengXian" panose="02010600030101010101" pitchFamily="2" charset="-122"/>
                              <a:cs typeface="Arial" panose="020B0604020202020204" pitchFamily="34" charset="0"/>
                            </a:rPr>
                            <m:t>5</m:t>
                          </m:r>
                        </m:sub>
                      </m:sSub>
                      <m:r>
                        <m:rPr>
                          <m:nor/>
                        </m:rPr>
                        <a:rPr lang="en-US" sz="900" b="0" i="0" kern="100" smtClean="0">
                          <a:solidFill>
                            <a:srgbClr val="000000"/>
                          </a:solidFill>
                          <a:effectLst/>
                          <a:latin typeface="Cambria Math" panose="02040503050406030204" pitchFamily="18" charset="0"/>
                          <a:ea typeface="DengXian" panose="02010600030101010101" pitchFamily="2" charset="-122"/>
                          <a:cs typeface="Arial" panose="020B0604020202020204" pitchFamily="34" charset="0"/>
                        </a:rPr>
                        <m:t>(</m:t>
                      </m:r>
                      <m:r>
                        <m:rPr>
                          <m:nor/>
                        </m:rPr>
                        <a:rPr lang="en-US" sz="900" b="0" i="1" kern="100" smtClean="0">
                          <a:solidFill>
                            <a:srgbClr val="000000"/>
                          </a:solidFill>
                          <a:effectLst/>
                          <a:latin typeface="Cambria Math" panose="02040503050406030204" pitchFamily="18" charset="0"/>
                          <a:ea typeface="DengXian" panose="02010600030101010101" pitchFamily="2" charset="-122"/>
                          <a:cs typeface="Arial" panose="020B0604020202020204" pitchFamily="34" charset="0"/>
                        </a:rPr>
                        <m:t>M</m:t>
                      </m:r>
                      <m:r>
                        <m:rPr>
                          <m:nor/>
                        </m:rPr>
                        <a:rPr lang="en-US" sz="900" b="0" i="1"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ale</m:t>
                      </m:r>
                      <m:r>
                        <m:rPr>
                          <m:nor/>
                        </m:rPr>
                        <a:rPr lang="en-US" sz="900" b="0" i="0" kern="100" smtClean="0">
                          <a:solidFill>
                            <a:srgbClr val="000000"/>
                          </a:solidFill>
                          <a:effectLst/>
                          <a:latin typeface="DengXian" panose="02010600030101010101" pitchFamily="2" charset="-122"/>
                          <a:ea typeface="DengXian" panose="02010600030101010101" pitchFamily="2" charset="-122"/>
                          <a:cs typeface="Arial" panose="020B0604020202020204" pitchFamily="34" charset="0"/>
                        </a:rPr>
                        <m:t>)</m:t>
                      </m:r>
                    </m:oMath>
                  </m:oMathPara>
                </a14:m>
                <a:endParaRPr lang="en-US" sz="900" i="1" kern="100">
                  <a:effectLst/>
                  <a:latin typeface="DengXian" panose="02010600030101010101" pitchFamily="2" charset="-122"/>
                  <a:ea typeface="DengXian" panose="02010600030101010101" pitchFamily="2" charset="-122"/>
                  <a:cs typeface="Arial" panose="020B0604020202020204" pitchFamily="34" charset="0"/>
                </a:endParaRPr>
              </a:p>
            </p:txBody>
          </p:sp>
        </mc:Choice>
        <mc:Fallback>
          <p:sp>
            <p:nvSpPr>
              <p:cNvPr id="4" name="TextBox 3">
                <a:extLst>
                  <a:ext uri="{FF2B5EF4-FFF2-40B4-BE49-F238E27FC236}">
                    <a16:creationId xmlns:a16="http://schemas.microsoft.com/office/drawing/2014/main" id="{ECC3E14B-B875-1560-0CC0-1175CDC78FE9}"/>
                  </a:ext>
                </a:extLst>
              </p:cNvPr>
              <p:cNvSpPr txBox="1">
                <a:spLocks noRot="1" noChangeAspect="1" noMove="1" noResize="1" noEditPoints="1" noAdjustHandles="1" noChangeArrowheads="1" noChangeShapeType="1" noTextEdit="1"/>
              </p:cNvSpPr>
              <p:nvPr/>
            </p:nvSpPr>
            <p:spPr>
              <a:xfrm>
                <a:off x="5854734" y="1614840"/>
                <a:ext cx="2997866" cy="545342"/>
              </a:xfrm>
              <a:prstGeom prst="rect">
                <a:avLst/>
              </a:prstGeom>
              <a:blipFill>
                <a:blip r:embed="rId8"/>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4D2FA4E-E7A3-B12F-3E90-2B533CE7B0D8}"/>
              </a:ext>
            </a:extLst>
          </p:cNvPr>
          <p:cNvSpPr txBox="1"/>
          <p:nvPr/>
        </p:nvSpPr>
        <p:spPr>
          <a:xfrm>
            <a:off x="5854734" y="4030665"/>
            <a:ext cx="3074121" cy="230832"/>
          </a:xfrm>
          <a:prstGeom prst="rect">
            <a:avLst/>
          </a:prstGeom>
          <a:noFill/>
        </p:spPr>
        <p:txBody>
          <a:bodyPr wrap="square" rtlCol="0">
            <a:spAutoFit/>
          </a:bodyPr>
          <a:lstStyle/>
          <a:p>
            <a:pPr algn="ctr"/>
            <a:r>
              <a:rPr lang="en-US" sz="900">
                <a:latin typeface="DengXian" panose="02010600030101010101" pitchFamily="2" charset="-122"/>
                <a:ea typeface="DengXian" panose="02010600030101010101" pitchFamily="2" charset="-122"/>
              </a:rPr>
              <a:t>Adjusted R</a:t>
            </a:r>
            <a:r>
              <a:rPr lang="en-US" sz="900" baseline="30000">
                <a:latin typeface="DengXian" panose="02010600030101010101" pitchFamily="2" charset="-122"/>
                <a:ea typeface="DengXian" panose="02010600030101010101" pitchFamily="2" charset="-122"/>
              </a:rPr>
              <a:t>2 </a:t>
            </a:r>
            <a:r>
              <a:rPr lang="en-US" sz="900">
                <a:latin typeface="DengXian" panose="02010600030101010101" pitchFamily="2" charset="-122"/>
                <a:ea typeface="DengXian" panose="02010600030101010101" pitchFamily="2" charset="-122"/>
              </a:rPr>
              <a:t>= 0.77</a:t>
            </a:r>
          </a:p>
        </p:txBody>
      </p:sp>
      <p:sp>
        <p:nvSpPr>
          <p:cNvPr id="11" name="TextBox 10">
            <a:extLst>
              <a:ext uri="{FF2B5EF4-FFF2-40B4-BE49-F238E27FC236}">
                <a16:creationId xmlns:a16="http://schemas.microsoft.com/office/drawing/2014/main" id="{DD3E8BF5-5AE2-F2A9-1C46-7854D785E209}"/>
              </a:ext>
            </a:extLst>
          </p:cNvPr>
          <p:cNvSpPr txBox="1"/>
          <p:nvPr/>
        </p:nvSpPr>
        <p:spPr>
          <a:xfrm>
            <a:off x="5516363" y="4181898"/>
            <a:ext cx="3677768" cy="2569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DengXian"/>
                <a:ea typeface="DengXian"/>
                <a:cs typeface="Calibri"/>
              </a:rPr>
              <a:t>Variable Interpretation</a:t>
            </a:r>
          </a:p>
          <a:p>
            <a:pPr marL="285750" indent="-285750">
              <a:buFont typeface="Arial" panose="020B0604020202020204" pitchFamily="34" charset="0"/>
              <a:buChar char="•"/>
            </a:pPr>
            <a:r>
              <a:rPr lang="en-US" sz="1100">
                <a:latin typeface="DengXian"/>
                <a:ea typeface="DengXian"/>
                <a:cs typeface="Calibri"/>
              </a:rPr>
              <a:t>GDP per Capita: A difference of 1% in GDP per capita correlates to a difference of 4.7 years of life expectancy</a:t>
            </a:r>
          </a:p>
          <a:p>
            <a:pPr marL="285750" indent="-285750">
              <a:buFont typeface="Arial" panose="020B0604020202020204" pitchFamily="34" charset="0"/>
              <a:buChar char="•"/>
            </a:pPr>
            <a:r>
              <a:rPr lang="en-US" sz="1100">
                <a:latin typeface="DengXian"/>
                <a:ea typeface="DengXian"/>
                <a:cs typeface="Calibri"/>
              </a:rPr>
              <a:t>Ratio below Poverty Line: A difference of 1% in the ratio below the poverty line is inversely correlated to a difference of 0.619 years of life expectancy</a:t>
            </a:r>
          </a:p>
          <a:p>
            <a:pPr marL="285750" indent="-285750">
              <a:buFont typeface="Arial" panose="020B0604020202020204" pitchFamily="34" charset="0"/>
              <a:buChar char="•"/>
            </a:pPr>
            <a:r>
              <a:rPr lang="en-US" sz="1100">
                <a:latin typeface="DengXian"/>
                <a:ea typeface="DengXian"/>
                <a:cs typeface="Calibri"/>
              </a:rPr>
              <a:t>Schooling Years: A difference of 4 years in schooling correlates to a difference of 0.704 years of life expectancy</a:t>
            </a:r>
          </a:p>
          <a:p>
            <a:pPr marL="285750" indent="-285750">
              <a:buFont typeface="Arial" panose="020B0604020202020204" pitchFamily="34" charset="0"/>
              <a:buChar char="•"/>
            </a:pPr>
            <a:r>
              <a:rPr lang="en-US" sz="1100">
                <a:latin typeface="DengXian"/>
                <a:ea typeface="DengXian"/>
                <a:cs typeface="Calibri"/>
              </a:rPr>
              <a:t>Sex: Females living in a country with a GDP of $1, 1% below the poverty line, and 0 years of schooling are expected to have a life expectancy of 32.64 years and males 27.16 years under the same conditions</a:t>
            </a:r>
          </a:p>
        </p:txBody>
      </p:sp>
      <p:pic>
        <p:nvPicPr>
          <p:cNvPr id="20" name="Picture 19" descr="Chart, scatter chart&#10;&#10;Description automatically generated">
            <a:extLst>
              <a:ext uri="{FF2B5EF4-FFF2-40B4-BE49-F238E27FC236}">
                <a16:creationId xmlns:a16="http://schemas.microsoft.com/office/drawing/2014/main" id="{5DDF6233-D3B0-B37A-7FAC-1BD3945819AA}"/>
              </a:ext>
            </a:extLst>
          </p:cNvPr>
          <p:cNvPicPr>
            <a:picLocks noChangeAspect="1"/>
          </p:cNvPicPr>
          <p:nvPr/>
        </p:nvPicPr>
        <p:blipFill>
          <a:blip r:embed="rId9"/>
          <a:stretch>
            <a:fillRect/>
          </a:stretch>
        </p:blipFill>
        <p:spPr>
          <a:xfrm>
            <a:off x="3026394" y="1313448"/>
            <a:ext cx="2525062" cy="3584888"/>
          </a:xfrm>
          <a:prstGeom prst="rect">
            <a:avLst/>
          </a:prstGeom>
        </p:spPr>
      </p:pic>
      <p:pic>
        <p:nvPicPr>
          <p:cNvPr id="24" name="Picture 23" descr="Chart, scatter chart&#10;&#10;Description automatically generated">
            <a:extLst>
              <a:ext uri="{FF2B5EF4-FFF2-40B4-BE49-F238E27FC236}">
                <a16:creationId xmlns:a16="http://schemas.microsoft.com/office/drawing/2014/main" id="{0791BF36-3D1E-F0BF-0B1D-661168ABAE2D}"/>
              </a:ext>
            </a:extLst>
          </p:cNvPr>
          <p:cNvPicPr>
            <a:picLocks noChangeAspect="1"/>
          </p:cNvPicPr>
          <p:nvPr/>
        </p:nvPicPr>
        <p:blipFill>
          <a:blip r:embed="rId10"/>
          <a:stretch>
            <a:fillRect/>
          </a:stretch>
        </p:blipFill>
        <p:spPr>
          <a:xfrm>
            <a:off x="3177772" y="4898336"/>
            <a:ext cx="2411686" cy="1808546"/>
          </a:xfrm>
          <a:prstGeom prst="rect">
            <a:avLst/>
          </a:prstGeom>
        </p:spPr>
      </p:pic>
    </p:spTree>
    <p:extLst>
      <p:ext uri="{BB962C8B-B14F-4D97-AF65-F5344CB8AC3E}">
        <p14:creationId xmlns:p14="http://schemas.microsoft.com/office/powerpoint/2010/main" val="111988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Liddell</dc:creator>
  <cp:revision>7</cp:revision>
  <dcterms:created xsi:type="dcterms:W3CDTF">2023-04-25T16:35:02Z</dcterms:created>
  <dcterms:modified xsi:type="dcterms:W3CDTF">2023-05-05T15:45:58Z</dcterms:modified>
</cp:coreProperties>
</file>