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2"/>
    <p:sldId id="304" r:id="rId3"/>
    <p:sldId id="279" r:id="rId4"/>
    <p:sldId id="288" r:id="rId5"/>
    <p:sldId id="305" r:id="rId6"/>
    <p:sldId id="306" r:id="rId7"/>
    <p:sldId id="307" r:id="rId8"/>
    <p:sldId id="290" r:id="rId9"/>
    <p:sldId id="310" r:id="rId10"/>
    <p:sldId id="311" r:id="rId11"/>
    <p:sldId id="308" r:id="rId12"/>
    <p:sldId id="289" r:id="rId13"/>
    <p:sldId id="312" r:id="rId14"/>
    <p:sldId id="309" r:id="rId15"/>
    <p:sldId id="291" r:id="rId16"/>
    <p:sldId id="313" r:id="rId17"/>
    <p:sldId id="302" r:id="rId18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4" autoAdjust="0"/>
    <p:restoredTop sz="96233" autoAdjust="0"/>
  </p:normalViewPr>
  <p:slideViewPr>
    <p:cSldViewPr>
      <p:cViewPr varScale="1">
        <p:scale>
          <a:sx n="102" d="100"/>
          <a:sy n="102" d="100"/>
        </p:scale>
        <p:origin x="22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329669"/>
            <a:ext cx="33330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Section1</a:t>
            </a:r>
          </a:p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3848" y="3606942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CodeStates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AI_17 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김영훈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059832" y="2401677"/>
            <a:ext cx="0" cy="1466875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7B208A-7B12-2533-F999-E6DC6B294904}"/>
              </a:ext>
            </a:extLst>
          </p:cNvPr>
          <p:cNvSpPr txBox="1"/>
          <p:nvPr/>
        </p:nvSpPr>
        <p:spPr>
          <a:xfrm>
            <a:off x="809238" y="128239"/>
            <a:ext cx="2592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연도별 게임 선호 장르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갈매기형 수장 14">
            <a:extLst>
              <a:ext uri="{FF2B5EF4-FFF2-40B4-BE49-F238E27FC236}">
                <a16:creationId xmlns:a16="http://schemas.microsoft.com/office/drawing/2014/main" id="{B63EB27A-6431-6CC3-6F25-54D25466F933}"/>
              </a:ext>
            </a:extLst>
          </p:cNvPr>
          <p:cNvSpPr/>
          <p:nvPr/>
        </p:nvSpPr>
        <p:spPr>
          <a:xfrm>
            <a:off x="1251952" y="54391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갈매기형 수장 15">
            <a:extLst>
              <a:ext uri="{FF2B5EF4-FFF2-40B4-BE49-F238E27FC236}">
                <a16:creationId xmlns:a16="http://schemas.microsoft.com/office/drawing/2014/main" id="{FF9A268A-EB78-BA0B-B9AF-7A589B3509E9}"/>
              </a:ext>
            </a:extLst>
          </p:cNvPr>
          <p:cNvSpPr/>
          <p:nvPr/>
        </p:nvSpPr>
        <p:spPr>
          <a:xfrm>
            <a:off x="1111571" y="543917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9B7C9-345C-E840-69B4-50FD63E57CFA}"/>
              </a:ext>
            </a:extLst>
          </p:cNvPr>
          <p:cNvSpPr txBox="1"/>
          <p:nvPr/>
        </p:nvSpPr>
        <p:spPr>
          <a:xfrm>
            <a:off x="1376420" y="5301208"/>
            <a:ext cx="674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게임 소비자들이 휴대용 콘솔 게임을 선호하고 있으며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모바일 게임의 소비가 점점 커지는 것을 볼 수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</a:p>
        </p:txBody>
      </p:sp>
      <p:pic>
        <p:nvPicPr>
          <p:cNvPr id="7170" name="Picture 2" descr="center">
            <a:extLst>
              <a:ext uri="{FF2B5EF4-FFF2-40B4-BE49-F238E27FC236}">
                <a16:creationId xmlns:a16="http://schemas.microsoft.com/office/drawing/2014/main" id="{3C0D1844-0884-FB1C-F6AC-5C13A3722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41" y="801257"/>
            <a:ext cx="4024209" cy="387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7B74713-E754-CDC1-2A24-8493D6AFA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49" y="1988840"/>
            <a:ext cx="4073231" cy="267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36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9992" y="3152001"/>
            <a:ext cx="4244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최근 인기 게임 장르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07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BDAF43-42E6-CC26-BB45-B7511B5E6ECC}"/>
              </a:ext>
            </a:extLst>
          </p:cNvPr>
          <p:cNvSpPr txBox="1"/>
          <p:nvPr/>
        </p:nvSpPr>
        <p:spPr>
          <a:xfrm>
            <a:off x="797326" y="122904"/>
            <a:ext cx="2592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최근 게임 인기 장르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0D85A4-1C6D-968B-17B2-A1B188085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79" y="972017"/>
            <a:ext cx="3312435" cy="3867979"/>
          </a:xfrm>
          <a:prstGeom prst="rect">
            <a:avLst/>
          </a:prstGeom>
        </p:spPr>
      </p:pic>
      <p:sp>
        <p:nvSpPr>
          <p:cNvPr id="32" name="갈매기형 수장 14">
            <a:extLst>
              <a:ext uri="{FF2B5EF4-FFF2-40B4-BE49-F238E27FC236}">
                <a16:creationId xmlns:a16="http://schemas.microsoft.com/office/drawing/2014/main" id="{28BC67AD-920B-5D27-CD58-83FF3FBB91A2}"/>
              </a:ext>
            </a:extLst>
          </p:cNvPr>
          <p:cNvSpPr/>
          <p:nvPr/>
        </p:nvSpPr>
        <p:spPr>
          <a:xfrm>
            <a:off x="1251952" y="560845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15">
            <a:extLst>
              <a:ext uri="{FF2B5EF4-FFF2-40B4-BE49-F238E27FC236}">
                <a16:creationId xmlns:a16="http://schemas.microsoft.com/office/drawing/2014/main" id="{A51799E3-9668-7B23-38AB-C04CB831633E}"/>
              </a:ext>
            </a:extLst>
          </p:cNvPr>
          <p:cNvSpPr/>
          <p:nvPr/>
        </p:nvSpPr>
        <p:spPr>
          <a:xfrm>
            <a:off x="1111571" y="560845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CB318B-C732-872E-967A-09F2C744D67B}"/>
              </a:ext>
            </a:extLst>
          </p:cNvPr>
          <p:cNvSpPr txBox="1"/>
          <p:nvPr/>
        </p:nvSpPr>
        <p:spPr>
          <a:xfrm>
            <a:off x="1376420" y="5470485"/>
            <a:ext cx="674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2022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올해의 게임상 후보 중 오픈월드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JRPG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장르인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엘든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링이 수상했다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AD1FC816-2F72-F00C-B961-17032B078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36161"/>
              </p:ext>
            </p:extLst>
          </p:nvPr>
        </p:nvGraphicFramePr>
        <p:xfrm>
          <a:off x="4708551" y="1218238"/>
          <a:ext cx="3733689" cy="32112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6550">
                  <a:extLst>
                    <a:ext uri="{9D8B030D-6E8A-4147-A177-3AD203B41FA5}">
                      <a16:colId xmlns:a16="http://schemas.microsoft.com/office/drawing/2014/main" val="90768081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641260954"/>
                    </a:ext>
                  </a:extLst>
                </a:gridCol>
                <a:gridCol w="1104971">
                  <a:extLst>
                    <a:ext uri="{9D8B030D-6E8A-4147-A177-3AD203B41FA5}">
                      <a16:colId xmlns:a16="http://schemas.microsoft.com/office/drawing/2014/main" val="551801779"/>
                    </a:ext>
                  </a:extLst>
                </a:gridCol>
              </a:tblGrid>
              <a:tr h="40957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 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개발사</a:t>
                      </a:r>
                      <a:r>
                        <a:rPr lang="en-US" altLang="ko-KR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98428"/>
                  </a:ext>
                </a:extLst>
              </a:tr>
              <a:tr h="44895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플래그 테일 </a:t>
                      </a:r>
                      <a:endParaRPr lang="en-US" altLang="ko-K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en-US" altLang="ko-KR" sz="11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lang="ko-KR" altLang="en-US" sz="11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레퀴엠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900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아소보</a:t>
                      </a:r>
                      <a:r>
                        <a:rPr lang="ko-KR" altLang="en-US" sz="9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스튜디오</a:t>
                      </a:r>
                      <a:endParaRPr lang="en-US" altLang="ko-KR" sz="9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9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포커스 엔터테인먼트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5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액션 </a:t>
                      </a:r>
                      <a:r>
                        <a:rPr lang="ko-KR" altLang="en-US" sz="1050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어드벤쳐</a:t>
                      </a:r>
                      <a:endParaRPr lang="ko-KR" altLang="en-US" sz="105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985432"/>
                  </a:ext>
                </a:extLst>
              </a:tr>
              <a:tr h="44895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엘든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900" b="1" dirty="0" err="1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프롬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소프트웨어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900" b="1" dirty="0" err="1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반다이남코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900" b="1" dirty="0" err="1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엔터테이먼트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50" b="1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오픈월드 </a:t>
                      </a:r>
                      <a:r>
                        <a:rPr lang="en-US" altLang="ko-KR" sz="1050" b="1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JRPG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488333"/>
                  </a:ext>
                </a:extLst>
              </a:tr>
              <a:tr h="44895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갓 오브 워 </a:t>
                      </a:r>
                      <a:endParaRPr lang="en-US" altLang="ko-K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1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라그나로크</a:t>
                      </a:r>
                      <a:endParaRPr lang="en-US" altLang="ko-K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SIE </a:t>
                      </a:r>
                      <a:r>
                        <a:rPr lang="ko-KR" altLang="en-US" sz="9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산타 모니카</a:t>
                      </a:r>
                      <a:endParaRPr lang="en-US" altLang="ko-KR" sz="9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9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소니 인터렉티브 </a:t>
                      </a:r>
                      <a:endParaRPr lang="en-US" altLang="ko-KR" sz="9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9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엔터테인먼트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5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액션 </a:t>
                      </a:r>
                      <a:r>
                        <a:rPr lang="ko-KR" altLang="en-US" sz="1050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어드벤쳐</a:t>
                      </a:r>
                      <a:endParaRPr lang="ko-KR" altLang="en-US" sz="105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195559"/>
                  </a:ext>
                </a:extLst>
              </a:tr>
              <a:tr h="44895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호라이즌</a:t>
                      </a:r>
                      <a:r>
                        <a:rPr lang="ko-KR" altLang="en-US" sz="11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endParaRPr lang="en-US" altLang="ko-K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100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포비든</a:t>
                      </a:r>
                      <a:r>
                        <a:rPr lang="ko-KR" altLang="en-US" sz="11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웨스트</a:t>
                      </a:r>
                      <a:endParaRPr lang="en-US" altLang="ko-K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9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게릴라 게임즈</a:t>
                      </a:r>
                      <a:endParaRPr lang="en-US" altLang="ko-KR" sz="9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9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소니 인터렉티브 </a:t>
                      </a:r>
                      <a:endParaRPr lang="en-US" altLang="ko-KR" sz="9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9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엔터테인먼트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5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오픈월드 </a:t>
                      </a:r>
                      <a:r>
                        <a:rPr lang="en-US" altLang="ko-KR" sz="105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RPG</a:t>
                      </a:r>
                      <a:endParaRPr lang="ko-KR" altLang="en-US" sz="105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002817"/>
                  </a:ext>
                </a:extLst>
              </a:tr>
              <a:tr h="4489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Stray</a:t>
                      </a:r>
                      <a:endParaRPr lang="ko-KR" altLang="en-US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900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블루트웰브</a:t>
                      </a:r>
                      <a:r>
                        <a:rPr lang="ko-KR" altLang="en-US" sz="9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스튜디오</a:t>
                      </a:r>
                      <a:endParaRPr lang="en-US" altLang="ko-KR" sz="9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900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안나푸르나</a:t>
                      </a:r>
                      <a:r>
                        <a:rPr lang="ko-KR" altLang="en-US" sz="9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인터랙티브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5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r>
                        <a:rPr lang="ko-KR" altLang="en-US" sz="105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인칭 </a:t>
                      </a:r>
                      <a:r>
                        <a:rPr lang="ko-KR" altLang="en-US" sz="1050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어드벤쳐</a:t>
                      </a:r>
                      <a:endParaRPr lang="ko-KR" altLang="en-US" sz="105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871477"/>
                  </a:ext>
                </a:extLst>
              </a:tr>
              <a:tr h="44895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제노블레이드</a:t>
                      </a:r>
                      <a:endParaRPr lang="en-US" altLang="ko-K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1100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크로니클스</a:t>
                      </a:r>
                      <a:r>
                        <a:rPr lang="ko-KR" altLang="en-US" sz="11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endParaRPr lang="ko-KR" altLang="en-US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900" b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모노리스</a:t>
                      </a:r>
                      <a:r>
                        <a:rPr lang="ko-KR" altLang="en-US" sz="9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소프트</a:t>
                      </a:r>
                      <a:endParaRPr lang="en-US" altLang="ko-KR" sz="9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9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닌텐도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5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오픈월드 </a:t>
                      </a:r>
                      <a:r>
                        <a:rPr lang="en-US" altLang="ko-KR" sz="105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JRGP</a:t>
                      </a:r>
                      <a:endParaRPr lang="ko-KR" altLang="en-US" sz="105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221013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89B068B0-91D2-8499-77F6-7DE5F3122D17}"/>
              </a:ext>
            </a:extLst>
          </p:cNvPr>
          <p:cNvSpPr txBox="1"/>
          <p:nvPr/>
        </p:nvSpPr>
        <p:spPr>
          <a:xfrm>
            <a:off x="6591951" y="4404717"/>
            <a:ext cx="1951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The Game Awards 2022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BDAF43-42E6-CC26-BB45-B7511B5E6ECC}"/>
              </a:ext>
            </a:extLst>
          </p:cNvPr>
          <p:cNvSpPr txBox="1"/>
          <p:nvPr/>
        </p:nvSpPr>
        <p:spPr>
          <a:xfrm>
            <a:off x="797326" y="122904"/>
            <a:ext cx="2592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최근 게임 인기 장르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9F72C3-4596-E1EE-594A-8DC48C0A4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47" y="724895"/>
            <a:ext cx="5265505" cy="4479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6F5B4C-414C-854D-7D92-5ABB076EF2D3}"/>
              </a:ext>
            </a:extLst>
          </p:cNvPr>
          <p:cNvSpPr txBox="1"/>
          <p:nvPr/>
        </p:nvSpPr>
        <p:spPr>
          <a:xfrm>
            <a:off x="4860032" y="1582757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오픈월드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JRPG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8371313-7838-B8D3-B17F-8C7387B03D9B}"/>
              </a:ext>
            </a:extLst>
          </p:cNvPr>
          <p:cNvCxnSpPr>
            <a:cxnSpLocks/>
          </p:cNvCxnSpPr>
          <p:nvPr/>
        </p:nvCxnSpPr>
        <p:spPr>
          <a:xfrm>
            <a:off x="2339752" y="1804348"/>
            <a:ext cx="35283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5E3CAF-1AF7-0AD2-41EE-E540A6C77615}"/>
              </a:ext>
            </a:extLst>
          </p:cNvPr>
          <p:cNvSpPr txBox="1"/>
          <p:nvPr/>
        </p:nvSpPr>
        <p:spPr>
          <a:xfrm>
            <a:off x="4860032" y="2025940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오픈월드 액션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RPG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74938C1-015B-3F9B-14CC-1A2CE254287A}"/>
              </a:ext>
            </a:extLst>
          </p:cNvPr>
          <p:cNvCxnSpPr>
            <a:cxnSpLocks/>
          </p:cNvCxnSpPr>
          <p:nvPr/>
        </p:nvCxnSpPr>
        <p:spPr>
          <a:xfrm>
            <a:off x="2339752" y="2247531"/>
            <a:ext cx="35283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E41F126-0CAC-3CF3-E1E4-0D4F8D949E93}"/>
              </a:ext>
            </a:extLst>
          </p:cNvPr>
          <p:cNvSpPr txBox="1"/>
          <p:nvPr/>
        </p:nvSpPr>
        <p:spPr>
          <a:xfrm>
            <a:off x="4860032" y="3368823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오픈월드 액션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RPG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70491B7-423C-DEF3-8875-4FB0A1DC6DA3}"/>
              </a:ext>
            </a:extLst>
          </p:cNvPr>
          <p:cNvCxnSpPr>
            <a:cxnSpLocks/>
          </p:cNvCxnSpPr>
          <p:nvPr/>
        </p:nvCxnSpPr>
        <p:spPr>
          <a:xfrm>
            <a:off x="2339752" y="3590414"/>
            <a:ext cx="35283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D451DF-EEF4-91DF-437B-83A1353B1845}"/>
              </a:ext>
            </a:extLst>
          </p:cNvPr>
          <p:cNvSpPr txBox="1"/>
          <p:nvPr/>
        </p:nvSpPr>
        <p:spPr>
          <a:xfrm>
            <a:off x="4860032" y="3836635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SF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 오픈월드 액션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RPG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13A63B2-1D8B-157B-28E4-C65F4665BFD1}"/>
              </a:ext>
            </a:extLst>
          </p:cNvPr>
          <p:cNvCxnSpPr>
            <a:cxnSpLocks/>
          </p:cNvCxnSpPr>
          <p:nvPr/>
        </p:nvCxnSpPr>
        <p:spPr>
          <a:xfrm>
            <a:off x="2339752" y="4058226"/>
            <a:ext cx="35283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101921E-2A41-0426-8858-AA50E5E640C5}"/>
              </a:ext>
            </a:extLst>
          </p:cNvPr>
          <p:cNvSpPr txBox="1"/>
          <p:nvPr/>
        </p:nvSpPr>
        <p:spPr>
          <a:xfrm>
            <a:off x="4854010" y="2941548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오픈월드 액션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RPG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8BCBDF9-ECCF-3039-8F98-52D69301230F}"/>
              </a:ext>
            </a:extLst>
          </p:cNvPr>
          <p:cNvCxnSpPr>
            <a:cxnSpLocks/>
          </p:cNvCxnSpPr>
          <p:nvPr/>
        </p:nvCxnSpPr>
        <p:spPr>
          <a:xfrm>
            <a:off x="2333730" y="3163139"/>
            <a:ext cx="35283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갈매기형 수장 14">
            <a:extLst>
              <a:ext uri="{FF2B5EF4-FFF2-40B4-BE49-F238E27FC236}">
                <a16:creationId xmlns:a16="http://schemas.microsoft.com/office/drawing/2014/main" id="{0E02E9DC-A4ED-5AB8-8E02-EE89DF9C7E69}"/>
              </a:ext>
            </a:extLst>
          </p:cNvPr>
          <p:cNvSpPr/>
          <p:nvPr/>
        </p:nvSpPr>
        <p:spPr>
          <a:xfrm>
            <a:off x="1251952" y="560845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갈매기형 수장 15">
            <a:extLst>
              <a:ext uri="{FF2B5EF4-FFF2-40B4-BE49-F238E27FC236}">
                <a16:creationId xmlns:a16="http://schemas.microsoft.com/office/drawing/2014/main" id="{468B7784-38C1-FEEC-0706-A97FCDC3CF43}"/>
              </a:ext>
            </a:extLst>
          </p:cNvPr>
          <p:cNvSpPr/>
          <p:nvPr/>
        </p:nvSpPr>
        <p:spPr>
          <a:xfrm>
            <a:off x="1111571" y="560845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B52B6F-B6D1-EDE0-98C9-C37834B68CC1}"/>
              </a:ext>
            </a:extLst>
          </p:cNvPr>
          <p:cNvSpPr txBox="1"/>
          <p:nvPr/>
        </p:nvSpPr>
        <p:spPr>
          <a:xfrm>
            <a:off x="1376420" y="5470485"/>
            <a:ext cx="674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2023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기대 작품으로 뽑힌 상위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 작품 모두 오픈월드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RPG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장르이다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66F76D-4C53-8FAF-DC72-C0BAD3B8432A}"/>
              </a:ext>
            </a:extLst>
          </p:cNvPr>
          <p:cNvSpPr txBox="1"/>
          <p:nvPr/>
        </p:nvSpPr>
        <p:spPr>
          <a:xfrm>
            <a:off x="6143493" y="4957928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ign.com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139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9" grpId="0"/>
      <p:bldP spid="25" grpId="0"/>
      <p:bldP spid="29" grpId="0"/>
      <p:bldP spid="31" grpId="0" animBg="1"/>
      <p:bldP spid="35" grpId="0" animBg="1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9992" y="3152001"/>
            <a:ext cx="4244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결론과 향후 계획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67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025220-0947-998E-02E2-A2F3985A470C}"/>
              </a:ext>
            </a:extLst>
          </p:cNvPr>
          <p:cNvSpPr txBox="1"/>
          <p:nvPr/>
        </p:nvSpPr>
        <p:spPr>
          <a:xfrm>
            <a:off x="797326" y="122904"/>
            <a:ext cx="2592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결론과 향후 계획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갈매기형 수장 14">
            <a:extLst>
              <a:ext uri="{FF2B5EF4-FFF2-40B4-BE49-F238E27FC236}">
                <a16:creationId xmlns:a16="http://schemas.microsoft.com/office/drawing/2014/main" id="{70482106-EA69-0152-085E-5AE758CEBAFE}"/>
              </a:ext>
            </a:extLst>
          </p:cNvPr>
          <p:cNvSpPr/>
          <p:nvPr/>
        </p:nvSpPr>
        <p:spPr>
          <a:xfrm>
            <a:off x="1251952" y="560845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5">
            <a:extLst>
              <a:ext uri="{FF2B5EF4-FFF2-40B4-BE49-F238E27FC236}">
                <a16:creationId xmlns:a16="http://schemas.microsoft.com/office/drawing/2014/main" id="{1C9AC6AD-744A-E387-B48E-D4F2D428D7E6}"/>
              </a:ext>
            </a:extLst>
          </p:cNvPr>
          <p:cNvSpPr/>
          <p:nvPr/>
        </p:nvSpPr>
        <p:spPr>
          <a:xfrm>
            <a:off x="1111571" y="560845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0E3B4-5EA2-9EF2-AE9A-132EF50B3690}"/>
              </a:ext>
            </a:extLst>
          </p:cNvPr>
          <p:cNvSpPr txBox="1"/>
          <p:nvPr/>
        </p:nvSpPr>
        <p:spPr>
          <a:xfrm>
            <a:off x="1376420" y="5470485"/>
            <a:ext cx="6748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스타트업으로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진입 장벽이 낮고 소비율이 커지고 있는 모바일 플랫폼과 다양한 국가에서 인기가 있었던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Shooter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게임 장르로 사업을 시작하는 것이 좋다고 판단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901AF113-1D0D-A82D-EB51-E15BE3E8B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512">
            <a:off x="2812803" y="2801014"/>
            <a:ext cx="3518391" cy="1978117"/>
          </a:xfrm>
          <a:prstGeom prst="rect">
            <a:avLst/>
          </a:prstGeom>
          <a:noFill/>
          <a:ln w="254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D4C41D8-3B01-62E1-5F3E-731412CE7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2133">
            <a:off x="4256355" y="1433382"/>
            <a:ext cx="3895725" cy="2438400"/>
          </a:xfrm>
          <a:prstGeom prst="rect">
            <a:avLst/>
          </a:prstGeom>
          <a:noFill/>
          <a:ln w="25400">
            <a:solidFill>
              <a:schemeClr val="bg1">
                <a:alpha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3F46FCFA-2C59-BABF-953D-095F19008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30069">
            <a:off x="1298228" y="1873735"/>
            <a:ext cx="3531862" cy="1765931"/>
          </a:xfrm>
          <a:prstGeom prst="rect">
            <a:avLst/>
          </a:prstGeom>
          <a:noFill/>
          <a:ln w="25400">
            <a:solidFill>
              <a:schemeClr val="bg1">
                <a:alpha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025220-0947-998E-02E2-A2F3985A470C}"/>
              </a:ext>
            </a:extLst>
          </p:cNvPr>
          <p:cNvSpPr txBox="1"/>
          <p:nvPr/>
        </p:nvSpPr>
        <p:spPr>
          <a:xfrm>
            <a:off x="797326" y="122904"/>
            <a:ext cx="2592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결론과 향후 계획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갈매기형 수장 14">
            <a:extLst>
              <a:ext uri="{FF2B5EF4-FFF2-40B4-BE49-F238E27FC236}">
                <a16:creationId xmlns:a16="http://schemas.microsoft.com/office/drawing/2014/main" id="{70482106-EA69-0152-085E-5AE758CEBAFE}"/>
              </a:ext>
            </a:extLst>
          </p:cNvPr>
          <p:cNvSpPr/>
          <p:nvPr/>
        </p:nvSpPr>
        <p:spPr>
          <a:xfrm>
            <a:off x="1251952" y="560845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5">
            <a:extLst>
              <a:ext uri="{FF2B5EF4-FFF2-40B4-BE49-F238E27FC236}">
                <a16:creationId xmlns:a16="http://schemas.microsoft.com/office/drawing/2014/main" id="{1C9AC6AD-744A-E387-B48E-D4F2D428D7E6}"/>
              </a:ext>
            </a:extLst>
          </p:cNvPr>
          <p:cNvSpPr/>
          <p:nvPr/>
        </p:nvSpPr>
        <p:spPr>
          <a:xfrm>
            <a:off x="1111571" y="560845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0E3B4-5EA2-9EF2-AE9A-132EF50B3690}"/>
              </a:ext>
            </a:extLst>
          </p:cNvPr>
          <p:cNvSpPr txBox="1"/>
          <p:nvPr/>
        </p:nvSpPr>
        <p:spPr>
          <a:xfrm>
            <a:off x="1376420" y="5470485"/>
            <a:ext cx="674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추후 다양한 플랫폼과 연동한 오픈월드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RPG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게임 개발을 진행하는 것이 좋다고 판단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3447255-E206-5092-187E-C471F8D97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6098">
            <a:off x="4108181" y="2691073"/>
            <a:ext cx="3952166" cy="1826779"/>
          </a:xfrm>
          <a:prstGeom prst="rect">
            <a:avLst/>
          </a:prstGeom>
          <a:noFill/>
          <a:ln w="19050">
            <a:solidFill>
              <a:schemeClr val="bg1">
                <a:alpha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DCD93B2-4C4C-B80C-EEDE-0C25B6AF5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8532">
            <a:off x="4313500" y="996534"/>
            <a:ext cx="4041442" cy="2272189"/>
          </a:xfrm>
          <a:prstGeom prst="rect">
            <a:avLst/>
          </a:prstGeom>
          <a:noFill/>
          <a:ln w="25400">
            <a:solidFill>
              <a:schemeClr val="bg1">
                <a:alpha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47583154-60AE-7995-6065-993A3E915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6176">
            <a:off x="1351412" y="2727513"/>
            <a:ext cx="3585160" cy="2017145"/>
          </a:xfrm>
          <a:prstGeom prst="rect">
            <a:avLst/>
          </a:prstGeom>
          <a:noFill/>
          <a:ln w="25400">
            <a:solidFill>
              <a:schemeClr val="bg1">
                <a:alpha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E54849EF-6000-04F9-78A5-8F7853D3B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2555">
            <a:off x="1412631" y="1348166"/>
            <a:ext cx="3531540" cy="1986977"/>
          </a:xfrm>
          <a:prstGeom prst="rect">
            <a:avLst/>
          </a:prstGeom>
          <a:noFill/>
          <a:ln w="25400">
            <a:solidFill>
              <a:schemeClr val="bg1">
                <a:alpha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27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Section1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AI_17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김영훈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329669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  <a:endParaRPr lang="en-US" altLang="ko-KR" sz="47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8738" y="3223687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최근 인기 게임 장르 </a:t>
            </a: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059832" y="2401677"/>
            <a:ext cx="0" cy="1466875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74229F-7593-A635-DA1F-6A10E8DA73BC}"/>
              </a:ext>
            </a:extLst>
          </p:cNvPr>
          <p:cNvSpPr txBox="1"/>
          <p:nvPr/>
        </p:nvSpPr>
        <p:spPr>
          <a:xfrm>
            <a:off x="3198738" y="2401677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지역별 선호 게임 장르</a:t>
            </a: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66798-9BDD-6202-FE63-80A0A638E952}"/>
              </a:ext>
            </a:extLst>
          </p:cNvPr>
          <p:cNvSpPr txBox="1"/>
          <p:nvPr/>
        </p:nvSpPr>
        <p:spPr>
          <a:xfrm>
            <a:off x="3198738" y="2809908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연도별 선호 게임 장르</a:t>
            </a: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F08F5-62F2-AB80-B411-C21CE66DF7CC}"/>
              </a:ext>
            </a:extLst>
          </p:cNvPr>
          <p:cNvSpPr txBox="1"/>
          <p:nvPr/>
        </p:nvSpPr>
        <p:spPr>
          <a:xfrm>
            <a:off x="3198738" y="3642747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결론과 향후 계획</a:t>
            </a: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4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9992" y="3152001"/>
            <a:ext cx="4244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지역별 선호 게임 장르 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9238" y="128239"/>
            <a:ext cx="2592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지역별 게임 선호 장르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C9050D-BF51-F528-C1A6-B4D06D927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33" y="1083974"/>
            <a:ext cx="2992915" cy="308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F45536-3678-CC4E-A05F-93596485E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720" y="1066543"/>
            <a:ext cx="2986560" cy="308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A4491F1-CEF9-6362-9414-86D3B73C5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335" y="1072703"/>
            <a:ext cx="2956651" cy="31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갈매기형 수장 14">
            <a:extLst>
              <a:ext uri="{FF2B5EF4-FFF2-40B4-BE49-F238E27FC236}">
                <a16:creationId xmlns:a16="http://schemas.microsoft.com/office/drawing/2014/main" id="{9F597B7A-6BDA-D270-4D29-9003C1E01EFF}"/>
              </a:ext>
            </a:extLst>
          </p:cNvPr>
          <p:cNvSpPr/>
          <p:nvPr/>
        </p:nvSpPr>
        <p:spPr>
          <a:xfrm>
            <a:off x="1251952" y="525897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갈매기형 수장 15">
            <a:extLst>
              <a:ext uri="{FF2B5EF4-FFF2-40B4-BE49-F238E27FC236}">
                <a16:creationId xmlns:a16="http://schemas.microsoft.com/office/drawing/2014/main" id="{600326AF-9757-AA43-42EA-0C74F7DF7B6F}"/>
              </a:ext>
            </a:extLst>
          </p:cNvPr>
          <p:cNvSpPr/>
          <p:nvPr/>
        </p:nvSpPr>
        <p:spPr>
          <a:xfrm>
            <a:off x="1111571" y="52589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D83E5-462B-E31A-F4F1-C58E269331A0}"/>
              </a:ext>
            </a:extLst>
          </p:cNvPr>
          <p:cNvSpPr txBox="1"/>
          <p:nvPr/>
        </p:nvSpPr>
        <p:spPr>
          <a:xfrm>
            <a:off x="1376420" y="5121006"/>
            <a:ext cx="674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순위만 차이 있을 뿐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Platform, Shooter, Racing, Sports, Action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장르가 인기가 있음을 보여준다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9238" y="128239"/>
            <a:ext cx="2592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지역별 게임 선호 장르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4" name="갈매기형 수장 14">
            <a:extLst>
              <a:ext uri="{FF2B5EF4-FFF2-40B4-BE49-F238E27FC236}">
                <a16:creationId xmlns:a16="http://schemas.microsoft.com/office/drawing/2014/main" id="{9F597B7A-6BDA-D270-4D29-9003C1E01EFF}"/>
              </a:ext>
            </a:extLst>
          </p:cNvPr>
          <p:cNvSpPr/>
          <p:nvPr/>
        </p:nvSpPr>
        <p:spPr>
          <a:xfrm>
            <a:off x="1251952" y="525897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갈매기형 수장 15">
            <a:extLst>
              <a:ext uri="{FF2B5EF4-FFF2-40B4-BE49-F238E27FC236}">
                <a16:creationId xmlns:a16="http://schemas.microsoft.com/office/drawing/2014/main" id="{600326AF-9757-AA43-42EA-0C74F7DF7B6F}"/>
              </a:ext>
            </a:extLst>
          </p:cNvPr>
          <p:cNvSpPr/>
          <p:nvPr/>
        </p:nvSpPr>
        <p:spPr>
          <a:xfrm>
            <a:off x="1111571" y="52589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D83E5-462B-E31A-F4F1-C58E269331A0}"/>
              </a:ext>
            </a:extLst>
          </p:cNvPr>
          <p:cNvSpPr txBox="1"/>
          <p:nvPr/>
        </p:nvSpPr>
        <p:spPr>
          <a:xfrm>
            <a:off x="1376420" y="5121006"/>
            <a:ext cx="674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일본은 다른 나라와 다르게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Role-Playing(RPG), Platform, Fighting, Puzzle, Simulation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장르의 선호가 높은 것을 보여준다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02FF60F-88A0-A2CB-002C-59E407857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29" y="719173"/>
            <a:ext cx="4024074" cy="419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2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9238" y="128239"/>
            <a:ext cx="2592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지역별 게임 선호 장르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53D7601-BE29-9509-36F1-A72D7D07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462">
            <a:off x="4972007" y="1217878"/>
            <a:ext cx="2693718" cy="243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7C9CD8E-BAC9-FED0-AD66-7A89B99B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25" y="2654261"/>
            <a:ext cx="3232016" cy="2020010"/>
          </a:xfrm>
          <a:prstGeom prst="rect">
            <a:avLst/>
          </a:prstGeom>
          <a:noFill/>
          <a:ln w="25400">
            <a:solidFill>
              <a:schemeClr val="bg1">
                <a:alpha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A133AE9-2C2D-3F62-80DB-C8741A20B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7668">
            <a:off x="1860653" y="1383186"/>
            <a:ext cx="3233932" cy="2425449"/>
          </a:xfrm>
          <a:prstGeom prst="rect">
            <a:avLst/>
          </a:prstGeom>
          <a:noFill/>
          <a:ln w="25400">
            <a:solidFill>
              <a:schemeClr val="bg1">
                <a:alpha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갈매기형 수장 14">
            <a:extLst>
              <a:ext uri="{FF2B5EF4-FFF2-40B4-BE49-F238E27FC236}">
                <a16:creationId xmlns:a16="http://schemas.microsoft.com/office/drawing/2014/main" id="{7E9173EF-EED1-8348-DA72-37956AC2EBE2}"/>
              </a:ext>
            </a:extLst>
          </p:cNvPr>
          <p:cNvSpPr/>
          <p:nvPr/>
        </p:nvSpPr>
        <p:spPr>
          <a:xfrm>
            <a:off x="1251952" y="525897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15">
            <a:extLst>
              <a:ext uri="{FF2B5EF4-FFF2-40B4-BE49-F238E27FC236}">
                <a16:creationId xmlns:a16="http://schemas.microsoft.com/office/drawing/2014/main" id="{977903BE-FAF8-F1AE-A16B-CE89527D88D8}"/>
              </a:ext>
            </a:extLst>
          </p:cNvPr>
          <p:cNvSpPr/>
          <p:nvPr/>
        </p:nvSpPr>
        <p:spPr>
          <a:xfrm>
            <a:off x="1111571" y="52589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792140-E24F-2F2D-C690-133B333A161C}"/>
              </a:ext>
            </a:extLst>
          </p:cNvPr>
          <p:cNvSpPr txBox="1"/>
          <p:nvPr/>
        </p:nvSpPr>
        <p:spPr>
          <a:xfrm>
            <a:off x="1376420" y="5121006"/>
            <a:ext cx="674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80-90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년대 일본 비디오 게임 산업의 성공을 보여준다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643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9992" y="3152001"/>
            <a:ext cx="4244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연도별 선호 게임 장르 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5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7B208A-7B12-2533-F999-E6DC6B294904}"/>
              </a:ext>
            </a:extLst>
          </p:cNvPr>
          <p:cNvSpPr txBox="1"/>
          <p:nvPr/>
        </p:nvSpPr>
        <p:spPr>
          <a:xfrm>
            <a:off x="809238" y="128239"/>
            <a:ext cx="2592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연도별 게임 선호 장르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E62D6DD6-513A-3181-6E00-3D594326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32" y="1328372"/>
            <a:ext cx="2686820" cy="252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297E61AF-D732-E44D-E128-5C3D8A69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152" y="1328373"/>
            <a:ext cx="2686819" cy="252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F1D2C12A-00C4-A370-8656-E8FED487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971" y="1343160"/>
            <a:ext cx="2686818" cy="252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갈매기형 수장 14">
            <a:extLst>
              <a:ext uri="{FF2B5EF4-FFF2-40B4-BE49-F238E27FC236}">
                <a16:creationId xmlns:a16="http://schemas.microsoft.com/office/drawing/2014/main" id="{C93F8578-A1AA-5231-6FD8-4386F928AFF2}"/>
              </a:ext>
            </a:extLst>
          </p:cNvPr>
          <p:cNvSpPr/>
          <p:nvPr/>
        </p:nvSpPr>
        <p:spPr>
          <a:xfrm>
            <a:off x="1251952" y="515114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갈매기형 수장 15">
            <a:extLst>
              <a:ext uri="{FF2B5EF4-FFF2-40B4-BE49-F238E27FC236}">
                <a16:creationId xmlns:a16="http://schemas.microsoft.com/office/drawing/2014/main" id="{44341A44-B8E2-2B6B-90D8-E201F706FF11}"/>
              </a:ext>
            </a:extLst>
          </p:cNvPr>
          <p:cNvSpPr/>
          <p:nvPr/>
        </p:nvSpPr>
        <p:spPr>
          <a:xfrm>
            <a:off x="1111571" y="51511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7B2A0C-2CBA-BEF8-7D4D-D0C7218C3880}"/>
              </a:ext>
            </a:extLst>
          </p:cNvPr>
          <p:cNvSpPr txBox="1"/>
          <p:nvPr/>
        </p:nvSpPr>
        <p:spPr>
          <a:xfrm>
            <a:off x="1376420" y="5013176"/>
            <a:ext cx="674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전체적으로 출고량이 크게 줄어 들고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Shooter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장르만 상승했다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7B208A-7B12-2533-F999-E6DC6B294904}"/>
              </a:ext>
            </a:extLst>
          </p:cNvPr>
          <p:cNvSpPr txBox="1"/>
          <p:nvPr/>
        </p:nvSpPr>
        <p:spPr>
          <a:xfrm>
            <a:off x="809238" y="128239"/>
            <a:ext cx="2592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연도별 게임 선호 장르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CD8EE4A-9D6A-0B4A-46A3-E3833682C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72" y="1353762"/>
            <a:ext cx="2681487" cy="252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5A545B2-BC11-19DE-188C-51B632B4F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2681487" cy="252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C4E40D2-E5C4-FBBE-60FC-6704F2E5B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759" y="1353761"/>
            <a:ext cx="2681488" cy="252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갈매기형 수장 14">
            <a:extLst>
              <a:ext uri="{FF2B5EF4-FFF2-40B4-BE49-F238E27FC236}">
                <a16:creationId xmlns:a16="http://schemas.microsoft.com/office/drawing/2014/main" id="{B63EB27A-6431-6CC3-6F25-54D25466F933}"/>
              </a:ext>
            </a:extLst>
          </p:cNvPr>
          <p:cNvSpPr/>
          <p:nvPr/>
        </p:nvSpPr>
        <p:spPr>
          <a:xfrm>
            <a:off x="1251952" y="515114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갈매기형 수장 15">
            <a:extLst>
              <a:ext uri="{FF2B5EF4-FFF2-40B4-BE49-F238E27FC236}">
                <a16:creationId xmlns:a16="http://schemas.microsoft.com/office/drawing/2014/main" id="{FF9A268A-EB78-BA0B-B9AF-7A589B3509E9}"/>
              </a:ext>
            </a:extLst>
          </p:cNvPr>
          <p:cNvSpPr/>
          <p:nvPr/>
        </p:nvSpPr>
        <p:spPr>
          <a:xfrm>
            <a:off x="1111571" y="51511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9B7C9-345C-E840-69B4-50FD63E57CFA}"/>
              </a:ext>
            </a:extLst>
          </p:cNvPr>
          <p:cNvSpPr txBox="1"/>
          <p:nvPr/>
        </p:nvSpPr>
        <p:spPr>
          <a:xfrm>
            <a:off x="1376420" y="5013176"/>
            <a:ext cx="674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전체적으로 출고량이 크게 줄어 들고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Shooter, Puzzle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장르만 상승했다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022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391</Words>
  <Application>Microsoft Office PowerPoint</Application>
  <PresentationFormat>화면 슬라이드 쇼(4:3)</PresentationFormat>
  <Paragraphs>115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Yoon 윤고딕 520_TT</vt:lpstr>
      <vt:lpstr>Arial</vt:lpstr>
      <vt:lpstr>굴림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김 영훈</cp:lastModifiedBy>
  <cp:revision>78</cp:revision>
  <dcterms:created xsi:type="dcterms:W3CDTF">2013-09-05T09:43:46Z</dcterms:created>
  <dcterms:modified xsi:type="dcterms:W3CDTF">2023-01-03T08:42:08Z</dcterms:modified>
</cp:coreProperties>
</file>