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9" r:id="rId2"/>
    <p:sldId id="260" r:id="rId3"/>
    <p:sldId id="267" r:id="rId4"/>
    <p:sldId id="275" r:id="rId5"/>
    <p:sldId id="271" r:id="rId6"/>
    <p:sldId id="278" r:id="rId7"/>
    <p:sldId id="272" r:id="rId8"/>
    <p:sldId id="281" r:id="rId9"/>
    <p:sldId id="285" r:id="rId10"/>
    <p:sldId id="282" r:id="rId11"/>
    <p:sldId id="283" r:id="rId12"/>
    <p:sldId id="284" r:id="rId13"/>
    <p:sldId id="279" r:id="rId14"/>
    <p:sldId id="280" r:id="rId15"/>
    <p:sldId id="261" r:id="rId16"/>
    <p:sldId id="286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1EA"/>
    <a:srgbClr val="459D79"/>
    <a:srgbClr val="8FC31F"/>
    <a:srgbClr val="404040"/>
    <a:srgbClr val="81A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0" autoAdjust="0"/>
    <p:restoredTop sz="75316" autoAdjust="0"/>
  </p:normalViewPr>
  <p:slideViewPr>
    <p:cSldViewPr snapToGrid="0">
      <p:cViewPr varScale="1">
        <p:scale>
          <a:sx n="76" d="100"/>
          <a:sy n="76" d="100"/>
        </p:scale>
        <p:origin x="2328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17A28-30DE-445B-8DC1-C1DA97AFF73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75E7C-2918-40ED-84F0-91F063D45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안녕하십니까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?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Feel to music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프로젝트를 맡은 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ai 17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기 김영훈입니다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5E7C-2918-40ED-84F0-91F063D45C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86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다음은 모델 소개입니다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먼저 가사를 한글과 영어로 구분한 뒤 따로 저장했습니다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한글 가사부분을 단어 단위로 분리를 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5E7C-2918-40ED-84F0-91F063D45C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66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단어 단위로 분리한 뒤 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TF-IDF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벡터화를 진행했습니다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벡터화 진행한 뒤 단어 간의 코사인 유사도를 파악하고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5E7C-2918-40ED-84F0-91F063D45C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99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해당 웹에서 키워드를 입력하면 키워드와 가사의 코사인 유사도가 비슷한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음악을 순서대로 추천해주는 알고리즘을 구현했습니다</a:t>
            </a:r>
            <a:r>
              <a:rPr lang="en-US" altLang="ko-KR" sz="12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5E7C-2918-40ED-84F0-91F063D45C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95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다음은 서비스 시연입니다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해당 서비스는 플라스크를 이용해서 웹에 배포했습니다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5E7C-2918-40ED-84F0-91F063D45C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85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회고입니다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5E7C-2918-40ED-84F0-91F063D45C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48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벡터화에 없던 단어를 입력하면 오류가 떴었는데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100</a:t>
            </a:r>
            <a:r>
              <a:rPr lang="ko-KR" altLang="en-US" dirty="0"/>
              <a:t>개의 데이터로만 구성해서 모델이 많이 빈약하고</a:t>
            </a:r>
            <a:r>
              <a:rPr lang="en-US" altLang="ko-KR" dirty="0"/>
              <a:t>, </a:t>
            </a:r>
            <a:r>
              <a:rPr lang="ko-KR" altLang="en-US" dirty="0"/>
              <a:t>단어가 부족합니다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시간부족으로 모델 성능 관련 부분을 많이 놓쳤습니다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한글과 영어를 분리했는데</a:t>
            </a:r>
            <a:r>
              <a:rPr lang="en-US" altLang="ko-KR" dirty="0"/>
              <a:t>,</a:t>
            </a:r>
            <a:r>
              <a:rPr lang="ko-KR" altLang="en-US" dirty="0"/>
              <a:t> 한글로만 알고리즘을 구성해서</a:t>
            </a:r>
            <a:endParaRPr lang="en-US" altLang="ko-KR" dirty="0"/>
          </a:p>
          <a:p>
            <a:r>
              <a:rPr lang="ko-KR" altLang="en-US" dirty="0"/>
              <a:t>영어로는 검색을 못 하는 것이 아쉬웠습니다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서버를 구현하는 데에 많은 어려움이 있었지만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기본적인 구축을 할 수 있어서 뿌듯함을 느꼈습니다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5E7C-2918-40ED-84F0-91F063D45C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17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 들어주어서 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5E7C-2918-40ED-84F0-91F063D45C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3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목차입니다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서론 파이프라인 모델소개 서비스 시연 회고 순으로 발표하겠습니다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5E7C-2918-40ED-84F0-91F063D45C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0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서론입니다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5E7C-2918-40ED-84F0-91F063D45C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75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Feel to music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은 사용자가 키워드를 입력하면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키워드에 맞는 음악을 추천해주는 서비스입니다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사용자의 플레이 리스트를 바탕으로 여러 음악을 추천해주는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서비스들은 이미 많이 존재 하지만 키워드를 통해 음악을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추천해주는 서비스는 많이 존재하지 않습니다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키워드를 통해 음악을 추천해주면 재미있겠다는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생각에서 서비스를 구현하게 되었습니다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5E7C-2918-40ED-84F0-91F063D45C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다음은 파이프라인입니다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5E7C-2918-40ED-84F0-91F063D45C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5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멜론 차트를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셀레니움과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뷰티풀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스프를 통해 </a:t>
            </a: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웹 동적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스크래핑을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진행했습니다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스크래핑한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데이터를 </a:t>
            </a: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관계형 데이터 베이스인 </a:t>
            </a:r>
            <a:r>
              <a:rPr lang="en-US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mysql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저장한뒤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 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저장된 데이터베이스를 통해 </a:t>
            </a: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데이터를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시각화했습니다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또한 데이터베이스를 이용하여 </a:t>
            </a: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sklearn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사이킷런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tf-idf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모델로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추천 알고리즘 구현했습니다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알고리즘을 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flask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를 통해 서비스를 배포했습니다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5E7C-2918-40ED-84F0-91F063D45C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709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다음은 모델 소개입니다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5E7C-2918-40ED-84F0-91F063D45C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84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먼저 데이터 소개입니다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4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월 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11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일 기준 멜론차트 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100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데이터를 </a:t>
            </a: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순위 노래고유번호 제목 </a:t>
            </a: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가수 앨범 장르 가사 좋아요 </a:t>
            </a: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순으로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스크래핑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모델을 설명해드릴 때 말씀드리겠지만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해당 가사를 한글과 영어로 분리하는 작업을 수행했습니다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5E7C-2918-40ED-84F0-91F063D45C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65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다음은 데이터 시각화입니다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데이터 시각화는 메타베이스를 통해 시각화 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5E7C-2918-40ED-84F0-91F063D45C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9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5AB302D-0646-4686-BEF3-95D9AA824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" y="2112"/>
            <a:ext cx="9901594" cy="685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3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A16C-FF91-44E7-8C71-2B117B43094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E96B-03B9-441A-920A-89356568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A16C-FF91-44E7-8C71-2B117B43094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E96B-03B9-441A-920A-89356568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8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1A8F5AF-AD2A-45B5-8E49-53F2BEF491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" y="0"/>
            <a:ext cx="9904642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1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1356745-459A-4A6B-9A42-8DBC26585A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464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6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9610E8E-D188-4DE4-8377-D449A90990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644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8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DFA9BE7-8240-4F0D-BB25-63056E00F1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464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3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CEFA0F4-0284-4005-A67C-154B0D2D9FCA}"/>
              </a:ext>
            </a:extLst>
          </p:cNvPr>
          <p:cNvSpPr/>
          <p:nvPr userDrawn="1"/>
        </p:nvSpPr>
        <p:spPr>
          <a:xfrm>
            <a:off x="0" y="0"/>
            <a:ext cx="9906000" cy="561975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A26FD806-68FE-42B3-98AB-9DF38D4A8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9278"/>
            <a:ext cx="9570244" cy="15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2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F3E968-C0FB-4FB8-AC70-C0262D7EC7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" y="2113"/>
            <a:ext cx="9901594" cy="685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1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A16C-FF91-44E7-8C71-2B117B43094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E96B-03B9-441A-920A-89356568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8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A16C-FF91-44E7-8C71-2B117B43094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E96B-03B9-441A-920A-89356568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0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A16C-FF91-44E7-8C71-2B117B43094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E96B-03B9-441A-920A-89356568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0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8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12" Type="http://schemas.openxmlformats.org/officeDocument/2006/relationships/image" Target="../media/image3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7.sv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래픽 11">
            <a:extLst>
              <a:ext uri="{FF2B5EF4-FFF2-40B4-BE49-F238E27FC236}">
                <a16:creationId xmlns:a16="http://schemas.microsoft.com/office/drawing/2014/main" id="{011D9FED-756B-43C9-A22A-711713490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9338" y="4671877"/>
            <a:ext cx="151511" cy="393929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1CF3675A-E7B0-4FE5-BB5A-06AC47F8B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8418" y="2122246"/>
            <a:ext cx="351779" cy="364808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FA8CA59F-7296-4603-9B61-7D79943CA9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12172" y="3594924"/>
            <a:ext cx="220079" cy="317893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6CCE8D9-341E-44EE-8842-75ADADA505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883" y="3782445"/>
            <a:ext cx="256760" cy="317894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C137A93-3C3D-469F-884D-C10C94634F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8401" y="5374916"/>
            <a:ext cx="389213" cy="350291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8A98F49-79BF-4229-A6CC-91ED3B039B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96854" y="3579176"/>
            <a:ext cx="1909146" cy="143805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CDC2BAEA-D880-42EE-BEE6-9FF0F97DD6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3490149"/>
            <a:ext cx="5026785" cy="1769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7AB3AD-1BFC-42EE-7757-41A67B2F605E}"/>
              </a:ext>
            </a:extLst>
          </p:cNvPr>
          <p:cNvSpPr txBox="1"/>
          <p:nvPr/>
        </p:nvSpPr>
        <p:spPr>
          <a:xfrm>
            <a:off x="749325" y="479834"/>
            <a:ext cx="5026785" cy="2123658"/>
          </a:xfrm>
          <a:prstGeom prst="rect">
            <a:avLst/>
          </a:prstGeom>
          <a:solidFill>
            <a:srgbClr val="F4F1EA"/>
          </a:solidFill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81AA11"/>
                </a:solidFill>
                <a:latin typeface="Berlin Sans FB Demi" panose="020E0802020502020306" pitchFamily="34" charset="0"/>
              </a:rPr>
              <a:t>Feel To Music </a:t>
            </a:r>
          </a:p>
          <a:p>
            <a:r>
              <a:rPr lang="en-US" altLang="ko-KR" sz="5400" b="1" dirty="0">
                <a:solidFill>
                  <a:srgbClr val="81AA11"/>
                </a:solidFill>
                <a:latin typeface="Berlin Sans FB Demi" panose="020E0802020502020306" pitchFamily="34" charset="0"/>
              </a:rPr>
              <a:t>Project </a:t>
            </a:r>
          </a:p>
          <a:p>
            <a:endParaRPr lang="en-US" altLang="ko-KR" sz="2400" dirty="0">
              <a:solidFill>
                <a:srgbClr val="81AA1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FB54CD-469F-F50F-563A-978DC9430246}"/>
              </a:ext>
            </a:extLst>
          </p:cNvPr>
          <p:cNvSpPr/>
          <p:nvPr/>
        </p:nvSpPr>
        <p:spPr>
          <a:xfrm>
            <a:off x="829229" y="2445976"/>
            <a:ext cx="3081867" cy="391587"/>
          </a:xfrm>
          <a:prstGeom prst="roundRect">
            <a:avLst/>
          </a:prstGeom>
          <a:solidFill>
            <a:srgbClr val="81A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D7934-27E6-4447-B679-7A61658A85B9}"/>
              </a:ext>
            </a:extLst>
          </p:cNvPr>
          <p:cNvSpPr txBox="1">
            <a:spLocks/>
          </p:cNvSpPr>
          <p:nvPr/>
        </p:nvSpPr>
        <p:spPr>
          <a:xfrm>
            <a:off x="829228" y="2445976"/>
            <a:ext cx="308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F1E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CodeStates_AI_17_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F1E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김영훈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EF6111-F598-D4EE-41B8-FC4B3CD9E893}"/>
              </a:ext>
            </a:extLst>
          </p:cNvPr>
          <p:cNvSpPr/>
          <p:nvPr/>
        </p:nvSpPr>
        <p:spPr>
          <a:xfrm>
            <a:off x="479834" y="5065806"/>
            <a:ext cx="1683944" cy="659401"/>
          </a:xfrm>
          <a:prstGeom prst="rect">
            <a:avLst/>
          </a:prstGeom>
          <a:solidFill>
            <a:srgbClr val="F4F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0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16 -1.85185E-6 L -0.00016 0.00926 L -0.00016 -1.85185E-6 Z " pathEditMode="relative" rAng="0" ptsTypes="AAA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6 1.85185E-6 L -0.00016 0.00926 L -0.00016 1.85185E-6 Z " pathEditMode="relative" rAng="0" ptsTypes="AAA">
                                      <p:cBhvr>
                                        <p:cTn id="1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6 1.11111E-6 L -0.00016 0.00926 L -0.00016 1.11111E-6 Z " pathEditMode="relative" rAng="0" ptsTypes="AAA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6 -1.11111E-6 L -0.00016 0.00926 L -0.00016 -1.11111E-6 Z " pathEditMode="relative" rAng="0" ptsTypes="AAA">
                                      <p:cBhvr>
                                        <p:cTn id="2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16 7.40741E-7 L -0.00016 0.00926 L -0.00016 7.40741E-7 Z " pathEditMode="relative" rAng="0" ptsTypes="AAA">
                                      <p:cBhvr>
                                        <p:cTn id="2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057F33-C27A-4139-9DBF-DE0D826A784D}"/>
              </a:ext>
            </a:extLst>
          </p:cNvPr>
          <p:cNvSpPr/>
          <p:nvPr/>
        </p:nvSpPr>
        <p:spPr>
          <a:xfrm>
            <a:off x="0" y="0"/>
            <a:ext cx="9906000" cy="561975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F21D7DA4-17A1-40AD-ADFC-84F0C7ABD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29278"/>
            <a:ext cx="9570244" cy="15435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70B0EBE-46AC-428D-90F9-04FF7FFA00FF}"/>
              </a:ext>
            </a:extLst>
          </p:cNvPr>
          <p:cNvSpPr/>
          <p:nvPr/>
        </p:nvSpPr>
        <p:spPr>
          <a:xfrm>
            <a:off x="1078822" y="208032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>
                    <a:alpha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endParaRPr lang="ko-KR" altLang="en-US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1AA1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C65A2-22DA-4AEF-8047-3A5397C5D5D3}"/>
              </a:ext>
            </a:extLst>
          </p:cNvPr>
          <p:cNvSpPr txBox="1"/>
          <p:nvPr/>
        </p:nvSpPr>
        <p:spPr>
          <a:xfrm>
            <a:off x="1782985" y="331143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모델 소개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F0B4DA-1863-4DF7-B101-ABF9C39C39B4}"/>
              </a:ext>
            </a:extLst>
          </p:cNvPr>
          <p:cNvSpPr txBox="1">
            <a:spLocks/>
          </p:cNvSpPr>
          <p:nvPr/>
        </p:nvSpPr>
        <p:spPr>
          <a:xfrm>
            <a:off x="1260107" y="1152941"/>
            <a:ext cx="1160574" cy="369332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spc="-150" dirty="0">
                <a:solidFill>
                  <a:srgbClr val="30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소개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C67D08-798B-97A7-4B45-705B7695ECA6}"/>
              </a:ext>
            </a:extLst>
          </p:cNvPr>
          <p:cNvSpPr/>
          <p:nvPr/>
        </p:nvSpPr>
        <p:spPr>
          <a:xfrm>
            <a:off x="592540" y="4901937"/>
            <a:ext cx="8720920" cy="1378955"/>
          </a:xfrm>
          <a:prstGeom prst="roundRect">
            <a:avLst/>
          </a:prstGeom>
          <a:solidFill>
            <a:srgbClr val="459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가사를 한글과 영어로 구분한 뒤 따로 저장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한글 가사 부분을 단어 단위로 분리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E5B974-EA26-5CD1-AB2E-3A8C1B053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002" y="1812805"/>
            <a:ext cx="7595993" cy="216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98B4B5-A772-2F0E-4697-814584FAB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540" y="2881382"/>
            <a:ext cx="4719686" cy="2145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A36A98-6B96-56BA-039D-4F34B8A67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3032" y="3250363"/>
            <a:ext cx="4660086" cy="2145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314B8E-F119-A8E1-D529-9ACA16AF7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6969" y="4341286"/>
            <a:ext cx="6752060" cy="214530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21E542D-0644-5722-155E-6869E420B938}"/>
              </a:ext>
            </a:extLst>
          </p:cNvPr>
          <p:cNvSpPr/>
          <p:nvPr/>
        </p:nvSpPr>
        <p:spPr>
          <a:xfrm rot="16200000" flipH="1">
            <a:off x="4758292" y="2144433"/>
            <a:ext cx="389414" cy="599934"/>
          </a:xfrm>
          <a:prstGeom prst="rightArrow">
            <a:avLst/>
          </a:prstGeom>
          <a:solidFill>
            <a:srgbClr val="8FC31F"/>
          </a:solidFill>
          <a:ln>
            <a:solidFill>
              <a:srgbClr val="40404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EEE1BD8-C087-347D-1F0E-20F33441545B}"/>
              </a:ext>
            </a:extLst>
          </p:cNvPr>
          <p:cNvSpPr/>
          <p:nvPr/>
        </p:nvSpPr>
        <p:spPr>
          <a:xfrm rot="16200000" flipH="1">
            <a:off x="4758292" y="3620838"/>
            <a:ext cx="389414" cy="599934"/>
          </a:xfrm>
          <a:prstGeom prst="rightArrow">
            <a:avLst/>
          </a:prstGeom>
          <a:solidFill>
            <a:srgbClr val="8FC31F"/>
          </a:solidFill>
          <a:ln>
            <a:solidFill>
              <a:srgbClr val="40404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32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057F33-C27A-4139-9DBF-DE0D826A784D}"/>
              </a:ext>
            </a:extLst>
          </p:cNvPr>
          <p:cNvSpPr/>
          <p:nvPr/>
        </p:nvSpPr>
        <p:spPr>
          <a:xfrm>
            <a:off x="0" y="0"/>
            <a:ext cx="9906000" cy="561975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F21D7DA4-17A1-40AD-ADFC-84F0C7ABD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29278"/>
            <a:ext cx="9570244" cy="15435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70B0EBE-46AC-428D-90F9-04FF7FFA00FF}"/>
              </a:ext>
            </a:extLst>
          </p:cNvPr>
          <p:cNvSpPr/>
          <p:nvPr/>
        </p:nvSpPr>
        <p:spPr>
          <a:xfrm>
            <a:off x="1078822" y="208032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>
                    <a:alpha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endParaRPr lang="ko-KR" altLang="en-US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1AA1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C65A2-22DA-4AEF-8047-3A5397C5D5D3}"/>
              </a:ext>
            </a:extLst>
          </p:cNvPr>
          <p:cNvSpPr txBox="1"/>
          <p:nvPr/>
        </p:nvSpPr>
        <p:spPr>
          <a:xfrm>
            <a:off x="1782985" y="331143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모델 소개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F0B4DA-1863-4DF7-B101-ABF9C39C39B4}"/>
              </a:ext>
            </a:extLst>
          </p:cNvPr>
          <p:cNvSpPr txBox="1">
            <a:spLocks/>
          </p:cNvSpPr>
          <p:nvPr/>
        </p:nvSpPr>
        <p:spPr>
          <a:xfrm>
            <a:off x="1260107" y="1152941"/>
            <a:ext cx="1160574" cy="369332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spc="-150" dirty="0">
                <a:solidFill>
                  <a:srgbClr val="30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소개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C67D08-798B-97A7-4B45-705B7695ECA6}"/>
              </a:ext>
            </a:extLst>
          </p:cNvPr>
          <p:cNvSpPr/>
          <p:nvPr/>
        </p:nvSpPr>
        <p:spPr>
          <a:xfrm>
            <a:off x="592540" y="4901937"/>
            <a:ext cx="8720920" cy="1378955"/>
          </a:xfrm>
          <a:prstGeom prst="roundRect">
            <a:avLst/>
          </a:prstGeom>
          <a:solidFill>
            <a:srgbClr val="459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단어 단위로 분리한 뒤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TF-IDF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벡터화 진행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벡터화 진행한 뒤 단어 간의 코사인 유사도를 파악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D314B8E-F119-A8E1-D529-9ACA16AF7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969" y="1816958"/>
            <a:ext cx="6752060" cy="21453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DD3BFA3-12F0-EAD1-9E5D-10D5720D9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795" y="3079722"/>
            <a:ext cx="4134408" cy="942158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BC7804B-486E-595D-EE84-C057493FD4EE}"/>
              </a:ext>
            </a:extLst>
          </p:cNvPr>
          <p:cNvSpPr/>
          <p:nvPr/>
        </p:nvSpPr>
        <p:spPr>
          <a:xfrm rot="16200000" flipH="1">
            <a:off x="4758292" y="2255638"/>
            <a:ext cx="389414" cy="599934"/>
          </a:xfrm>
          <a:prstGeom prst="rightArrow">
            <a:avLst/>
          </a:prstGeom>
          <a:solidFill>
            <a:srgbClr val="8FC31F"/>
          </a:solidFill>
          <a:ln>
            <a:solidFill>
              <a:srgbClr val="40404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77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057F33-C27A-4139-9DBF-DE0D826A784D}"/>
              </a:ext>
            </a:extLst>
          </p:cNvPr>
          <p:cNvSpPr/>
          <p:nvPr/>
        </p:nvSpPr>
        <p:spPr>
          <a:xfrm>
            <a:off x="0" y="0"/>
            <a:ext cx="9906000" cy="561975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F21D7DA4-17A1-40AD-ADFC-84F0C7ABD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29278"/>
            <a:ext cx="9570244" cy="15435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70B0EBE-46AC-428D-90F9-04FF7FFA00FF}"/>
              </a:ext>
            </a:extLst>
          </p:cNvPr>
          <p:cNvSpPr/>
          <p:nvPr/>
        </p:nvSpPr>
        <p:spPr>
          <a:xfrm>
            <a:off x="1078822" y="208032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>
                    <a:alpha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endParaRPr lang="ko-KR" altLang="en-US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1AA1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C65A2-22DA-4AEF-8047-3A5397C5D5D3}"/>
              </a:ext>
            </a:extLst>
          </p:cNvPr>
          <p:cNvSpPr txBox="1"/>
          <p:nvPr/>
        </p:nvSpPr>
        <p:spPr>
          <a:xfrm>
            <a:off x="1782985" y="331143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모델 소개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F0B4DA-1863-4DF7-B101-ABF9C39C39B4}"/>
              </a:ext>
            </a:extLst>
          </p:cNvPr>
          <p:cNvSpPr txBox="1">
            <a:spLocks/>
          </p:cNvSpPr>
          <p:nvPr/>
        </p:nvSpPr>
        <p:spPr>
          <a:xfrm>
            <a:off x="1260107" y="1152941"/>
            <a:ext cx="1160574" cy="369332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spc="-150" dirty="0">
                <a:solidFill>
                  <a:srgbClr val="30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소개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C67D08-798B-97A7-4B45-705B7695ECA6}"/>
              </a:ext>
            </a:extLst>
          </p:cNvPr>
          <p:cNvSpPr/>
          <p:nvPr/>
        </p:nvSpPr>
        <p:spPr>
          <a:xfrm>
            <a:off x="592540" y="4901937"/>
            <a:ext cx="8720920" cy="1378955"/>
          </a:xfrm>
          <a:prstGeom prst="roundRect">
            <a:avLst/>
          </a:prstGeom>
          <a:solidFill>
            <a:srgbClr val="459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웹에서 키워드를 입력하면 키워드와 코사인 유사도가 가까운 가사들의 음악을 추천해줌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5D4AD7-E5D7-BAAB-2B11-F5FDB555A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65" y="2032998"/>
            <a:ext cx="3384000" cy="19025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64C375-9769-2A3F-56F9-7CB6980B6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172" y="1242599"/>
            <a:ext cx="3384000" cy="348339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64E2B2C-05DA-28AE-8E2B-F1C3C4957EB0}"/>
              </a:ext>
            </a:extLst>
          </p:cNvPr>
          <p:cNvSpPr/>
          <p:nvPr/>
        </p:nvSpPr>
        <p:spPr>
          <a:xfrm>
            <a:off x="4510447" y="2838782"/>
            <a:ext cx="757343" cy="291023"/>
          </a:xfrm>
          <a:prstGeom prst="rightArrow">
            <a:avLst/>
          </a:prstGeom>
          <a:solidFill>
            <a:srgbClr val="8FC31F"/>
          </a:solidFill>
          <a:ln>
            <a:solidFill>
              <a:srgbClr val="40404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23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C49EE5F-5DAB-4042-AD9A-247C4FEFF60D}"/>
              </a:ext>
            </a:extLst>
          </p:cNvPr>
          <p:cNvSpPr/>
          <p:nvPr/>
        </p:nvSpPr>
        <p:spPr>
          <a:xfrm>
            <a:off x="4952322" y="1783834"/>
            <a:ext cx="36391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서비스 시연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0CB73-8D28-B40D-9737-07BC594B4A6A}"/>
              </a:ext>
            </a:extLst>
          </p:cNvPr>
          <p:cNvSpPr/>
          <p:nvPr/>
        </p:nvSpPr>
        <p:spPr>
          <a:xfrm>
            <a:off x="2139885" y="3044858"/>
            <a:ext cx="763571" cy="1253764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F4F1E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endParaRPr lang="ko-KR" altLang="en-US" sz="9600" dirty="0">
              <a:solidFill>
                <a:srgbClr val="F4F1E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80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C49EE5F-5DAB-4042-AD9A-247C4FEFF60D}"/>
              </a:ext>
            </a:extLst>
          </p:cNvPr>
          <p:cNvSpPr/>
          <p:nvPr/>
        </p:nvSpPr>
        <p:spPr>
          <a:xfrm>
            <a:off x="4952322" y="1783834"/>
            <a:ext cx="16674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회고 </a:t>
            </a:r>
            <a:endParaRPr lang="ko-KR" altLang="en-US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1A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0CB73-8D28-B40D-9737-07BC594B4A6A}"/>
              </a:ext>
            </a:extLst>
          </p:cNvPr>
          <p:cNvSpPr/>
          <p:nvPr/>
        </p:nvSpPr>
        <p:spPr>
          <a:xfrm>
            <a:off x="2139885" y="3044858"/>
            <a:ext cx="763571" cy="1253764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F4F1E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endParaRPr lang="ko-KR" altLang="en-US" sz="9600" dirty="0">
              <a:solidFill>
                <a:srgbClr val="F4F1E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93FE7-FD81-3C66-32CC-4263CD1035A7}"/>
              </a:ext>
            </a:extLst>
          </p:cNvPr>
          <p:cNvSpPr txBox="1"/>
          <p:nvPr/>
        </p:nvSpPr>
        <p:spPr>
          <a:xfrm>
            <a:off x="5492613" y="3226374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아쉬운  점  및  </a:t>
            </a:r>
            <a:r>
              <a:rPr lang="ko-KR" altLang="en-US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느낀점</a:t>
            </a:r>
            <a:r>
              <a:rPr lang="ko-KR" altLang="en-US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9AC853D3-EA0F-9486-B70E-6690A357B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252" y="3224795"/>
            <a:ext cx="264936" cy="37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017 -2.22222E-6 L -0.00017 0.00926 L -0.00017 -2.22222E-6 Z " pathEditMode="relative" rAng="0" ptsTypes="AAA">
                                      <p:cBhvr>
                                        <p:cTn id="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057F33-C27A-4139-9DBF-DE0D826A784D}"/>
              </a:ext>
            </a:extLst>
          </p:cNvPr>
          <p:cNvSpPr/>
          <p:nvPr/>
        </p:nvSpPr>
        <p:spPr>
          <a:xfrm>
            <a:off x="0" y="0"/>
            <a:ext cx="9906000" cy="561975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F21D7DA4-17A1-40AD-ADFC-84F0C7ABD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29278"/>
            <a:ext cx="9570244" cy="15435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70B0EBE-46AC-428D-90F9-04FF7FFA00FF}"/>
              </a:ext>
            </a:extLst>
          </p:cNvPr>
          <p:cNvSpPr/>
          <p:nvPr/>
        </p:nvSpPr>
        <p:spPr>
          <a:xfrm>
            <a:off x="1078822" y="208032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>
                    <a:alpha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</a:t>
            </a:r>
            <a:endParaRPr lang="ko-KR" altLang="en-US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1AA1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C65A2-22DA-4AEF-8047-3A5397C5D5D3}"/>
              </a:ext>
            </a:extLst>
          </p:cNvPr>
          <p:cNvSpPr txBox="1"/>
          <p:nvPr/>
        </p:nvSpPr>
        <p:spPr>
          <a:xfrm>
            <a:off x="1782985" y="331143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회고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76B3128-F540-6908-6159-777930FA6FDD}"/>
              </a:ext>
            </a:extLst>
          </p:cNvPr>
          <p:cNvSpPr/>
          <p:nvPr/>
        </p:nvSpPr>
        <p:spPr>
          <a:xfrm>
            <a:off x="592540" y="1751619"/>
            <a:ext cx="8720920" cy="828000"/>
          </a:xfrm>
          <a:prstGeom prst="roundRect">
            <a:avLst/>
          </a:prstGeom>
          <a:solidFill>
            <a:srgbClr val="459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100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개의 데이터로만 구성해서 모델이 많이 빈약하고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단어가 부족하다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8ED8176-34C8-07C6-E07A-6EE57097B0D0}"/>
              </a:ext>
            </a:extLst>
          </p:cNvPr>
          <p:cNvSpPr/>
          <p:nvPr/>
        </p:nvSpPr>
        <p:spPr>
          <a:xfrm>
            <a:off x="592540" y="2913571"/>
            <a:ext cx="8720920" cy="828000"/>
          </a:xfrm>
          <a:prstGeom prst="roundRect">
            <a:avLst/>
          </a:prstGeom>
          <a:solidFill>
            <a:srgbClr val="459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시간부족으로 모델 성능 관련부분을 많이 놓쳤다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6EB55FB-736D-AD3C-209C-91B69E8C5910}"/>
              </a:ext>
            </a:extLst>
          </p:cNvPr>
          <p:cNvSpPr/>
          <p:nvPr/>
        </p:nvSpPr>
        <p:spPr>
          <a:xfrm>
            <a:off x="592540" y="4075523"/>
            <a:ext cx="8720920" cy="828000"/>
          </a:xfrm>
          <a:prstGeom prst="roundRect">
            <a:avLst/>
          </a:prstGeom>
          <a:solidFill>
            <a:srgbClr val="459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한글과 영어를 분리했는데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한글로만 알고리즘을 구성했다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20159217-DBA9-2368-5C92-2D72E8FDEF02}"/>
              </a:ext>
            </a:extLst>
          </p:cNvPr>
          <p:cNvSpPr txBox="1">
            <a:spLocks/>
          </p:cNvSpPr>
          <p:nvPr/>
        </p:nvSpPr>
        <p:spPr>
          <a:xfrm>
            <a:off x="1260107" y="1152941"/>
            <a:ext cx="2321148" cy="369332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spc="-150" dirty="0">
                <a:solidFill>
                  <a:srgbClr val="30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 및 </a:t>
            </a:r>
            <a:r>
              <a:rPr lang="ko-KR" altLang="en-US" sz="2400" spc="-150" dirty="0" err="1">
                <a:solidFill>
                  <a:srgbClr val="30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느낀점</a:t>
            </a:r>
            <a:r>
              <a:rPr lang="ko-KR" altLang="en-US" sz="2400" spc="-150" dirty="0">
                <a:solidFill>
                  <a:srgbClr val="30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B802C4C-2D40-C726-A960-9E38EEC6AFD5}"/>
              </a:ext>
            </a:extLst>
          </p:cNvPr>
          <p:cNvSpPr/>
          <p:nvPr/>
        </p:nvSpPr>
        <p:spPr>
          <a:xfrm>
            <a:off x="592540" y="5237475"/>
            <a:ext cx="8720920" cy="828000"/>
          </a:xfrm>
          <a:prstGeom prst="roundRect">
            <a:avLst/>
          </a:prstGeom>
          <a:solidFill>
            <a:srgbClr val="459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서버 구현하는데 많은 어려움을 느꼈지만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기본적인 구축을 할 수 있어 뿌듯했다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2011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B9508F9-B394-404F-84A3-24F1C1582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" y="2113"/>
            <a:ext cx="9901594" cy="6855887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1CF3675A-E7B0-4FE5-BB5A-06AC47F8B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8418" y="2122246"/>
            <a:ext cx="351779" cy="364808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FA8CA59F-7296-4603-9B61-7D79943CA9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2172" y="3594924"/>
            <a:ext cx="220079" cy="317893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6CCE8D9-341E-44EE-8842-75ADADA505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1883" y="3782445"/>
            <a:ext cx="256760" cy="317894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C137A93-3C3D-469F-884D-C10C94634F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08401" y="5374916"/>
            <a:ext cx="389213" cy="350291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8A98F49-79BF-4229-A6CC-91ED3B039B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96854" y="3579176"/>
            <a:ext cx="1909146" cy="143805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CDC2BAEA-D880-42EE-BEE6-9FF0F97DD6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3490149"/>
            <a:ext cx="5026785" cy="1769135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CC042746-ADEB-4779-9C57-8FD4197957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9338" y="4671877"/>
            <a:ext cx="151511" cy="39392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2BB34F3-A84E-8272-6AE9-160753BC4086}"/>
              </a:ext>
            </a:extLst>
          </p:cNvPr>
          <p:cNvSpPr/>
          <p:nvPr/>
        </p:nvSpPr>
        <p:spPr>
          <a:xfrm>
            <a:off x="708387" y="5267089"/>
            <a:ext cx="3081867" cy="391587"/>
          </a:xfrm>
          <a:prstGeom prst="roundRect">
            <a:avLst/>
          </a:prstGeom>
          <a:solidFill>
            <a:srgbClr val="81A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0F572-8A64-0737-1DD0-419FAB0C545E}"/>
              </a:ext>
            </a:extLst>
          </p:cNvPr>
          <p:cNvSpPr txBox="1">
            <a:spLocks/>
          </p:cNvSpPr>
          <p:nvPr/>
        </p:nvSpPr>
        <p:spPr>
          <a:xfrm>
            <a:off x="708386" y="5267089"/>
            <a:ext cx="308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F1E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CodeStates_AI_17_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F1E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김영훈</a:t>
            </a:r>
          </a:p>
        </p:txBody>
      </p:sp>
    </p:spTree>
    <p:extLst>
      <p:ext uri="{BB962C8B-B14F-4D97-AF65-F5344CB8AC3E}">
        <p14:creationId xmlns:p14="http://schemas.microsoft.com/office/powerpoint/2010/main" val="20938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16 -1.85185E-6 L -0.00016 0.00926 L -0.00016 -1.85185E-6 Z " pathEditMode="relative" rAng="0" ptsTypes="AAA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6 1.85185E-6 L -0.00016 0.00926 L -0.00016 1.85185E-6 Z " pathEditMode="relative" rAng="0" ptsTypes="AAA">
                                      <p:cBhvr>
                                        <p:cTn id="1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6 1.11111E-6 L -0.00016 0.00926 L -0.00016 1.11111E-6 Z " pathEditMode="relative" rAng="0" ptsTypes="AAA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6 -1.11111E-6 L -0.00016 0.00926 L -0.00016 -1.11111E-6 Z " pathEditMode="relative" rAng="0" ptsTypes="AAA">
                                      <p:cBhvr>
                                        <p:cTn id="2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16 7.40741E-7 L -0.00016 0.00926 L -0.00016 7.40741E-7 Z " pathEditMode="relative" rAng="0" ptsTypes="AAA">
                                      <p:cBhvr>
                                        <p:cTn id="3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6E6E3597-0D58-41AD-80CD-ABE5AD36E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5387" y="1997986"/>
            <a:ext cx="278184" cy="410652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C5CDC1E4-DE8C-474F-98E2-E74416C9B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5133" y="3852051"/>
            <a:ext cx="264936" cy="370911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A54D2957-184C-48E6-93FB-CE0CE2F90E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30069" y="3039797"/>
            <a:ext cx="437146" cy="39740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C68209-7195-4D61-8081-63BD80D18006}"/>
              </a:ext>
            </a:extLst>
          </p:cNvPr>
          <p:cNvCxnSpPr>
            <a:cxnSpLocks/>
          </p:cNvCxnSpPr>
          <p:nvPr/>
        </p:nvCxnSpPr>
        <p:spPr>
          <a:xfrm>
            <a:off x="1504950" y="1695450"/>
            <a:ext cx="0" cy="3838575"/>
          </a:xfrm>
          <a:prstGeom prst="line">
            <a:avLst/>
          </a:prstGeom>
          <a:ln w="19050">
            <a:solidFill>
              <a:srgbClr val="81A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CC118B9-BFDE-4AD1-9CFC-3252781F1A56}"/>
              </a:ext>
            </a:extLst>
          </p:cNvPr>
          <p:cNvGrpSpPr/>
          <p:nvPr/>
        </p:nvGrpSpPr>
        <p:grpSpPr>
          <a:xfrm>
            <a:off x="1266825" y="2057401"/>
            <a:ext cx="4371975" cy="476250"/>
            <a:chOff x="1266825" y="2057401"/>
            <a:chExt cx="4371975" cy="4762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FE4615-8E36-4B5D-8C42-1D66E768BC10}"/>
                </a:ext>
              </a:extLst>
            </p:cNvPr>
            <p:cNvSpPr txBox="1"/>
            <p:nvPr/>
          </p:nvSpPr>
          <p:spPr>
            <a:xfrm>
              <a:off x="1781175" y="2080083"/>
              <a:ext cx="38576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81AA1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 panose="020B0604020202020204" pitchFamily="34" charset="0"/>
                </a:rPr>
                <a:t>서론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D7292E8-D7B6-43B6-9FB8-BE83930AC960}"/>
                </a:ext>
              </a:extLst>
            </p:cNvPr>
            <p:cNvSpPr/>
            <p:nvPr/>
          </p:nvSpPr>
          <p:spPr>
            <a:xfrm>
              <a:off x="1266825" y="2057401"/>
              <a:ext cx="476250" cy="476250"/>
            </a:xfrm>
            <a:prstGeom prst="ellipse">
              <a:avLst/>
            </a:prstGeom>
            <a:solidFill>
              <a:srgbClr val="81A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 panose="020B0604020202020204" pitchFamily="34" charset="0"/>
                </a:rPr>
                <a:t>1</a:t>
              </a:r>
              <a:endParaRPr lang="ko-KR" altLang="en-US" sz="240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AB64C6F-250B-4D10-992B-173CD4D9F1B4}"/>
              </a:ext>
            </a:extLst>
          </p:cNvPr>
          <p:cNvGrpSpPr/>
          <p:nvPr/>
        </p:nvGrpSpPr>
        <p:grpSpPr>
          <a:xfrm>
            <a:off x="1266825" y="2842759"/>
            <a:ext cx="4371975" cy="476250"/>
            <a:chOff x="1266825" y="2876551"/>
            <a:chExt cx="4371975" cy="47625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C6745D-52FE-4CA7-95A5-EDE095643530}"/>
                </a:ext>
              </a:extLst>
            </p:cNvPr>
            <p:cNvSpPr/>
            <p:nvPr/>
          </p:nvSpPr>
          <p:spPr>
            <a:xfrm>
              <a:off x="1266825" y="2876551"/>
              <a:ext cx="476250" cy="476250"/>
            </a:xfrm>
            <a:prstGeom prst="ellipse">
              <a:avLst/>
            </a:prstGeom>
            <a:solidFill>
              <a:srgbClr val="81A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 panose="020B0604020202020204" pitchFamily="34" charset="0"/>
                </a:rPr>
                <a:t>2</a:t>
              </a:r>
              <a:endParaRPr lang="ko-KR" altLang="en-US" sz="240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E52DFA-6A0C-4110-ADE8-1EA665DF42EB}"/>
                </a:ext>
              </a:extLst>
            </p:cNvPr>
            <p:cNvSpPr txBox="1"/>
            <p:nvPr/>
          </p:nvSpPr>
          <p:spPr>
            <a:xfrm>
              <a:off x="1781175" y="2899233"/>
              <a:ext cx="38576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81AA1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 panose="020B0604020202020204" pitchFamily="34" charset="0"/>
                </a:rPr>
                <a:t>파이프라인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6998200-F376-475F-A413-4D227CD3C515}"/>
              </a:ext>
            </a:extLst>
          </p:cNvPr>
          <p:cNvGrpSpPr/>
          <p:nvPr/>
        </p:nvGrpSpPr>
        <p:grpSpPr>
          <a:xfrm>
            <a:off x="1266825" y="3628117"/>
            <a:ext cx="4371975" cy="476250"/>
            <a:chOff x="1266825" y="3695701"/>
            <a:chExt cx="4371975" cy="47625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A0B4AAE-A158-4685-B293-556D2991A0C7}"/>
                </a:ext>
              </a:extLst>
            </p:cNvPr>
            <p:cNvSpPr/>
            <p:nvPr/>
          </p:nvSpPr>
          <p:spPr>
            <a:xfrm>
              <a:off x="1266825" y="3695701"/>
              <a:ext cx="476250" cy="476250"/>
            </a:xfrm>
            <a:prstGeom prst="ellipse">
              <a:avLst/>
            </a:prstGeom>
            <a:solidFill>
              <a:srgbClr val="81A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 panose="020B0604020202020204" pitchFamily="34" charset="0"/>
                </a:rPr>
                <a:t>3</a:t>
              </a:r>
              <a:endParaRPr lang="ko-KR" altLang="en-US" sz="240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592E47-C0A7-4FE7-A2F4-1E7B8B124AEC}"/>
                </a:ext>
              </a:extLst>
            </p:cNvPr>
            <p:cNvSpPr txBox="1"/>
            <p:nvPr/>
          </p:nvSpPr>
          <p:spPr>
            <a:xfrm>
              <a:off x="1781175" y="3718383"/>
              <a:ext cx="38576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81AA1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 panose="020B0604020202020204" pitchFamily="34" charset="0"/>
                </a:rPr>
                <a:t>모델 소개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64944D-B0FF-4FFB-B51C-CF15CA75FA7C}"/>
              </a:ext>
            </a:extLst>
          </p:cNvPr>
          <p:cNvGrpSpPr/>
          <p:nvPr/>
        </p:nvGrpSpPr>
        <p:grpSpPr>
          <a:xfrm>
            <a:off x="1266825" y="4413475"/>
            <a:ext cx="4371975" cy="476250"/>
            <a:chOff x="1266825" y="4514851"/>
            <a:chExt cx="4371975" cy="47625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80ED75A-BF2F-4097-BC8A-7DD77D3E0B9B}"/>
                </a:ext>
              </a:extLst>
            </p:cNvPr>
            <p:cNvSpPr/>
            <p:nvPr/>
          </p:nvSpPr>
          <p:spPr>
            <a:xfrm>
              <a:off x="1266825" y="4514851"/>
              <a:ext cx="476250" cy="476250"/>
            </a:xfrm>
            <a:prstGeom prst="ellipse">
              <a:avLst/>
            </a:prstGeom>
            <a:solidFill>
              <a:srgbClr val="81A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 panose="020B0604020202020204" pitchFamily="34" charset="0"/>
                </a:rPr>
                <a:t>4</a:t>
              </a:r>
              <a:endParaRPr lang="ko-KR" altLang="en-US" sz="240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4B0EC0-934B-4F92-BD20-57742B923B32}"/>
                </a:ext>
              </a:extLst>
            </p:cNvPr>
            <p:cNvSpPr txBox="1"/>
            <p:nvPr/>
          </p:nvSpPr>
          <p:spPr>
            <a:xfrm>
              <a:off x="1781175" y="4537533"/>
              <a:ext cx="38576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81AA1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 panose="020B0604020202020204" pitchFamily="34" charset="0"/>
                </a:rPr>
                <a:t>서비스 시연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1C04258-61D8-4C93-B3D0-526E5B8E4FE6}"/>
              </a:ext>
            </a:extLst>
          </p:cNvPr>
          <p:cNvGrpSpPr/>
          <p:nvPr/>
        </p:nvGrpSpPr>
        <p:grpSpPr>
          <a:xfrm>
            <a:off x="1266825" y="5198833"/>
            <a:ext cx="4371975" cy="476250"/>
            <a:chOff x="1266825" y="5334001"/>
            <a:chExt cx="4371975" cy="47625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5B62097-F7C4-4411-ABCE-9266D762D1F1}"/>
                </a:ext>
              </a:extLst>
            </p:cNvPr>
            <p:cNvSpPr/>
            <p:nvPr/>
          </p:nvSpPr>
          <p:spPr>
            <a:xfrm>
              <a:off x="1266825" y="5334001"/>
              <a:ext cx="476250" cy="476250"/>
            </a:xfrm>
            <a:prstGeom prst="ellipse">
              <a:avLst/>
            </a:prstGeom>
            <a:solidFill>
              <a:srgbClr val="81A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 panose="020B0604020202020204" pitchFamily="34" charset="0"/>
                </a:rPr>
                <a:t>5</a:t>
              </a:r>
              <a:endParaRPr lang="ko-KR" altLang="en-US" sz="240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F4BA33-058C-4106-8866-D422635235C3}"/>
                </a:ext>
              </a:extLst>
            </p:cNvPr>
            <p:cNvSpPr txBox="1"/>
            <p:nvPr/>
          </p:nvSpPr>
          <p:spPr>
            <a:xfrm>
              <a:off x="1781175" y="5356683"/>
              <a:ext cx="38576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spc="-3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81AA1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 panose="020B0604020202020204" pitchFamily="34" charset="0"/>
                </a:rPr>
                <a:t>회고 </a:t>
              </a:r>
              <a:endPara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23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6 3.7037E-6 L -0.00016 0.00926 L -0.00016 3.7037E-6 Z " pathEditMode="relative" rAng="0" ptsTypes="AAA">
                                      <p:cBhvr>
                                        <p:cTn id="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016 7.40741E-7 L -0.00016 0.00926 L -0.00016 7.40741E-7 Z " pathEditMode="relative" rAng="0" ptsTypes="AAA">
                                      <p:cBhvr>
                                        <p:cTn id="1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016 -2.59259E-6 L -0.00016 0.00926 L -0.00016 -2.59259E-6 Z " pathEditMode="relative" rAng="0" ptsTypes="AAA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8AE718-A19C-433C-8AB7-D8E715114096}"/>
              </a:ext>
            </a:extLst>
          </p:cNvPr>
          <p:cNvSpPr/>
          <p:nvPr/>
        </p:nvSpPr>
        <p:spPr>
          <a:xfrm>
            <a:off x="4952322" y="1783834"/>
            <a:ext cx="14991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서론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0B366-979C-FFE3-A232-CE9D2B7F9FE0}"/>
              </a:ext>
            </a:extLst>
          </p:cNvPr>
          <p:cNvSpPr/>
          <p:nvPr/>
        </p:nvSpPr>
        <p:spPr>
          <a:xfrm>
            <a:off x="2092750" y="3035431"/>
            <a:ext cx="763571" cy="1253764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F4F1E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endParaRPr lang="ko-KR" altLang="en-US" sz="9600" dirty="0">
              <a:solidFill>
                <a:srgbClr val="F4F1E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6570F-7964-8312-67A8-846C0153F23B}"/>
              </a:ext>
            </a:extLst>
          </p:cNvPr>
          <p:cNvSpPr txBox="1"/>
          <p:nvPr/>
        </p:nvSpPr>
        <p:spPr>
          <a:xfrm>
            <a:off x="5492613" y="3226374"/>
            <a:ext cx="38576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서비스 소개 </a:t>
            </a: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0FF48D66-D399-24E2-C4DB-4BDB4E2B3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252" y="3224795"/>
            <a:ext cx="264936" cy="37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1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017 -2.22222E-6 L -0.00017 0.00926 L -0.00017 -2.22222E-6 Z " pathEditMode="relative" rAng="0" ptsTypes="AAA">
                                      <p:cBhvr>
                                        <p:cTn id="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F48D1CF-5752-47AF-3B98-1DC55B445679}"/>
              </a:ext>
            </a:extLst>
          </p:cNvPr>
          <p:cNvSpPr/>
          <p:nvPr/>
        </p:nvSpPr>
        <p:spPr>
          <a:xfrm>
            <a:off x="559558" y="2265528"/>
            <a:ext cx="8720920" cy="3412050"/>
          </a:xfrm>
          <a:prstGeom prst="roundRect">
            <a:avLst/>
          </a:prstGeom>
          <a:solidFill>
            <a:srgbClr val="459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사용자의 플레이 리스트를 바탕으로 여러 음악을 추천해주는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서비스들은 이미 많이 존재 하지만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키워드를 통해 음악을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추천해주는 서비스는 많이 존재하지 않음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  <a:p>
            <a:pPr algn="ctr"/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기분이나 상태 또는 키워드를 통해 음악을 추천하는 서비스를 제공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057F33-C27A-4139-9DBF-DE0D826A784D}"/>
              </a:ext>
            </a:extLst>
          </p:cNvPr>
          <p:cNvSpPr/>
          <p:nvPr/>
        </p:nvSpPr>
        <p:spPr>
          <a:xfrm>
            <a:off x="0" y="0"/>
            <a:ext cx="9906000" cy="561975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F21D7DA4-17A1-40AD-ADFC-84F0C7ABD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29278"/>
            <a:ext cx="9570244" cy="15435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70B0EBE-46AC-428D-90F9-04FF7FFA00FF}"/>
              </a:ext>
            </a:extLst>
          </p:cNvPr>
          <p:cNvSpPr/>
          <p:nvPr/>
        </p:nvSpPr>
        <p:spPr>
          <a:xfrm>
            <a:off x="1078822" y="208032"/>
            <a:ext cx="747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>
                    <a:alpha val="50000"/>
                  </a:srgb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0</a:t>
            </a:r>
            <a:r>
              <a:rPr lang="en-US" altLang="ko-KR" sz="4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1</a:t>
            </a:r>
            <a:endParaRPr lang="ko-KR" altLang="en-US" sz="4000" b="1" spc="-15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1AA1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C65A2-22DA-4AEF-8047-3A5397C5D5D3}"/>
              </a:ext>
            </a:extLst>
          </p:cNvPr>
          <p:cNvSpPr txBox="1"/>
          <p:nvPr/>
        </p:nvSpPr>
        <p:spPr>
          <a:xfrm>
            <a:off x="1782985" y="331143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서론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F0B4DA-1863-4DF7-B101-ABF9C39C39B4}"/>
              </a:ext>
            </a:extLst>
          </p:cNvPr>
          <p:cNvSpPr txBox="1">
            <a:spLocks/>
          </p:cNvSpPr>
          <p:nvPr/>
        </p:nvSpPr>
        <p:spPr>
          <a:xfrm>
            <a:off x="1437253" y="1180422"/>
            <a:ext cx="1418658" cy="369332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spc="-150" dirty="0">
                <a:solidFill>
                  <a:srgbClr val="3040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서비스 소개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05355A2-DA5E-B07E-F307-4E77CD214C95}"/>
              </a:ext>
            </a:extLst>
          </p:cNvPr>
          <p:cNvSpPr/>
          <p:nvPr/>
        </p:nvSpPr>
        <p:spPr>
          <a:xfrm>
            <a:off x="842877" y="2060479"/>
            <a:ext cx="3081867" cy="391587"/>
          </a:xfrm>
          <a:prstGeom prst="roundRect">
            <a:avLst/>
          </a:prstGeom>
          <a:solidFill>
            <a:srgbClr val="81A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7B598-B24C-210D-0861-987AD505A0CF}"/>
              </a:ext>
            </a:extLst>
          </p:cNvPr>
          <p:cNvSpPr txBox="1">
            <a:spLocks/>
          </p:cNvSpPr>
          <p:nvPr/>
        </p:nvSpPr>
        <p:spPr>
          <a:xfrm>
            <a:off x="842876" y="2060479"/>
            <a:ext cx="308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F1E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Feel To Music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4F1E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5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428956D-3E29-4E7B-B2C6-31003784667A}"/>
              </a:ext>
            </a:extLst>
          </p:cNvPr>
          <p:cNvSpPr/>
          <p:nvPr/>
        </p:nvSpPr>
        <p:spPr>
          <a:xfrm>
            <a:off x="4952322" y="1783834"/>
            <a:ext cx="34708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파이프라인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8B6315-96A3-1F6B-ECA4-571565848C4F}"/>
              </a:ext>
            </a:extLst>
          </p:cNvPr>
          <p:cNvSpPr/>
          <p:nvPr/>
        </p:nvSpPr>
        <p:spPr>
          <a:xfrm>
            <a:off x="2149311" y="3016577"/>
            <a:ext cx="763571" cy="1253764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F4F1E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endParaRPr lang="ko-KR" altLang="en-US" sz="9600" dirty="0">
              <a:solidFill>
                <a:srgbClr val="F4F1E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E892F-4E0F-1855-5261-45B7EC4D7B37}"/>
              </a:ext>
            </a:extLst>
          </p:cNvPr>
          <p:cNvSpPr txBox="1"/>
          <p:nvPr/>
        </p:nvSpPr>
        <p:spPr>
          <a:xfrm>
            <a:off x="5492613" y="3226374"/>
            <a:ext cx="38576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파이프라인 소개 </a:t>
            </a: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447F0ECC-AA3F-A24A-D8DA-EDBA8FDBF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252" y="3224795"/>
            <a:ext cx="264936" cy="37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4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017 -2.22222E-6 L -0.00017 0.00926 L -0.00017 -2.22222E-6 Z " pathEditMode="relative" rAng="0" ptsTypes="AAA">
                                      <p:cBhvr>
                                        <p:cTn id="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057F33-C27A-4139-9DBF-DE0D826A784D}"/>
              </a:ext>
            </a:extLst>
          </p:cNvPr>
          <p:cNvSpPr/>
          <p:nvPr/>
        </p:nvSpPr>
        <p:spPr>
          <a:xfrm>
            <a:off x="0" y="0"/>
            <a:ext cx="9906000" cy="561975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F21D7DA4-17A1-40AD-ADFC-84F0C7ABD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0322"/>
            <a:ext cx="9570244" cy="15435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70B0EBE-46AC-428D-90F9-04FF7FFA00FF}"/>
              </a:ext>
            </a:extLst>
          </p:cNvPr>
          <p:cNvSpPr/>
          <p:nvPr/>
        </p:nvSpPr>
        <p:spPr>
          <a:xfrm>
            <a:off x="1078822" y="208032"/>
            <a:ext cx="8579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>
                    <a:alpha val="50000"/>
                  </a:srgb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0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2</a:t>
            </a:r>
            <a:endParaRPr lang="ko-KR" altLang="en-US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1AA1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C65A2-22DA-4AEF-8047-3A5397C5D5D3}"/>
              </a:ext>
            </a:extLst>
          </p:cNvPr>
          <p:cNvSpPr txBox="1"/>
          <p:nvPr/>
        </p:nvSpPr>
        <p:spPr>
          <a:xfrm>
            <a:off x="1782985" y="331143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파이프라인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1FB4142-6470-73E0-9586-2A270A431303}"/>
              </a:ext>
            </a:extLst>
          </p:cNvPr>
          <p:cNvCxnSpPr>
            <a:cxnSpLocks/>
          </p:cNvCxnSpPr>
          <p:nvPr/>
        </p:nvCxnSpPr>
        <p:spPr>
          <a:xfrm>
            <a:off x="720505" y="2528888"/>
            <a:ext cx="8464990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DC9DCA-241F-CECD-0099-6388B17FCD25}"/>
              </a:ext>
            </a:extLst>
          </p:cNvPr>
          <p:cNvCxnSpPr>
            <a:cxnSpLocks/>
          </p:cNvCxnSpPr>
          <p:nvPr/>
        </p:nvCxnSpPr>
        <p:spPr>
          <a:xfrm>
            <a:off x="619294" y="4975738"/>
            <a:ext cx="8464990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16C81B8-44FF-E9B7-B21F-AC38133AE443}"/>
              </a:ext>
            </a:extLst>
          </p:cNvPr>
          <p:cNvSpPr>
            <a:spLocks/>
          </p:cNvSpPr>
          <p:nvPr/>
        </p:nvSpPr>
        <p:spPr>
          <a:xfrm>
            <a:off x="2987319" y="1889352"/>
            <a:ext cx="442800" cy="44158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0F4113-25F1-5063-6D83-B8ACEB9191DE}"/>
              </a:ext>
            </a:extLst>
          </p:cNvPr>
          <p:cNvSpPr>
            <a:spLocks/>
          </p:cNvSpPr>
          <p:nvPr/>
        </p:nvSpPr>
        <p:spPr>
          <a:xfrm>
            <a:off x="2668719" y="2738912"/>
            <a:ext cx="1080000" cy="36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F7B931B-4937-D36E-C265-BA0DA19C371D}"/>
              </a:ext>
            </a:extLst>
          </p:cNvPr>
          <p:cNvSpPr/>
          <p:nvPr/>
        </p:nvSpPr>
        <p:spPr>
          <a:xfrm>
            <a:off x="1437253" y="2132979"/>
            <a:ext cx="757342" cy="757342"/>
          </a:xfrm>
          <a:prstGeom prst="ellipse">
            <a:avLst/>
          </a:prstGeom>
          <a:blipFill rotWithShape="0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2D0D2F9-394F-C6DE-0133-FD89D6F2F5CB}"/>
              </a:ext>
            </a:extLst>
          </p:cNvPr>
          <p:cNvSpPr/>
          <p:nvPr/>
        </p:nvSpPr>
        <p:spPr>
          <a:xfrm>
            <a:off x="4222843" y="2091995"/>
            <a:ext cx="1464195" cy="959300"/>
          </a:xfrm>
          <a:prstGeom prst="ellipse">
            <a:avLst/>
          </a:prstGeom>
          <a:blipFill rotWithShape="0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92CEF7-6B29-8120-A8B0-D06BDDC7E9AC}"/>
              </a:ext>
            </a:extLst>
          </p:cNvPr>
          <p:cNvSpPr/>
          <p:nvPr/>
        </p:nvSpPr>
        <p:spPr>
          <a:xfrm>
            <a:off x="7624912" y="4468471"/>
            <a:ext cx="1060280" cy="1009789"/>
          </a:xfrm>
          <a:prstGeom prst="ellipse">
            <a:avLst/>
          </a:prstGeom>
          <a:blipFill rotWithShape="0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00" r="-30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8F3FBB2-E8B5-25E9-F3B3-DDE36D5F62AD}"/>
              </a:ext>
            </a:extLst>
          </p:cNvPr>
          <p:cNvSpPr/>
          <p:nvPr/>
        </p:nvSpPr>
        <p:spPr>
          <a:xfrm>
            <a:off x="3718213" y="4594695"/>
            <a:ext cx="1918600" cy="757342"/>
          </a:xfrm>
          <a:prstGeom prst="ellipse">
            <a:avLst/>
          </a:prstGeom>
          <a:blipFill rotWithShape="0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1FD19AA-C50C-8CD2-6960-DD4F1AE3C329}"/>
              </a:ext>
            </a:extLst>
          </p:cNvPr>
          <p:cNvSpPr/>
          <p:nvPr/>
        </p:nvSpPr>
        <p:spPr>
          <a:xfrm>
            <a:off x="7431033" y="2127378"/>
            <a:ext cx="1514684" cy="757342"/>
          </a:xfrm>
          <a:prstGeom prst="ellipse">
            <a:avLst/>
          </a:prstGeom>
          <a:blipFill rotWithShape="0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CCFF4C2-4C32-4089-E91E-FB4C82F92225}"/>
              </a:ext>
            </a:extLst>
          </p:cNvPr>
          <p:cNvSpPr/>
          <p:nvPr/>
        </p:nvSpPr>
        <p:spPr>
          <a:xfrm>
            <a:off x="1303103" y="4594696"/>
            <a:ext cx="757342" cy="757342"/>
          </a:xfrm>
          <a:prstGeom prst="ellipse">
            <a:avLst/>
          </a:prstGeom>
          <a:blipFill rotWithShape="0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75380B3-AD70-51A4-3F0F-6F75934CA5D8}"/>
              </a:ext>
            </a:extLst>
          </p:cNvPr>
          <p:cNvSpPr/>
          <p:nvPr/>
        </p:nvSpPr>
        <p:spPr>
          <a:xfrm>
            <a:off x="2830047" y="2366138"/>
            <a:ext cx="757343" cy="291023"/>
          </a:xfrm>
          <a:prstGeom prst="rightArrow">
            <a:avLst/>
          </a:prstGeom>
          <a:solidFill>
            <a:srgbClr val="8FC31F"/>
          </a:solidFill>
          <a:ln>
            <a:solidFill>
              <a:srgbClr val="40404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EA19E13-CE49-2DE6-6000-E04322689871}"/>
              </a:ext>
            </a:extLst>
          </p:cNvPr>
          <p:cNvSpPr/>
          <p:nvPr/>
        </p:nvSpPr>
        <p:spPr>
          <a:xfrm>
            <a:off x="6180364" y="2382912"/>
            <a:ext cx="757343" cy="291023"/>
          </a:xfrm>
          <a:prstGeom prst="rightArrow">
            <a:avLst/>
          </a:prstGeom>
          <a:solidFill>
            <a:srgbClr val="8FC31F"/>
          </a:solidFill>
          <a:ln>
            <a:solidFill>
              <a:srgbClr val="40404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1A3A7D7-22C1-0BC4-1A5E-EE9C7709F9A2}"/>
              </a:ext>
            </a:extLst>
          </p:cNvPr>
          <p:cNvSpPr/>
          <p:nvPr/>
        </p:nvSpPr>
        <p:spPr>
          <a:xfrm flipH="1">
            <a:off x="6252191" y="4836344"/>
            <a:ext cx="757343" cy="291023"/>
          </a:xfrm>
          <a:prstGeom prst="rightArrow">
            <a:avLst/>
          </a:prstGeom>
          <a:solidFill>
            <a:srgbClr val="8FC31F"/>
          </a:solidFill>
          <a:ln>
            <a:solidFill>
              <a:srgbClr val="40404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133E05F-276F-EF86-58F4-C2999F1C8319}"/>
              </a:ext>
            </a:extLst>
          </p:cNvPr>
          <p:cNvSpPr/>
          <p:nvPr/>
        </p:nvSpPr>
        <p:spPr>
          <a:xfrm rot="1895851">
            <a:off x="6240593" y="3641617"/>
            <a:ext cx="704457" cy="291023"/>
          </a:xfrm>
          <a:prstGeom prst="rightArrow">
            <a:avLst/>
          </a:prstGeom>
          <a:solidFill>
            <a:srgbClr val="8FC31F"/>
          </a:solidFill>
          <a:ln>
            <a:solidFill>
              <a:srgbClr val="40404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8F6F65E-42FE-97A2-3627-D0A4D79EF655}"/>
              </a:ext>
            </a:extLst>
          </p:cNvPr>
          <p:cNvSpPr/>
          <p:nvPr/>
        </p:nvSpPr>
        <p:spPr>
          <a:xfrm flipH="1">
            <a:off x="2510657" y="4836344"/>
            <a:ext cx="757343" cy="291023"/>
          </a:xfrm>
          <a:prstGeom prst="rightArrow">
            <a:avLst/>
          </a:prstGeom>
          <a:solidFill>
            <a:srgbClr val="8FC31F"/>
          </a:solidFill>
          <a:ln>
            <a:solidFill>
              <a:srgbClr val="40404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C51B9C-8C8F-B6DF-5861-674E9EBB4FC3}"/>
              </a:ext>
            </a:extLst>
          </p:cNvPr>
          <p:cNvSpPr txBox="1"/>
          <p:nvPr/>
        </p:nvSpPr>
        <p:spPr>
          <a:xfrm>
            <a:off x="1084067" y="3192586"/>
            <a:ext cx="1436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수집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Scraping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5C9D28-6FB1-ED00-8B27-CC4A46F01DF6}"/>
              </a:ext>
            </a:extLst>
          </p:cNvPr>
          <p:cNvSpPr txBox="1"/>
          <p:nvPr/>
        </p:nvSpPr>
        <p:spPr>
          <a:xfrm>
            <a:off x="3689431" y="3192586"/>
            <a:ext cx="2508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DataBase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저장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MySQL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AD582-6A68-FFEE-48E6-229592E344CC}"/>
              </a:ext>
            </a:extLst>
          </p:cNvPr>
          <p:cNvSpPr txBox="1"/>
          <p:nvPr/>
        </p:nvSpPr>
        <p:spPr>
          <a:xfrm>
            <a:off x="7406565" y="3192586"/>
            <a:ext cx="167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시각화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Metbabase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4D7C7E-9AC2-C83E-6F7E-BFAE7F485BF3}"/>
              </a:ext>
            </a:extLst>
          </p:cNvPr>
          <p:cNvSpPr txBox="1"/>
          <p:nvPr/>
        </p:nvSpPr>
        <p:spPr>
          <a:xfrm>
            <a:off x="7267998" y="5563471"/>
            <a:ext cx="167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Modeling</a:t>
            </a:r>
          </a:p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TF-IDF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686594-8DE9-A68E-6E14-9DED75384463}"/>
              </a:ext>
            </a:extLst>
          </p:cNvPr>
          <p:cNvSpPr txBox="1"/>
          <p:nvPr/>
        </p:nvSpPr>
        <p:spPr>
          <a:xfrm>
            <a:off x="3946262" y="5544440"/>
            <a:ext cx="167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서버 구현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Flask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2EBB34-5A0E-E215-2453-596EBB4DA599}"/>
              </a:ext>
            </a:extLst>
          </p:cNvPr>
          <p:cNvSpPr txBox="1"/>
          <p:nvPr/>
        </p:nvSpPr>
        <p:spPr>
          <a:xfrm>
            <a:off x="847021" y="5671192"/>
            <a:ext cx="167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배포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121E713B-6F54-F1C4-106B-63D2989EC1BE}"/>
              </a:ext>
            </a:extLst>
          </p:cNvPr>
          <p:cNvSpPr txBox="1">
            <a:spLocks/>
          </p:cNvSpPr>
          <p:nvPr/>
        </p:nvSpPr>
        <p:spPr>
          <a:xfrm>
            <a:off x="1437253" y="1180422"/>
            <a:ext cx="1963679" cy="369332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spc="-150" dirty="0">
                <a:solidFill>
                  <a:srgbClr val="3040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파이프라인 소개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10CEDAC-B636-2E2B-5CE0-5EE8617572E4}"/>
              </a:ext>
            </a:extLst>
          </p:cNvPr>
          <p:cNvSpPr>
            <a:spLocks noChangeAspect="1"/>
          </p:cNvSpPr>
          <p:nvPr/>
        </p:nvSpPr>
        <p:spPr>
          <a:xfrm>
            <a:off x="6289035" y="1864550"/>
            <a:ext cx="540000" cy="540000"/>
          </a:xfrm>
          <a:prstGeom prst="ellipse">
            <a:avLst/>
          </a:prstGeom>
          <a:blipFill rotWithShape="0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27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C49EE5F-5DAB-4042-AD9A-247C4FEFF60D}"/>
              </a:ext>
            </a:extLst>
          </p:cNvPr>
          <p:cNvSpPr/>
          <p:nvPr/>
        </p:nvSpPr>
        <p:spPr>
          <a:xfrm>
            <a:off x="4952322" y="1783834"/>
            <a:ext cx="29819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모델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97C25-721A-4839-9846-D82D1B45F6F6}"/>
              </a:ext>
            </a:extLst>
          </p:cNvPr>
          <p:cNvSpPr txBox="1"/>
          <p:nvPr/>
        </p:nvSpPr>
        <p:spPr>
          <a:xfrm>
            <a:off x="5492613" y="3226374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데이터 소개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B5F7D-42AD-47DF-A03C-F958188E7C14}"/>
              </a:ext>
            </a:extLst>
          </p:cNvPr>
          <p:cNvSpPr txBox="1"/>
          <p:nvPr/>
        </p:nvSpPr>
        <p:spPr>
          <a:xfrm>
            <a:off x="5492613" y="3845499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데이터 시각화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793EA-7767-44C8-B2EA-84575A66330B}"/>
              </a:ext>
            </a:extLst>
          </p:cNvPr>
          <p:cNvSpPr txBox="1"/>
          <p:nvPr/>
        </p:nvSpPr>
        <p:spPr>
          <a:xfrm>
            <a:off x="5492613" y="4464624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 panose="020B0604020202020204" pitchFamily="34" charset="0"/>
              </a:rPr>
              <a:t>모델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DD965F-F3FD-0871-D79A-1A191E27C7A9}"/>
              </a:ext>
            </a:extLst>
          </p:cNvPr>
          <p:cNvSpPr/>
          <p:nvPr/>
        </p:nvSpPr>
        <p:spPr>
          <a:xfrm>
            <a:off x="2158738" y="3054285"/>
            <a:ext cx="763571" cy="1253764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F4F1E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endParaRPr lang="ko-KR" altLang="en-US" sz="9600" dirty="0">
              <a:solidFill>
                <a:srgbClr val="F4F1E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0081F5F8-D565-42DB-39CD-54E5CFA3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252" y="3224795"/>
            <a:ext cx="264936" cy="370911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24C5A71E-B28A-FAA5-2F66-20106294E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19029">
            <a:off x="5248187" y="3803136"/>
            <a:ext cx="278184" cy="410652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553A71BA-DE67-4249-DAEA-EFFCD798D9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7409" y="4478970"/>
            <a:ext cx="351779" cy="3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1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017 -2.22222E-6 L -0.00017 0.00926 L -0.00017 -2.22222E-6 Z " pathEditMode="relative" rAng="0" ptsTypes="AAA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016 7.40741E-7 L -0.00016 0.00926 L -0.00016 7.40741E-7 Z " pathEditMode="relative" rAng="0" ptsTypes="AAA">
                                      <p:cBhvr>
                                        <p:cTn id="1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6 -1.11111E-6 L -0.00016 0.00926 L -0.00016 -1.11111E-6 Z " pathEditMode="relative" rAng="0" ptsTypes="AAA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057F33-C27A-4139-9DBF-DE0D826A784D}"/>
              </a:ext>
            </a:extLst>
          </p:cNvPr>
          <p:cNvSpPr/>
          <p:nvPr/>
        </p:nvSpPr>
        <p:spPr>
          <a:xfrm>
            <a:off x="0" y="0"/>
            <a:ext cx="9906000" cy="561975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F21D7DA4-17A1-40AD-ADFC-84F0C7ABD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29278"/>
            <a:ext cx="9570244" cy="15435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70B0EBE-46AC-428D-90F9-04FF7FFA00FF}"/>
              </a:ext>
            </a:extLst>
          </p:cNvPr>
          <p:cNvSpPr/>
          <p:nvPr/>
        </p:nvSpPr>
        <p:spPr>
          <a:xfrm>
            <a:off x="1078822" y="208032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>
                    <a:alpha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endParaRPr lang="ko-KR" altLang="en-US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1AA1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C65A2-22DA-4AEF-8047-3A5397C5D5D3}"/>
              </a:ext>
            </a:extLst>
          </p:cNvPr>
          <p:cNvSpPr txBox="1"/>
          <p:nvPr/>
        </p:nvSpPr>
        <p:spPr>
          <a:xfrm>
            <a:off x="1782985" y="331143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모델 소개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F0B4DA-1863-4DF7-B101-ABF9C39C39B4}"/>
              </a:ext>
            </a:extLst>
          </p:cNvPr>
          <p:cNvSpPr txBox="1">
            <a:spLocks/>
          </p:cNvSpPr>
          <p:nvPr/>
        </p:nvSpPr>
        <p:spPr>
          <a:xfrm>
            <a:off x="1260107" y="1152941"/>
            <a:ext cx="1421864" cy="369332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spc="-150" dirty="0">
                <a:solidFill>
                  <a:srgbClr val="30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소개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A61C66-54D6-A8D4-5720-6036E2B9D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40" y="2032998"/>
            <a:ext cx="8720920" cy="236515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C67D08-798B-97A7-4B45-705B7695ECA6}"/>
              </a:ext>
            </a:extLst>
          </p:cNvPr>
          <p:cNvSpPr/>
          <p:nvPr/>
        </p:nvSpPr>
        <p:spPr>
          <a:xfrm>
            <a:off x="592540" y="4901937"/>
            <a:ext cx="8720920" cy="1378955"/>
          </a:xfrm>
          <a:prstGeom prst="roundRect">
            <a:avLst/>
          </a:prstGeom>
          <a:solidFill>
            <a:srgbClr val="459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4.11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기준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Melon Chart 100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데이터를 순위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노래 고유번호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제목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가수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앨범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장르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가사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좋아요 순으로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scrapping.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가사를 한글과 영어로 분리 하는 작업을 수행함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85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057F33-C27A-4139-9DBF-DE0D826A784D}"/>
              </a:ext>
            </a:extLst>
          </p:cNvPr>
          <p:cNvSpPr/>
          <p:nvPr/>
        </p:nvSpPr>
        <p:spPr>
          <a:xfrm>
            <a:off x="0" y="0"/>
            <a:ext cx="9906000" cy="561975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F21D7DA4-17A1-40AD-ADFC-84F0C7ABD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29278"/>
            <a:ext cx="9570244" cy="15435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70B0EBE-46AC-428D-90F9-04FF7FFA00FF}"/>
              </a:ext>
            </a:extLst>
          </p:cNvPr>
          <p:cNvSpPr/>
          <p:nvPr/>
        </p:nvSpPr>
        <p:spPr>
          <a:xfrm>
            <a:off x="1078822" y="208032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>
                    <a:alpha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1AA1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endParaRPr lang="ko-KR" altLang="en-US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1AA1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C65A2-22DA-4AEF-8047-3A5397C5D5D3}"/>
              </a:ext>
            </a:extLst>
          </p:cNvPr>
          <p:cNvSpPr txBox="1"/>
          <p:nvPr/>
        </p:nvSpPr>
        <p:spPr>
          <a:xfrm>
            <a:off x="1782985" y="331143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모델 소개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F0B4DA-1863-4DF7-B101-ABF9C39C39B4}"/>
              </a:ext>
            </a:extLst>
          </p:cNvPr>
          <p:cNvSpPr txBox="1">
            <a:spLocks/>
          </p:cNvSpPr>
          <p:nvPr/>
        </p:nvSpPr>
        <p:spPr>
          <a:xfrm>
            <a:off x="1260107" y="1152941"/>
            <a:ext cx="1683153" cy="369332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spc="-150" dirty="0">
                <a:solidFill>
                  <a:srgbClr val="30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4C6CBA-B11E-3F06-3726-4438DC887658}"/>
              </a:ext>
            </a:extLst>
          </p:cNvPr>
          <p:cNvSpPr/>
          <p:nvPr/>
        </p:nvSpPr>
        <p:spPr>
          <a:xfrm>
            <a:off x="592540" y="4901937"/>
            <a:ext cx="8720920" cy="1378955"/>
          </a:xfrm>
          <a:prstGeom prst="roundRect">
            <a:avLst/>
          </a:prstGeom>
          <a:solidFill>
            <a:srgbClr val="459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Metabase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통해 시각화 진행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1D80851-BBEC-881C-0DA2-265C47F3A30A}"/>
              </a:ext>
            </a:extLst>
          </p:cNvPr>
          <p:cNvSpPr>
            <a:spLocks noChangeAspect="1"/>
          </p:cNvSpPr>
          <p:nvPr/>
        </p:nvSpPr>
        <p:spPr>
          <a:xfrm>
            <a:off x="2985122" y="2099332"/>
            <a:ext cx="3600000" cy="1800000"/>
          </a:xfrm>
          <a:prstGeom prst="ellipse">
            <a:avLst/>
          </a:prstGeom>
          <a:blipFill rotWithShape="0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900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2219</TotalTime>
  <Words>590</Words>
  <Application>Microsoft Office PowerPoint</Application>
  <PresentationFormat>A4 용지(210x297mm)</PresentationFormat>
  <Paragraphs>156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나눔스퀘어 Bold</vt:lpstr>
      <vt:lpstr>나눔스퀘어 네오 Regular</vt:lpstr>
      <vt:lpstr>맑은 고딕</vt:lpstr>
      <vt:lpstr>Arial</vt:lpstr>
      <vt:lpstr>Arial Black</vt:lpstr>
      <vt:lpstr>Berlin Sans FB Demi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zer543</dc:creator>
  <cp:lastModifiedBy>김 영훈</cp:lastModifiedBy>
  <cp:revision>66</cp:revision>
  <dcterms:created xsi:type="dcterms:W3CDTF">2019-12-09T07:56:16Z</dcterms:created>
  <dcterms:modified xsi:type="dcterms:W3CDTF">2023-04-12T04:23:28Z</dcterms:modified>
</cp:coreProperties>
</file>