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5"/>
  </p:notesMasterIdLst>
  <p:sldIdLst>
    <p:sldId id="256" r:id="rId2"/>
    <p:sldId id="262" r:id="rId3"/>
    <p:sldId id="269" r:id="rId4"/>
    <p:sldId id="271" r:id="rId5"/>
    <p:sldId id="273" r:id="rId6"/>
    <p:sldId id="272" r:id="rId7"/>
    <p:sldId id="274" r:id="rId8"/>
    <p:sldId id="275" r:id="rId9"/>
    <p:sldId id="270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CA7A-1982-45F1-835E-FEE56F9E9630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EC6C-F76A-424B-986A-C3915C44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D369-9589-40AD-B749-3BE541F1991F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FD-5C81-4CE8-9D27-50CECF3FF30C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474-1C38-4243-835F-E3E418E9DA9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E227-51E7-462D-90AF-2815A8BA0A0F}" type="datetime1">
              <a:rPr lang="en-US" smtClean="0"/>
              <a:t>22-Feb-17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55D6-85DD-4EDC-9BFB-9158DB6372C5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9C5F-B6B2-41D4-966E-904A1A2E96F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77F-C15F-40A1-9081-FDBA9BEC3F4B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4925-3E08-41AA-A704-EB3A45C8F7CE}" type="datetime1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A5CC-156E-4131-A968-CEA934C47A7B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004-700F-41A7-9B23-B44E720E8472}" type="datetime1">
              <a:rPr lang="en-US" smtClean="0"/>
              <a:t>22-Feb-17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4D3B-2E17-4EF8-91FA-9556D2D939DA}" type="datetime1">
              <a:rPr lang="en-US" smtClean="0"/>
              <a:t>22-Feb-17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1A77-11D3-4388-ACF8-061C1A0CBF79}" type="datetime1">
              <a:rPr lang="en-US" smtClean="0"/>
              <a:t>22-Feb-17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0B3E-1203-486D-B2C8-658508DF6AE2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98B48B-F629-4FDA-B979-1CF740029079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ABDBB3-1493-4A91-8914-234560779987}" type="datetime1">
              <a:rPr lang="en-US" smtClean="0"/>
              <a:t>22-Feb-17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CA7342-9518-470C-A5DA-6F82F22E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65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23" y="626853"/>
            <a:ext cx="10222302" cy="3200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Hunger Games: The Final Showdown</a:t>
            </a:r>
            <a:br>
              <a:rPr lang="en-US" sz="4400" dirty="0" smtClean="0">
                <a:effectLst/>
              </a:rPr>
            </a:br>
            <a:r>
              <a:rPr lang="en-US" sz="4400" dirty="0" smtClean="0">
                <a:effectLst/>
              </a:rPr>
              <a:t> in GVGAI/VGDL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15" y="5341232"/>
            <a:ext cx="10572000" cy="434974"/>
          </a:xfrm>
        </p:spPr>
        <p:txBody>
          <a:bodyPr/>
          <a:lstStyle/>
          <a:p>
            <a:r>
              <a:rPr lang="en-US" dirty="0" smtClean="0"/>
              <a:t>Raluca D. </a:t>
            </a:r>
            <a:r>
              <a:rPr lang="en-US" dirty="0" err="1" smtClean="0"/>
              <a:t>Gaina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Horizon Evolution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56" y="2222500"/>
            <a:ext cx="6759487" cy="3636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4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FSM with different 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4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Description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2371504"/>
            <a:ext cx="5590467" cy="400109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92075" cmpd="thickThin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marL="182880"/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r>
              <a:rPr lang="en-US" sz="1000" dirty="0" err="1" smtClean="0">
                <a:solidFill>
                  <a:schemeClr val="bg1"/>
                </a:solidFill>
              </a:rPr>
              <a:t>BasicGame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no_players</a:t>
            </a:r>
            <a:r>
              <a:rPr lang="en-US" sz="1000" dirty="0" smtClean="0">
                <a:solidFill>
                  <a:schemeClr val="bg1"/>
                </a:solidFill>
              </a:rPr>
              <a:t>=2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SpriteSet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sword &gt; Flicker color=LIGHTGRAY limit=1 singleton=True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=sword</a:t>
            </a:r>
          </a:p>
          <a:p>
            <a:pPr marL="182880"/>
            <a:r>
              <a:rPr lang="en-US" sz="1000" dirty="0" smtClean="0">
                <a:solidFill>
                  <a:schemeClr val="bg1"/>
                </a:solidFill>
              </a:rPr>
              <a:t>        </a:t>
            </a:r>
            <a:r>
              <a:rPr lang="en-US" sz="1000" dirty="0">
                <a:solidFill>
                  <a:schemeClr val="bg1"/>
                </a:solidFill>
              </a:rPr>
              <a:t>avatar &gt;		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robber &gt; </a:t>
            </a:r>
            <a:r>
              <a:rPr lang="en-US" sz="1000" dirty="0" err="1">
                <a:solidFill>
                  <a:schemeClr val="bg1"/>
                </a:solidFill>
              </a:rPr>
              <a:t>MovingAvatar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avatarRed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    cop  &gt; </a:t>
            </a:r>
            <a:r>
              <a:rPr lang="en-US" sz="1000" dirty="0" err="1">
                <a:solidFill>
                  <a:schemeClr val="bg1"/>
                </a:solidFill>
              </a:rPr>
              <a:t>ShootAvatar</a:t>
            </a:r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=sword </a:t>
            </a:r>
            <a:r>
              <a:rPr lang="en-US" sz="1000" dirty="0" err="1">
                <a:solidFill>
                  <a:schemeClr val="bg1"/>
                </a:solidFill>
              </a:rPr>
              <a:t>img</a:t>
            </a:r>
            <a:r>
              <a:rPr lang="en-US" sz="1000" dirty="0">
                <a:solidFill>
                  <a:schemeClr val="bg1"/>
                </a:solidFill>
              </a:rPr>
              <a:t>=</a:t>
            </a:r>
            <a:r>
              <a:rPr lang="en-US" sz="1000" dirty="0" err="1">
                <a:solidFill>
                  <a:schemeClr val="bg1"/>
                </a:solidFill>
              </a:rPr>
              <a:t>avatarBlue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&gt; Resource color=YELLOW limit=10 </a:t>
            </a:r>
            <a:r>
              <a:rPr lang="en-US" sz="1000" dirty="0" err="1">
                <a:solidFill>
                  <a:schemeClr val="bg1"/>
                </a:solidFill>
              </a:rPr>
              <a:t>shrinkfactor</a:t>
            </a:r>
            <a:r>
              <a:rPr lang="en-US" sz="1000" dirty="0">
                <a:solidFill>
                  <a:schemeClr val="bg1"/>
                </a:solidFill>
              </a:rPr>
              <a:t>=0.75 </a:t>
            </a:r>
            <a:r>
              <a:rPr lang="en-US" sz="1000" dirty="0" err="1" smtClean="0">
                <a:solidFill>
                  <a:schemeClr val="bg1"/>
                </a:solidFill>
              </a:rPr>
              <a:t>img</a:t>
            </a:r>
            <a:r>
              <a:rPr lang="en-US" sz="1000" dirty="0" smtClean="0">
                <a:solidFill>
                  <a:schemeClr val="bg1"/>
                </a:solidFill>
              </a:rPr>
              <a:t>=diamond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LevelMapping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B &gt; cop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 &gt; robber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x &gt; </a:t>
            </a:r>
            <a:r>
              <a:rPr lang="en-US" sz="1000" dirty="0" smtClean="0">
                <a:solidFill>
                  <a:schemeClr val="bg1"/>
                </a:solidFill>
              </a:rPr>
              <a:t>diamond</a:t>
            </a: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</a:rPr>
              <a:t>InteractionSet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avatar wall &gt; </a:t>
            </a:r>
            <a:r>
              <a:rPr lang="en-US" sz="1000" dirty="0" err="1">
                <a:solidFill>
                  <a:schemeClr val="bg1"/>
                </a:solidFill>
              </a:rPr>
              <a:t>stepBack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robber cop sword &gt; </a:t>
            </a:r>
            <a:r>
              <a:rPr lang="en-US" sz="1000" dirty="0" err="1">
                <a:solidFill>
                  <a:schemeClr val="bg1"/>
                </a:solidFill>
              </a:rPr>
              <a:t>killSprite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=0,4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robber &gt; </a:t>
            </a:r>
            <a:r>
              <a:rPr lang="en-US" sz="1000" dirty="0" err="1">
                <a:solidFill>
                  <a:schemeClr val="bg1"/>
                </a:solidFill>
              </a:rPr>
              <a:t>collectResource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scoreChange</a:t>
            </a:r>
            <a:r>
              <a:rPr lang="en-US" sz="1000" dirty="0">
                <a:solidFill>
                  <a:schemeClr val="bg1"/>
                </a:solidFill>
              </a:rPr>
              <a:t>=1,0</a:t>
            </a: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diamond cop &gt; </a:t>
            </a:r>
            <a:r>
              <a:rPr lang="en-US" sz="1000" dirty="0" err="1" smtClean="0">
                <a:solidFill>
                  <a:schemeClr val="bg1"/>
                </a:solidFill>
              </a:rPr>
              <a:t>stepBack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TerminationSet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=robber limit=0 win=</a:t>
            </a:r>
            <a:r>
              <a:rPr lang="en-US" sz="1000" dirty="0" err="1">
                <a:solidFill>
                  <a:schemeClr val="bg1"/>
                </a:solidFill>
              </a:rPr>
              <a:t>False,True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</a:t>
            </a:r>
            <a:r>
              <a:rPr lang="en-US" sz="1000" dirty="0" err="1">
                <a:solidFill>
                  <a:schemeClr val="bg1"/>
                </a:solidFill>
              </a:rPr>
              <a:t>SpriteCounter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stype</a:t>
            </a:r>
            <a:r>
              <a:rPr lang="en-US" sz="1000" dirty="0">
                <a:solidFill>
                  <a:schemeClr val="bg1"/>
                </a:solidFill>
              </a:rPr>
              <a:t>=diamond limit=0 win=</a:t>
            </a:r>
            <a:r>
              <a:rPr lang="en-US" sz="1000" dirty="0" err="1">
                <a:solidFill>
                  <a:schemeClr val="bg1"/>
                </a:solidFill>
              </a:rPr>
              <a:t>True,False</a:t>
            </a:r>
            <a:endParaRPr lang="en-US" sz="1000" dirty="0">
              <a:solidFill>
                <a:schemeClr val="bg1"/>
              </a:solidFill>
            </a:endParaRPr>
          </a:p>
          <a:p>
            <a:pPr marL="182880"/>
            <a:r>
              <a:rPr lang="en-US" sz="1000" dirty="0">
                <a:solidFill>
                  <a:schemeClr val="bg1"/>
                </a:solidFill>
              </a:rPr>
              <a:t>        Timeout limit=2000 </a:t>
            </a:r>
            <a:r>
              <a:rPr lang="en-US" sz="1000" dirty="0" smtClean="0">
                <a:solidFill>
                  <a:schemeClr val="bg1"/>
                </a:solidFill>
              </a:rPr>
              <a:t>win=</a:t>
            </a:r>
            <a:r>
              <a:rPr lang="en-US" sz="1000" dirty="0" err="1" smtClean="0">
                <a:solidFill>
                  <a:schemeClr val="bg1"/>
                </a:solidFill>
              </a:rPr>
              <a:t>False,False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82880"/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9" y="3507791"/>
            <a:ext cx="4952320" cy="29499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1" y="6457729"/>
            <a:ext cx="475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 Bridge Level 4 Definition File and </a:t>
            </a:r>
            <a:r>
              <a:rPr lang="en-US" sz="1200" dirty="0" err="1" smtClean="0"/>
              <a:t>Visualisation</a:t>
            </a:r>
            <a:endParaRPr lang="en-US" sz="1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18712" y="2222288"/>
            <a:ext cx="4986865" cy="1245532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2 text file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Game Description (Sprites, Interactions, Level mapping, Terminations)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Level Definition (Level layout)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99" y="6457729"/>
            <a:ext cx="559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Cops &amp; Robbers Game Description File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14733" y="6244129"/>
            <a:ext cx="1062155" cy="490599"/>
          </a:xfrm>
        </p:spPr>
        <p:txBody>
          <a:bodyPr/>
          <a:lstStyle/>
          <a:p>
            <a:fld id="{47CA7342-9518-470C-A5DA-6F82F22E1F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Game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Fight for survival in a </a:t>
            </a: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dirty="0" smtClean="0"/>
              <a:t> forest environment.</a:t>
            </a:r>
          </a:p>
          <a:p>
            <a:r>
              <a:rPr lang="en-US" dirty="0" smtClean="0"/>
              <a:t>Human vs AI.</a:t>
            </a:r>
          </a:p>
          <a:p>
            <a:r>
              <a:rPr lang="en-US" dirty="0" smtClean="0"/>
              <a:t>Partial observability: fog of war.</a:t>
            </a:r>
          </a:p>
          <a:p>
            <a:r>
              <a:rPr lang="en-US" dirty="0" smtClean="0"/>
              <a:t>1 main resource for players to manage: hunger (equivalent to life points).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Decreased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increase: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Kill and eat forest animals (most) - but they leave </a:t>
            </a:r>
            <a:r>
              <a:rPr lang="en-US" dirty="0"/>
              <a:t>signals when killed.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Eat forest fruits (medium)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Drink water (little)</a:t>
            </a:r>
          </a:p>
          <a:p>
            <a:r>
              <a:rPr lang="en-US" dirty="0" smtClean="0"/>
              <a:t>Other collectibles: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Weapons</a:t>
            </a:r>
            <a:r>
              <a:rPr lang="en-US" dirty="0" smtClean="0"/>
              <a:t> + ammo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Hunger potions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Ultimate goal</a:t>
            </a:r>
            <a:r>
              <a:rPr lang="en-US" dirty="0" smtClean="0"/>
              <a:t>: be the last survivor (kill the other player / survive until the other dies).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0187" y="3122762"/>
            <a:ext cx="239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expensive on the engine to compute, needed to bring the complexity down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9026" y="2484408"/>
            <a:ext cx="5020574" cy="75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69411" y="3861426"/>
            <a:ext cx="4899804" cy="56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91109" y="4040542"/>
            <a:ext cx="5943600" cy="80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43200" y="4252823"/>
            <a:ext cx="5426015" cy="90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I</a:t>
            </a:r>
            <a:r>
              <a:rPr lang="en-US" dirty="0" smtClean="0"/>
              <a:t>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Fog of war!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First attempt: sprite following avatar that spawns fog removal objects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way too many sprites and expensive!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Next: static fog removal objects around the avatar and moving relative to the avatar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VGDL said 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Final: spawn fog removal objects only when colliding with fog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YAY!</a:t>
            </a:r>
          </a:p>
          <a:p>
            <a:r>
              <a:rPr lang="en-US" dirty="0" smtClean="0"/>
              <a:t>Size of the level - too many sprites, ineffective collision handling and game simulation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time to rewrite the engine in a week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level reduced from 64x32 to 20x20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141477" cy="3636511"/>
          </a:xfrm>
        </p:spPr>
        <p:txBody>
          <a:bodyPr anchor="t"/>
          <a:lstStyle/>
          <a:p>
            <a:r>
              <a:rPr lang="en-US" dirty="0" smtClean="0"/>
              <a:t>Performance still bad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VGDL loops…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Avatars would continuously switch from “visible” to “hidden” state in every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same error slipped through for the berry bushes, so the more bushes were revealed, the slower the game became.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05" y="2222287"/>
            <a:ext cx="5570703" cy="38408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0189" y="4218317"/>
            <a:ext cx="785003" cy="586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62445" y="4477109"/>
            <a:ext cx="5382883" cy="793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95758" y="4511615"/>
            <a:ext cx="1828800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16528" y="4834188"/>
            <a:ext cx="1725283" cy="362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Simplex noise used to generate trees, paths and berry bushes, adjusted manually to create a fully connected maze. Points of interest and animals manually inserted.</a:t>
            </a:r>
          </a:p>
          <a:p>
            <a:r>
              <a:rPr lang="en-US" dirty="0" smtClean="0"/>
              <a:t>Not symmetric  =&gt;   not fair to the players (but that’s fun)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7" y="3510951"/>
            <a:ext cx="3057837" cy="3068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706" y="3510951"/>
            <a:ext cx="3068064" cy="306806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822830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083" y="4872455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83" y="3968151"/>
            <a:ext cx="142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Simplex noise generator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8073" y="3968151"/>
            <a:ext cx="166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#1 -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Movement awkward because you have to run away and then back to align shooting direction with the target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life bar and resources well enough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2"/>
                </a:solidFill>
              </a:rPr>
              <a:t>Can’t see shooting direction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Slow fog reveal  (…)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1"/>
                </a:solidFill>
              </a:rPr>
              <a:t>Cool! Nice graphics! Yay for eating butterflies!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Suggestions: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accent5"/>
                </a:solidFill>
              </a:rPr>
              <a:t>Maybe introduce prompts for special events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Maybe introduce timed events to provoke player interaction (i.e. food in the middle visible to all players)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29" y="3362044"/>
            <a:ext cx="831085" cy="659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611" y="3364266"/>
            <a:ext cx="914400" cy="6572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617789" y="3692106"/>
            <a:ext cx="54346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1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Test #2 - Game v2 +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received: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Negative: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</a:rPr>
              <a:t>AI: dies too quickly to puppies.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Positive: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Killer puppies: awesome! (and secretly Jeremy’s </a:t>
            </a:r>
            <a:r>
              <a:rPr lang="en-US" dirty="0" err="1">
                <a:solidFill>
                  <a:schemeClr val="accent1"/>
                </a:solidFill>
              </a:rPr>
              <a:t>favourite</a:t>
            </a:r>
            <a:r>
              <a:rPr lang="en-US" dirty="0">
                <a:solidFill>
                  <a:schemeClr val="accent1"/>
                </a:solidFill>
              </a:rPr>
              <a:t> feature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Still c</a:t>
            </a:r>
            <a:r>
              <a:rPr lang="en-US" dirty="0" smtClean="0">
                <a:solidFill>
                  <a:schemeClr val="accent1"/>
                </a:solidFill>
              </a:rPr>
              <a:t>ool!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Best VGDL Game !?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Design - Rolling Horizon Evolution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A7342-9518-470C-A5DA-6F82F22E1F7D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73923" y="2119172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6341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5994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Resources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65646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46339" y="4700985"/>
            <a:ext cx="1906437" cy="14602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 </a:t>
            </a:r>
            <a:r>
              <a:rPr lang="en-US" dirty="0" err="1" smtClean="0"/>
              <a:t>behaviour</a:t>
            </a:r>
            <a:r>
              <a:rPr lang="en-US" dirty="0" smtClean="0"/>
              <a:t> using A* Pathfinding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68766" y="4820389"/>
            <a:ext cx="2380889" cy="12213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resources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28417" y="4580495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approaching &amp; hitting target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4359211" y="3780905"/>
            <a:ext cx="2" cy="9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1499559" y="3780905"/>
            <a:ext cx="1" cy="807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7218864" y="3780905"/>
            <a:ext cx="1" cy="704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4359213" y="2705768"/>
            <a:ext cx="1467929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flipH="1">
            <a:off x="1499560" y="2705768"/>
            <a:ext cx="4327582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5827142" y="2705768"/>
            <a:ext cx="1391723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125297" y="3194309"/>
            <a:ext cx="1906437" cy="5865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5" idx="2"/>
            <a:endCxn id="29" idx="0"/>
          </p:cNvCxnSpPr>
          <p:nvPr/>
        </p:nvCxnSpPr>
        <p:spPr>
          <a:xfrm>
            <a:off x="5827142" y="2705768"/>
            <a:ext cx="4251374" cy="488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888068" y="4580494"/>
            <a:ext cx="2380889" cy="17011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RHEA with heuristic oriented towards fleeing from target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</p:cNvCxnSpPr>
          <p:nvPr/>
        </p:nvCxnSpPr>
        <p:spPr>
          <a:xfrm>
            <a:off x="10078516" y="3780905"/>
            <a:ext cx="0" cy="70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0166" y="4580494"/>
            <a:ext cx="2475781" cy="1701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620</TotalTime>
  <Words>555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2</vt:lpstr>
      <vt:lpstr>Quotable</vt:lpstr>
      <vt:lpstr>Hunger Games: The Final Showdown  in GVGAI/VGDL</vt:lpstr>
      <vt:lpstr>Video Game Description Language</vt:lpstr>
      <vt:lpstr>Initial Game Design</vt:lpstr>
      <vt:lpstr>Game Implementation Issues</vt:lpstr>
      <vt:lpstr>Performance Issues</vt:lpstr>
      <vt:lpstr>Map layout</vt:lpstr>
      <vt:lpstr>Play Test #1 - The Game</vt:lpstr>
      <vt:lpstr>Play Test #2 - Game v2 + AI</vt:lpstr>
      <vt:lpstr>AI Design - Rolling Horizon Evolution</vt:lpstr>
      <vt:lpstr>Rolling Horizon Evolution</vt:lpstr>
      <vt:lpstr>Fitness Function</vt:lpstr>
      <vt:lpstr>Conclusions</vt:lpstr>
      <vt:lpstr>More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Video Game Playing for 2 Players: Framework and Competition</dc:title>
  <dc:creator>Raluca</dc:creator>
  <cp:lastModifiedBy>Raluca</cp:lastModifiedBy>
  <cp:revision>83</cp:revision>
  <dcterms:created xsi:type="dcterms:W3CDTF">2016-09-23T10:33:56Z</dcterms:created>
  <dcterms:modified xsi:type="dcterms:W3CDTF">2017-02-22T16:52:03Z</dcterms:modified>
</cp:coreProperties>
</file>