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7"/>
  </p:notesMasterIdLst>
  <p:sldIdLst>
    <p:sldId id="256" r:id="rId2"/>
    <p:sldId id="262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2CA7A-1982-45F1-835E-FEE56F9E9630}" type="datetimeFigureOut">
              <a:rPr lang="en-US" smtClean="0"/>
              <a:t>17-Feb-17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8EC6C-F76A-424B-986A-C3915C44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5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D369-9589-40AD-B749-3BE541F1991F}" type="datetime1">
              <a:rPr lang="en-US" smtClean="0"/>
              <a:t>17-Feb-17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0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F2FD-5C81-4CE8-9D27-50CECF3FF30C}" type="datetime1">
              <a:rPr lang="en-US" smtClean="0"/>
              <a:t>17-Feb-17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0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A474-1C38-4243-835F-E3E418E9DA9E}" type="datetime1">
              <a:rPr lang="en-US" smtClean="0"/>
              <a:t>17-Feb-17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5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E227-51E7-462D-90AF-2815A8BA0A0F}" type="datetime1">
              <a:rPr lang="en-US" smtClean="0"/>
              <a:t>17-Feb-17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9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55D6-85DD-4EDC-9BFB-9158DB6372C5}" type="datetime1">
              <a:rPr lang="en-US" smtClean="0"/>
              <a:t>17-Feb-17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36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9C5F-B6B2-41D4-966E-904A1A2E96FE}" type="datetime1">
              <a:rPr lang="en-US" smtClean="0"/>
              <a:t>17-Feb-17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077F-C15F-40A1-9081-FDBA9BEC3F4B}" type="datetime1">
              <a:rPr lang="en-US" smtClean="0"/>
              <a:t>17-Feb-17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3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4925-3E08-41AA-A704-EB3A45C8F7CE}" type="datetime1">
              <a:rPr lang="en-US" smtClean="0"/>
              <a:t>17-Feb-17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A5CC-156E-4131-A968-CEA934C47A7B}" type="datetime1">
              <a:rPr lang="en-US" smtClean="0"/>
              <a:t>17-Feb-17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2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004-700F-41A7-9B23-B44E720E8472}" type="datetime1">
              <a:rPr lang="en-US" smtClean="0"/>
              <a:t>17-Feb-17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8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4D3B-2E17-4EF8-91FA-9556D2D939DA}" type="datetime1">
              <a:rPr lang="en-US" smtClean="0"/>
              <a:t>17-Feb-17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9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1A77-11D3-4388-ACF8-061C1A0CBF79}" type="datetime1">
              <a:rPr lang="en-US" smtClean="0"/>
              <a:t>17-Feb-17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8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0B3E-1203-486D-B2C8-658508DF6AE2}" type="datetime1">
              <a:rPr lang="en-US" smtClean="0"/>
              <a:t>17-Feb-17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0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298B48B-F629-4FDA-B979-1CF740029079}" type="datetime1">
              <a:rPr lang="en-US" smtClean="0"/>
              <a:t>17-Feb-17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9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9ABDBB3-1493-4A91-8914-234560779987}" type="datetime1">
              <a:rPr lang="en-US" smtClean="0"/>
              <a:t>17-Feb-17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65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0115" y="626853"/>
            <a:ext cx="8727058" cy="32004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/>
              </a:rPr>
              <a:t>Hunger Games in GVGAI/VGDL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115" y="5341232"/>
            <a:ext cx="10572000" cy="434974"/>
          </a:xfrm>
        </p:spPr>
        <p:txBody>
          <a:bodyPr/>
          <a:lstStyle/>
          <a:p>
            <a:r>
              <a:rPr lang="en-US" dirty="0" smtClean="0"/>
              <a:t>Raluca D. </a:t>
            </a:r>
            <a:r>
              <a:rPr lang="en-US" dirty="0" err="1" smtClean="0"/>
              <a:t>Gaina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Game Description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5999" y="2371504"/>
            <a:ext cx="5590467" cy="4001095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 w="92075" cmpd="thickThin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marL="182880"/>
            <a:endParaRPr lang="en-US" sz="1000" dirty="0" smtClean="0">
              <a:solidFill>
                <a:schemeClr val="bg1"/>
              </a:solidFill>
            </a:endParaRPr>
          </a:p>
          <a:p>
            <a:pPr marL="182880"/>
            <a:r>
              <a:rPr lang="en-US" sz="1000" dirty="0" err="1" smtClean="0">
                <a:solidFill>
                  <a:schemeClr val="bg1"/>
                </a:solidFill>
              </a:rPr>
              <a:t>BasicGame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no_players</a:t>
            </a:r>
            <a:r>
              <a:rPr lang="en-US" sz="1000" dirty="0" smtClean="0">
                <a:solidFill>
                  <a:schemeClr val="bg1"/>
                </a:solidFill>
              </a:rPr>
              <a:t>=2</a:t>
            </a: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SpriteSet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sword &gt; Flicker color=LIGHTGRAY limit=1 singleton=True </a:t>
            </a:r>
            <a:r>
              <a:rPr lang="en-US" sz="1000" dirty="0" err="1" smtClean="0">
                <a:solidFill>
                  <a:schemeClr val="bg1"/>
                </a:solidFill>
              </a:rPr>
              <a:t>img</a:t>
            </a:r>
            <a:r>
              <a:rPr lang="en-US" sz="1000" dirty="0" smtClean="0">
                <a:solidFill>
                  <a:schemeClr val="bg1"/>
                </a:solidFill>
              </a:rPr>
              <a:t>=sword</a:t>
            </a:r>
          </a:p>
          <a:p>
            <a:pPr marL="182880"/>
            <a:r>
              <a:rPr lang="en-US" sz="1000" dirty="0" smtClean="0">
                <a:solidFill>
                  <a:schemeClr val="bg1"/>
                </a:solidFill>
              </a:rPr>
              <a:t>        </a:t>
            </a:r>
            <a:r>
              <a:rPr lang="en-US" sz="1000" dirty="0">
                <a:solidFill>
                  <a:schemeClr val="bg1"/>
                </a:solidFill>
              </a:rPr>
              <a:t>avatar &gt;		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    robber &gt; </a:t>
            </a:r>
            <a:r>
              <a:rPr lang="en-US" sz="1000" dirty="0" err="1">
                <a:solidFill>
                  <a:schemeClr val="bg1"/>
                </a:solidFill>
              </a:rPr>
              <a:t>MovingAvatar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img</a:t>
            </a:r>
            <a:r>
              <a:rPr lang="en-US" sz="1000" dirty="0">
                <a:solidFill>
                  <a:schemeClr val="bg1"/>
                </a:solidFill>
              </a:rPr>
              <a:t>=</a:t>
            </a:r>
            <a:r>
              <a:rPr lang="en-US" sz="1000" dirty="0" err="1">
                <a:solidFill>
                  <a:schemeClr val="bg1"/>
                </a:solidFill>
              </a:rPr>
              <a:t>avatarRed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    cop  &gt; </a:t>
            </a:r>
            <a:r>
              <a:rPr lang="en-US" sz="1000" dirty="0" err="1">
                <a:solidFill>
                  <a:schemeClr val="bg1"/>
                </a:solidFill>
              </a:rPr>
              <a:t>ShootAvatar</a:t>
            </a:r>
            <a:r>
              <a:rPr lang="en-US" sz="1000" dirty="0">
                <a:solidFill>
                  <a:schemeClr val="bg1"/>
                </a:solidFill>
              </a:rPr>
              <a:t>   </a:t>
            </a:r>
            <a:r>
              <a:rPr lang="en-US" sz="1000" dirty="0" err="1">
                <a:solidFill>
                  <a:schemeClr val="bg1"/>
                </a:solidFill>
              </a:rPr>
              <a:t>stype</a:t>
            </a:r>
            <a:r>
              <a:rPr lang="en-US" sz="1000" dirty="0">
                <a:solidFill>
                  <a:schemeClr val="bg1"/>
                </a:solidFill>
              </a:rPr>
              <a:t>=sword </a:t>
            </a:r>
            <a:r>
              <a:rPr lang="en-US" sz="1000" dirty="0" err="1">
                <a:solidFill>
                  <a:schemeClr val="bg1"/>
                </a:solidFill>
              </a:rPr>
              <a:t>img</a:t>
            </a:r>
            <a:r>
              <a:rPr lang="en-US" sz="1000" dirty="0">
                <a:solidFill>
                  <a:schemeClr val="bg1"/>
                </a:solidFill>
              </a:rPr>
              <a:t>=</a:t>
            </a:r>
            <a:r>
              <a:rPr lang="en-US" sz="1000" dirty="0" err="1">
                <a:solidFill>
                  <a:schemeClr val="bg1"/>
                </a:solidFill>
              </a:rPr>
              <a:t>avatarBlue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diamond &gt; Resource color=YELLOW limit=10 </a:t>
            </a:r>
            <a:r>
              <a:rPr lang="en-US" sz="1000" dirty="0" err="1">
                <a:solidFill>
                  <a:schemeClr val="bg1"/>
                </a:solidFill>
              </a:rPr>
              <a:t>shrinkfactor</a:t>
            </a:r>
            <a:r>
              <a:rPr lang="en-US" sz="1000" dirty="0">
                <a:solidFill>
                  <a:schemeClr val="bg1"/>
                </a:solidFill>
              </a:rPr>
              <a:t>=0.75 </a:t>
            </a:r>
            <a:r>
              <a:rPr lang="en-US" sz="1000" dirty="0" err="1" smtClean="0">
                <a:solidFill>
                  <a:schemeClr val="bg1"/>
                </a:solidFill>
              </a:rPr>
              <a:t>img</a:t>
            </a:r>
            <a:r>
              <a:rPr lang="en-US" sz="1000" dirty="0" smtClean="0">
                <a:solidFill>
                  <a:schemeClr val="bg1"/>
                </a:solidFill>
              </a:rPr>
              <a:t>=diamond</a:t>
            </a: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LevelMapping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B &gt; cop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A &gt; robber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x &gt; </a:t>
            </a:r>
            <a:r>
              <a:rPr lang="en-US" sz="1000" dirty="0" smtClean="0">
                <a:solidFill>
                  <a:schemeClr val="bg1"/>
                </a:solidFill>
              </a:rPr>
              <a:t>diamond</a:t>
            </a: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</a:rPr>
              <a:t>InteractionSet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avatar wall &gt; </a:t>
            </a:r>
            <a:r>
              <a:rPr lang="en-US" sz="1000" dirty="0" err="1">
                <a:solidFill>
                  <a:schemeClr val="bg1"/>
                </a:solidFill>
              </a:rPr>
              <a:t>stepBack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robber cop sword &gt; </a:t>
            </a:r>
            <a:r>
              <a:rPr lang="en-US" sz="1000" dirty="0" err="1">
                <a:solidFill>
                  <a:schemeClr val="bg1"/>
                </a:solidFill>
              </a:rPr>
              <a:t>killSprite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scoreChange</a:t>
            </a:r>
            <a:r>
              <a:rPr lang="en-US" sz="1000" dirty="0">
                <a:solidFill>
                  <a:schemeClr val="bg1"/>
                </a:solidFill>
              </a:rPr>
              <a:t>=0,4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diamond robber &gt; </a:t>
            </a:r>
            <a:r>
              <a:rPr lang="en-US" sz="1000" dirty="0" err="1">
                <a:solidFill>
                  <a:schemeClr val="bg1"/>
                </a:solidFill>
              </a:rPr>
              <a:t>collectResource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scoreChange</a:t>
            </a:r>
            <a:r>
              <a:rPr lang="en-US" sz="1000" dirty="0">
                <a:solidFill>
                  <a:schemeClr val="bg1"/>
                </a:solidFill>
              </a:rPr>
              <a:t>=1,0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diamond cop &gt; </a:t>
            </a:r>
            <a:r>
              <a:rPr lang="en-US" sz="1000" dirty="0" err="1" smtClean="0">
                <a:solidFill>
                  <a:schemeClr val="bg1"/>
                </a:solidFill>
              </a:rPr>
              <a:t>stepBack</a:t>
            </a:r>
            <a:endParaRPr lang="en-US" sz="1000" dirty="0" smtClean="0">
              <a:solidFill>
                <a:schemeClr val="bg1"/>
              </a:solidFill>
            </a:endParaRP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TerminationSet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</a:t>
            </a:r>
            <a:r>
              <a:rPr lang="en-US" sz="1000" dirty="0" err="1">
                <a:solidFill>
                  <a:schemeClr val="bg1"/>
                </a:solidFill>
              </a:rPr>
              <a:t>SpriteCounter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stype</a:t>
            </a:r>
            <a:r>
              <a:rPr lang="en-US" sz="1000" dirty="0">
                <a:solidFill>
                  <a:schemeClr val="bg1"/>
                </a:solidFill>
              </a:rPr>
              <a:t>=robber limit=0 win=</a:t>
            </a:r>
            <a:r>
              <a:rPr lang="en-US" sz="1000" dirty="0" err="1">
                <a:solidFill>
                  <a:schemeClr val="bg1"/>
                </a:solidFill>
              </a:rPr>
              <a:t>False,True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</a:t>
            </a:r>
            <a:r>
              <a:rPr lang="en-US" sz="1000" dirty="0" err="1">
                <a:solidFill>
                  <a:schemeClr val="bg1"/>
                </a:solidFill>
              </a:rPr>
              <a:t>SpriteCounter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stype</a:t>
            </a:r>
            <a:r>
              <a:rPr lang="en-US" sz="1000" dirty="0">
                <a:solidFill>
                  <a:schemeClr val="bg1"/>
                </a:solidFill>
              </a:rPr>
              <a:t>=diamond limit=0 win=</a:t>
            </a:r>
            <a:r>
              <a:rPr lang="en-US" sz="1000" dirty="0" err="1">
                <a:solidFill>
                  <a:schemeClr val="bg1"/>
                </a:solidFill>
              </a:rPr>
              <a:t>True,False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Timeout limit=2000 </a:t>
            </a:r>
            <a:r>
              <a:rPr lang="en-US" sz="1000" dirty="0" smtClean="0">
                <a:solidFill>
                  <a:schemeClr val="bg1"/>
                </a:solidFill>
              </a:rPr>
              <a:t>win=</a:t>
            </a:r>
            <a:r>
              <a:rPr lang="en-US" sz="1000" dirty="0" err="1" smtClean="0">
                <a:solidFill>
                  <a:schemeClr val="bg1"/>
                </a:solidFill>
              </a:rPr>
              <a:t>False,False</a:t>
            </a:r>
            <a:endParaRPr lang="en-US" sz="1000" dirty="0" smtClean="0">
              <a:solidFill>
                <a:schemeClr val="bg1"/>
              </a:solidFill>
            </a:endParaRP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9" y="3507791"/>
            <a:ext cx="4952320" cy="29499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14401" y="6457729"/>
            <a:ext cx="4754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The Bridge Level 4 Definition File and </a:t>
            </a:r>
            <a:r>
              <a:rPr lang="en-US" sz="1200" dirty="0" err="1" smtClean="0"/>
              <a:t>Visualisation</a:t>
            </a:r>
            <a:endParaRPr lang="en-US" sz="12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818712" y="2222288"/>
            <a:ext cx="4986865" cy="1245532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 smtClean="0"/>
              <a:t>2 text file 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Game Description (Sprites, Interactions, Level mapping, Terminations)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Level Definition (Level layout)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5999" y="6457729"/>
            <a:ext cx="559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Cops &amp; Robbers Game Description File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914733" y="6244129"/>
            <a:ext cx="1062155" cy="490599"/>
          </a:xfrm>
        </p:spPr>
        <p:txBody>
          <a:bodyPr/>
          <a:lstStyle/>
          <a:p>
            <a:fld id="{47CA7342-9518-470C-A5DA-6F82F22E1F7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Design - Hunger Games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Fight for survival in a large forest environment.</a:t>
            </a:r>
          </a:p>
          <a:p>
            <a:r>
              <a:rPr lang="en-US" dirty="0" smtClean="0"/>
              <a:t>Human vs AI.</a:t>
            </a:r>
          </a:p>
          <a:p>
            <a:r>
              <a:rPr lang="en-US" dirty="0" smtClean="0"/>
              <a:t>Partial observability: fog of war.</a:t>
            </a:r>
          </a:p>
          <a:p>
            <a:r>
              <a:rPr lang="en-US" dirty="0" smtClean="0"/>
              <a:t>1 main resource for players to manage: hunger (equivalent to life points).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Decreased over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To increase: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Kill and eat forest animals (most) - but they leave </a:t>
            </a:r>
            <a:r>
              <a:rPr lang="en-US" dirty="0"/>
              <a:t>signals when killed.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Eat forest fruits (medium)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Drink water (little)</a:t>
            </a:r>
          </a:p>
          <a:p>
            <a:r>
              <a:rPr lang="en-US" dirty="0" smtClean="0"/>
              <a:t>Other collectibles: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Weapons + ammo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Hunger potions</a:t>
            </a:r>
          </a:p>
          <a:p>
            <a:pPr lvl="1"/>
            <a:endParaRPr lang="en-US" dirty="0"/>
          </a:p>
          <a:p>
            <a:r>
              <a:rPr lang="en-US" b="1" u="sng" dirty="0" smtClean="0"/>
              <a:t>Ultimate goal</a:t>
            </a:r>
            <a:r>
              <a:rPr lang="en-US" dirty="0" smtClean="0"/>
              <a:t>: be the last survivor (kill the other player / survive until the other dies).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2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Design - Rolling Horizon Evolution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873923" y="2119172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46341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405994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 Resources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265646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46339" y="4700985"/>
            <a:ext cx="1906437" cy="146020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Wander </a:t>
            </a:r>
            <a:r>
              <a:rPr lang="en-US" dirty="0" err="1" smtClean="0"/>
              <a:t>behaviour</a:t>
            </a:r>
            <a:r>
              <a:rPr lang="en-US" dirty="0" smtClean="0"/>
              <a:t> using A* Pathfinding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168766" y="4820389"/>
            <a:ext cx="2380889" cy="12213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RHEA with heuristic oriented towards resources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028417" y="4580495"/>
            <a:ext cx="2380889" cy="17011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RHEA with heuristic oriented towards approaching &amp; hitting target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2"/>
          </p:cNvCxnSpPr>
          <p:nvPr/>
        </p:nvCxnSpPr>
        <p:spPr>
          <a:xfrm flipH="1">
            <a:off x="4359211" y="3780905"/>
            <a:ext cx="2" cy="920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</p:cNvCxnSpPr>
          <p:nvPr/>
        </p:nvCxnSpPr>
        <p:spPr>
          <a:xfrm flipH="1">
            <a:off x="1499559" y="3780905"/>
            <a:ext cx="1" cy="807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</p:cNvCxnSpPr>
          <p:nvPr/>
        </p:nvCxnSpPr>
        <p:spPr>
          <a:xfrm flipH="1">
            <a:off x="7218864" y="3780905"/>
            <a:ext cx="1" cy="7048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7" idx="0"/>
          </p:cNvCxnSpPr>
          <p:nvPr/>
        </p:nvCxnSpPr>
        <p:spPr>
          <a:xfrm flipH="1">
            <a:off x="4359213" y="2705768"/>
            <a:ext cx="1467929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6" idx="0"/>
          </p:cNvCxnSpPr>
          <p:nvPr/>
        </p:nvCxnSpPr>
        <p:spPr>
          <a:xfrm flipH="1">
            <a:off x="1499560" y="2705768"/>
            <a:ext cx="4327582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8" idx="0"/>
          </p:cNvCxnSpPr>
          <p:nvPr/>
        </p:nvCxnSpPr>
        <p:spPr>
          <a:xfrm>
            <a:off x="5827142" y="2705768"/>
            <a:ext cx="1391723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9125297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Defend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5" idx="2"/>
            <a:endCxn id="29" idx="0"/>
          </p:cNvCxnSpPr>
          <p:nvPr/>
        </p:nvCxnSpPr>
        <p:spPr>
          <a:xfrm>
            <a:off x="5827142" y="2705768"/>
            <a:ext cx="4251374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8888068" y="4580494"/>
            <a:ext cx="2380889" cy="17011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RHEA with heuristic oriented towards fleeing from target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9" idx="2"/>
          </p:cNvCxnSpPr>
          <p:nvPr/>
        </p:nvCxnSpPr>
        <p:spPr>
          <a:xfrm>
            <a:off x="10078516" y="3780905"/>
            <a:ext cx="0" cy="7015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34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Pretty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5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59" y="2285850"/>
            <a:ext cx="8514272" cy="43591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Oval 13"/>
          <p:cNvSpPr/>
          <p:nvPr/>
        </p:nvSpPr>
        <p:spPr>
          <a:xfrm>
            <a:off x="2958860" y="2553419"/>
            <a:ext cx="414068" cy="405441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458973" y="4336211"/>
            <a:ext cx="414068" cy="405441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81267" y="2852468"/>
            <a:ext cx="414068" cy="405441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646097" y="4320395"/>
            <a:ext cx="414068" cy="405441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958860" y="3732363"/>
            <a:ext cx="414068" cy="405441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683924" y="3464042"/>
            <a:ext cx="414068" cy="405441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994475" y="2672226"/>
            <a:ext cx="414068" cy="405441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36430" y="2198880"/>
            <a:ext cx="1578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1 (human)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6430" y="2967974"/>
            <a:ext cx="1578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Berry bush (food)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36430" y="3732363"/>
            <a:ext cx="1578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Sword (weapon)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36430" y="4523115"/>
            <a:ext cx="1968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Bear          (forest animal)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36430" y="5838021"/>
            <a:ext cx="1578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Fog of war</a:t>
            </a:r>
          </a:p>
          <a:p>
            <a:r>
              <a:rPr lang="en-US" dirty="0" smtClean="0"/>
              <a:t>(??)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020492" y="2308311"/>
            <a:ext cx="1578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Arrows (ammo)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1047542" y="3296031"/>
            <a:ext cx="1578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Potion (food)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1047542" y="4294008"/>
            <a:ext cx="1578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2 </a:t>
            </a:r>
          </a:p>
          <a:p>
            <a:r>
              <a:rPr lang="en-US" dirty="0" smtClean="0"/>
              <a:t>(AI)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4" idx="2"/>
          </p:cNvCxnSpPr>
          <p:nvPr/>
        </p:nvCxnSpPr>
        <p:spPr>
          <a:xfrm flipH="1" flipV="1">
            <a:off x="1519687" y="2522045"/>
            <a:ext cx="1439173" cy="234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2"/>
          </p:cNvCxnSpPr>
          <p:nvPr/>
        </p:nvCxnSpPr>
        <p:spPr>
          <a:xfrm flipH="1">
            <a:off x="1630392" y="3055189"/>
            <a:ext cx="3050875" cy="240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9" idx="2"/>
          </p:cNvCxnSpPr>
          <p:nvPr/>
        </p:nvCxnSpPr>
        <p:spPr>
          <a:xfrm flipH="1">
            <a:off x="1656272" y="3935084"/>
            <a:ext cx="1302588" cy="96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8" idx="2"/>
          </p:cNvCxnSpPr>
          <p:nvPr/>
        </p:nvCxnSpPr>
        <p:spPr>
          <a:xfrm flipH="1">
            <a:off x="1794848" y="4523116"/>
            <a:ext cx="1851249" cy="218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733909" y="5915888"/>
            <a:ext cx="1912188" cy="1067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6"/>
          </p:cNvCxnSpPr>
          <p:nvPr/>
        </p:nvCxnSpPr>
        <p:spPr>
          <a:xfrm flipV="1">
            <a:off x="9408543" y="2756139"/>
            <a:ext cx="1611949" cy="118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0" idx="6"/>
          </p:cNvCxnSpPr>
          <p:nvPr/>
        </p:nvCxnSpPr>
        <p:spPr>
          <a:xfrm>
            <a:off x="9097992" y="3666763"/>
            <a:ext cx="1949550" cy="65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6" idx="6"/>
          </p:cNvCxnSpPr>
          <p:nvPr/>
        </p:nvCxnSpPr>
        <p:spPr>
          <a:xfrm>
            <a:off x="7873041" y="4538932"/>
            <a:ext cx="3054285" cy="782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3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453</TotalTime>
  <Words>248</Words>
  <Application>Microsoft Office PowerPoint</Application>
  <PresentationFormat>Widescreen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Wingdings</vt:lpstr>
      <vt:lpstr>Wingdings 2</vt:lpstr>
      <vt:lpstr>Quotable</vt:lpstr>
      <vt:lpstr>Hunger Games in GVGAI/VGDL</vt:lpstr>
      <vt:lpstr>Video Game Description Language</vt:lpstr>
      <vt:lpstr>Game Design - Hunger Games</vt:lpstr>
      <vt:lpstr>AI Design - Rolling Horizon Evolution</vt:lpstr>
      <vt:lpstr>Pretty Picture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Video Game Playing for 2 Players: Framework and Competition</dc:title>
  <dc:creator>Raluca</dc:creator>
  <cp:lastModifiedBy>Raluca</cp:lastModifiedBy>
  <cp:revision>58</cp:revision>
  <dcterms:created xsi:type="dcterms:W3CDTF">2016-09-23T10:33:56Z</dcterms:created>
  <dcterms:modified xsi:type="dcterms:W3CDTF">2017-02-17T12:57:57Z</dcterms:modified>
</cp:coreProperties>
</file>