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9" r:id="rId2"/>
  </p:sldMasterIdLst>
  <p:notesMasterIdLst>
    <p:notesMasterId r:id="rId23"/>
  </p:notesMasterIdLst>
  <p:handoutMasterIdLst>
    <p:handoutMasterId r:id="rId24"/>
  </p:handoutMasterIdLst>
  <p:sldIdLst>
    <p:sldId id="259" r:id="rId3"/>
    <p:sldId id="276" r:id="rId4"/>
    <p:sldId id="277" r:id="rId5"/>
    <p:sldId id="261" r:id="rId6"/>
    <p:sldId id="262" r:id="rId7"/>
    <p:sldId id="263" r:id="rId8"/>
    <p:sldId id="266" r:id="rId9"/>
    <p:sldId id="268" r:id="rId10"/>
    <p:sldId id="264" r:id="rId11"/>
    <p:sldId id="269" r:id="rId12"/>
    <p:sldId id="278" r:id="rId13"/>
    <p:sldId id="270" r:id="rId14"/>
    <p:sldId id="279" r:id="rId15"/>
    <p:sldId id="271" r:id="rId16"/>
    <p:sldId id="272" r:id="rId17"/>
    <p:sldId id="273" r:id="rId18"/>
    <p:sldId id="274" r:id="rId19"/>
    <p:sldId id="281" r:id="rId20"/>
    <p:sldId id="275" r:id="rId21"/>
    <p:sldId id="280" r:id="rId22"/>
  </p:sldIdLst>
  <p:sldSz cx="12188825" cy="6858000"/>
  <p:notesSz cx="6858000" cy="9144000"/>
  <p:custShowLst>
    <p:custShow name="Custom Show 1" id="0">
      <p:sldLst>
        <p:sld r:id="rId2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884" autoAdjust="0"/>
  </p:normalViewPr>
  <p:slideViewPr>
    <p:cSldViewPr>
      <p:cViewPr varScale="1">
        <p:scale>
          <a:sx n="75" d="100"/>
          <a:sy n="75" d="100"/>
        </p:scale>
        <p:origin x="931" y="6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25-Apr-17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25-Apr-17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3</a:t>
            </a:fld>
            <a:endParaRPr lang="en-US"/>
          </a:p>
        </p:txBody>
      </p:sp>
    </p:spTree>
    <p:extLst>
      <p:ext uri="{BB962C8B-B14F-4D97-AF65-F5344CB8AC3E}">
        <p14:creationId xmlns:p14="http://schemas.microsoft.com/office/powerpoint/2010/main" val="86998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7</a:t>
            </a:fld>
            <a:endParaRPr lang="en-US"/>
          </a:p>
        </p:txBody>
      </p:sp>
    </p:spTree>
    <p:extLst>
      <p:ext uri="{BB962C8B-B14F-4D97-AF65-F5344CB8AC3E}">
        <p14:creationId xmlns:p14="http://schemas.microsoft.com/office/powerpoint/2010/main" val="215610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Using these forward model calls instead of real execution time is more robust to fluctuations on the machine used to run the experiments, making it time independent and results comparable across different architectures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ln w="0"/>
                <a:effectLst>
                  <a:outerShdw blurRad="38100" dist="19050" dir="2700000" algn="tl" rotWithShape="0">
                    <a:schemeClr val="dk1">
                      <a:alpha val="40000"/>
                    </a:schemeClr>
                  </a:outerShdw>
                </a:effectLst>
              </a:rPr>
              <a:t>(average obtained by MCTS in </a:t>
            </a:r>
            <a:r>
              <a:rPr lang="en-GB" i="1" dirty="0" smtClean="0">
                <a:ln w="0"/>
                <a:effectLst>
                  <a:outerShdw blurRad="38100" dist="19050" dir="2700000" algn="tl" rotWithShape="0">
                    <a:schemeClr val="dk1">
                      <a:alpha val="40000"/>
                    </a:schemeClr>
                  </a:outerShdw>
                </a:effectLst>
              </a:rPr>
              <a:t>40ms</a:t>
            </a:r>
            <a:r>
              <a:rPr lang="en-GB" dirty="0" smtClean="0">
                <a:ln w="0"/>
                <a:effectLst>
                  <a:outerShdw blurRad="38100" dist="19050" dir="2700000" algn="tl" rotWithShape="0">
                    <a:schemeClr val="dk1">
                      <a:alpha val="40000"/>
                    </a:schemeClr>
                  </a:outerShdw>
                </a:effectLst>
              </a:rPr>
              <a:t>). </a:t>
            </a:r>
          </a:p>
          <a:p>
            <a:pPr marL="171450" indent="-171450">
              <a:buFont typeface="Arial" panose="020B0604020202020204" pitchFamily="34" charset="0"/>
              <a:buChar char="•"/>
            </a:pPr>
            <a:endParaRPr lang="en-GB" dirty="0" smtClean="0"/>
          </a:p>
          <a:p>
            <a:r>
              <a:rPr lang="en-GB" dirty="0" smtClean="0">
                <a:ln w="0"/>
                <a:effectLst>
                  <a:outerShdw blurRad="38100" dist="19050" dir="2700000" algn="tl" rotWithShape="0">
                    <a:schemeClr val="dk1">
                      <a:alpha val="40000"/>
                    </a:schemeClr>
                  </a:outerShdw>
                </a:effectLst>
              </a:rPr>
              <a:t>For </a:t>
            </a:r>
            <a:r>
              <a:rPr lang="en-GB" dirty="0" smtClean="0">
                <a:ln w="0"/>
                <a:solidFill>
                  <a:schemeClr val="accent1"/>
                </a:solidFill>
                <a:effectLst>
                  <a:outerShdw blurRad="38100" dist="25400" dir="5400000" algn="ctr" rotWithShape="0">
                    <a:srgbClr val="6E747A">
                      <a:alpha val="43000"/>
                    </a:srgbClr>
                  </a:outerShdw>
                </a:effectLst>
              </a:rPr>
              <a:t>P</a:t>
            </a:r>
            <a:r>
              <a:rPr lang="en-GB" dirty="0" smtClean="0">
                <a:ln w="0"/>
                <a:effectLst>
                  <a:outerShdw blurRad="38100" dist="19050" dir="2700000" algn="tl" rotWithShape="0">
                    <a:schemeClr val="dk1">
                      <a:alpha val="40000"/>
                    </a:schemeClr>
                  </a:outerShdw>
                </a:effectLst>
              </a:rPr>
              <a:t>=</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algorithm becomes a Random Mutation Hill Climber (</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new individual mutated, the best kept)</a:t>
            </a:r>
          </a:p>
          <a:p>
            <a:r>
              <a:rPr lang="en-GB" dirty="0" smtClean="0">
                <a:ln w="0"/>
                <a:effectLst>
                  <a:outerShdw blurRad="38100" dist="19050" dir="2700000" algn="tl" rotWithShape="0">
                    <a:schemeClr val="dk1">
                      <a:alpha val="40000"/>
                    </a:schemeClr>
                  </a:outerShdw>
                </a:effectLst>
              </a:rPr>
              <a:t>For </a:t>
            </a:r>
            <a:r>
              <a:rPr lang="en-GB" dirty="0" smtClean="0">
                <a:ln w="0"/>
                <a:solidFill>
                  <a:schemeClr val="accent1"/>
                </a:solidFill>
                <a:effectLst>
                  <a:outerShdw blurRad="38100" dist="25400" dir="5400000" algn="ctr" rotWithShape="0">
                    <a:srgbClr val="6E747A">
                      <a:alpha val="43000"/>
                    </a:srgbClr>
                  </a:outerShdw>
                </a:effectLst>
              </a:rPr>
              <a:t>P</a:t>
            </a:r>
            <a:r>
              <a:rPr lang="en-GB" dirty="0" smtClean="0">
                <a:ln w="0"/>
                <a:effectLst>
                  <a:outerShdw blurRad="38100" dist="19050" dir="2700000" algn="tl" rotWithShape="0">
                    <a:schemeClr val="dk1">
                      <a:alpha val="40000"/>
                    </a:schemeClr>
                  </a:outerShdw>
                </a:effectLst>
              </a:rPr>
              <a:t>=</a:t>
            </a:r>
            <a:r>
              <a:rPr lang="en-GB" dirty="0" smtClean="0">
                <a:ln w="0"/>
                <a:solidFill>
                  <a:schemeClr val="accent1"/>
                </a:solidFill>
                <a:effectLst>
                  <a:outerShdw blurRad="38100" dist="25400" dir="5400000" algn="ctr" rotWithShape="0">
                    <a:srgbClr val="6E747A">
                      <a:alpha val="43000"/>
                    </a:srgbClr>
                  </a:outerShdw>
                </a:effectLst>
              </a:rPr>
              <a:t>2</a:t>
            </a:r>
            <a:r>
              <a:rPr lang="en-GB" dirty="0" smtClean="0">
                <a:ln w="0"/>
                <a:effectLst>
                  <a:outerShdw blurRad="38100" dist="19050" dir="2700000" algn="tl" rotWithShape="0">
                    <a:schemeClr val="dk1">
                      <a:alpha val="40000"/>
                    </a:schemeClr>
                  </a:outerShdw>
                </a:effectLst>
              </a:rPr>
              <a:t>, </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individual is promoted through elitism, </a:t>
            </a:r>
            <a:r>
              <a:rPr lang="en-GB" dirty="0" smtClean="0">
                <a:ln w="0"/>
                <a:solidFill>
                  <a:schemeClr val="accent1"/>
                </a:solidFill>
                <a:effectLst>
                  <a:outerShdw blurRad="38100" dist="25400" dir="5400000" algn="ctr" rotWithShape="0">
                    <a:srgbClr val="6E747A">
                      <a:alpha val="43000"/>
                    </a:srgbClr>
                  </a:outerShdw>
                </a:effectLst>
              </a:rPr>
              <a:t>1</a:t>
            </a:r>
            <a:r>
              <a:rPr lang="en-GB" dirty="0" smtClean="0">
                <a:ln w="0"/>
                <a:effectLst>
                  <a:outerShdw blurRad="38100" dist="19050" dir="2700000" algn="tl" rotWithShape="0">
                    <a:schemeClr val="dk1">
                      <a:alpha val="40000"/>
                    </a:schemeClr>
                  </a:outerShdw>
                </a:effectLst>
              </a:rPr>
              <a:t> new individual from crossover and mutation.</a:t>
            </a:r>
            <a:endParaRPr lang="en-GB"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8</a:t>
            </a:fld>
            <a:endParaRPr lang="en-US"/>
          </a:p>
        </p:txBody>
      </p:sp>
    </p:spTree>
    <p:extLst>
      <p:ext uri="{BB962C8B-B14F-4D97-AF65-F5344CB8AC3E}">
        <p14:creationId xmlns:p14="http://schemas.microsoft.com/office/powerpoint/2010/main" val="252136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10</a:t>
            </a:fld>
            <a:endParaRPr lang="en-US"/>
          </a:p>
        </p:txBody>
      </p:sp>
    </p:spTree>
    <p:extLst>
      <p:ext uri="{BB962C8B-B14F-4D97-AF65-F5344CB8AC3E}">
        <p14:creationId xmlns:p14="http://schemas.microsoft.com/office/powerpoint/2010/main" val="1007602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12</a:t>
            </a:fld>
            <a:endParaRPr lang="en-US"/>
          </a:p>
        </p:txBody>
      </p:sp>
    </p:spTree>
    <p:extLst>
      <p:ext uri="{BB962C8B-B14F-4D97-AF65-F5344CB8AC3E}">
        <p14:creationId xmlns:p14="http://schemas.microsoft.com/office/powerpoint/2010/main" val="178081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13</a:t>
            </a:fld>
            <a:endParaRPr lang="en-US"/>
          </a:p>
        </p:txBody>
      </p:sp>
    </p:spTree>
    <p:extLst>
      <p:ext uri="{BB962C8B-B14F-4D97-AF65-F5344CB8AC3E}">
        <p14:creationId xmlns:p14="http://schemas.microsoft.com/office/powerpoint/2010/main" val="106298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14</a:t>
            </a:fld>
            <a:endParaRPr lang="en-US"/>
          </a:p>
        </p:txBody>
      </p:sp>
    </p:spTree>
    <p:extLst>
      <p:ext uri="{BB962C8B-B14F-4D97-AF65-F5344CB8AC3E}">
        <p14:creationId xmlns:p14="http://schemas.microsoft.com/office/powerpoint/2010/main" val="1772625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It's notable that, for these new budgets, the population is evolved during 2, 3 and 4 generations, respectively.</a:t>
            </a:r>
            <a:endParaRPr lang="en-US" dirty="0" smtClean="0"/>
          </a:p>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smtClean="0"/>
              <a:t>15</a:t>
            </a:fld>
            <a:endParaRPr lang="en-US"/>
          </a:p>
        </p:txBody>
      </p:sp>
    </p:spTree>
    <p:extLst>
      <p:ext uri="{BB962C8B-B14F-4D97-AF65-F5344CB8AC3E}">
        <p14:creationId xmlns:p14="http://schemas.microsoft.com/office/powerpoint/2010/main" val="392036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88825"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9790" y="1449148"/>
            <a:ext cx="10569247" cy="2971051"/>
          </a:xfrm>
        </p:spPr>
        <p:txBody>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809790" y="5280847"/>
            <a:ext cx="10569247" cy="434974"/>
          </a:xfrm>
        </p:spPr>
        <p:txBody>
          <a:bodyPr anchor="t"/>
          <a:lstStyle>
            <a:lvl1pPr marL="0" indent="0" algn="l">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8D0209-E955-4676-836C-7E6D4F30BAA2}" type="datetime1">
              <a:rPr lang="en-US" smtClean="0"/>
              <a:t>25-Apr-17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6956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789" y="4800600"/>
            <a:ext cx="10558668" cy="566738"/>
          </a:xfrm>
        </p:spPr>
        <p:txBody>
          <a:bodyPr anchor="b">
            <a:normAutofit/>
          </a:bodyPr>
          <a:lstStyle>
            <a:lvl1pPr algn="l">
              <a:defRPr sz="2399"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88825"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9789" y="5367338"/>
            <a:ext cx="1055866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3687F8D-C034-4668-A5A6-D87C96B1ADE5}" type="datetime1">
              <a:rPr lang="en-US" smtClean="0"/>
              <a:t>25-Apr-17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6637508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532" y="1081456"/>
            <a:ext cx="6330767"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763" y="1238502"/>
            <a:ext cx="5892305" cy="2645912"/>
          </a:xfrm>
        </p:spPr>
        <p:txBody>
          <a:bodyPr anchor="b"/>
          <a:lstStyle>
            <a:lvl1pPr algn="l">
              <a:defRPr sz="4199"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2968" y="4443681"/>
            <a:ext cx="5890102" cy="713241"/>
          </a:xfrm>
        </p:spPr>
        <p:txBody>
          <a:bodyPr anchor="t">
            <a:no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2670" y="1081457"/>
            <a:ext cx="3809009"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F8DE8C64-7416-4009-8F83-9277C6E686DD}" type="datetime1">
              <a:rPr lang="en-US" smtClean="0"/>
              <a:t>25-Apr-17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5110325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588" y="2286585"/>
            <a:ext cx="4893840"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6736" y="2435958"/>
            <a:ext cx="4381380" cy="2007789"/>
          </a:xfrm>
        </p:spPr>
        <p:txBody>
          <a:bodyPr/>
          <a:lstStyle>
            <a:lvl1pPr>
              <a:defRPr sz="3199"/>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4397" y="2286001"/>
            <a:ext cx="4879029"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2DFD223F-5BC8-4160-B7B9-3B3BE209C8B9}" type="datetime1">
              <a:rPr lang="en-US" smtClean="0"/>
              <a:t>25-Apr-17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7001269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B54153-C3DF-446B-A7CE-4D3B940E6559}" type="datetime1">
              <a:rPr lang="en-US" smtClean="0"/>
              <a:t>25-Apr-17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03068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7654" y="446089"/>
            <a:ext cx="4521171"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1410" y="586171"/>
            <a:ext cx="249414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9790" y="446089"/>
            <a:ext cx="6609818"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A66D5-5C23-482C-A114-AC381B9EF87A}" type="datetime1">
              <a:rPr lang="en-US" smtClean="0"/>
              <a:t>25-Apr-17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85105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447188"/>
            <a:ext cx="10569245"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499" y="2222287"/>
            <a:ext cx="10551825"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4B4DD4-429E-490E-ACFD-1036D0EC4644}" type="datetime1">
              <a:rPr lang="en-US" smtClean="0"/>
              <a:t>25-Apr-17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79313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2188825"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9789" y="2951396"/>
            <a:ext cx="10558668" cy="1468800"/>
          </a:xfrm>
        </p:spPr>
        <p:txBody>
          <a:bodyPr anchor="b"/>
          <a:lstStyle>
            <a:lvl1pPr algn="r">
              <a:defRPr sz="4799"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9789" y="5281202"/>
            <a:ext cx="10558668" cy="433955"/>
          </a:xfrm>
        </p:spPr>
        <p:txBody>
          <a:bodyPr anchor="t">
            <a:no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66C814-676A-400A-8BE1-443D6DA0CDFA}" type="datetime1">
              <a:rPr lang="en-US" smtClean="0"/>
              <a:t>25-Apr-17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19831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499" y="2222288"/>
            <a:ext cx="518452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5804" y="2222287"/>
            <a:ext cx="5193230"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9CA9CE-C992-452A-BEDA-D43A4F0FBBE7}" type="datetime1">
              <a:rPr lang="en-US" smtClean="0"/>
              <a:t>25-Apr-17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62981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517" y="2174875"/>
            <a:ext cx="5188505"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517" y="2751139"/>
            <a:ext cx="5188504"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5804" y="2174875"/>
            <a:ext cx="5193230" cy="576262"/>
          </a:xfrm>
        </p:spPr>
        <p:txBody>
          <a:bodyPr anchor="b">
            <a:noAutofit/>
          </a:bodyPr>
          <a:lstStyle>
            <a:lvl1pPr marL="0" indent="0" algn="ctr">
              <a:buNone/>
              <a:defRPr sz="19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5804" y="2751139"/>
            <a:ext cx="5193230"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AB20CB-64B0-45AC-9192-7A40DA98BB24}" type="datetime1">
              <a:rPr lang="en-US" smtClean="0"/>
              <a:t>25-Apr-17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37116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88825"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2FE8DC-781D-40E0-98A5-BC5D1D7AAFC8}" type="datetime1">
              <a:rPr lang="en-US" smtClean="0"/>
              <a:t>25-Apr-17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7695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B5AF6-F63E-4B50-91B0-4410CDF13489}" type="datetime1">
              <a:rPr lang="en-US" smtClean="0"/>
              <a:t>25-Apr-17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406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2872" y="446088"/>
            <a:ext cx="3546609"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2872" y="446088"/>
            <a:ext cx="3546609" cy="1618396"/>
          </a:xfrm>
        </p:spPr>
        <p:txBody>
          <a:bodyPr anchor="b"/>
          <a:lstStyle>
            <a:lvl1pPr algn="l">
              <a:defRPr sz="1999" b="1"/>
            </a:lvl1pPr>
          </a:lstStyle>
          <a:p>
            <a:r>
              <a:rPr lang="en-US" smtClean="0"/>
              <a:t>Click to edit Master title style</a:t>
            </a:r>
            <a:endParaRPr lang="en-US" dirty="0"/>
          </a:p>
        </p:txBody>
      </p:sp>
      <p:sp>
        <p:nvSpPr>
          <p:cNvPr id="3" name="Content Placeholder 2"/>
          <p:cNvSpPr>
            <a:spLocks noGrp="1"/>
          </p:cNvSpPr>
          <p:nvPr>
            <p:ph idx="1"/>
          </p:nvPr>
        </p:nvSpPr>
        <p:spPr>
          <a:xfrm>
            <a:off x="4854369" y="446089"/>
            <a:ext cx="6251005"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2872" y="2260739"/>
            <a:ext cx="3546609" cy="3600311"/>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3FDC9F4-3151-4A58-AA82-7A5CF9AFC171}" type="datetime1">
              <a:rPr lang="en-US" smtClean="0"/>
              <a:t>25-Apr-17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99905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516" y="727523"/>
            <a:ext cx="4851724" cy="1617163"/>
          </a:xfrm>
        </p:spPr>
        <p:txBody>
          <a:bodyPr anchor="b">
            <a:normAutofit/>
          </a:bodyPr>
          <a:lstStyle>
            <a:lvl1pPr algn="l">
              <a:defRPr sz="2399"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6529" y="0"/>
            <a:ext cx="6092296"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516" y="2344684"/>
            <a:ext cx="4851724" cy="3516365"/>
          </a:xfrm>
        </p:spPr>
        <p:txBody>
          <a:bodyPr anchor="t">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4798" y="6041363"/>
            <a:ext cx="976625" cy="365125"/>
          </a:xfrm>
        </p:spPr>
        <p:txBody>
          <a:bodyPr/>
          <a:lstStyle/>
          <a:p>
            <a:fld id="{A248CAC1-FF20-4EC7-98AE-256C5377DB6D}" type="datetime1">
              <a:rPr lang="en-US" smtClean="0"/>
              <a:t>25-Apr-17</a:t>
            </a:fld>
            <a:endParaRPr lang="en-US" dirty="0"/>
          </a:p>
        </p:txBody>
      </p:sp>
      <p:sp>
        <p:nvSpPr>
          <p:cNvPr id="6" name="Footer Placeholder 5"/>
          <p:cNvSpPr>
            <a:spLocks noGrp="1"/>
          </p:cNvSpPr>
          <p:nvPr>
            <p:ph type="ftr" sz="quarter" idx="11"/>
          </p:nvPr>
        </p:nvSpPr>
        <p:spPr>
          <a:xfrm>
            <a:off x="590243" y="6041363"/>
            <a:ext cx="3294555" cy="365125"/>
          </a:xfrm>
        </p:spPr>
        <p:txBody>
          <a:bodyPr/>
          <a:lstStyle/>
          <a:p>
            <a:endParaRPr lang="en-US" dirty="0"/>
          </a:p>
        </p:txBody>
      </p:sp>
      <p:sp>
        <p:nvSpPr>
          <p:cNvPr id="7" name="Slide Number Placeholder 6"/>
          <p:cNvSpPr>
            <a:spLocks noGrp="1"/>
          </p:cNvSpPr>
          <p:nvPr>
            <p:ph type="sldNum" sz="quarter" idx="12"/>
          </p:nvPr>
        </p:nvSpPr>
        <p:spPr>
          <a:xfrm>
            <a:off x="4861423" y="5915889"/>
            <a:ext cx="1061878"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70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20000"/>
                <a:lumOff val="80000"/>
              </a:schemeClr>
            </a:gs>
            <a:gs pos="100000">
              <a:schemeClr val="bg1">
                <a:tint val="84000"/>
                <a:shade val="84000"/>
                <a:lumMod val="9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789" y="447188"/>
            <a:ext cx="10569245"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790" y="2184402"/>
            <a:ext cx="10560534"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396" y="6041363"/>
            <a:ext cx="8642069"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2195" y="6041363"/>
            <a:ext cx="1343356" cy="365125"/>
          </a:xfrm>
          <a:prstGeom prst="rect">
            <a:avLst/>
          </a:prstGeom>
        </p:spPr>
        <p:txBody>
          <a:bodyPr vert="horz" lIns="91440" tIns="45720" rIns="91440" bIns="45720" rtlCol="0" anchor="b"/>
          <a:lstStyle>
            <a:lvl1pPr algn="r">
              <a:defRPr sz="900">
                <a:solidFill>
                  <a:schemeClr val="tx1"/>
                </a:solidFill>
              </a:defRPr>
            </a:lvl1pPr>
          </a:lstStyle>
          <a:p>
            <a:fld id="{BD9DB032-828F-4FE8-90F5-8D3B0316A3FF}" type="datetime1">
              <a:rPr lang="en-US" smtClean="0"/>
              <a:t>25-Apr-17</a:t>
            </a:fld>
            <a:endParaRPr lang="en-US"/>
          </a:p>
        </p:txBody>
      </p:sp>
      <p:sp>
        <p:nvSpPr>
          <p:cNvPr id="6" name="Slide Number Placeholder 5"/>
          <p:cNvSpPr>
            <a:spLocks noGrp="1"/>
          </p:cNvSpPr>
          <p:nvPr>
            <p:ph type="sldNum" sz="quarter" idx="4"/>
          </p:nvPr>
        </p:nvSpPr>
        <p:spPr>
          <a:xfrm>
            <a:off x="10675551" y="5915889"/>
            <a:ext cx="1061878" cy="490599"/>
          </a:xfrm>
          <a:prstGeom prst="rect">
            <a:avLst/>
          </a:prstGeom>
        </p:spPr>
        <p:txBody>
          <a:bodyPr vert="horz" lIns="91440" tIns="45720" rIns="91440" bIns="10800" rtlCol="0" anchor="b"/>
          <a:lstStyle>
            <a:lvl1pPr algn="r">
              <a:defRPr sz="1999">
                <a:solidFill>
                  <a:schemeClr val="accent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5919451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063" rtl="0" eaLnBrk="1" latinLnBrk="0" hangingPunct="1">
        <a:spcBef>
          <a:spcPct val="0"/>
        </a:spcBef>
        <a:buNone/>
        <a:defRPr sz="3999"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 of </a:t>
            </a:r>
            <a:r>
              <a:rPr lang="en-US" dirty="0" smtClean="0"/>
              <a:t>Vanilla Rolling </a:t>
            </a:r>
            <a:r>
              <a:rPr lang="en-US" dirty="0" smtClean="0"/>
              <a:t>Horizon Evolution Parameters in General Video Game Playing</a:t>
            </a:r>
            <a:endParaRPr lang="en-US" dirty="0"/>
          </a:p>
        </p:txBody>
      </p:sp>
      <p:sp>
        <p:nvSpPr>
          <p:cNvPr id="3" name="Subtitle 2"/>
          <p:cNvSpPr>
            <a:spLocks noGrp="1"/>
          </p:cNvSpPr>
          <p:nvPr>
            <p:ph type="subTitle" idx="1"/>
          </p:nvPr>
        </p:nvSpPr>
        <p:spPr/>
        <p:txBody>
          <a:bodyPr/>
          <a:lstStyle/>
          <a:p>
            <a:r>
              <a:rPr lang="en-US" dirty="0" smtClean="0"/>
              <a:t>Raluca D. Gaina, </a:t>
            </a:r>
            <a:r>
              <a:rPr lang="en-US" dirty="0" err="1" smtClean="0"/>
              <a:t>Jialin</a:t>
            </a:r>
            <a:r>
              <a:rPr lang="en-US" dirty="0" smtClean="0"/>
              <a:t> Liu, Simon M. Lucas, Diego Perez-</a:t>
            </a:r>
            <a:r>
              <a:rPr lang="en-US" dirty="0" err="1" smtClean="0"/>
              <a:t>Liebana</a:t>
            </a:r>
            <a:endParaRPr lang="en-US" dirty="0"/>
          </a:p>
        </p:txBody>
      </p:sp>
    </p:spTree>
    <p:extLst>
      <p:ext uri="{BB962C8B-B14F-4D97-AF65-F5344CB8AC3E}">
        <p14:creationId xmlns:p14="http://schemas.microsoft.com/office/powerpoint/2010/main" val="296726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Overview</a:t>
            </a:r>
            <a:endParaRPr lang="en-US" dirty="0"/>
          </a:p>
        </p:txBody>
      </p:sp>
      <p:sp>
        <p:nvSpPr>
          <p:cNvPr id="3" name="Content Placeholder 2"/>
          <p:cNvSpPr>
            <a:spLocks noGrp="1"/>
          </p:cNvSpPr>
          <p:nvPr>
            <p:ph idx="1"/>
          </p:nvPr>
        </p:nvSpPr>
        <p:spPr>
          <a:xfrm>
            <a:off x="809789" y="2279378"/>
            <a:ext cx="10551825" cy="3636511"/>
          </a:xfrm>
          <a:effectLst/>
        </p:spPr>
        <p:txBody>
          <a:bodyPr anchor="t"/>
          <a:lstStyle/>
          <a:p>
            <a:r>
              <a:rPr lang="en-GB" dirty="0" smtClean="0"/>
              <a:t>Trend noticed </a:t>
            </a:r>
            <a:r>
              <a:rPr lang="en-GB" dirty="0"/>
              <a:t>in most of the </a:t>
            </a:r>
            <a:r>
              <a:rPr lang="en-GB" dirty="0" smtClean="0"/>
              <a:t>games: </a:t>
            </a:r>
            <a:r>
              <a:rPr lang="en-GB" dirty="0"/>
              <a:t>win rate </a:t>
            </a:r>
            <a:r>
              <a:rPr lang="en-GB" dirty="0" smtClean="0"/>
              <a:t>increases, </a:t>
            </a:r>
            <a:r>
              <a:rPr lang="en-GB" dirty="0"/>
              <a:t>regardless of </a:t>
            </a:r>
            <a:r>
              <a:rPr lang="en-GB" dirty="0" smtClean="0"/>
              <a:t>game type. Overall, performance increases with greater parameter values.</a:t>
            </a:r>
          </a:p>
          <a:p>
            <a:r>
              <a:rPr lang="en-GB" dirty="0" smtClean="0"/>
              <a:t>Exceptions: </a:t>
            </a:r>
          </a:p>
          <a:p>
            <a:pPr lvl="1"/>
            <a:r>
              <a:rPr lang="en-GB" dirty="0" smtClean="0"/>
              <a:t>win </a:t>
            </a:r>
            <a:r>
              <a:rPr lang="en-GB" dirty="0"/>
              <a:t>rate starts at </a:t>
            </a:r>
            <a:r>
              <a:rPr lang="en-GB" dirty="0" smtClean="0">
                <a:ln w="0"/>
                <a:solidFill>
                  <a:schemeClr val="accent1"/>
                </a:solidFill>
              </a:rPr>
              <a:t>100%</a:t>
            </a:r>
            <a:r>
              <a:rPr lang="en-GB" dirty="0"/>
              <a:t> </a:t>
            </a:r>
            <a:r>
              <a:rPr lang="en-GB" dirty="0" smtClean="0"/>
              <a:t>(room </a:t>
            </a:r>
            <a:r>
              <a:rPr lang="en-GB" dirty="0"/>
              <a:t>for </a:t>
            </a:r>
            <a:r>
              <a:rPr lang="en-GB" dirty="0" smtClean="0"/>
              <a:t>improvement, </a:t>
            </a:r>
            <a:r>
              <a:rPr lang="en-GB" i="1" dirty="0" smtClean="0"/>
              <a:t>Aliens</a:t>
            </a:r>
            <a:r>
              <a:rPr lang="en-GB" dirty="0" smtClean="0"/>
              <a:t> </a:t>
            </a:r>
            <a:r>
              <a:rPr lang="en-GB" dirty="0"/>
              <a:t>and </a:t>
            </a:r>
            <a:r>
              <a:rPr lang="en-GB" i="1" dirty="0" smtClean="0"/>
              <a:t>Intersection</a:t>
            </a:r>
            <a:r>
              <a:rPr lang="en-GB" dirty="0" smtClean="0"/>
              <a:t>) </a:t>
            </a:r>
          </a:p>
          <a:p>
            <a:pPr lvl="1"/>
            <a:r>
              <a:rPr lang="en-GB" dirty="0" smtClean="0"/>
              <a:t>win </a:t>
            </a:r>
            <a:r>
              <a:rPr lang="en-GB" dirty="0"/>
              <a:t>rate </a:t>
            </a:r>
            <a:r>
              <a:rPr lang="en-GB" dirty="0" smtClean="0"/>
              <a:t>stays </a:t>
            </a:r>
            <a:r>
              <a:rPr lang="en-GB" dirty="0"/>
              <a:t>very close to </a:t>
            </a:r>
            <a:r>
              <a:rPr lang="en-GB" dirty="0" smtClean="0">
                <a:ln w="0"/>
                <a:solidFill>
                  <a:schemeClr val="accent1"/>
                </a:solidFill>
              </a:rPr>
              <a:t>0%</a:t>
            </a:r>
            <a:r>
              <a:rPr lang="en-GB" dirty="0" smtClean="0"/>
              <a:t> (outstanding difficulty, </a:t>
            </a:r>
            <a:r>
              <a:rPr lang="en-GB" i="1" dirty="0" smtClean="0"/>
              <a:t>Roguelike</a:t>
            </a:r>
            <a:r>
              <a:rPr lang="en-GB" dirty="0" smtClean="0"/>
              <a:t>).</a:t>
            </a:r>
          </a:p>
          <a:p>
            <a:r>
              <a:rPr lang="en-GB" dirty="0" smtClean="0"/>
              <a:t>Best: </a:t>
            </a:r>
            <a:r>
              <a:rPr lang="en-GB" b="1" dirty="0" smtClean="0">
                <a:ln w="0"/>
                <a:solidFill>
                  <a:schemeClr val="accent1"/>
                </a:solidFill>
              </a:rPr>
              <a:t>P</a:t>
            </a:r>
            <a:r>
              <a:rPr lang="en-GB" dirty="0" smtClean="0"/>
              <a:t> = </a:t>
            </a:r>
            <a:r>
              <a:rPr lang="en-GB" b="1" dirty="0">
                <a:ln w="0"/>
                <a:solidFill>
                  <a:schemeClr val="accent1"/>
                </a:solidFill>
              </a:rPr>
              <a:t>20</a:t>
            </a:r>
            <a:r>
              <a:rPr lang="en-GB" dirty="0" smtClean="0"/>
              <a:t>, </a:t>
            </a:r>
            <a:r>
              <a:rPr lang="en-GB" b="1" dirty="0">
                <a:ln w="0"/>
                <a:solidFill>
                  <a:schemeClr val="accent1"/>
                </a:solidFill>
              </a:rPr>
              <a:t>L</a:t>
            </a:r>
            <a:r>
              <a:rPr lang="en-GB" dirty="0" smtClean="0"/>
              <a:t> = </a:t>
            </a:r>
            <a:r>
              <a:rPr lang="en-GB" b="1" dirty="0">
                <a:ln w="0"/>
                <a:solidFill>
                  <a:schemeClr val="accent1"/>
                </a:solidFill>
              </a:rPr>
              <a:t>20</a:t>
            </a:r>
            <a:r>
              <a:rPr lang="en-GB" dirty="0" smtClean="0"/>
              <a:t> </a:t>
            </a:r>
          </a:p>
          <a:p>
            <a:pPr lvl="1"/>
            <a:r>
              <a:rPr lang="en-GB" dirty="0" smtClean="0"/>
              <a:t>47.50 (2.33) win rate</a:t>
            </a:r>
          </a:p>
          <a:p>
            <a:r>
              <a:rPr lang="en-GB" dirty="0" smtClean="0"/>
              <a:t>Worst: </a:t>
            </a:r>
            <a:r>
              <a:rPr lang="en-GB" b="1" dirty="0" smtClean="0">
                <a:ln w="0"/>
                <a:solidFill>
                  <a:schemeClr val="accent1"/>
                </a:solidFill>
              </a:rPr>
              <a:t>P </a:t>
            </a:r>
            <a:r>
              <a:rPr lang="en-GB" dirty="0" smtClean="0"/>
              <a:t>= </a:t>
            </a:r>
            <a:r>
              <a:rPr lang="en-GB" b="1" dirty="0">
                <a:ln w="0"/>
                <a:solidFill>
                  <a:schemeClr val="accent1"/>
                </a:solidFill>
              </a:rPr>
              <a:t>1</a:t>
            </a:r>
            <a:r>
              <a:rPr lang="en-GB" dirty="0" smtClean="0"/>
              <a:t>, </a:t>
            </a:r>
            <a:r>
              <a:rPr lang="en-GB" b="1" dirty="0">
                <a:ln w="0"/>
                <a:solidFill>
                  <a:schemeClr val="accent1"/>
                </a:solidFill>
              </a:rPr>
              <a:t>L</a:t>
            </a:r>
            <a:r>
              <a:rPr lang="en-GB" dirty="0" smtClean="0"/>
              <a:t> = </a:t>
            </a:r>
            <a:r>
              <a:rPr lang="en-GB" b="1" dirty="0">
                <a:ln w="0"/>
                <a:solidFill>
                  <a:schemeClr val="accent1"/>
                </a:solidFill>
              </a:rPr>
              <a:t>20</a:t>
            </a:r>
            <a:r>
              <a:rPr lang="en-GB" dirty="0" smtClean="0"/>
              <a:t> </a:t>
            </a:r>
          </a:p>
          <a:p>
            <a:pPr lvl="1"/>
            <a:r>
              <a:rPr lang="en-GB" dirty="0" smtClean="0"/>
              <a:t>33.15 (2.60)</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10</a:t>
            </a:fld>
            <a:endParaRPr lang="en-US"/>
          </a:p>
        </p:txBody>
      </p:sp>
    </p:spTree>
    <p:extLst>
      <p:ext uri="{BB962C8B-B14F-4D97-AF65-F5344CB8AC3E}">
        <p14:creationId xmlns:p14="http://schemas.microsoft.com/office/powerpoint/2010/main" val="354856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Results – Population Variation (Deterministic)</a:t>
            </a:r>
            <a:endParaRPr lang="en-US" sz="3600" dirty="0"/>
          </a:p>
        </p:txBody>
      </p:sp>
      <p:pic>
        <p:nvPicPr>
          <p:cNvPr id="3" name="Picture 2"/>
          <p:cNvPicPr>
            <a:picLocks noChangeAspect="1"/>
          </p:cNvPicPr>
          <p:nvPr/>
        </p:nvPicPr>
        <p:blipFill>
          <a:blip r:embed="rId2"/>
          <a:stretch>
            <a:fillRect/>
          </a:stretch>
        </p:blipFill>
        <p:spPr>
          <a:xfrm>
            <a:off x="3702424" y="3281777"/>
            <a:ext cx="3992187" cy="3249601"/>
          </a:xfrm>
          <a:prstGeom prst="rect">
            <a:avLst/>
          </a:prstGeom>
        </p:spPr>
      </p:pic>
      <p:pic>
        <p:nvPicPr>
          <p:cNvPr id="4" name="Picture 3"/>
          <p:cNvPicPr>
            <a:picLocks noChangeAspect="1"/>
          </p:cNvPicPr>
          <p:nvPr/>
        </p:nvPicPr>
        <p:blipFill>
          <a:blip r:embed="rId3"/>
          <a:stretch>
            <a:fillRect/>
          </a:stretch>
        </p:blipFill>
        <p:spPr>
          <a:xfrm>
            <a:off x="7847012" y="3276600"/>
            <a:ext cx="3992187" cy="3254778"/>
          </a:xfrm>
          <a:prstGeom prst="rect">
            <a:avLst/>
          </a:prstGeom>
        </p:spPr>
      </p:pic>
      <p:sp>
        <p:nvSpPr>
          <p:cNvPr id="9" name="Content Placeholder 2"/>
          <p:cNvSpPr txBox="1">
            <a:spLocks/>
          </p:cNvSpPr>
          <p:nvPr/>
        </p:nvSpPr>
        <p:spPr>
          <a:xfrm>
            <a:off x="273424" y="2209800"/>
            <a:ext cx="7162800" cy="2502113"/>
          </a:xfrm>
          <a:prstGeom prst="rect">
            <a:avLst/>
          </a:prstGeom>
          <a:effectLst/>
        </p:spPr>
        <p:txBody>
          <a:bodyPr vert="horz" lIns="91440" tIns="45720" rIns="91440" bIns="45720" rtlCol="0" anchor="t">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dirty="0"/>
              <a:t>Winning rate increases progressively in most games. </a:t>
            </a:r>
          </a:p>
          <a:p>
            <a:r>
              <a:rPr lang="en-GB" sz="1600" dirty="0"/>
              <a:t>High diversity in performance </a:t>
            </a:r>
            <a:endParaRPr lang="en-GB" sz="1600" dirty="0" smtClean="0"/>
          </a:p>
          <a:p>
            <a:r>
              <a:rPr lang="en-GB" sz="1600" dirty="0" smtClean="0"/>
              <a:t>Interesting games (largest performance difference):</a:t>
            </a:r>
            <a:endParaRPr lang="en-GB" sz="1400" dirty="0"/>
          </a:p>
          <a:p>
            <a:pPr lvl="1"/>
            <a:r>
              <a:rPr lang="en-GB" sz="1400" dirty="0"/>
              <a:t>Game </a:t>
            </a:r>
            <a:r>
              <a:rPr lang="en-GB" sz="1400" dirty="0">
                <a:ln w="0"/>
                <a:solidFill>
                  <a:schemeClr val="accent1"/>
                </a:solidFill>
              </a:rPr>
              <a:t>67</a:t>
            </a:r>
            <a:r>
              <a:rPr lang="en-GB" sz="1400" dirty="0"/>
              <a:t> (Plaque Attack)</a:t>
            </a:r>
            <a:endParaRPr lang="en-US" sz="1400" dirty="0"/>
          </a:p>
          <a:p>
            <a:pPr lvl="1"/>
            <a:r>
              <a:rPr lang="en-GB" sz="1400" dirty="0"/>
              <a:t>Game </a:t>
            </a:r>
            <a:r>
              <a:rPr lang="en-GB" sz="1400" dirty="0">
                <a:ln w="0"/>
                <a:solidFill>
                  <a:schemeClr val="accent1"/>
                </a:solidFill>
              </a:rPr>
              <a:t>91</a:t>
            </a:r>
            <a:r>
              <a:rPr lang="en-GB" sz="1400" dirty="0"/>
              <a:t> (Wait for Breakfast)</a:t>
            </a:r>
            <a:endParaRPr lang="en-US" sz="1400" dirty="0"/>
          </a:p>
          <a:p>
            <a:pPr lvl="1"/>
            <a:r>
              <a:rPr lang="en-GB" sz="1400" dirty="0" smtClean="0"/>
              <a:t>Game </a:t>
            </a:r>
            <a:r>
              <a:rPr lang="en-GB" sz="1400" dirty="0" smtClean="0">
                <a:ln w="0"/>
                <a:solidFill>
                  <a:schemeClr val="accent1"/>
                </a:solidFill>
              </a:rPr>
              <a:t>60</a:t>
            </a:r>
            <a:r>
              <a:rPr lang="en-GB" sz="1400" dirty="0" smtClean="0"/>
              <a:t> (Missile Command)</a:t>
            </a:r>
          </a:p>
        </p:txBody>
      </p:sp>
      <p:sp>
        <p:nvSpPr>
          <p:cNvPr id="5" name="Slide Number Placeholder 4"/>
          <p:cNvSpPr>
            <a:spLocks noGrp="1"/>
          </p:cNvSpPr>
          <p:nvPr>
            <p:ph type="sldNum" sz="quarter" idx="12"/>
          </p:nvPr>
        </p:nvSpPr>
        <p:spPr>
          <a:xfrm>
            <a:off x="-382588" y="5915889"/>
            <a:ext cx="1061878" cy="490599"/>
          </a:xfrm>
        </p:spPr>
        <p:txBody>
          <a:bodyPr/>
          <a:lstStyle/>
          <a:p>
            <a:fld id="{E5137D0E-4A4F-4307-8994-C1891D747D59}" type="slidenum">
              <a:rPr lang="en-US" smtClean="0"/>
              <a:t>11</a:t>
            </a:fld>
            <a:endParaRPr lang="en-US" dirty="0"/>
          </a:p>
        </p:txBody>
      </p:sp>
    </p:spTree>
    <p:extLst>
      <p:ext uri="{BB962C8B-B14F-4D97-AF65-F5344CB8AC3E}">
        <p14:creationId xmlns:p14="http://schemas.microsoft.com/office/powerpoint/2010/main" val="249158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Population Variation (Stochastic)</a:t>
            </a:r>
            <a:endParaRPr lang="en-US" dirty="0"/>
          </a:p>
        </p:txBody>
      </p:sp>
      <p:pic>
        <p:nvPicPr>
          <p:cNvPr id="7" name="Picture 6"/>
          <p:cNvPicPr>
            <a:picLocks noChangeAspect="1"/>
          </p:cNvPicPr>
          <p:nvPr/>
        </p:nvPicPr>
        <p:blipFill rotWithShape="1">
          <a:blip r:embed="rId3"/>
          <a:srcRect b="1123"/>
          <a:stretch/>
        </p:blipFill>
        <p:spPr>
          <a:xfrm>
            <a:off x="3656012" y="3379799"/>
            <a:ext cx="3998504" cy="3249601"/>
          </a:xfrm>
          <a:prstGeom prst="rect">
            <a:avLst/>
          </a:prstGeom>
        </p:spPr>
      </p:pic>
      <p:pic>
        <p:nvPicPr>
          <p:cNvPr id="8" name="Picture 7"/>
          <p:cNvPicPr>
            <a:picLocks noChangeAspect="1"/>
          </p:cNvPicPr>
          <p:nvPr/>
        </p:nvPicPr>
        <p:blipFill rotWithShape="1">
          <a:blip r:embed="rId4"/>
          <a:srcRect t="1" b="932"/>
          <a:stretch/>
        </p:blipFill>
        <p:spPr>
          <a:xfrm>
            <a:off x="7821592" y="3379798"/>
            <a:ext cx="3998505" cy="3249602"/>
          </a:xfrm>
          <a:prstGeom prst="rect">
            <a:avLst/>
          </a:prstGeom>
        </p:spPr>
      </p:pic>
      <p:sp>
        <p:nvSpPr>
          <p:cNvPr id="9" name="Content Placeholder 2"/>
          <p:cNvSpPr txBox="1">
            <a:spLocks/>
          </p:cNvSpPr>
          <p:nvPr/>
        </p:nvSpPr>
        <p:spPr>
          <a:xfrm>
            <a:off x="303212" y="2209800"/>
            <a:ext cx="11201400" cy="2667000"/>
          </a:xfrm>
          <a:prstGeom prst="rect">
            <a:avLst/>
          </a:prstGeom>
          <a:effectLst/>
        </p:spPr>
        <p:txBody>
          <a:bodyPr vert="horz" lIns="91440" tIns="45720" rIns="91440" bIns="45720" rtlCol="0" anchor="t">
            <a:normAutofit lnSpcReduction="10000"/>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dirty="0" smtClean="0"/>
              <a:t>If </a:t>
            </a:r>
            <a:r>
              <a:rPr lang="en-GB" sz="1600" dirty="0"/>
              <a:t>the length of the individual is </a:t>
            </a:r>
            <a:r>
              <a:rPr lang="en-GB" sz="1600" dirty="0" smtClean="0"/>
              <a:t>small, </a:t>
            </a:r>
            <a:r>
              <a:rPr lang="en-GB" sz="1600" dirty="0"/>
              <a:t>increasing the population size is not beneficial in all cases, sometimes </a:t>
            </a:r>
            <a:r>
              <a:rPr lang="en-GB" sz="1600" dirty="0" smtClean="0"/>
              <a:t>causing </a:t>
            </a:r>
            <a:r>
              <a:rPr lang="en-GB" sz="1600" dirty="0"/>
              <a:t>a drop in win </a:t>
            </a:r>
            <a:r>
              <a:rPr lang="en-GB" sz="1600" dirty="0" smtClean="0"/>
              <a:t>rate</a:t>
            </a:r>
          </a:p>
          <a:p>
            <a:r>
              <a:rPr lang="en-GB" sz="1600" dirty="0" smtClean="0"/>
              <a:t>Interesting games (largest performance difference):</a:t>
            </a:r>
          </a:p>
          <a:p>
            <a:pPr lvl="1"/>
            <a:r>
              <a:rPr lang="en-GB" sz="1400" dirty="0" smtClean="0"/>
              <a:t>Game </a:t>
            </a:r>
            <a:r>
              <a:rPr lang="en-GB" sz="1400" dirty="0" smtClean="0">
                <a:ln w="0"/>
                <a:solidFill>
                  <a:schemeClr val="accent1"/>
                </a:solidFill>
              </a:rPr>
              <a:t>13</a:t>
            </a:r>
            <a:r>
              <a:rPr lang="en-GB" sz="1400" dirty="0" smtClean="0"/>
              <a:t> (Butterflies)</a:t>
            </a:r>
          </a:p>
          <a:p>
            <a:pPr lvl="1"/>
            <a:r>
              <a:rPr lang="en-GB" sz="1400" dirty="0" smtClean="0"/>
              <a:t>Game </a:t>
            </a:r>
            <a:r>
              <a:rPr lang="en-GB" sz="1400" dirty="0" smtClean="0">
                <a:ln w="0"/>
                <a:solidFill>
                  <a:schemeClr val="accent1"/>
                </a:solidFill>
              </a:rPr>
              <a:t>22</a:t>
            </a:r>
            <a:r>
              <a:rPr lang="en-GB" sz="1400" dirty="0" smtClean="0"/>
              <a:t> (Chopper)</a:t>
            </a:r>
          </a:p>
          <a:p>
            <a:pPr lvl="1"/>
            <a:r>
              <a:rPr lang="en-GB" sz="1400" dirty="0" smtClean="0"/>
              <a:t>Game </a:t>
            </a:r>
            <a:r>
              <a:rPr lang="en-GB" sz="1400" dirty="0" smtClean="0">
                <a:ln w="0"/>
                <a:solidFill>
                  <a:schemeClr val="accent1"/>
                </a:solidFill>
              </a:rPr>
              <a:t>25</a:t>
            </a:r>
            <a:r>
              <a:rPr lang="en-GB" sz="1400" dirty="0" smtClean="0"/>
              <a:t> (Crossfire)</a:t>
            </a:r>
          </a:p>
          <a:p>
            <a:pPr lvl="1"/>
            <a:r>
              <a:rPr lang="en-GB" sz="1400" dirty="0" smtClean="0"/>
              <a:t>Game </a:t>
            </a:r>
            <a:r>
              <a:rPr lang="en-GB" sz="1400" dirty="0" smtClean="0">
                <a:ln w="0"/>
                <a:solidFill>
                  <a:schemeClr val="accent1"/>
                </a:solidFill>
              </a:rPr>
              <a:t>77</a:t>
            </a:r>
            <a:r>
              <a:rPr lang="en-GB" sz="1400" dirty="0" smtClean="0"/>
              <a:t> (Sea Quest)</a:t>
            </a:r>
          </a:p>
          <a:p>
            <a:pPr lvl="1"/>
            <a:r>
              <a:rPr lang="en-GB" sz="1400" dirty="0" smtClean="0"/>
              <a:t>Game </a:t>
            </a:r>
            <a:r>
              <a:rPr lang="en-GB" sz="1400" dirty="0" smtClean="0">
                <a:ln w="0"/>
                <a:solidFill>
                  <a:schemeClr val="accent1"/>
                </a:solidFill>
              </a:rPr>
              <a:t>84</a:t>
            </a:r>
            <a:r>
              <a:rPr lang="en-GB" sz="1400" dirty="0" smtClean="0"/>
              <a:t> (Survive Zombies)</a:t>
            </a:r>
          </a:p>
          <a:p>
            <a:pPr lvl="1"/>
            <a:endParaRPr lang="en-US" sz="1400"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12</a:t>
            </a:fld>
            <a:endParaRPr lang="en-US" dirty="0"/>
          </a:p>
        </p:txBody>
      </p:sp>
    </p:spTree>
    <p:extLst>
      <p:ext uri="{BB962C8B-B14F-4D97-AF65-F5344CB8AC3E}">
        <p14:creationId xmlns:p14="http://schemas.microsoft.com/office/powerpoint/2010/main" val="343388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Results – Individual Variation (Deterministic)</a:t>
            </a:r>
            <a:endParaRPr lang="en-US" sz="3600" dirty="0"/>
          </a:p>
        </p:txBody>
      </p:sp>
      <p:pic>
        <p:nvPicPr>
          <p:cNvPr id="6" name="Picture 5"/>
          <p:cNvPicPr>
            <a:picLocks noChangeAspect="1"/>
          </p:cNvPicPr>
          <p:nvPr/>
        </p:nvPicPr>
        <p:blipFill>
          <a:blip r:embed="rId3"/>
          <a:stretch>
            <a:fillRect/>
          </a:stretch>
        </p:blipFill>
        <p:spPr>
          <a:xfrm>
            <a:off x="3732212" y="3352801"/>
            <a:ext cx="3990532" cy="3259781"/>
          </a:xfrm>
          <a:prstGeom prst="rect">
            <a:avLst/>
          </a:prstGeom>
        </p:spPr>
      </p:pic>
      <p:pic>
        <p:nvPicPr>
          <p:cNvPr id="7" name="Picture 6"/>
          <p:cNvPicPr>
            <a:picLocks noChangeAspect="1"/>
          </p:cNvPicPr>
          <p:nvPr/>
        </p:nvPicPr>
        <p:blipFill>
          <a:blip r:embed="rId4"/>
          <a:stretch>
            <a:fillRect/>
          </a:stretch>
        </p:blipFill>
        <p:spPr>
          <a:xfrm>
            <a:off x="7923212" y="3352800"/>
            <a:ext cx="3975035" cy="3259782"/>
          </a:xfrm>
          <a:prstGeom prst="rect">
            <a:avLst/>
          </a:prstGeom>
        </p:spPr>
      </p:pic>
      <p:sp>
        <p:nvSpPr>
          <p:cNvPr id="9" name="Content Placeholder 2"/>
          <p:cNvSpPr txBox="1">
            <a:spLocks/>
          </p:cNvSpPr>
          <p:nvPr/>
        </p:nvSpPr>
        <p:spPr>
          <a:xfrm>
            <a:off x="303212" y="2209800"/>
            <a:ext cx="11277600" cy="2502113"/>
          </a:xfrm>
          <a:prstGeom prst="rect">
            <a:avLst/>
          </a:prstGeom>
          <a:effectLst/>
        </p:spPr>
        <p:txBody>
          <a:bodyPr vert="horz" lIns="91440" tIns="45720" rIns="91440" bIns="45720" rtlCol="0" anchor="t">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dirty="0" smtClean="0"/>
              <a:t>If population </a:t>
            </a:r>
            <a:r>
              <a:rPr lang="en-GB" sz="1600" dirty="0"/>
              <a:t>size is </a:t>
            </a:r>
            <a:r>
              <a:rPr lang="en-GB" sz="1600" dirty="0" smtClean="0"/>
              <a:t>small, win rate </a:t>
            </a:r>
            <a:r>
              <a:rPr lang="en-GB" sz="1600" dirty="0"/>
              <a:t>sees </a:t>
            </a:r>
            <a:r>
              <a:rPr lang="en-GB" sz="1600" dirty="0" smtClean="0"/>
              <a:t>a significant </a:t>
            </a:r>
            <a:r>
              <a:rPr lang="en-GB" sz="1600" dirty="0"/>
              <a:t>increase </a:t>
            </a:r>
            <a:r>
              <a:rPr lang="en-GB" sz="1600" dirty="0" smtClean="0"/>
              <a:t>followed by a drop in large </a:t>
            </a:r>
            <a:r>
              <a:rPr lang="en-GB" sz="1600" dirty="0"/>
              <a:t>individual lengths; </a:t>
            </a:r>
            <a:r>
              <a:rPr lang="en-GB" sz="1600" dirty="0" smtClean="0"/>
              <a:t>this issue is solved by increasing the population size. </a:t>
            </a:r>
          </a:p>
          <a:p>
            <a:r>
              <a:rPr lang="en-GB" sz="1600" dirty="0" smtClean="0"/>
              <a:t>Interesting games (largest performance difference):</a:t>
            </a:r>
          </a:p>
          <a:p>
            <a:pPr lvl="1"/>
            <a:r>
              <a:rPr lang="en-GB" sz="1400" dirty="0" smtClean="0"/>
              <a:t>Game </a:t>
            </a:r>
            <a:r>
              <a:rPr lang="en-GB" sz="1400" dirty="0" smtClean="0">
                <a:ln w="0"/>
                <a:solidFill>
                  <a:schemeClr val="accent1"/>
                </a:solidFill>
              </a:rPr>
              <a:t>67</a:t>
            </a:r>
            <a:r>
              <a:rPr lang="en-GB" sz="1400" dirty="0" smtClean="0"/>
              <a:t> (Plaque Attack)</a:t>
            </a:r>
            <a:endParaRPr lang="en-US" sz="1400"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13</a:t>
            </a:fld>
            <a:endParaRPr lang="en-US" dirty="0"/>
          </a:p>
        </p:txBody>
      </p:sp>
    </p:spTree>
    <p:extLst>
      <p:ext uri="{BB962C8B-B14F-4D97-AF65-F5344CB8AC3E}">
        <p14:creationId xmlns:p14="http://schemas.microsoft.com/office/powerpoint/2010/main" val="231778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Individual Variation (Stochastic)</a:t>
            </a:r>
            <a:endParaRPr lang="en-US" dirty="0"/>
          </a:p>
        </p:txBody>
      </p:sp>
      <p:pic>
        <p:nvPicPr>
          <p:cNvPr id="7" name="Picture 6"/>
          <p:cNvPicPr>
            <a:picLocks noChangeAspect="1"/>
          </p:cNvPicPr>
          <p:nvPr/>
        </p:nvPicPr>
        <p:blipFill>
          <a:blip r:embed="rId3"/>
          <a:stretch>
            <a:fillRect/>
          </a:stretch>
        </p:blipFill>
        <p:spPr>
          <a:xfrm>
            <a:off x="7805150" y="3443304"/>
            <a:ext cx="3984435" cy="3262296"/>
          </a:xfrm>
          <a:prstGeom prst="rect">
            <a:avLst/>
          </a:prstGeom>
        </p:spPr>
      </p:pic>
      <p:pic>
        <p:nvPicPr>
          <p:cNvPr id="8" name="Picture 7"/>
          <p:cNvPicPr>
            <a:picLocks noChangeAspect="1"/>
          </p:cNvPicPr>
          <p:nvPr/>
        </p:nvPicPr>
        <p:blipFill>
          <a:blip r:embed="rId4"/>
          <a:stretch>
            <a:fillRect/>
          </a:stretch>
        </p:blipFill>
        <p:spPr>
          <a:xfrm>
            <a:off x="3656012" y="3443304"/>
            <a:ext cx="3992187" cy="3262296"/>
          </a:xfrm>
          <a:prstGeom prst="rect">
            <a:avLst/>
          </a:prstGeom>
        </p:spPr>
      </p:pic>
      <p:sp>
        <p:nvSpPr>
          <p:cNvPr id="10" name="Content Placeholder 2"/>
          <p:cNvSpPr txBox="1">
            <a:spLocks/>
          </p:cNvSpPr>
          <p:nvPr/>
        </p:nvSpPr>
        <p:spPr>
          <a:xfrm>
            <a:off x="303212" y="2209800"/>
            <a:ext cx="8610600" cy="2502113"/>
          </a:xfrm>
          <a:prstGeom prst="rect">
            <a:avLst/>
          </a:prstGeom>
          <a:effectLst/>
        </p:spPr>
        <p:txBody>
          <a:bodyPr vert="horz" lIns="91440" tIns="45720" rIns="91440" bIns="45720" rtlCol="0" anchor="t">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1600" dirty="0" smtClean="0"/>
              <a:t>Performance highly dependant on game.</a:t>
            </a:r>
          </a:p>
          <a:p>
            <a:r>
              <a:rPr lang="en-GB" sz="1600" dirty="0"/>
              <a:t>No significant change in win rate can be appreciated in larger population sizes.</a:t>
            </a:r>
            <a:endParaRPr lang="en-GB" sz="1600" dirty="0" smtClean="0"/>
          </a:p>
          <a:p>
            <a:r>
              <a:rPr lang="en-GB" sz="1600" dirty="0" smtClean="0"/>
              <a:t>Interesting games (largest performance difference):</a:t>
            </a:r>
          </a:p>
          <a:p>
            <a:pPr lvl="1"/>
            <a:r>
              <a:rPr lang="en-GB" sz="1400" dirty="0" smtClean="0"/>
              <a:t>Game </a:t>
            </a:r>
            <a:r>
              <a:rPr lang="en-GB" sz="1400" dirty="0" smtClean="0">
                <a:ln w="0"/>
                <a:solidFill>
                  <a:schemeClr val="accent1"/>
                </a:solidFill>
              </a:rPr>
              <a:t>13</a:t>
            </a:r>
            <a:r>
              <a:rPr lang="en-GB" sz="1400" dirty="0" smtClean="0"/>
              <a:t> (Butterflies)</a:t>
            </a:r>
          </a:p>
          <a:p>
            <a:pPr lvl="1"/>
            <a:r>
              <a:rPr lang="en-GB" sz="1400" dirty="0" smtClean="0"/>
              <a:t>Game </a:t>
            </a:r>
            <a:r>
              <a:rPr lang="en-GB" sz="1400" dirty="0" smtClean="0">
                <a:ln w="0"/>
                <a:solidFill>
                  <a:schemeClr val="accent1"/>
                </a:solidFill>
              </a:rPr>
              <a:t>22</a:t>
            </a:r>
            <a:r>
              <a:rPr lang="en-GB" sz="1400" dirty="0" smtClean="0"/>
              <a:t> (Chopper)</a:t>
            </a:r>
          </a:p>
          <a:p>
            <a:pPr lvl="1"/>
            <a:endParaRPr lang="en-US" sz="1400" dirty="0"/>
          </a:p>
        </p:txBody>
      </p:sp>
      <p:sp>
        <p:nvSpPr>
          <p:cNvPr id="3" name="Slide Number Placeholder 2"/>
          <p:cNvSpPr>
            <a:spLocks noGrp="1"/>
          </p:cNvSpPr>
          <p:nvPr>
            <p:ph type="sldNum" sz="quarter" idx="12"/>
          </p:nvPr>
        </p:nvSpPr>
        <p:spPr>
          <a:xfrm>
            <a:off x="-382588" y="5915889"/>
            <a:ext cx="1061878" cy="490599"/>
          </a:xfrm>
        </p:spPr>
        <p:txBody>
          <a:bodyPr/>
          <a:lstStyle/>
          <a:p>
            <a:fld id="{E5137D0E-4A4F-4307-8994-C1891D747D59}" type="slidenum">
              <a:rPr lang="en-US" smtClean="0"/>
              <a:t>14</a:t>
            </a:fld>
            <a:endParaRPr lang="en-US" dirty="0"/>
          </a:p>
        </p:txBody>
      </p:sp>
    </p:spTree>
    <p:extLst>
      <p:ext uri="{BB962C8B-B14F-4D97-AF65-F5344CB8AC3E}">
        <p14:creationId xmlns:p14="http://schemas.microsoft.com/office/powerpoint/2010/main" val="134049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Results – Random Search &amp; Increased Budget</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66634693"/>
              </p:ext>
            </p:extLst>
          </p:nvPr>
        </p:nvGraphicFramePr>
        <p:xfrm>
          <a:off x="1179510" y="4267200"/>
          <a:ext cx="9829801" cy="2257425"/>
        </p:xfrm>
        <a:graphic>
          <a:graphicData uri="http://schemas.openxmlformats.org/drawingml/2006/table">
            <a:tbl>
              <a:tblPr firstRow="1" firstCol="1">
                <a:tableStyleId>{5C22544A-7EE6-4342-B048-85BDC9FD1C3A}</a:tableStyleId>
              </a:tblPr>
              <a:tblGrid>
                <a:gridCol w="1404258">
                  <a:extLst>
                    <a:ext uri="{9D8B030D-6E8A-4147-A177-3AD203B41FA5}">
                      <a16:colId xmlns="" xmlns:a16="http://schemas.microsoft.com/office/drawing/2014/main" val="2370910472"/>
                    </a:ext>
                  </a:extLst>
                </a:gridCol>
                <a:gridCol w="1699889">
                  <a:extLst>
                    <a:ext uri="{9D8B030D-6E8A-4147-A177-3AD203B41FA5}">
                      <a16:colId xmlns="" xmlns:a16="http://schemas.microsoft.com/office/drawing/2014/main" val="1322113429"/>
                    </a:ext>
                  </a:extLst>
                </a:gridCol>
                <a:gridCol w="1034716">
                  <a:extLst>
                    <a:ext uri="{9D8B030D-6E8A-4147-A177-3AD203B41FA5}">
                      <a16:colId xmlns="" xmlns:a16="http://schemas.microsoft.com/office/drawing/2014/main" val="3081790763"/>
                    </a:ext>
                  </a:extLst>
                </a:gridCol>
                <a:gridCol w="1759016">
                  <a:extLst>
                    <a:ext uri="{9D8B030D-6E8A-4147-A177-3AD203B41FA5}">
                      <a16:colId xmlns="" xmlns:a16="http://schemas.microsoft.com/office/drawing/2014/main" val="2156366289"/>
                    </a:ext>
                  </a:extLst>
                </a:gridCol>
                <a:gridCol w="1034716">
                  <a:extLst>
                    <a:ext uri="{9D8B030D-6E8A-4147-A177-3AD203B41FA5}">
                      <a16:colId xmlns="" xmlns:a16="http://schemas.microsoft.com/office/drawing/2014/main" val="1539075843"/>
                    </a:ext>
                  </a:extLst>
                </a:gridCol>
                <a:gridCol w="1759016">
                  <a:extLst>
                    <a:ext uri="{9D8B030D-6E8A-4147-A177-3AD203B41FA5}">
                      <a16:colId xmlns="" xmlns:a16="http://schemas.microsoft.com/office/drawing/2014/main" val="3831150246"/>
                    </a:ext>
                  </a:extLst>
                </a:gridCol>
                <a:gridCol w="1138190">
                  <a:extLst>
                    <a:ext uri="{9D8B030D-6E8A-4147-A177-3AD203B41FA5}">
                      <a16:colId xmlns="" xmlns:a16="http://schemas.microsoft.com/office/drawing/2014/main" val="643805457"/>
                    </a:ext>
                  </a:extLst>
                </a:gridCol>
              </a:tblGrid>
              <a:tr h="451485">
                <a:tc>
                  <a:txBody>
                    <a:bodyPr/>
                    <a:lstStyle/>
                    <a:p>
                      <a:pPr algn="ctr" rtl="0" fontAlgn="ctr"/>
                      <a:r>
                        <a:rPr lang="en-US" sz="1600" u="none" strike="noStrike" dirty="0">
                          <a:effectLst/>
                        </a:rPr>
                        <a:t>Algorithm</a:t>
                      </a:r>
                      <a:endParaRPr lang="en-US" sz="1600" b="1" i="0" u="none" strike="noStrike"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600" u="none" strike="noStrike" dirty="0">
                          <a:effectLst/>
                        </a:rPr>
                        <a:t>Average Wins (T)</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Points (T)</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Average Wins (D)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Points (D)</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Average Wins (S)</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Points (S)</a:t>
                      </a:r>
                      <a:endParaRPr lang="en-US" sz="16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428175324"/>
                  </a:ext>
                </a:extLst>
              </a:tr>
              <a:tr h="451485">
                <a:tc>
                  <a:txBody>
                    <a:bodyPr/>
                    <a:lstStyle/>
                    <a:p>
                      <a:pPr algn="ctr" rtl="0" fontAlgn="ctr"/>
                      <a:r>
                        <a:rPr lang="en-US" sz="1600" u="none" strike="noStrike" dirty="0">
                          <a:effectLst/>
                        </a:rPr>
                        <a:t>RHEA-1920</a:t>
                      </a:r>
                      <a:endParaRPr lang="en-US" sz="1600" b="1" i="0" u="none" strike="noStrike"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600" u="none" strike="noStrike" dirty="0">
                          <a:effectLst/>
                        </a:rPr>
                        <a:t>48.25 (2.36)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351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36.30 (2.88)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181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60.20 (1.84)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170</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2602919636"/>
                  </a:ext>
                </a:extLst>
              </a:tr>
              <a:tr h="451485">
                <a:tc>
                  <a:txBody>
                    <a:bodyPr/>
                    <a:lstStyle/>
                    <a:p>
                      <a:pPr algn="ctr" rtl="0" fontAlgn="ctr"/>
                      <a:r>
                        <a:rPr lang="en-US" sz="1600" u="none" strike="noStrike" dirty="0">
                          <a:effectLst/>
                        </a:rPr>
                        <a:t>RHEA-1440</a:t>
                      </a:r>
                      <a:endParaRPr lang="en-US" sz="1600" b="1" i="0" u="none" strike="noStrike"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600" u="none" strike="noStrike" dirty="0">
                          <a:effectLst/>
                        </a:rPr>
                        <a:t>48.05 (2.23)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339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35.40 (2.82)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177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60.70 (1.65)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1221055352"/>
                  </a:ext>
                </a:extLst>
              </a:tr>
              <a:tr h="451485">
                <a:tc>
                  <a:txBody>
                    <a:bodyPr/>
                    <a:lstStyle/>
                    <a:p>
                      <a:pPr algn="ctr" rtl="0" fontAlgn="ctr"/>
                      <a:r>
                        <a:rPr lang="en-US" sz="1600" u="none" strike="noStrike" dirty="0">
                          <a:effectLst/>
                        </a:rPr>
                        <a:t>RHEA-960</a:t>
                      </a:r>
                      <a:endParaRPr lang="en-US" sz="1600" b="1" i="0" u="none" strike="noStrike" dirty="0">
                        <a:solidFill>
                          <a:srgbClr val="000000"/>
                        </a:solidFill>
                        <a:effectLst/>
                        <a:latin typeface="Calibri" panose="020F0502020204030204" pitchFamily="34" charset="0"/>
                      </a:endParaRPr>
                    </a:p>
                  </a:txBody>
                  <a:tcPr marL="9144" marR="9525" marT="9525" marB="0" anchor="ctr"/>
                </a:tc>
                <a:tc>
                  <a:txBody>
                    <a:bodyPr/>
                    <a:lstStyle/>
                    <a:p>
                      <a:pPr algn="ctr" fontAlgn="b"/>
                      <a:r>
                        <a:rPr lang="en-US" sz="1600" u="none" strike="noStrike" dirty="0">
                          <a:effectLst/>
                        </a:rPr>
                        <a:t>47.85 (2.39)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323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34.60 (2.99)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61.10 (1.79)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161</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 xmlns:a16="http://schemas.microsoft.com/office/drawing/2014/main" val="2249866853"/>
                  </a:ext>
                </a:extLst>
              </a:tr>
              <a:tr h="451485">
                <a:tc>
                  <a:txBody>
                    <a:bodyPr/>
                    <a:lstStyle/>
                    <a:p>
                      <a:pPr algn="ctr" fontAlgn="b"/>
                      <a:r>
                        <a:rPr lang="en-US" sz="1600" b="1" u="none" strike="noStrike" dirty="0">
                          <a:effectLst/>
                        </a:rPr>
                        <a:t>RHEA/RS-480</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effectLst/>
                        </a:rPr>
                        <a:t>46.60 (2.40)</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271</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32.90 (3.04)</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131</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60.30 (1.76)</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tc>
                  <a:txBody>
                    <a:bodyPr/>
                    <a:lstStyle/>
                    <a:p>
                      <a:pPr algn="ctr" fontAlgn="b"/>
                      <a:r>
                        <a:rPr lang="en-US" sz="1600" b="1" u="none" strike="noStrike" dirty="0">
                          <a:effectLst/>
                        </a:rPr>
                        <a:t>140</a:t>
                      </a:r>
                      <a:endParaRPr lang="en-US" sz="1600" b="1" i="0" u="none" strike="noStrike" dirty="0">
                        <a:solidFill>
                          <a:srgbClr val="000000"/>
                        </a:solidFill>
                        <a:effectLst/>
                        <a:latin typeface="Calibri" panose="020F0502020204030204" pitchFamily="34" charset="0"/>
                      </a:endParaRPr>
                    </a:p>
                  </a:txBody>
                  <a:tcPr marL="9525" marR="9525" marT="9525" marB="0" anchor="ctr">
                    <a:solidFill>
                      <a:schemeClr val="accent6">
                        <a:lumMod val="20000"/>
                        <a:lumOff val="80000"/>
                      </a:schemeClr>
                    </a:solidFill>
                  </a:tcPr>
                </a:tc>
                <a:extLst>
                  <a:ext uri="{0D108BD9-81ED-4DB2-BD59-A6C34878D82A}">
                    <a16:rowId xmlns="" xmlns:a16="http://schemas.microsoft.com/office/drawing/2014/main" val="1120451883"/>
                  </a:ext>
                </a:extLst>
              </a:tr>
            </a:tbl>
          </a:graphicData>
        </a:graphic>
      </p:graphicFrame>
      <p:sp>
        <p:nvSpPr>
          <p:cNvPr id="6" name="Content Placeholder 2"/>
          <p:cNvSpPr txBox="1">
            <a:spLocks/>
          </p:cNvSpPr>
          <p:nvPr/>
        </p:nvSpPr>
        <p:spPr>
          <a:xfrm>
            <a:off x="818499" y="2222287"/>
            <a:ext cx="10551825" cy="2502113"/>
          </a:xfrm>
          <a:prstGeom prst="rect">
            <a:avLst/>
          </a:prstGeom>
          <a:effectLst/>
        </p:spPr>
        <p:txBody>
          <a:bodyPr vert="horz" lIns="91440" tIns="45720" rIns="91440" bIns="45720" rtlCol="0" anchor="t">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smtClean="0">
                <a:ln w="0"/>
              </a:rPr>
              <a:t>Reminder:</a:t>
            </a:r>
          </a:p>
          <a:p>
            <a:pPr lvl="1"/>
            <a:r>
              <a:rPr lang="en-GB" dirty="0" smtClean="0">
                <a:ln w="0"/>
              </a:rPr>
              <a:t>No evolution.</a:t>
            </a:r>
          </a:p>
          <a:p>
            <a:pPr lvl="1"/>
            <a:r>
              <a:rPr lang="en-GB" dirty="0" smtClean="0">
                <a:ln w="0"/>
                <a:solidFill>
                  <a:schemeClr val="accent1"/>
                </a:solidFill>
              </a:rPr>
              <a:t>L </a:t>
            </a:r>
            <a:r>
              <a:rPr lang="en-GB" dirty="0" smtClean="0">
                <a:ln w="0"/>
              </a:rPr>
              <a:t>= </a:t>
            </a:r>
            <a:r>
              <a:rPr lang="en-GB" dirty="0" smtClean="0">
                <a:ln w="0"/>
                <a:solidFill>
                  <a:schemeClr val="accent1"/>
                </a:solidFill>
              </a:rPr>
              <a:t>20</a:t>
            </a:r>
            <a:r>
              <a:rPr lang="en-GB" dirty="0">
                <a:ln w="0"/>
              </a:rPr>
              <a:t>, </a:t>
            </a:r>
            <a:r>
              <a:rPr lang="en-GB" dirty="0" smtClean="0">
                <a:ln w="0"/>
                <a:solidFill>
                  <a:schemeClr val="accent1"/>
                </a:solidFill>
              </a:rPr>
              <a:t>P </a:t>
            </a:r>
            <a:r>
              <a:rPr lang="en-GB" dirty="0" smtClean="0">
                <a:ln w="0"/>
              </a:rPr>
              <a:t>= </a:t>
            </a:r>
            <a:r>
              <a:rPr lang="en-GB" dirty="0" smtClean="0">
                <a:ln w="0"/>
                <a:solidFill>
                  <a:schemeClr val="accent1"/>
                </a:solidFill>
              </a:rPr>
              <a:t>24</a:t>
            </a:r>
          </a:p>
          <a:p>
            <a:r>
              <a:rPr lang="en-GB" dirty="0" smtClean="0">
                <a:ln w="0"/>
              </a:rPr>
              <a:t>Performance no worse than any other RHEA configuration.</a:t>
            </a:r>
          </a:p>
          <a:p>
            <a:r>
              <a:rPr lang="en-GB" dirty="0" smtClean="0">
                <a:ln w="0"/>
              </a:rPr>
              <a:t>Budget increase </a:t>
            </a:r>
            <a:r>
              <a:rPr lang="en-GB" sz="1600" b="1" dirty="0">
                <a:ln w="0"/>
                <a:solidFill>
                  <a:schemeClr val="accent1"/>
                </a:solidFill>
              </a:rPr>
              <a:t>=&gt; </a:t>
            </a:r>
            <a:r>
              <a:rPr lang="en-GB" dirty="0" smtClean="0">
                <a:ln w="0"/>
              </a:rPr>
              <a:t>Performance increase</a:t>
            </a:r>
            <a:endParaRPr lang="en-GB" dirty="0">
              <a:ln w="0"/>
            </a:endParaRPr>
          </a:p>
        </p:txBody>
      </p:sp>
      <p:sp>
        <p:nvSpPr>
          <p:cNvPr id="3" name="Slide Number Placeholder 2"/>
          <p:cNvSpPr>
            <a:spLocks noGrp="1"/>
          </p:cNvSpPr>
          <p:nvPr>
            <p:ph type="sldNum" sz="quarter" idx="12"/>
          </p:nvPr>
        </p:nvSpPr>
        <p:spPr/>
        <p:txBody>
          <a:bodyPr/>
          <a:lstStyle/>
          <a:p>
            <a:fld id="{E5137D0E-4A4F-4307-8994-C1891D747D59}" type="slidenum">
              <a:rPr lang="en-US" smtClean="0"/>
              <a:t>15</a:t>
            </a:fld>
            <a:endParaRPr lang="en-US"/>
          </a:p>
        </p:txBody>
      </p:sp>
    </p:spTree>
    <p:extLst>
      <p:ext uri="{BB962C8B-B14F-4D97-AF65-F5344CB8AC3E}">
        <p14:creationId xmlns:p14="http://schemas.microsoft.com/office/powerpoint/2010/main" val="102640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RHEA vs MCTS</a:t>
            </a:r>
            <a:endParaRPr lang="en-US" dirty="0"/>
          </a:p>
        </p:txBody>
      </p:sp>
      <p:sp>
        <p:nvSpPr>
          <p:cNvPr id="3" name="Content Placeholder 2"/>
          <p:cNvSpPr>
            <a:spLocks noGrp="1"/>
          </p:cNvSpPr>
          <p:nvPr>
            <p:ph idx="1"/>
          </p:nvPr>
        </p:nvSpPr>
        <p:spPr>
          <a:xfrm>
            <a:off x="818499" y="2222287"/>
            <a:ext cx="5047313" cy="4330913"/>
          </a:xfrm>
          <a:effectLst/>
        </p:spPr>
        <p:txBody>
          <a:bodyPr anchor="t">
            <a:normAutofit/>
          </a:bodyPr>
          <a:lstStyle/>
          <a:p>
            <a:r>
              <a:rPr lang="en-US" dirty="0" smtClean="0">
                <a:ln w="0"/>
              </a:rPr>
              <a:t>If </a:t>
            </a:r>
            <a:r>
              <a:rPr lang="en-US" dirty="0" smtClean="0">
                <a:ln w="0"/>
                <a:solidFill>
                  <a:schemeClr val="accent1"/>
                </a:solidFill>
              </a:rPr>
              <a:t>P</a:t>
            </a:r>
            <a:r>
              <a:rPr lang="en-US" dirty="0" smtClean="0">
                <a:ln w="0"/>
              </a:rPr>
              <a:t> &gt; </a:t>
            </a:r>
            <a:r>
              <a:rPr lang="en-US" dirty="0" smtClean="0">
                <a:ln w="0"/>
                <a:solidFill>
                  <a:schemeClr val="accent1"/>
                </a:solidFill>
              </a:rPr>
              <a:t>5</a:t>
            </a:r>
            <a:r>
              <a:rPr lang="en-US" dirty="0" smtClean="0">
                <a:ln w="0"/>
              </a:rPr>
              <a:t>, RHEA outperforms MCTS.</a:t>
            </a:r>
          </a:p>
          <a:p>
            <a:r>
              <a:rPr lang="en-US" dirty="0" smtClean="0">
                <a:ln w="0"/>
              </a:rPr>
              <a:t>Random Search (RS) outperforms MCTS in terms of win rate, but not in </a:t>
            </a:r>
            <a:r>
              <a:rPr lang="en-US" dirty="0" smtClean="0">
                <a:ln w="0"/>
                <a:solidFill>
                  <a:schemeClr val="accent1"/>
                </a:solidFill>
              </a:rPr>
              <a:t>F1</a:t>
            </a:r>
            <a:r>
              <a:rPr lang="en-US" dirty="0" smtClean="0">
                <a:ln w="0"/>
              </a:rPr>
              <a:t> points.</a:t>
            </a:r>
          </a:p>
          <a:p>
            <a:pPr lvl="1"/>
            <a:r>
              <a:rPr lang="en-US" dirty="0" smtClean="0">
                <a:ln w="0"/>
              </a:rPr>
              <a:t>MCTS is more general.</a:t>
            </a:r>
          </a:p>
          <a:p>
            <a:r>
              <a:rPr lang="en-US" dirty="0" smtClean="0">
                <a:ln w="0"/>
              </a:rPr>
              <a:t>In deterministic games, MCTS performance similar to </a:t>
            </a:r>
            <a:r>
              <a:rPr lang="en-US" i="1" dirty="0" smtClean="0">
                <a:ln w="0"/>
              </a:rPr>
              <a:t>worst RHEA </a:t>
            </a:r>
            <a:r>
              <a:rPr lang="en-US" dirty="0" smtClean="0">
                <a:ln w="0"/>
              </a:rPr>
              <a:t>configuration (</a:t>
            </a:r>
            <a:r>
              <a:rPr lang="en-US" dirty="0">
                <a:ln w="0"/>
                <a:solidFill>
                  <a:schemeClr val="accent1"/>
                </a:solidFill>
              </a:rPr>
              <a:t>P</a:t>
            </a:r>
            <a:r>
              <a:rPr lang="en-US" dirty="0" smtClean="0">
                <a:ln w="0"/>
              </a:rPr>
              <a:t>=</a:t>
            </a:r>
            <a:r>
              <a:rPr lang="en-US" dirty="0" smtClean="0">
                <a:ln w="0"/>
                <a:solidFill>
                  <a:schemeClr val="accent1"/>
                </a:solidFill>
              </a:rPr>
              <a:t>1</a:t>
            </a:r>
            <a:r>
              <a:rPr lang="en-US" dirty="0" smtClean="0">
                <a:ln w="0"/>
              </a:rPr>
              <a:t>, </a:t>
            </a:r>
            <a:r>
              <a:rPr lang="en-US" dirty="0" smtClean="0">
                <a:ln w="0"/>
                <a:solidFill>
                  <a:schemeClr val="accent1"/>
                </a:solidFill>
              </a:rPr>
              <a:t>L</a:t>
            </a:r>
            <a:r>
              <a:rPr lang="en-US" dirty="0" smtClean="0">
                <a:ln w="0"/>
              </a:rPr>
              <a:t>=</a:t>
            </a:r>
            <a:r>
              <a:rPr lang="en-US" dirty="0" smtClean="0">
                <a:ln w="0"/>
                <a:solidFill>
                  <a:schemeClr val="accent1"/>
                </a:solidFill>
              </a:rPr>
              <a:t>20</a:t>
            </a:r>
            <a:r>
              <a:rPr lang="en-US" dirty="0" smtClean="0">
                <a:ln w="0"/>
              </a:rPr>
              <a:t>).</a:t>
            </a:r>
          </a:p>
          <a:p>
            <a:r>
              <a:rPr lang="en-US" dirty="0" smtClean="0">
                <a:ln w="0"/>
              </a:rPr>
              <a:t>In stochastic games, MCTS and RS performances are similar.</a:t>
            </a:r>
          </a:p>
          <a:p>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16</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478297303"/>
              </p:ext>
            </p:extLst>
          </p:nvPr>
        </p:nvGraphicFramePr>
        <p:xfrm>
          <a:off x="5942012" y="2226667"/>
          <a:ext cx="5105400" cy="4326533"/>
        </p:xfrm>
        <a:graphic>
          <a:graphicData uri="http://schemas.openxmlformats.org/drawingml/2006/table">
            <a:tbl>
              <a:tblPr firstRow="1" firstCol="1">
                <a:tableStyleId>{5C22544A-7EE6-4342-B048-85BDC9FD1C3A}</a:tableStyleId>
              </a:tblPr>
              <a:tblGrid>
                <a:gridCol w="1276350">
                  <a:extLst>
                    <a:ext uri="{9D8B030D-6E8A-4147-A177-3AD203B41FA5}">
                      <a16:colId xmlns="" xmlns:a16="http://schemas.microsoft.com/office/drawing/2014/main" val="3870711811"/>
                    </a:ext>
                  </a:extLst>
                </a:gridCol>
                <a:gridCol w="1276350">
                  <a:extLst>
                    <a:ext uri="{9D8B030D-6E8A-4147-A177-3AD203B41FA5}">
                      <a16:colId xmlns="" xmlns:a16="http://schemas.microsoft.com/office/drawing/2014/main" val="3069796750"/>
                    </a:ext>
                  </a:extLst>
                </a:gridCol>
                <a:gridCol w="1276350">
                  <a:extLst>
                    <a:ext uri="{9D8B030D-6E8A-4147-A177-3AD203B41FA5}">
                      <a16:colId xmlns="" xmlns:a16="http://schemas.microsoft.com/office/drawing/2014/main" val="4039207894"/>
                    </a:ext>
                  </a:extLst>
                </a:gridCol>
                <a:gridCol w="1276350">
                  <a:extLst>
                    <a:ext uri="{9D8B030D-6E8A-4147-A177-3AD203B41FA5}">
                      <a16:colId xmlns="" xmlns:a16="http://schemas.microsoft.com/office/drawing/2014/main" val="1908756294"/>
                    </a:ext>
                  </a:extLst>
                </a:gridCol>
              </a:tblGrid>
              <a:tr h="500520">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Algorithm</a:t>
                      </a:r>
                    </a:p>
                  </a:txBody>
                  <a:tcPr marL="7206" marR="7206" marT="7206" marB="0" anchor="ctr"/>
                </a:tc>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Average Wins (T)</a:t>
                      </a:r>
                    </a:p>
                  </a:txBody>
                  <a:tcPr marL="7206" marR="7206" marT="7206" marB="0" anchor="ctr"/>
                </a:tc>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Average Wins (D)</a:t>
                      </a:r>
                    </a:p>
                  </a:txBody>
                  <a:tcPr marL="7206" marR="7206" marT="7206" marB="0" anchor="ctr"/>
                </a:tc>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Average Wins (S)</a:t>
                      </a:r>
                    </a:p>
                  </a:txBody>
                  <a:tcPr marL="7206" marR="7206" marT="7206" marB="0" anchor="ctr"/>
                </a:tc>
                <a:extLst>
                  <a:ext uri="{0D108BD9-81ED-4DB2-BD59-A6C34878D82A}">
                    <a16:rowId xmlns="" xmlns:a16="http://schemas.microsoft.com/office/drawing/2014/main" val="3425662472"/>
                  </a:ext>
                </a:extLst>
              </a:tr>
              <a:tr h="390236">
                <a:tc>
                  <a:txBody>
                    <a:bodyPr/>
                    <a:lstStyle/>
                    <a:p>
                      <a:pPr marL="0" algn="ctr" defTabSz="457063" rtl="0" eaLnBrk="1" fontAlgn="b" latinLnBrk="0" hangingPunct="1"/>
                      <a:r>
                        <a:rPr lang="en-US" sz="1600" b="1" i="1" u="none" strike="noStrike" kern="1200" dirty="0" smtClean="0">
                          <a:solidFill>
                            <a:schemeClr val="lt1"/>
                          </a:solidFill>
                          <a:effectLst/>
                          <a:latin typeface="+mn-lt"/>
                          <a:ea typeface="+mn-ea"/>
                          <a:cs typeface="+mn-cs"/>
                        </a:rPr>
                        <a:t>Worst</a:t>
                      </a:r>
                      <a:r>
                        <a:rPr lang="en-US" sz="1600" b="1" i="1" u="none" strike="noStrike" kern="1200" baseline="0" dirty="0" smtClean="0">
                          <a:solidFill>
                            <a:schemeClr val="lt1"/>
                          </a:solidFill>
                          <a:effectLst/>
                          <a:latin typeface="+mn-lt"/>
                          <a:ea typeface="+mn-ea"/>
                          <a:cs typeface="+mn-cs"/>
                        </a:rPr>
                        <a:t> RHEA</a:t>
                      </a:r>
                      <a:endParaRPr lang="en-US" sz="1600" b="1" i="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i="1" u="none" strike="noStrike" kern="1200" dirty="0">
                          <a:solidFill>
                            <a:schemeClr val="dk1"/>
                          </a:solidFill>
                          <a:effectLst/>
                          <a:latin typeface="+mn-lt"/>
                          <a:ea typeface="+mn-ea"/>
                          <a:cs typeface="+mn-cs"/>
                        </a:rPr>
                        <a:t>33.15 (2.60)</a:t>
                      </a:r>
                    </a:p>
                  </a:txBody>
                  <a:tcPr marL="7206" marR="7206" marT="7206" marB="0" anchor="ctr">
                    <a:solidFill>
                      <a:schemeClr val="accent5">
                        <a:lumMod val="20000"/>
                        <a:lumOff val="80000"/>
                      </a:schemeClr>
                    </a:solidFill>
                  </a:tcPr>
                </a:tc>
                <a:tc>
                  <a:txBody>
                    <a:bodyPr/>
                    <a:lstStyle/>
                    <a:p>
                      <a:pPr algn="ctr" rtl="0" fontAlgn="b"/>
                      <a:r>
                        <a:rPr lang="en-US" sz="1600" i="1" u="none" strike="noStrike" kern="1200" dirty="0">
                          <a:solidFill>
                            <a:schemeClr val="dk1"/>
                          </a:solidFill>
                          <a:effectLst/>
                          <a:latin typeface="+mn-lt"/>
                          <a:ea typeface="+mn-ea"/>
                          <a:cs typeface="+mn-cs"/>
                        </a:rPr>
                        <a:t>22.50 (2.99)</a:t>
                      </a:r>
                    </a:p>
                  </a:txBody>
                  <a:tcPr marL="7206" marR="7206" marT="7206" marB="0" anchor="ctr">
                    <a:solidFill>
                      <a:schemeClr val="accent5">
                        <a:lumMod val="20000"/>
                        <a:lumOff val="80000"/>
                      </a:schemeClr>
                    </a:solidFill>
                  </a:tcPr>
                </a:tc>
                <a:tc>
                  <a:txBody>
                    <a:bodyPr/>
                    <a:lstStyle/>
                    <a:p>
                      <a:pPr algn="ctr" rtl="0" fontAlgn="b"/>
                      <a:r>
                        <a:rPr lang="en-US" sz="1600" i="1" u="none" strike="noStrike" kern="1200" dirty="0">
                          <a:solidFill>
                            <a:schemeClr val="dk1"/>
                          </a:solidFill>
                          <a:effectLst/>
                          <a:latin typeface="+mn-lt"/>
                          <a:ea typeface="+mn-ea"/>
                          <a:cs typeface="+mn-cs"/>
                        </a:rPr>
                        <a:t>43.80 (2.22)</a:t>
                      </a:r>
                    </a:p>
                  </a:txBody>
                  <a:tcPr marL="7206" marR="7206" marT="7206" marB="0" anchor="ctr">
                    <a:solidFill>
                      <a:schemeClr val="accent5">
                        <a:lumMod val="20000"/>
                        <a:lumOff val="80000"/>
                      </a:schemeClr>
                    </a:solidFill>
                  </a:tcPr>
                </a:tc>
                <a:extLst>
                  <a:ext uri="{0D108BD9-81ED-4DB2-BD59-A6C34878D82A}">
                    <a16:rowId xmlns="" xmlns:a16="http://schemas.microsoft.com/office/drawing/2014/main" val="1224693227"/>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a:t>
                      </a:r>
                      <a:r>
                        <a:rPr lang="en-US" sz="1600" b="1" u="none" strike="noStrike" kern="1200" baseline="0" dirty="0" smtClean="0">
                          <a:solidFill>
                            <a:schemeClr val="lt1"/>
                          </a:solidFill>
                          <a:effectLst/>
                          <a:latin typeface="+mn-lt"/>
                          <a:ea typeface="+mn-ea"/>
                          <a:cs typeface="+mn-cs"/>
                        </a:rPr>
                        <a:t> P=</a:t>
                      </a:r>
                      <a:r>
                        <a:rPr lang="en-US" sz="1600" b="1" u="none" strike="noStrike" kern="1200" dirty="0" smtClean="0">
                          <a:solidFill>
                            <a:schemeClr val="lt1"/>
                          </a:solidFill>
                          <a:effectLst/>
                          <a:latin typeface="+mn-lt"/>
                          <a:ea typeface="+mn-ea"/>
                          <a:cs typeface="+mn-cs"/>
                        </a:rPr>
                        <a:t>1</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37.95 (2.47)</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26.90 (2.93)</a:t>
                      </a:r>
                    </a:p>
                  </a:txBody>
                  <a:tcPr marL="7206" marR="7206" marT="7206" marB="0" anchor="ctr"/>
                </a:tc>
                <a:tc>
                  <a:txBody>
                    <a:bodyPr/>
                    <a:lstStyle/>
                    <a:p>
                      <a:pPr algn="ctr" rtl="0" fontAlgn="b"/>
                      <a:r>
                        <a:rPr lang="en-US" sz="1600" u="none" strike="noStrike" kern="1200" dirty="0" smtClean="0">
                          <a:solidFill>
                            <a:schemeClr val="dk1"/>
                          </a:solidFill>
                          <a:effectLst/>
                          <a:latin typeface="+mn-lt"/>
                          <a:ea typeface="+mn-ea"/>
                          <a:cs typeface="+mn-cs"/>
                        </a:rPr>
                        <a:t>49.00 (2.01)</a:t>
                      </a:r>
                      <a:r>
                        <a:rPr lang="en-US" sz="1600" u="none" strike="noStrike" kern="1200" dirty="0">
                          <a:solidFill>
                            <a:schemeClr val="dk1"/>
                          </a:solidFill>
                          <a:effectLst/>
                          <a:latin typeface="+mn-lt"/>
                          <a:ea typeface="+mn-ea"/>
                          <a:cs typeface="+mn-cs"/>
                        </a:rPr>
                        <a:t> </a:t>
                      </a:r>
                    </a:p>
                  </a:txBody>
                  <a:tcPr marL="7206" marR="7206" marT="7206" marB="0" anchor="ctr"/>
                </a:tc>
                <a:extLst>
                  <a:ext uri="{0D108BD9-81ED-4DB2-BD59-A6C34878D82A}">
                    <a16:rowId xmlns="" xmlns:a16="http://schemas.microsoft.com/office/drawing/2014/main" val="4249664512"/>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2</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41.05 (2.62)</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27.90 (3.05)</a:t>
                      </a:r>
                    </a:p>
                  </a:txBody>
                  <a:tcPr marL="7206" marR="7206" marT="7206" marB="0" anchor="ctr"/>
                </a:tc>
                <a:tc>
                  <a:txBody>
                    <a:bodyPr/>
                    <a:lstStyle/>
                    <a:p>
                      <a:pPr algn="ctr" rtl="0" fontAlgn="b"/>
                      <a:r>
                        <a:rPr lang="en-US" sz="1600" u="none" strike="noStrike" kern="1200" dirty="0" smtClean="0">
                          <a:solidFill>
                            <a:schemeClr val="dk1"/>
                          </a:solidFill>
                          <a:effectLst/>
                          <a:latin typeface="+mn-lt"/>
                          <a:ea typeface="+mn-ea"/>
                          <a:cs typeface="+mn-cs"/>
                        </a:rPr>
                        <a:t>54.20 (2.20)</a:t>
                      </a:r>
                      <a:r>
                        <a:rPr lang="en-US" sz="1600" u="none" strike="noStrike" kern="1200" dirty="0">
                          <a:solidFill>
                            <a:schemeClr val="dk1"/>
                          </a:solidFill>
                          <a:effectLst/>
                          <a:latin typeface="+mn-lt"/>
                          <a:ea typeface="+mn-ea"/>
                          <a:cs typeface="+mn-cs"/>
                        </a:rPr>
                        <a:t> </a:t>
                      </a:r>
                    </a:p>
                  </a:txBody>
                  <a:tcPr marL="7206" marR="7206" marT="7206" marB="0" anchor="ctr"/>
                </a:tc>
                <a:extLst>
                  <a:ext uri="{0D108BD9-81ED-4DB2-BD59-A6C34878D82A}">
                    <a16:rowId xmlns="" xmlns:a16="http://schemas.microsoft.com/office/drawing/2014/main" val="2376095545"/>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5</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a:solidFill>
                            <a:schemeClr val="dk1"/>
                          </a:solidFill>
                          <a:effectLst/>
                          <a:latin typeface="+mn-lt"/>
                          <a:ea typeface="+mn-ea"/>
                          <a:cs typeface="+mn-cs"/>
                        </a:rPr>
                        <a:t>44.65 (2.40)</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31.90 (3.18)</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57.40 (1.61)</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 xmlns:a16="http://schemas.microsoft.com/office/drawing/2014/main" val="3305879373"/>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7</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44.65 (2.36)</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30.80 (3.09)</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58.50</a:t>
                      </a:r>
                      <a:r>
                        <a:rPr lang="en-US" sz="1600" u="none" strike="noStrike" kern="1200" baseline="0" dirty="0" smtClean="0">
                          <a:solidFill>
                            <a:schemeClr val="dk1"/>
                          </a:solidFill>
                          <a:effectLst/>
                          <a:latin typeface="+mn-lt"/>
                          <a:ea typeface="+mn-ea"/>
                          <a:cs typeface="+mn-cs"/>
                        </a:rPr>
                        <a:t> (1.64)</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 xmlns:a16="http://schemas.microsoft.com/office/drawing/2014/main" val="3566786093"/>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10</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a:solidFill>
                            <a:schemeClr val="dk1"/>
                          </a:solidFill>
                          <a:effectLst/>
                          <a:latin typeface="+mn-lt"/>
                          <a:ea typeface="+mn-ea"/>
                          <a:cs typeface="+mn-cs"/>
                        </a:rPr>
                        <a:t>44.06 (2.26)</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29.50 (2.90)</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58.60 (1.63)</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 xmlns:a16="http://schemas.microsoft.com/office/drawing/2014/main" val="3704206994"/>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13</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a:solidFill>
                            <a:schemeClr val="dk1"/>
                          </a:solidFill>
                          <a:effectLst/>
                          <a:latin typeface="+mn-lt"/>
                          <a:ea typeface="+mn-ea"/>
                          <a:cs typeface="+mn-cs"/>
                        </a:rPr>
                        <a:t>45.15 (2.47)</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32.10 (3.06)</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58.20 (1.88)</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 xmlns:a16="http://schemas.microsoft.com/office/drawing/2014/main" val="3889623771"/>
                  </a:ext>
                </a:extLst>
              </a:tr>
              <a:tr h="381753">
                <a:tc>
                  <a:txBody>
                    <a:bodyPr/>
                    <a:lstStyle/>
                    <a:p>
                      <a:pPr marL="0" algn="ctr" defTabSz="457063" rtl="0" eaLnBrk="1" fontAlgn="b" latinLnBrk="0" hangingPunct="1"/>
                      <a:r>
                        <a:rPr lang="en-US" sz="1600" b="1" u="none" strike="noStrike" kern="1200" dirty="0" smtClean="0">
                          <a:solidFill>
                            <a:schemeClr val="lt1"/>
                          </a:solidFill>
                          <a:effectLst/>
                          <a:latin typeface="+mn-lt"/>
                          <a:ea typeface="+mn-ea"/>
                          <a:cs typeface="+mn-cs"/>
                        </a:rPr>
                        <a:t>RHEA </a:t>
                      </a:r>
                      <a:r>
                        <a:rPr lang="en-US" sz="1600" b="1" u="none" strike="noStrike" kern="1200" baseline="0" dirty="0" smtClean="0">
                          <a:solidFill>
                            <a:schemeClr val="lt1"/>
                          </a:solidFill>
                          <a:effectLst/>
                          <a:latin typeface="+mn-lt"/>
                          <a:ea typeface="+mn-ea"/>
                          <a:cs typeface="+mn-cs"/>
                        </a:rPr>
                        <a:t>P=</a:t>
                      </a:r>
                      <a:r>
                        <a:rPr lang="en-US" sz="1600" b="1" u="none" strike="noStrike" kern="1200" dirty="0" smtClean="0">
                          <a:solidFill>
                            <a:schemeClr val="lt1"/>
                          </a:solidFill>
                          <a:effectLst/>
                          <a:latin typeface="+mn-lt"/>
                          <a:ea typeface="+mn-ea"/>
                          <a:cs typeface="+mn-cs"/>
                        </a:rPr>
                        <a:t>20</a:t>
                      </a:r>
                      <a:endParaRPr lang="en-US" sz="1600" b="1" u="none" strike="noStrike" kern="1200" dirty="0">
                        <a:solidFill>
                          <a:schemeClr val="lt1"/>
                        </a:solidFill>
                        <a:effectLst/>
                        <a:latin typeface="+mn-lt"/>
                        <a:ea typeface="+mn-ea"/>
                        <a:cs typeface="+mn-cs"/>
                      </a:endParaRPr>
                    </a:p>
                  </a:txBody>
                  <a:tcPr marL="7206" marR="7206" marT="7206" marB="0" anchor="ctr"/>
                </a:tc>
                <a:tc>
                  <a:txBody>
                    <a:bodyPr/>
                    <a:lstStyle/>
                    <a:p>
                      <a:pPr algn="ctr" rtl="0" fontAlgn="b"/>
                      <a:r>
                        <a:rPr lang="en-US" sz="1600" u="none" strike="noStrike" kern="1200">
                          <a:solidFill>
                            <a:schemeClr val="dk1"/>
                          </a:solidFill>
                          <a:effectLst/>
                          <a:latin typeface="+mn-lt"/>
                          <a:ea typeface="+mn-ea"/>
                          <a:cs typeface="+mn-cs"/>
                        </a:rPr>
                        <a:t>44.75 (2.31)</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31.50 (2.87)</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 </a:t>
                      </a:r>
                      <a:r>
                        <a:rPr lang="en-US" sz="1600" u="none" strike="noStrike" kern="1200" dirty="0" smtClean="0">
                          <a:solidFill>
                            <a:schemeClr val="dk1"/>
                          </a:solidFill>
                          <a:effectLst/>
                          <a:latin typeface="+mn-lt"/>
                          <a:ea typeface="+mn-ea"/>
                          <a:cs typeface="+mn-cs"/>
                        </a:rPr>
                        <a:t>58.00</a:t>
                      </a:r>
                      <a:r>
                        <a:rPr lang="en-US" sz="1600" u="none" strike="noStrike" kern="1200" baseline="0" dirty="0" smtClean="0">
                          <a:solidFill>
                            <a:schemeClr val="dk1"/>
                          </a:solidFill>
                          <a:effectLst/>
                          <a:latin typeface="+mn-lt"/>
                          <a:ea typeface="+mn-ea"/>
                          <a:cs typeface="+mn-cs"/>
                        </a:rPr>
                        <a:t> (1.74)</a:t>
                      </a:r>
                      <a:endParaRPr lang="en-US" sz="1600" u="none" strike="noStrike" kern="1200" dirty="0">
                        <a:solidFill>
                          <a:schemeClr val="dk1"/>
                        </a:solidFill>
                        <a:effectLst/>
                        <a:latin typeface="+mn-lt"/>
                        <a:ea typeface="+mn-ea"/>
                        <a:cs typeface="+mn-cs"/>
                      </a:endParaRPr>
                    </a:p>
                  </a:txBody>
                  <a:tcPr marL="7206" marR="7206" marT="7206" marB="0" anchor="ctr"/>
                </a:tc>
                <a:extLst>
                  <a:ext uri="{0D108BD9-81ED-4DB2-BD59-A6C34878D82A}">
                    <a16:rowId xmlns="" xmlns:a16="http://schemas.microsoft.com/office/drawing/2014/main" val="1993547095"/>
                  </a:ext>
                </a:extLst>
              </a:tr>
              <a:tr h="381753">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RS</a:t>
                      </a:r>
                    </a:p>
                  </a:txBody>
                  <a:tcPr marL="7206" marR="7206" marT="7206" marB="0" anchor="ctr"/>
                </a:tc>
                <a:tc>
                  <a:txBody>
                    <a:bodyPr/>
                    <a:lstStyle/>
                    <a:p>
                      <a:pPr algn="ctr" rtl="0" fontAlgn="b"/>
                      <a:r>
                        <a:rPr lang="en-US" sz="1600" u="none" strike="noStrike" kern="1200" dirty="0">
                          <a:solidFill>
                            <a:schemeClr val="dk1"/>
                          </a:solidFill>
                          <a:effectLst/>
                          <a:latin typeface="+mn-lt"/>
                          <a:ea typeface="+mn-ea"/>
                          <a:cs typeface="+mn-cs"/>
                        </a:rPr>
                        <a:t>46.60 (2.40)</a:t>
                      </a:r>
                    </a:p>
                  </a:txBody>
                  <a:tcPr marL="7206" marR="7206" marT="7206" marB="0" anchor="ctr">
                    <a:solidFill>
                      <a:schemeClr val="accent6">
                        <a:lumMod val="20000"/>
                        <a:lumOff val="80000"/>
                      </a:schemeClr>
                    </a:solidFill>
                  </a:tcPr>
                </a:tc>
                <a:tc>
                  <a:txBody>
                    <a:bodyPr/>
                    <a:lstStyle/>
                    <a:p>
                      <a:pPr algn="ctr" rtl="0" fontAlgn="b"/>
                      <a:r>
                        <a:rPr lang="en-US" sz="1600" u="none" strike="noStrike" kern="1200" dirty="0">
                          <a:solidFill>
                            <a:schemeClr val="dk1"/>
                          </a:solidFill>
                          <a:effectLst/>
                          <a:latin typeface="+mn-lt"/>
                          <a:ea typeface="+mn-ea"/>
                          <a:cs typeface="+mn-cs"/>
                        </a:rPr>
                        <a:t>32.90 (3.04)</a:t>
                      </a:r>
                    </a:p>
                  </a:txBody>
                  <a:tcPr marL="7206" marR="7206" marT="7206" marB="0" anchor="ctr">
                    <a:solidFill>
                      <a:schemeClr val="accent6">
                        <a:lumMod val="20000"/>
                        <a:lumOff val="80000"/>
                      </a:schemeClr>
                    </a:solidFill>
                  </a:tcPr>
                </a:tc>
                <a:tc>
                  <a:txBody>
                    <a:bodyPr/>
                    <a:lstStyle/>
                    <a:p>
                      <a:pPr algn="ctr" rtl="0" fontAlgn="b"/>
                      <a:r>
                        <a:rPr lang="en-US" sz="1600" u="none" strike="noStrike" kern="1200" dirty="0">
                          <a:solidFill>
                            <a:schemeClr val="dk1"/>
                          </a:solidFill>
                          <a:effectLst/>
                          <a:latin typeface="+mn-lt"/>
                          <a:ea typeface="+mn-ea"/>
                          <a:cs typeface="+mn-cs"/>
                        </a:rPr>
                        <a:t>60.30 (1.76)</a:t>
                      </a:r>
                    </a:p>
                  </a:txBody>
                  <a:tcPr marL="7206" marR="7206" marT="7206" marB="0" anchor="ctr">
                    <a:solidFill>
                      <a:schemeClr val="accent6">
                        <a:lumMod val="20000"/>
                        <a:lumOff val="80000"/>
                      </a:schemeClr>
                    </a:solidFill>
                  </a:tcPr>
                </a:tc>
                <a:extLst>
                  <a:ext uri="{0D108BD9-81ED-4DB2-BD59-A6C34878D82A}">
                    <a16:rowId xmlns="" xmlns:a16="http://schemas.microsoft.com/office/drawing/2014/main" val="2917308227"/>
                  </a:ext>
                </a:extLst>
              </a:tr>
              <a:tr h="381753">
                <a:tc>
                  <a:txBody>
                    <a:bodyPr/>
                    <a:lstStyle/>
                    <a:p>
                      <a:pPr marL="0" algn="ctr" defTabSz="457063" rtl="0" eaLnBrk="1" fontAlgn="b" latinLnBrk="0" hangingPunct="1"/>
                      <a:r>
                        <a:rPr lang="en-US" sz="1600" b="1" u="none" strike="noStrike" kern="1200" dirty="0">
                          <a:solidFill>
                            <a:schemeClr val="lt1"/>
                          </a:solidFill>
                          <a:effectLst/>
                          <a:latin typeface="+mn-lt"/>
                          <a:ea typeface="+mn-ea"/>
                          <a:cs typeface="+mn-cs"/>
                        </a:rPr>
                        <a:t>MCTS</a:t>
                      </a:r>
                    </a:p>
                  </a:txBody>
                  <a:tcPr marL="7206" marR="7206" marT="7206" marB="0" anchor="ctr"/>
                </a:tc>
                <a:tc>
                  <a:txBody>
                    <a:bodyPr/>
                    <a:lstStyle/>
                    <a:p>
                      <a:pPr algn="ctr" rtl="0" fontAlgn="b"/>
                      <a:r>
                        <a:rPr lang="en-US" sz="1600" b="1" u="none" strike="noStrike" kern="1200" dirty="0" smtClean="0">
                          <a:solidFill>
                            <a:schemeClr val="dk1"/>
                          </a:solidFill>
                          <a:effectLst/>
                          <a:latin typeface="+mn-lt"/>
                          <a:ea typeface="+mn-ea"/>
                          <a:cs typeface="+mn-cs"/>
                        </a:rPr>
                        <a:t>41.45 (1.89)</a:t>
                      </a:r>
                      <a:endParaRPr lang="en-US" sz="1600" b="1" u="none" strike="noStrike" kern="1200" dirty="0">
                        <a:solidFill>
                          <a:schemeClr val="dk1"/>
                        </a:solidFill>
                        <a:effectLst/>
                        <a:latin typeface="+mn-lt"/>
                        <a:ea typeface="+mn-ea"/>
                        <a:cs typeface="+mn-cs"/>
                      </a:endParaRPr>
                    </a:p>
                  </a:txBody>
                  <a:tcPr marL="7206" marR="7206" marT="7206" marB="0" anchor="ctr">
                    <a:solidFill>
                      <a:schemeClr val="accent1">
                        <a:lumMod val="20000"/>
                        <a:lumOff val="80000"/>
                      </a:schemeClr>
                    </a:solidFill>
                  </a:tcPr>
                </a:tc>
                <a:tc>
                  <a:txBody>
                    <a:bodyPr/>
                    <a:lstStyle/>
                    <a:p>
                      <a:pPr algn="ctr" rtl="0" fontAlgn="b"/>
                      <a:r>
                        <a:rPr lang="en-US" sz="1600" b="1" u="none" strike="noStrike" kern="1200" dirty="0" smtClean="0">
                          <a:solidFill>
                            <a:schemeClr val="dk1"/>
                          </a:solidFill>
                          <a:effectLst/>
                          <a:latin typeface="+mn-lt"/>
                          <a:ea typeface="+mn-ea"/>
                          <a:cs typeface="+mn-cs"/>
                        </a:rPr>
                        <a:t>22.20 (2.45)</a:t>
                      </a:r>
                      <a:endParaRPr lang="en-US" sz="1600" b="1" u="none" strike="noStrike" kern="1200" dirty="0">
                        <a:solidFill>
                          <a:schemeClr val="dk1"/>
                        </a:solidFill>
                        <a:effectLst/>
                        <a:latin typeface="+mn-lt"/>
                        <a:ea typeface="+mn-ea"/>
                        <a:cs typeface="+mn-cs"/>
                      </a:endParaRPr>
                    </a:p>
                  </a:txBody>
                  <a:tcPr marL="7206" marR="7206" marT="7206" marB="0" anchor="ctr">
                    <a:solidFill>
                      <a:schemeClr val="accent1">
                        <a:lumMod val="20000"/>
                        <a:lumOff val="80000"/>
                      </a:schemeClr>
                    </a:solidFill>
                  </a:tcPr>
                </a:tc>
                <a:tc>
                  <a:txBody>
                    <a:bodyPr/>
                    <a:lstStyle/>
                    <a:p>
                      <a:pPr algn="ctr" rtl="0" fontAlgn="b"/>
                      <a:r>
                        <a:rPr lang="en-US" sz="1600" b="1" u="none" strike="noStrike" kern="1200" dirty="0">
                          <a:solidFill>
                            <a:schemeClr val="dk1"/>
                          </a:solidFill>
                          <a:effectLst/>
                          <a:latin typeface="+mn-lt"/>
                          <a:ea typeface="+mn-ea"/>
                          <a:cs typeface="+mn-cs"/>
                        </a:rPr>
                        <a:t>60.70 (1.34)</a:t>
                      </a:r>
                    </a:p>
                  </a:txBody>
                  <a:tcPr marL="7206" marR="7206" marT="7206" marB="0" anchor="ctr">
                    <a:solidFill>
                      <a:schemeClr val="accent1">
                        <a:lumMod val="20000"/>
                        <a:lumOff val="80000"/>
                      </a:schemeClr>
                    </a:solidFill>
                  </a:tcPr>
                </a:tc>
                <a:extLst>
                  <a:ext uri="{0D108BD9-81ED-4DB2-BD59-A6C34878D82A}">
                    <a16:rowId xmlns="" xmlns:a16="http://schemas.microsoft.com/office/drawing/2014/main" val="2346907269"/>
                  </a:ext>
                </a:extLst>
              </a:tr>
            </a:tbl>
          </a:graphicData>
        </a:graphic>
      </p:graphicFrame>
    </p:spTree>
    <p:extLst>
      <p:ext uri="{BB962C8B-B14F-4D97-AF65-F5344CB8AC3E}">
        <p14:creationId xmlns:p14="http://schemas.microsoft.com/office/powerpoint/2010/main" val="17239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effectLst/>
        </p:spPr>
        <p:txBody>
          <a:bodyPr>
            <a:normAutofit/>
          </a:bodyPr>
          <a:lstStyle/>
          <a:p>
            <a:r>
              <a:rPr lang="en-GB" dirty="0" smtClean="0"/>
              <a:t>Analysis </a:t>
            </a:r>
            <a:r>
              <a:rPr lang="en-GB" dirty="0"/>
              <a:t>of </a:t>
            </a:r>
            <a:r>
              <a:rPr lang="en-GB" dirty="0">
                <a:ln w="0"/>
                <a:solidFill>
                  <a:schemeClr val="accent1"/>
                </a:solidFill>
              </a:rPr>
              <a:t>population size </a:t>
            </a:r>
            <a:r>
              <a:rPr lang="en-GB" dirty="0"/>
              <a:t>and </a:t>
            </a:r>
            <a:r>
              <a:rPr lang="en-GB" dirty="0">
                <a:ln w="0"/>
                <a:solidFill>
                  <a:schemeClr val="accent1"/>
                </a:solidFill>
              </a:rPr>
              <a:t>individual </a:t>
            </a:r>
            <a:r>
              <a:rPr lang="en-GB" dirty="0" smtClean="0">
                <a:ln w="0"/>
                <a:solidFill>
                  <a:schemeClr val="accent1"/>
                </a:solidFill>
              </a:rPr>
              <a:t>length </a:t>
            </a:r>
            <a:r>
              <a:rPr lang="en-GB" dirty="0" smtClean="0"/>
              <a:t>of vanilla Rolling </a:t>
            </a:r>
            <a:r>
              <a:rPr lang="en-GB" dirty="0"/>
              <a:t>Horizon Evolutionary </a:t>
            </a:r>
            <a:r>
              <a:rPr lang="en-GB" dirty="0" smtClean="0"/>
              <a:t>Algorithm (</a:t>
            </a:r>
            <a:r>
              <a:rPr lang="en-GB" dirty="0" smtClean="0">
                <a:ln w="0"/>
                <a:solidFill>
                  <a:schemeClr val="accent1"/>
                </a:solidFill>
              </a:rPr>
              <a:t>RHEA</a:t>
            </a:r>
            <a:r>
              <a:rPr lang="en-GB" dirty="0" smtClean="0"/>
              <a:t>) </a:t>
            </a:r>
          </a:p>
          <a:p>
            <a:r>
              <a:rPr lang="en-GB" dirty="0" smtClean="0"/>
              <a:t>Win rate measured on </a:t>
            </a:r>
            <a:r>
              <a:rPr lang="en-GB" dirty="0" smtClean="0">
                <a:ln w="0"/>
                <a:solidFill>
                  <a:schemeClr val="accent1"/>
                </a:solidFill>
              </a:rPr>
              <a:t>20</a:t>
            </a:r>
            <a:r>
              <a:rPr lang="en-GB" dirty="0" smtClean="0"/>
              <a:t> </a:t>
            </a:r>
            <a:r>
              <a:rPr lang="en-GB" dirty="0"/>
              <a:t>games of the General Video Game AI </a:t>
            </a:r>
            <a:r>
              <a:rPr lang="en-GB" dirty="0" smtClean="0"/>
              <a:t>corpus (selected based on difficulty for a diverse set, deterministic vs  stochastic).</a:t>
            </a:r>
          </a:p>
          <a:p>
            <a:r>
              <a:rPr lang="en-GB" dirty="0" smtClean="0"/>
              <a:t>Special case of </a:t>
            </a:r>
            <a:r>
              <a:rPr lang="en-GB" dirty="0" smtClean="0">
                <a:ln w="0"/>
                <a:solidFill>
                  <a:schemeClr val="accent1"/>
                </a:solidFill>
              </a:rPr>
              <a:t>Random Search </a:t>
            </a:r>
            <a:r>
              <a:rPr lang="en-GB" dirty="0" smtClean="0"/>
              <a:t>studied, comparison with </a:t>
            </a:r>
            <a:r>
              <a:rPr lang="en-GB" dirty="0" smtClean="0">
                <a:ln w="0"/>
                <a:solidFill>
                  <a:schemeClr val="accent1"/>
                </a:solidFill>
              </a:rPr>
              <a:t>MCTS</a:t>
            </a:r>
            <a:r>
              <a:rPr lang="en-GB" dirty="0" smtClean="0"/>
              <a:t> and increased budget effects.</a:t>
            </a:r>
          </a:p>
        </p:txBody>
      </p:sp>
      <p:sp>
        <p:nvSpPr>
          <p:cNvPr id="4" name="Slide Number Placeholder 3"/>
          <p:cNvSpPr>
            <a:spLocks noGrp="1"/>
          </p:cNvSpPr>
          <p:nvPr>
            <p:ph type="sldNum" sz="quarter" idx="12"/>
          </p:nvPr>
        </p:nvSpPr>
        <p:spPr/>
        <p:txBody>
          <a:bodyPr/>
          <a:lstStyle/>
          <a:p>
            <a:fld id="{E5137D0E-4A4F-4307-8994-C1891D747D59}" type="slidenum">
              <a:rPr lang="en-US" smtClean="0"/>
              <a:t>17</a:t>
            </a:fld>
            <a:endParaRPr lang="en-US"/>
          </a:p>
        </p:txBody>
      </p:sp>
    </p:spTree>
    <p:extLst>
      <p:ext uri="{BB962C8B-B14F-4D97-AF65-F5344CB8AC3E}">
        <p14:creationId xmlns:p14="http://schemas.microsoft.com/office/powerpoint/2010/main" val="29476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effectLst/>
        </p:spPr>
        <p:txBody>
          <a:bodyPr>
            <a:normAutofit/>
          </a:bodyPr>
          <a:lstStyle/>
          <a:p>
            <a:r>
              <a:rPr lang="en-GB" dirty="0" smtClean="0"/>
              <a:t>RHEA is no better than Random Search, worse in many cases.</a:t>
            </a:r>
          </a:p>
          <a:p>
            <a:r>
              <a:rPr lang="en-GB" dirty="0" smtClean="0"/>
              <a:t>RHEA cannot explore space quickly enough in limited budget (the increased budget results confirm this; so better and faster evolutionary operators and improvements are needed).</a:t>
            </a:r>
          </a:p>
          <a:p>
            <a:r>
              <a:rPr lang="en-GB" dirty="0" smtClean="0"/>
              <a:t>RHEA can outperform MCTS if population size is high.</a:t>
            </a:r>
          </a:p>
          <a:p>
            <a:r>
              <a:rPr lang="en-GB" dirty="0" smtClean="0"/>
              <a:t>Performance increased in most games in </a:t>
            </a:r>
            <a:r>
              <a:rPr lang="en-GB" dirty="0" smtClean="0">
                <a:ln w="0"/>
                <a:solidFill>
                  <a:schemeClr val="accent1"/>
                </a:solidFill>
              </a:rPr>
              <a:t>higher</a:t>
            </a:r>
            <a:r>
              <a:rPr lang="en-GB" dirty="0" smtClean="0"/>
              <a:t> population sizes and </a:t>
            </a:r>
            <a:r>
              <a:rPr lang="en-GB" dirty="0" smtClean="0">
                <a:ln w="0"/>
                <a:solidFill>
                  <a:schemeClr val="accent1"/>
                </a:solidFill>
              </a:rPr>
              <a:t>higher</a:t>
            </a:r>
            <a:r>
              <a:rPr lang="en-GB" dirty="0" smtClean="0"/>
              <a:t> individual lengths, but there are cases where the opposite is true.</a:t>
            </a:r>
          </a:p>
          <a:p>
            <a:r>
              <a:rPr lang="en-GB" dirty="0" smtClean="0"/>
              <a:t>Bigger impact noticed in population size variation than individual length.</a:t>
            </a:r>
          </a:p>
          <a:p>
            <a:pPr lvl="1"/>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18</a:t>
            </a:fld>
            <a:endParaRPr lang="en-US"/>
          </a:p>
        </p:txBody>
      </p:sp>
    </p:spTree>
    <p:extLst>
      <p:ext uri="{BB962C8B-B14F-4D97-AF65-F5344CB8AC3E}">
        <p14:creationId xmlns:p14="http://schemas.microsoft.com/office/powerpoint/2010/main" val="36792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effectLst/>
        </p:spPr>
        <p:txBody>
          <a:bodyPr anchor="t">
            <a:normAutofit lnSpcReduction="10000"/>
          </a:bodyPr>
          <a:lstStyle/>
          <a:p>
            <a:r>
              <a:rPr lang="en-GB" dirty="0" smtClean="0"/>
              <a:t>Meta-heuristics: devise </a:t>
            </a:r>
            <a:r>
              <a:rPr lang="en-GB" dirty="0"/>
              <a:t>methods </a:t>
            </a:r>
            <a:r>
              <a:rPr lang="en-GB" dirty="0" smtClean="0"/>
              <a:t>to </a:t>
            </a:r>
            <a:r>
              <a:rPr lang="en-GB" dirty="0"/>
              <a:t>identify the type of game being </a:t>
            </a:r>
            <a:r>
              <a:rPr lang="en-GB" dirty="0" smtClean="0"/>
              <a:t>played and </a:t>
            </a:r>
            <a:r>
              <a:rPr lang="en-GB" dirty="0" smtClean="0">
                <a:ln w="0"/>
                <a:solidFill>
                  <a:schemeClr val="accent1"/>
                </a:solidFill>
              </a:rPr>
              <a:t>…</a:t>
            </a:r>
            <a:endParaRPr lang="en-GB" dirty="0" smtClean="0"/>
          </a:p>
          <a:p>
            <a:pPr lvl="1"/>
            <a:r>
              <a:rPr lang="en-GB" dirty="0" smtClean="0">
                <a:ln w="0"/>
                <a:solidFill>
                  <a:schemeClr val="accent1"/>
                </a:solidFill>
              </a:rPr>
              <a:t>…</a:t>
            </a:r>
            <a:r>
              <a:rPr lang="en-GB" dirty="0" smtClean="0"/>
              <a:t> employ </a:t>
            </a:r>
            <a:r>
              <a:rPr lang="en-GB" dirty="0"/>
              <a:t>different </a:t>
            </a:r>
            <a:r>
              <a:rPr lang="en-GB" dirty="0" smtClean="0"/>
              <a:t>parameter settings.</a:t>
            </a:r>
          </a:p>
          <a:p>
            <a:pPr lvl="1"/>
            <a:r>
              <a:rPr lang="en-GB" dirty="0" smtClean="0">
                <a:ln w="0"/>
                <a:solidFill>
                  <a:schemeClr val="accent1"/>
                </a:solidFill>
              </a:rPr>
              <a:t>…</a:t>
            </a:r>
            <a:r>
              <a:rPr lang="en-GB" dirty="0" smtClean="0"/>
              <a:t> modify dynamically parameter settings.</a:t>
            </a:r>
          </a:p>
          <a:p>
            <a:r>
              <a:rPr lang="en-US" dirty="0" smtClean="0"/>
              <a:t>Improvement of vanilla RHEA in this general setting.</a:t>
            </a:r>
          </a:p>
          <a:p>
            <a:pPr lvl="1"/>
            <a:r>
              <a:rPr lang="en-GB" dirty="0" smtClean="0"/>
              <a:t>Seeking </a:t>
            </a:r>
            <a:r>
              <a:rPr lang="en-GB" dirty="0"/>
              <a:t>bigger improvements of action sequences during the evolution phase, without the need of having too broad an exploration as in the case of </a:t>
            </a:r>
            <a:r>
              <a:rPr lang="en-GB" dirty="0" smtClean="0"/>
              <a:t>RS.</a:t>
            </a:r>
          </a:p>
          <a:p>
            <a:pPr lvl="1"/>
            <a:r>
              <a:rPr lang="en-GB" dirty="0" smtClean="0"/>
              <a:t>Being </a:t>
            </a:r>
            <a:r>
              <a:rPr lang="en-GB" dirty="0"/>
              <a:t>able to better handle long individual lengths in order for them to not hinder the evolutionary process</a:t>
            </a:r>
            <a:r>
              <a:rPr lang="en-GB" dirty="0" smtClean="0"/>
              <a:t>.</a:t>
            </a:r>
          </a:p>
          <a:p>
            <a:r>
              <a:rPr lang="en-GB" dirty="0" smtClean="0"/>
              <a:t>Consider effects in stochastic games of </a:t>
            </a:r>
            <a:r>
              <a:rPr lang="en-GB" dirty="0" smtClean="0">
                <a:ln w="0"/>
                <a:solidFill>
                  <a:schemeClr val="accent1"/>
                </a:solidFill>
              </a:rPr>
              <a:t>…</a:t>
            </a:r>
            <a:endParaRPr lang="en-GB" dirty="0" smtClean="0"/>
          </a:p>
          <a:p>
            <a:pPr lvl="1"/>
            <a:r>
              <a:rPr lang="en-US" dirty="0" smtClean="0">
                <a:ln w="0"/>
                <a:solidFill>
                  <a:schemeClr val="accent1"/>
                </a:solidFill>
              </a:rPr>
              <a:t>…</a:t>
            </a:r>
            <a:r>
              <a:rPr lang="en-US" dirty="0" smtClean="0"/>
              <a:t> More elite members.</a:t>
            </a:r>
          </a:p>
          <a:p>
            <a:pPr lvl="1"/>
            <a:r>
              <a:rPr lang="en-US" dirty="0" smtClean="0">
                <a:ln w="0"/>
                <a:solidFill>
                  <a:schemeClr val="accent1"/>
                </a:solidFill>
              </a:rPr>
              <a:t>…</a:t>
            </a:r>
            <a:r>
              <a:rPr lang="en-US" dirty="0" smtClean="0"/>
              <a:t> Resampling individuals to reduce noise.</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19</a:t>
            </a:fld>
            <a:endParaRPr lang="en-US"/>
          </a:p>
        </p:txBody>
      </p:sp>
      <p:sp>
        <p:nvSpPr>
          <p:cNvPr id="5" name="TextBox 4"/>
          <p:cNvSpPr txBox="1"/>
          <p:nvPr/>
        </p:nvSpPr>
        <p:spPr>
          <a:xfrm>
            <a:off x="7847012" y="6037156"/>
            <a:ext cx="2133600" cy="369332"/>
          </a:xfrm>
          <a:prstGeom prst="rect">
            <a:avLst/>
          </a:prstGeom>
          <a:noFill/>
        </p:spPr>
        <p:txBody>
          <a:bodyPr wrap="square" rtlCol="0">
            <a:spAutoFit/>
          </a:bodyPr>
          <a:lstStyle/>
          <a:p>
            <a:r>
              <a:rPr lang="en-US"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hlinkClick r:id="" action="ppaction://customshow?id=0&amp;return=true"/>
              </a:rPr>
              <a:t>Thank you</a:t>
            </a: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47055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effectLst/>
        </p:spPr>
        <p:txBody>
          <a:bodyPr>
            <a:normAutofit/>
          </a:bodyPr>
          <a:lstStyle/>
          <a:p>
            <a:r>
              <a:rPr lang="en-GB" dirty="0" smtClean="0"/>
              <a:t>One of the most promising techniques in General Video Game AI competition (</a:t>
            </a:r>
            <a:r>
              <a:rPr lang="en-GB" dirty="0" smtClean="0">
                <a:ln w="0"/>
                <a:solidFill>
                  <a:schemeClr val="accent1"/>
                </a:solidFill>
              </a:rPr>
              <a:t>GVGAI</a:t>
            </a:r>
            <a:r>
              <a:rPr lang="en-GB" dirty="0" smtClean="0"/>
              <a:t>)</a:t>
            </a:r>
            <a:r>
              <a:rPr lang="en-GB" dirty="0" smtClean="0">
                <a:ln w="0"/>
                <a:solidFill>
                  <a:schemeClr val="accent1"/>
                </a:solidFill>
              </a:rPr>
              <a:t> </a:t>
            </a:r>
            <a:r>
              <a:rPr lang="en-GB" dirty="0" smtClean="0"/>
              <a:t>are the Rolling Horizon Evolutionary Algorithms (</a:t>
            </a:r>
            <a:r>
              <a:rPr lang="en-GB" dirty="0" smtClean="0">
                <a:ln w="0"/>
                <a:solidFill>
                  <a:schemeClr val="accent1"/>
                </a:solidFill>
              </a:rPr>
              <a:t>RHEA</a:t>
            </a:r>
            <a:r>
              <a:rPr lang="en-GB" dirty="0" smtClean="0"/>
              <a:t>). </a:t>
            </a:r>
          </a:p>
          <a:p>
            <a:r>
              <a:rPr lang="en-GB" dirty="0" smtClean="0"/>
              <a:t>Analysis </a:t>
            </a:r>
            <a:r>
              <a:rPr lang="en-GB" dirty="0"/>
              <a:t>of the vanilla version of RHEA </a:t>
            </a:r>
            <a:r>
              <a:rPr lang="en-GB" dirty="0" smtClean="0"/>
              <a:t>on </a:t>
            </a:r>
            <a:r>
              <a:rPr lang="en-GB" dirty="0" smtClean="0">
                <a:ln w="0"/>
                <a:solidFill>
                  <a:schemeClr val="accent1"/>
                </a:solidFill>
              </a:rPr>
              <a:t>20 </a:t>
            </a:r>
            <a:r>
              <a:rPr lang="en-GB" dirty="0"/>
              <a:t>GVGAI </a:t>
            </a:r>
            <a:r>
              <a:rPr lang="en-GB" dirty="0" smtClean="0"/>
              <a:t>games</a:t>
            </a:r>
          </a:p>
          <a:p>
            <a:pPr lvl="1"/>
            <a:r>
              <a:rPr lang="en-GB" dirty="0" smtClean="0"/>
              <a:t>Special </a:t>
            </a:r>
            <a:r>
              <a:rPr lang="en-GB" dirty="0"/>
              <a:t>focus on the </a:t>
            </a:r>
            <a:r>
              <a:rPr lang="en-GB" dirty="0">
                <a:ln w="0"/>
                <a:solidFill>
                  <a:schemeClr val="accent1"/>
                </a:solidFill>
              </a:rPr>
              <a:t>population size </a:t>
            </a:r>
            <a:r>
              <a:rPr lang="en-GB" dirty="0"/>
              <a:t>and the </a:t>
            </a:r>
            <a:r>
              <a:rPr lang="en-GB" dirty="0">
                <a:ln w="0"/>
                <a:solidFill>
                  <a:schemeClr val="accent1"/>
                </a:solidFill>
              </a:rPr>
              <a:t>individual </a:t>
            </a:r>
            <a:r>
              <a:rPr lang="en-GB" dirty="0" smtClean="0">
                <a:ln w="0"/>
                <a:solidFill>
                  <a:schemeClr val="accent1"/>
                </a:solidFill>
              </a:rPr>
              <a:t>length</a:t>
            </a:r>
            <a:r>
              <a:rPr lang="en-GB" dirty="0" smtClean="0"/>
              <a:t>. </a:t>
            </a:r>
          </a:p>
          <a:p>
            <a:r>
              <a:rPr lang="en-GB" dirty="0" smtClean="0"/>
              <a:t>Comparison </a:t>
            </a:r>
            <a:r>
              <a:rPr lang="en-GB" dirty="0"/>
              <a:t>with the sample </a:t>
            </a:r>
            <a:r>
              <a:rPr lang="en-GB" dirty="0" smtClean="0"/>
              <a:t>Monte </a:t>
            </a:r>
            <a:r>
              <a:rPr lang="en-GB" dirty="0"/>
              <a:t>Carlo Tree Search </a:t>
            </a:r>
            <a:r>
              <a:rPr lang="en-GB" dirty="0" smtClean="0"/>
              <a:t>(</a:t>
            </a:r>
            <a:r>
              <a:rPr lang="en-GB" dirty="0" smtClean="0">
                <a:ln w="0"/>
                <a:solidFill>
                  <a:schemeClr val="accent1"/>
                </a:solidFill>
              </a:rPr>
              <a:t>MCTS</a:t>
            </a:r>
            <a:r>
              <a:rPr lang="en-GB" dirty="0" smtClean="0"/>
              <a:t>)</a:t>
            </a:r>
          </a:p>
          <a:p>
            <a:pPr lvl="1"/>
            <a:r>
              <a:rPr lang="en-GB" dirty="0" smtClean="0"/>
              <a:t>Best sample agent in GVGAI.</a:t>
            </a:r>
          </a:p>
          <a:p>
            <a:pPr lvl="1"/>
            <a:r>
              <a:rPr lang="en-GB" dirty="0" smtClean="0"/>
              <a:t>Base of many winning competition entries.</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t>2</a:t>
            </a:fld>
            <a:endParaRPr lang="en-US"/>
          </a:p>
        </p:txBody>
      </p:sp>
    </p:spTree>
    <p:extLst>
      <p:ext uri="{BB962C8B-B14F-4D97-AF65-F5344CB8AC3E}">
        <p14:creationId xmlns:p14="http://schemas.microsoft.com/office/powerpoint/2010/main" val="468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113" y="2209800"/>
            <a:ext cx="10551825" cy="3636511"/>
          </a:xfrm>
        </p:spPr>
        <p:txBody>
          <a:bodyPr>
            <a:normAutofit/>
          </a:bodyPr>
          <a:lstStyle/>
          <a:p>
            <a:pPr marL="0" indent="0" algn="ctr">
              <a:buNone/>
            </a:pPr>
            <a:r>
              <a:rPr lang="en-US" sz="4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a:p>
            <a:pPr marL="0" indent="0" algn="ctr">
              <a:buNone/>
            </a:pPr>
            <a:r>
              <a:rPr lang="en-US" sz="4000" b="1" dirty="0" smtClean="0">
                <a:ln w="6600">
                  <a:solidFill>
                    <a:schemeClr val="accent2"/>
                  </a:solidFill>
                  <a:prstDash val="solid"/>
                </a:ln>
                <a:solidFill>
                  <a:srgbClr val="FFFFFF"/>
                </a:solidFill>
                <a:effectLst>
                  <a:outerShdw dist="38100" dir="2700000" algn="tl" rotWithShape="0">
                    <a:schemeClr val="accent2"/>
                  </a:outerShdw>
                </a:effectLst>
              </a:rPr>
              <a:t>?</a:t>
            </a:r>
            <a:endParaRPr lang="en-US" sz="4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TextBox 4"/>
          <p:cNvSpPr txBox="1"/>
          <p:nvPr/>
        </p:nvSpPr>
        <p:spPr>
          <a:xfrm>
            <a:off x="4431626" y="6073606"/>
            <a:ext cx="3352800"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smtClean="0">
                <a:ln/>
                <a:solidFill>
                  <a:schemeClr val="accent3"/>
                </a:solidFill>
              </a:rPr>
              <a:t>gvgai.net</a:t>
            </a:r>
          </a:p>
          <a:p>
            <a:pPr algn="ctr"/>
            <a:r>
              <a:rPr lang="en-US" b="1" dirty="0" smtClean="0">
                <a:ln w="22225">
                  <a:solidFill>
                    <a:schemeClr val="accent2"/>
                  </a:solidFill>
                  <a:prstDash val="solid"/>
                </a:ln>
                <a:solidFill>
                  <a:schemeClr val="accent2">
                    <a:lumMod val="40000"/>
                    <a:lumOff val="60000"/>
                  </a:schemeClr>
                </a:solidFill>
              </a:rPr>
              <a:t>rdgain.github.io</a:t>
            </a:r>
            <a:endParaRPr lang="en-US" b="1" dirty="0">
              <a:ln w="22225">
                <a:solidFill>
                  <a:schemeClr val="accent2"/>
                </a:solidFill>
                <a:prstDash val="solid"/>
              </a:ln>
              <a:solidFill>
                <a:schemeClr val="accent2">
                  <a:lumMod val="40000"/>
                  <a:lumOff val="6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212" y="3048000"/>
            <a:ext cx="304762" cy="3047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574" y="3083426"/>
            <a:ext cx="215949" cy="25405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674" y="3124162"/>
            <a:ext cx="228600" cy="228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728" y="4800600"/>
            <a:ext cx="228600" cy="228600"/>
          </a:xfrm>
          <a:prstGeom prst="rect">
            <a:avLst/>
          </a:prstGeom>
        </p:spPr>
      </p:pic>
    </p:spTree>
    <p:extLst>
      <p:ext uri="{BB962C8B-B14F-4D97-AF65-F5344CB8AC3E}">
        <p14:creationId xmlns:p14="http://schemas.microsoft.com/office/powerpoint/2010/main" val="262426580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4.18338E-6 -2.22222E-6 L 0.2782 0.00556 " pathEditMode="relative" rAng="0" ptsTypes="AA">
                                      <p:cBhvr>
                                        <p:cTn id="9" dur="2000" fill="hold"/>
                                        <p:tgtEl>
                                          <p:spTgt spid="8"/>
                                        </p:tgtEl>
                                        <p:attrNameLst>
                                          <p:attrName>ppt_x</p:attrName>
                                          <p:attrName>ppt_y</p:attrName>
                                        </p:attrNameLst>
                                      </p:cBhvr>
                                      <p:rCtr x="13910" y="278"/>
                                    </p:animMotion>
                                  </p:childTnLst>
                                </p:cTn>
                              </p:par>
                              <p:par>
                                <p:cTn id="10" presetID="42" presetClass="path" presetSubtype="0" accel="50000" decel="50000" fill="hold" nodeType="withEffect">
                                  <p:stCondLst>
                                    <p:cond delay="500"/>
                                  </p:stCondLst>
                                  <p:childTnLst>
                                    <p:animMotion origin="layout" path="M -6.61631E-7 4.44444E-6 L -6.61631E-7 0.25 " pathEditMode="relative" rAng="0" ptsTypes="AA">
                                      <p:cBhvr>
                                        <p:cTn id="11" dur="500" fill="hold"/>
                                        <p:tgtEl>
                                          <p:spTgt spid="7"/>
                                        </p:tgtEl>
                                        <p:attrNameLst>
                                          <p:attrName>ppt_x</p:attrName>
                                          <p:attrName>ppt_y</p:attrName>
                                        </p:attrNameLst>
                                      </p:cBhvr>
                                      <p:rCtr x="0" y="12500"/>
                                    </p:animMotion>
                                  </p:childTnLst>
                                </p:cTn>
                              </p:par>
                              <p:par>
                                <p:cTn id="12" presetID="1" presetClass="exit" presetSubtype="0" fill="hold" nodeType="withEffect">
                                  <p:stCondLst>
                                    <p:cond delay="1500"/>
                                  </p:stCondLst>
                                  <p:childTnLst>
                                    <p:set>
                                      <p:cBhvr>
                                        <p:cTn id="13" dur="1" fill="hold">
                                          <p:stCondLst>
                                            <p:cond delay="0"/>
                                          </p:stCondLst>
                                        </p:cTn>
                                        <p:tgtEl>
                                          <p:spTgt spid="8"/>
                                        </p:tgtEl>
                                        <p:attrNameLst>
                                          <p:attrName>style.visibility</p:attrName>
                                        </p:attrNameLst>
                                      </p:cBhvr>
                                      <p:to>
                                        <p:strVal val="hidden"/>
                                      </p:to>
                                    </p:set>
                                  </p:childTnLst>
                                </p:cTn>
                              </p:par>
                            </p:childTnLst>
                          </p:cTn>
                        </p:par>
                        <p:par>
                          <p:cTn id="14" fill="hold">
                            <p:stCondLst>
                              <p:cond delay="2000"/>
                            </p:stCondLst>
                            <p:childTnLst>
                              <p:par>
                                <p:cTn id="15" presetID="42" presetClass="path" presetSubtype="0" accel="50000" decel="50000" fill="hold" nodeType="afterEffect">
                                  <p:stCondLst>
                                    <p:cond delay="0"/>
                                  </p:stCondLst>
                                  <p:childTnLst>
                                    <p:animMotion origin="layout" path="M 0 0 L 0 0.25 E" pathEditMode="relative" ptsTypes="">
                                      <p:cBhvr>
                                        <p:cTn id="16" dur="1000" fill="hold"/>
                                        <p:tgtEl>
                                          <p:spTgt spid="6"/>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3000"/>
                            </p:stCondLst>
                            <p:childTnLst>
                              <p:par>
                                <p:cTn id="21" presetID="42" presetClass="path" presetSubtype="0" accel="50000" decel="50000" fill="hold" nodeType="afterEffect">
                                  <p:stCondLst>
                                    <p:cond delay="0"/>
                                  </p:stCondLst>
                                  <p:childTnLst>
                                    <p:animMotion origin="layout" path="M -7.91873E-7 3.33333E-6 L 0.2782 0.00555 " pathEditMode="relative" rAng="0" ptsTypes="AA">
                                      <p:cBhvr>
                                        <p:cTn id="22" dur="2000" fill="hold"/>
                                        <p:tgtEl>
                                          <p:spTgt spid="9"/>
                                        </p:tgtEl>
                                        <p:attrNameLst>
                                          <p:attrName>ppt_x</p:attrName>
                                          <p:attrName>ppt_y</p:attrName>
                                        </p:attrNameLst>
                                      </p:cBhvr>
                                      <p:rCtr x="13910" y="278"/>
                                    </p:animMotion>
                                  </p:childTnLst>
                                </p:cTn>
                              </p:par>
                              <p:par>
                                <p:cTn id="23" presetID="1" presetClass="exit" presetSubtype="0" fill="hold" nodeType="withEffect">
                                  <p:stCondLst>
                                    <p:cond delay="1750"/>
                                  </p:stCondLst>
                                  <p:childTnLst>
                                    <p:set>
                                      <p:cBhvr>
                                        <p:cTn id="24" dur="1" fill="hold">
                                          <p:stCondLst>
                                            <p:cond delay="0"/>
                                          </p:stCondLst>
                                        </p:cTn>
                                        <p:tgtEl>
                                          <p:spTgt spid="9"/>
                                        </p:tgtEl>
                                        <p:attrNameLst>
                                          <p:attrName>style.visibility</p:attrName>
                                        </p:attrNameLst>
                                      </p:cBhvr>
                                      <p:to>
                                        <p:strVal val="hidden"/>
                                      </p:to>
                                    </p:set>
                                  </p:childTnLst>
                                </p:cTn>
                              </p:par>
                              <p:par>
                                <p:cTn id="25" presetID="45" presetClass="exit" presetSubtype="0" fill="hold" nodeType="withEffect">
                                  <p:stCondLst>
                                    <p:cond delay="1750"/>
                                  </p:stCondLst>
                                  <p:childTnLst>
                                    <p:animEffect transition="out" filter="fade">
                                      <p:cBhvr>
                                        <p:cTn id="26" dur="2000"/>
                                        <p:tgtEl>
                                          <p:spTgt spid="7"/>
                                        </p:tgtEl>
                                      </p:cBhvr>
                                    </p:animEffect>
                                    <p:anim calcmode="lin" valueType="num">
                                      <p:cBhvr>
                                        <p:cTn id="27"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8" dur="2000"/>
                                        <p:tgtEl>
                                          <p:spTgt spid="7"/>
                                        </p:tgtEl>
                                        <p:attrNameLst>
                                          <p:attrName>ppt_h</p:attrName>
                                        </p:attrNameLst>
                                      </p:cBhvr>
                                      <p:tavLst>
                                        <p:tav tm="0">
                                          <p:val>
                                            <p:strVal val="ppt_h"/>
                                          </p:val>
                                        </p:tav>
                                        <p:tav tm="100000">
                                          <p:val>
                                            <p:strVal val="ppt_h"/>
                                          </p:val>
                                        </p:tav>
                                      </p:tavLst>
                                    </p:anim>
                                    <p:set>
                                      <p:cBhvr>
                                        <p:cTn id="29" dur="1" fill="hold">
                                          <p:stCondLst>
                                            <p:cond delay="1999"/>
                                          </p:stCondLst>
                                        </p:cTn>
                                        <p:tgtEl>
                                          <p:spTgt spid="7"/>
                                        </p:tgtEl>
                                        <p:attrNameLst>
                                          <p:attrName>style.visibility</p:attrName>
                                        </p:attrNameLst>
                                      </p:cBhvr>
                                      <p:to>
                                        <p:strVal val="hidden"/>
                                      </p:to>
                                    </p:set>
                                  </p:childTnLst>
                                </p:cTn>
                              </p:par>
                            </p:childTnLst>
                          </p:cTn>
                        </p:par>
                        <p:par>
                          <p:cTn id="30" fill="hold">
                            <p:stCondLst>
                              <p:cond delay="6750"/>
                            </p:stCondLst>
                            <p:childTnLst>
                              <p:par>
                                <p:cTn id="31" presetID="42" presetClass="path" presetSubtype="0" accel="50000" decel="50000" fill="hold" nodeType="afterEffect">
                                  <p:stCondLst>
                                    <p:cond delay="0"/>
                                  </p:stCondLst>
                                  <p:childTnLst>
                                    <p:animMotion origin="layout" path="M -6.61631E-7 0.25 L -1.63063E-6 3.33333E-6 " pathEditMode="relative" rAng="0" ptsTypes="AA">
                                      <p:cBhvr>
                                        <p:cTn id="32" dur="500" fill="hold"/>
                                        <p:tgtEl>
                                          <p:spTgt spid="7"/>
                                        </p:tgtEl>
                                        <p:attrNameLst>
                                          <p:attrName>ppt_x</p:attrName>
                                          <p:attrName>ppt_y</p:attrName>
                                        </p:attrNameLst>
                                      </p:cBhvr>
                                      <p:rCtr x="26" y="-12569"/>
                                    </p:animMotion>
                                  </p:childTnLst>
                                </p:cTn>
                              </p:par>
                            </p:childTnLst>
                          </p:cTn>
                        </p:par>
                        <p:par>
                          <p:cTn id="33" fill="hold">
                            <p:stCondLst>
                              <p:cond delay="725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7750"/>
                            </p:stCondLst>
                            <p:childTnLst>
                              <p:par>
                                <p:cTn id="38" presetID="42" presetClass="path" presetSubtype="0" accel="50000" decel="50000" fill="hold" nodeType="afterEffect">
                                  <p:stCondLst>
                                    <p:cond delay="0"/>
                                  </p:stCondLst>
                                  <p:childTnLst>
                                    <p:animMotion origin="layout" path="M 3.25866E-6 0.25 L -9.27325E-7 3.33333E-6 " pathEditMode="relative" rAng="0" ptsTypes="AA">
                                      <p:cBhvr>
                                        <p:cTn id="39" dur="1000" fill="hold"/>
                                        <p:tgtEl>
                                          <p:spTgt spid="6"/>
                                        </p:tgtEl>
                                        <p:attrNameLst>
                                          <p:attrName>ppt_x</p:attrName>
                                          <p:attrName>ppt_y</p:attrName>
                                        </p:attrNameLst>
                                      </p:cBhvr>
                                      <p:rCtr x="-156" y="-1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RHEA in Game AI Literature</a:t>
            </a:r>
            <a:endParaRPr lang="en-US" dirty="0"/>
          </a:p>
        </p:txBody>
      </p:sp>
      <p:sp>
        <p:nvSpPr>
          <p:cNvPr id="3" name="Content Placeholder 2"/>
          <p:cNvSpPr>
            <a:spLocks noGrp="1"/>
          </p:cNvSpPr>
          <p:nvPr>
            <p:ph idx="1"/>
          </p:nvPr>
        </p:nvSpPr>
        <p:spPr>
          <a:xfrm>
            <a:off x="818499" y="2222287"/>
            <a:ext cx="4742513" cy="3636511"/>
          </a:xfrm>
          <a:effectLst/>
        </p:spPr>
        <p:txBody>
          <a:bodyPr>
            <a:normAutofit lnSpcReduction="10000"/>
          </a:bodyPr>
          <a:lstStyle/>
          <a:p>
            <a:r>
              <a:rPr lang="en-GB" dirty="0"/>
              <a:t>Perez et </a:t>
            </a:r>
            <a:r>
              <a:rPr lang="en-GB" dirty="0" smtClean="0"/>
              <a:t>al: comparison with tree search on the </a:t>
            </a:r>
            <a:r>
              <a:rPr lang="en-GB" dirty="0">
                <a:ln w="0"/>
                <a:solidFill>
                  <a:schemeClr val="accent1"/>
                </a:solidFill>
              </a:rPr>
              <a:t>Physical Travelling Salesman Problem</a:t>
            </a:r>
            <a:endParaRPr lang="en-GB" dirty="0" smtClean="0"/>
          </a:p>
          <a:p>
            <a:r>
              <a:rPr lang="en-GB" dirty="0" err="1" smtClean="0"/>
              <a:t>Justesen</a:t>
            </a:r>
            <a:r>
              <a:rPr lang="en-GB" dirty="0" smtClean="0"/>
              <a:t> </a:t>
            </a:r>
            <a:r>
              <a:rPr lang="en-GB" dirty="0"/>
              <a:t>et </a:t>
            </a:r>
            <a:r>
              <a:rPr lang="en-GB" dirty="0" smtClean="0"/>
              <a:t>al: </a:t>
            </a:r>
            <a:r>
              <a:rPr lang="en-GB" dirty="0" smtClean="0">
                <a:ln w="0"/>
                <a:solidFill>
                  <a:schemeClr val="accent1"/>
                </a:solidFill>
              </a:rPr>
              <a:t>Hero </a:t>
            </a:r>
            <a:r>
              <a:rPr lang="en-GB" dirty="0">
                <a:ln w="0"/>
                <a:solidFill>
                  <a:schemeClr val="accent1"/>
                </a:solidFill>
              </a:rPr>
              <a:t>Academy</a:t>
            </a:r>
            <a:r>
              <a:rPr lang="en-GB" dirty="0"/>
              <a:t>, </a:t>
            </a:r>
            <a:r>
              <a:rPr lang="en-GB" dirty="0" smtClean="0"/>
              <a:t>groups </a:t>
            </a:r>
            <a:r>
              <a:rPr lang="en-GB" dirty="0"/>
              <a:t>of actions </a:t>
            </a:r>
            <a:r>
              <a:rPr lang="en-GB" dirty="0" smtClean="0"/>
              <a:t>evolved </a:t>
            </a:r>
            <a:r>
              <a:rPr lang="en-GB" dirty="0"/>
              <a:t>for a single turn, </a:t>
            </a:r>
            <a:r>
              <a:rPr lang="en-GB" dirty="0" smtClean="0"/>
              <a:t>for </a:t>
            </a:r>
            <a:r>
              <a:rPr lang="en-GB" dirty="0"/>
              <a:t>up to </a:t>
            </a:r>
            <a:r>
              <a:rPr lang="en-GB" dirty="0" smtClean="0"/>
              <a:t>6 </a:t>
            </a:r>
            <a:r>
              <a:rPr lang="en-GB" dirty="0"/>
              <a:t>different </a:t>
            </a:r>
            <a:r>
              <a:rPr lang="en-GB" dirty="0" smtClean="0"/>
              <a:t>units, fixed </a:t>
            </a:r>
            <a:r>
              <a:rPr lang="en-GB" dirty="0"/>
              <a:t>population of </a:t>
            </a:r>
            <a:r>
              <a:rPr lang="en-GB" dirty="0" smtClean="0"/>
              <a:t>100 individuals (online </a:t>
            </a:r>
            <a:r>
              <a:rPr lang="en-GB" dirty="0"/>
              <a:t>evolution is able to beat </a:t>
            </a:r>
            <a:r>
              <a:rPr lang="en-GB" dirty="0" smtClean="0"/>
              <a:t>MCTS).</a:t>
            </a:r>
          </a:p>
          <a:p>
            <a:r>
              <a:rPr lang="en-GB" dirty="0" smtClean="0"/>
              <a:t>Wang </a:t>
            </a:r>
            <a:r>
              <a:rPr lang="en-GB" dirty="0"/>
              <a:t>et </a:t>
            </a:r>
            <a:r>
              <a:rPr lang="en-GB" dirty="0" smtClean="0"/>
              <a:t>al: modified </a:t>
            </a:r>
            <a:r>
              <a:rPr lang="en-GB" dirty="0"/>
              <a:t>version </a:t>
            </a:r>
            <a:r>
              <a:rPr lang="en-GB" dirty="0" smtClean="0"/>
              <a:t>in </a:t>
            </a:r>
            <a:r>
              <a:rPr lang="en-GB" dirty="0" err="1" smtClean="0">
                <a:ln w="0"/>
                <a:solidFill>
                  <a:schemeClr val="accent1"/>
                </a:solidFill>
              </a:rPr>
              <a:t>Starcraft</a:t>
            </a:r>
            <a:r>
              <a:rPr lang="en-GB" dirty="0" smtClean="0">
                <a:ln w="0"/>
                <a:solidFill>
                  <a:schemeClr val="accent1"/>
                </a:solidFill>
              </a:rPr>
              <a:t> micro</a:t>
            </a:r>
            <a:r>
              <a:rPr lang="en-GB" baseline="30000" dirty="0" smtClean="0"/>
              <a:t>1</a:t>
            </a:r>
            <a:r>
              <a:rPr lang="en-GB" dirty="0" smtClean="0"/>
              <a:t>, evolving plans </a:t>
            </a:r>
            <a:r>
              <a:rPr lang="en-GB" dirty="0"/>
              <a:t>to determine which </a:t>
            </a:r>
            <a:r>
              <a:rPr lang="en-GB" dirty="0" smtClean="0"/>
              <a:t>script </a:t>
            </a:r>
            <a:r>
              <a:rPr lang="en-GB" dirty="0"/>
              <a:t>each unit should use at each time step. </a:t>
            </a:r>
            <a:endParaRPr lang="en-US" dirty="0"/>
          </a:p>
        </p:txBody>
      </p:sp>
      <p:sp>
        <p:nvSpPr>
          <p:cNvPr id="8" name="TextBox 7"/>
          <p:cNvSpPr txBox="1"/>
          <p:nvPr/>
        </p:nvSpPr>
        <p:spPr>
          <a:xfrm>
            <a:off x="6941078" y="4066708"/>
            <a:ext cx="3962400" cy="261610"/>
          </a:xfrm>
          <a:prstGeom prst="rect">
            <a:avLst/>
          </a:prstGeom>
          <a:noFill/>
        </p:spPr>
        <p:txBody>
          <a:bodyPr wrap="square" rtlCol="0">
            <a:spAutoFit/>
          </a:bodyPr>
          <a:lstStyle/>
          <a:p>
            <a:pPr algn="ctr"/>
            <a:r>
              <a:rPr lang="en-US" sz="1100" dirty="0" smtClean="0"/>
              <a:t>Hero Academy: https</a:t>
            </a:r>
            <a:r>
              <a:rPr lang="en-US" sz="1100" dirty="0"/>
              <a:t>://youtu.be/nox2dk0_aSA</a:t>
            </a:r>
          </a:p>
        </p:txBody>
      </p:sp>
      <p:sp>
        <p:nvSpPr>
          <p:cNvPr id="9" name="TextBox 8"/>
          <p:cNvSpPr txBox="1"/>
          <p:nvPr/>
        </p:nvSpPr>
        <p:spPr>
          <a:xfrm>
            <a:off x="6941078" y="6458248"/>
            <a:ext cx="3962400" cy="261610"/>
          </a:xfrm>
          <a:prstGeom prst="rect">
            <a:avLst/>
          </a:prstGeom>
          <a:noFill/>
        </p:spPr>
        <p:txBody>
          <a:bodyPr wrap="square" rtlCol="0">
            <a:spAutoFit/>
          </a:bodyPr>
          <a:lstStyle/>
          <a:p>
            <a:pPr algn="ctr"/>
            <a:r>
              <a:rPr lang="en-US" sz="1100" dirty="0" err="1" smtClean="0"/>
              <a:t>Starcraft</a:t>
            </a:r>
            <a:r>
              <a:rPr lang="en-US" sz="1100" dirty="0" smtClean="0"/>
              <a:t> micro: https</a:t>
            </a:r>
            <a:r>
              <a:rPr lang="en-US" sz="1100" dirty="0"/>
              <a:t>://youtu.be/Xpjp0sm2reE</a:t>
            </a:r>
          </a:p>
        </p:txBody>
      </p:sp>
      <p:sp>
        <p:nvSpPr>
          <p:cNvPr id="5" name="Slide Number Placeholder 4"/>
          <p:cNvSpPr>
            <a:spLocks noGrp="1"/>
          </p:cNvSpPr>
          <p:nvPr>
            <p:ph type="sldNum" sz="quarter" idx="12"/>
          </p:nvPr>
        </p:nvSpPr>
        <p:spPr/>
        <p:txBody>
          <a:bodyPr/>
          <a:lstStyle/>
          <a:p>
            <a:fld id="{E5137D0E-4A4F-4307-8994-C1891D747D59}" type="slidenum">
              <a:rPr lang="en-US" smtClean="0"/>
              <a:t>3</a:t>
            </a:fld>
            <a:endParaRPr lang="en-US"/>
          </a:p>
        </p:txBody>
      </p:sp>
      <p:sp>
        <p:nvSpPr>
          <p:cNvPr id="10" name="Footer Placeholder 9"/>
          <p:cNvSpPr>
            <a:spLocks noGrp="1"/>
          </p:cNvSpPr>
          <p:nvPr>
            <p:ph type="ftr" sz="quarter" idx="11"/>
          </p:nvPr>
        </p:nvSpPr>
        <p:spPr/>
        <p:txBody>
          <a:bodyPr/>
          <a:lstStyle/>
          <a:p>
            <a:r>
              <a:rPr lang="en-US" baseline="30000" dirty="0" smtClean="0"/>
              <a:t>1</a:t>
            </a:r>
            <a:r>
              <a:rPr lang="en-US" dirty="0" smtClean="0"/>
              <a:t> </a:t>
            </a:r>
            <a:r>
              <a:rPr lang="en-US" dirty="0" err="1" smtClean="0"/>
              <a:t>JarCraft</a:t>
            </a:r>
            <a:r>
              <a:rPr lang="en-US" dirty="0"/>
              <a:t>: https://</a:t>
            </a:r>
            <a:r>
              <a:rPr lang="en-US" dirty="0" smtClean="0"/>
              <a:t>github.com/tbalint/JarCraft ::: </a:t>
            </a:r>
            <a:r>
              <a:rPr lang="en-US" dirty="0" err="1"/>
              <a:t>SparCraft</a:t>
            </a:r>
            <a:r>
              <a:rPr lang="en-US" dirty="0" smtClean="0"/>
              <a:t>: https</a:t>
            </a:r>
            <a:r>
              <a:rPr lang="en-US" dirty="0"/>
              <a:t>://github.com/davechurchill/ualbertabot</a:t>
            </a:r>
          </a:p>
        </p:txBody>
      </p:sp>
      <p:pic>
        <p:nvPicPr>
          <p:cNvPr id="1028" name="Picture 4" descr="http://www.robotentertainment.com/wp-content/uploads/2013/06/HA_AppScreens1-hd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5012" y="1997846"/>
            <a:ext cx="3674533"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imgur.com/BnIg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8896" y="4391323"/>
            <a:ext cx="3670649"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55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a:t>
            </a:r>
            <a:r>
              <a:rPr lang="en-US" dirty="0" smtClean="0"/>
              <a:t>AI</a:t>
            </a:r>
            <a:endParaRPr lang="en-US" dirty="0"/>
          </a:p>
        </p:txBody>
      </p:sp>
      <p:pic>
        <p:nvPicPr>
          <p:cNvPr id="4" name="Picture 2" descr="https://graphics.stanford.edu/~mdfisher/Images/GeneralGameLearning/InfiniteMari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963" y="2310092"/>
            <a:ext cx="3378932" cy="2815777"/>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5" name="Picture 6" descr="http://i.kinja-img.com/gawker-media/image/upload/s---n5HHJFz--/18mfrtg2svnj3png.png"/>
          <p:cNvPicPr>
            <a:picLocks noChangeAspect="1" noChangeArrowheads="1"/>
          </p:cNvPicPr>
          <p:nvPr/>
        </p:nvPicPr>
        <p:blipFill rotWithShape="1">
          <a:blip r:embed="rId3">
            <a:extLst>
              <a:ext uri="{28A0092B-C50C-407E-A947-70E740481C1C}">
                <a14:useLocalDpi xmlns:a14="http://schemas.microsoft.com/office/drawing/2010/main" val="0"/>
              </a:ext>
            </a:extLst>
          </a:blip>
          <a:srcRect l="2999" t="7467" r="54402"/>
          <a:stretch/>
        </p:blipFill>
        <p:spPr bwMode="auto">
          <a:xfrm>
            <a:off x="6167660" y="2838533"/>
            <a:ext cx="2852185" cy="3484890"/>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sp>
        <p:nvSpPr>
          <p:cNvPr id="6" name="TextBox 5"/>
          <p:cNvSpPr txBox="1"/>
          <p:nvPr/>
        </p:nvSpPr>
        <p:spPr>
          <a:xfrm>
            <a:off x="2523963" y="5299560"/>
            <a:ext cx="3452931" cy="369236"/>
          </a:xfrm>
          <a:prstGeom prst="rect">
            <a:avLst/>
          </a:prstGeom>
          <a:noFill/>
        </p:spPr>
        <p:txBody>
          <a:bodyPr wrap="square" rtlCol="0">
            <a:spAutoFit/>
          </a:bodyPr>
          <a:lstStyle/>
          <a:p>
            <a:pPr algn="ctr"/>
            <a:r>
              <a:rPr lang="en-US" sz="1799" dirty="0"/>
              <a:t>Super Mario AI</a:t>
            </a:r>
          </a:p>
        </p:txBody>
      </p:sp>
      <p:sp>
        <p:nvSpPr>
          <p:cNvPr id="7" name="TextBox 6"/>
          <p:cNvSpPr txBox="1"/>
          <p:nvPr/>
        </p:nvSpPr>
        <p:spPr>
          <a:xfrm>
            <a:off x="6061770" y="2326749"/>
            <a:ext cx="3019479" cy="369236"/>
          </a:xfrm>
          <a:prstGeom prst="rect">
            <a:avLst/>
          </a:prstGeom>
          <a:noFill/>
        </p:spPr>
        <p:txBody>
          <a:bodyPr wrap="square" rtlCol="0">
            <a:spAutoFit/>
          </a:bodyPr>
          <a:lstStyle/>
          <a:p>
            <a:pPr algn="ctr"/>
            <a:r>
              <a:rPr lang="en-US" sz="1799" dirty="0"/>
              <a:t>Ms. Pacman</a:t>
            </a:r>
          </a:p>
        </p:txBody>
      </p:sp>
      <p:pic>
        <p:nvPicPr>
          <p:cNvPr id="8" name="Picture 7" descr="http://www.kurzweilai.net/images/brain-agi.jpg"/>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603967" y="2222602"/>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descr="http://www.kurzweilai.net/images/brain-agi.jpg"/>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894314" y="3894007"/>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1716209" y="2695986"/>
            <a:ext cx="648879" cy="259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040649" y="4275008"/>
            <a:ext cx="324439" cy="4657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http://www.kurzweilai.net/images/brain-agi.jp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38839" y="2763471"/>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3" name="Picture 12" descr="http://www.kurzweilai.net/images/brain-agi.jp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61157" y="3944027"/>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4" name="Picture 13" descr="http://www.kurzweilai.net/images/brain-agi.jpg"/>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32126" y="5376687"/>
            <a:ext cx="923896" cy="12318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H="1">
            <a:off x="9210611" y="3197224"/>
            <a:ext cx="534699" cy="3533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9193363" y="4740713"/>
            <a:ext cx="10589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9210612" y="5749742"/>
            <a:ext cx="267349" cy="242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p:txBody>
          <a:bodyPr/>
          <a:lstStyle/>
          <a:p>
            <a:fld id="{E5137D0E-4A4F-4307-8994-C1891D747D59}" type="slidenum">
              <a:rPr lang="en-US" smtClean="0"/>
              <a:t>4</a:t>
            </a:fld>
            <a:endParaRPr lang="en-US"/>
          </a:p>
        </p:txBody>
      </p:sp>
    </p:spTree>
    <p:extLst>
      <p:ext uri="{BB962C8B-B14F-4D97-AF65-F5344CB8AC3E}">
        <p14:creationId xmlns:p14="http://schemas.microsoft.com/office/powerpoint/2010/main" val="76827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Video Game </a:t>
            </a:r>
            <a:r>
              <a:rPr lang="en-US" dirty="0" smtClean="0"/>
              <a:t>AI</a:t>
            </a:r>
            <a:endParaRPr lang="en-US" dirty="0"/>
          </a:p>
        </p:txBody>
      </p:sp>
      <p:pic>
        <p:nvPicPr>
          <p:cNvPr id="4" name="Picture 3" descr="http://www.kurzweilai.net/images/brain-ag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951410" y="3580412"/>
            <a:ext cx="1344636" cy="17928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2" descr="https://graphics.stanford.edu/~mdfisher/Images/GeneralGameLearning/InfiniteMari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956" y="2212993"/>
            <a:ext cx="2462138" cy="2051782"/>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6" name="Picture 6" descr="http://i.kinja-img.com/gawker-media/image/upload/s---n5HHJFz--/18mfrtg2svnj3png.png"/>
          <p:cNvPicPr>
            <a:picLocks noChangeAspect="1" noChangeArrowheads="1"/>
          </p:cNvPicPr>
          <p:nvPr/>
        </p:nvPicPr>
        <p:blipFill rotWithShape="1">
          <a:blip r:embed="rId4">
            <a:extLst>
              <a:ext uri="{28A0092B-C50C-407E-A947-70E740481C1C}">
                <a14:useLocalDpi xmlns:a14="http://schemas.microsoft.com/office/drawing/2010/main" val="0"/>
              </a:ext>
            </a:extLst>
          </a:blip>
          <a:srcRect l="2999" t="7467" r="54402"/>
          <a:stretch/>
        </p:blipFill>
        <p:spPr bwMode="auto">
          <a:xfrm>
            <a:off x="7941819" y="2212993"/>
            <a:ext cx="1896227" cy="2316870"/>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cxnSp>
        <p:nvCxnSpPr>
          <p:cNvPr id="7" name="Straight Arrow Connector 6"/>
          <p:cNvCxnSpPr/>
          <p:nvPr/>
        </p:nvCxnSpPr>
        <p:spPr>
          <a:xfrm flipH="1" flipV="1">
            <a:off x="5424108" y="2785115"/>
            <a:ext cx="707685" cy="5863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914781" y="2803363"/>
            <a:ext cx="829722" cy="5680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493665" y="4529863"/>
            <a:ext cx="21839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 name="Picture 4" descr="http://www.berniw.org/trb/images/screenshots/21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0785" y="3580412"/>
            <a:ext cx="2154796" cy="1616097"/>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11" name="Picture 8" descr="http://videogamecritic.com/images/2600/frogger,_the_officia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06278" y="4264775"/>
            <a:ext cx="2350986" cy="1586916"/>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pic>
        <p:nvPicPr>
          <p:cNvPr id="12" name="Picture 10" descr="https://atariage.com/2600/screenshots/s_SpaceInvaders_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93166" y="5023702"/>
            <a:ext cx="2331975" cy="1457484"/>
          </a:xfrm>
          <a:prstGeom prst="rect">
            <a:avLst/>
          </a:prstGeom>
          <a:ln w="88900" cap="sq" cmpd="thickThin">
            <a:solidFill>
              <a:schemeClr val="accent1">
                <a:lumMod val="20000"/>
                <a:lumOff val="80000"/>
              </a:schemeClr>
            </a:solidFill>
            <a:prstDash val="solid"/>
            <a:miter lim="800000"/>
          </a:ln>
          <a:effectLst>
            <a:innerShdw blurRad="76200">
              <a:srgbClr val="000000"/>
            </a:innerShdw>
          </a:effectLst>
          <a:extLst/>
        </p:spPr>
      </p:pic>
      <p:cxnSp>
        <p:nvCxnSpPr>
          <p:cNvPr id="13" name="Straight Arrow Connector 12"/>
          <p:cNvCxnSpPr/>
          <p:nvPr/>
        </p:nvCxnSpPr>
        <p:spPr>
          <a:xfrm flipH="1">
            <a:off x="5256094" y="5632193"/>
            <a:ext cx="875698" cy="3883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569864" y="4943200"/>
            <a:ext cx="1019808" cy="1900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14782" y="5632193"/>
            <a:ext cx="414861" cy="3883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14782" y="6089556"/>
            <a:ext cx="2149219" cy="369236"/>
          </a:xfrm>
          <a:prstGeom prst="rect">
            <a:avLst/>
          </a:prstGeom>
          <a:noFill/>
        </p:spPr>
        <p:txBody>
          <a:bodyPr wrap="square" rtlCol="0">
            <a:spAutoFit/>
          </a:bodyPr>
          <a:lstStyle/>
          <a:p>
            <a:r>
              <a:rPr lang="en-US" sz="1799" dirty="0"/>
              <a:t>any game !</a:t>
            </a:r>
          </a:p>
        </p:txBody>
      </p:sp>
      <p:sp>
        <p:nvSpPr>
          <p:cNvPr id="17" name="Slide Number Placeholder 16"/>
          <p:cNvSpPr>
            <a:spLocks noGrp="1"/>
          </p:cNvSpPr>
          <p:nvPr>
            <p:ph type="sldNum" sz="quarter" idx="12"/>
          </p:nvPr>
        </p:nvSpPr>
        <p:spPr/>
        <p:txBody>
          <a:bodyPr/>
          <a:lstStyle/>
          <a:p>
            <a:fld id="{E5137D0E-4A4F-4307-8994-C1891D747D59}" type="slidenum">
              <a:rPr lang="en-US" smtClean="0"/>
              <a:t>5</a:t>
            </a:fld>
            <a:endParaRPr lang="en-US"/>
          </a:p>
        </p:txBody>
      </p:sp>
    </p:spTree>
    <p:extLst>
      <p:ext uri="{BB962C8B-B14F-4D97-AF65-F5344CB8AC3E}">
        <p14:creationId xmlns:p14="http://schemas.microsoft.com/office/powerpoint/2010/main" val="111225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Video Game AI Competition</a:t>
            </a:r>
            <a:endParaRPr lang="en-US" dirty="0"/>
          </a:p>
        </p:txBody>
      </p:sp>
      <p:sp>
        <p:nvSpPr>
          <p:cNvPr id="3" name="Content Placeholder 2"/>
          <p:cNvSpPr>
            <a:spLocks noGrp="1"/>
          </p:cNvSpPr>
          <p:nvPr>
            <p:ph idx="1"/>
          </p:nvPr>
        </p:nvSpPr>
        <p:spPr>
          <a:xfrm>
            <a:off x="818499" y="2222287"/>
            <a:ext cx="10551825" cy="4330913"/>
          </a:xfrm>
          <a:effectLst/>
        </p:spPr>
        <p:txBody>
          <a:bodyPr anchor="t"/>
          <a:lstStyle/>
          <a:p>
            <a:r>
              <a:rPr lang="en-US" dirty="0" smtClean="0"/>
              <a:t>2D grid-physics games</a:t>
            </a:r>
          </a:p>
          <a:p>
            <a:r>
              <a:rPr lang="en-US" dirty="0" smtClean="0"/>
              <a:t>Arcade, puzzles, shooters, adventure.</a:t>
            </a:r>
          </a:p>
          <a:p>
            <a:pPr lvl="1"/>
            <a:r>
              <a:rPr lang="en-US" dirty="0" smtClean="0"/>
              <a:t>Ways to interact with the environment</a:t>
            </a:r>
          </a:p>
          <a:p>
            <a:pPr lvl="1"/>
            <a:r>
              <a:rPr lang="en-US" dirty="0" smtClean="0"/>
              <a:t>Ways to win</a:t>
            </a:r>
          </a:p>
          <a:p>
            <a:pPr lvl="1"/>
            <a:r>
              <a:rPr lang="en-US" dirty="0" smtClean="0"/>
              <a:t>Elements in a game</a:t>
            </a:r>
          </a:p>
          <a:p>
            <a:pPr lvl="1"/>
            <a:r>
              <a:rPr lang="en-US" dirty="0" smtClean="0"/>
              <a:t>Scoring systems</a:t>
            </a:r>
          </a:p>
          <a:p>
            <a:pPr lvl="1"/>
            <a:r>
              <a:rPr lang="en-US" dirty="0" smtClean="0"/>
              <a:t>Single and two player, cooperative and competitive.</a:t>
            </a:r>
            <a:endParaRPr lang="en-US" dirty="0"/>
          </a:p>
        </p:txBody>
      </p:sp>
      <p:sp>
        <p:nvSpPr>
          <p:cNvPr id="5" name="Content Placeholder 2"/>
          <p:cNvSpPr txBox="1">
            <a:spLocks/>
          </p:cNvSpPr>
          <p:nvPr/>
        </p:nvSpPr>
        <p:spPr>
          <a:xfrm>
            <a:off x="6740236" y="4849089"/>
            <a:ext cx="4630088" cy="1066800"/>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ln w="12700">
                  <a:solidFill>
                    <a:schemeClr val="accent1"/>
                  </a:solidFill>
                  <a:prstDash val="solid"/>
                </a:ln>
                <a:pattFill prst="pct50">
                  <a:fgClr>
                    <a:schemeClr val="accent1"/>
                  </a:fgClr>
                  <a:bgClr>
                    <a:schemeClr val="accent1">
                      <a:lumMod val="20000"/>
                      <a:lumOff val="80000"/>
                    </a:schemeClr>
                  </a:bgClr>
                </a:pattFill>
              </a:rPr>
              <a:t>…</a:t>
            </a:r>
            <a:r>
              <a:rPr lang="en-US" dirty="0"/>
              <a:t> </a:t>
            </a:r>
            <a:r>
              <a:rPr lang="en-US" dirty="0" smtClean="0"/>
              <a:t>agents </a:t>
            </a:r>
            <a:r>
              <a:rPr lang="en-US" dirty="0"/>
              <a:t>receive only a high-level view of the </a:t>
            </a:r>
            <a:r>
              <a:rPr lang="en-US" dirty="0" smtClean="0"/>
              <a:t>current game </a:t>
            </a:r>
            <a:r>
              <a:rPr lang="en-US" dirty="0"/>
              <a:t>state </a:t>
            </a:r>
            <a:r>
              <a:rPr lang="en-US" dirty="0" smtClean="0"/>
              <a:t>and </a:t>
            </a:r>
            <a:r>
              <a:rPr lang="en-US" dirty="0"/>
              <a:t>must make decisions in real-time (40ms)</a:t>
            </a:r>
          </a:p>
        </p:txBody>
      </p:sp>
      <p:sp>
        <p:nvSpPr>
          <p:cNvPr id="4" name="Slide Number Placeholder 3"/>
          <p:cNvSpPr>
            <a:spLocks noGrp="1"/>
          </p:cNvSpPr>
          <p:nvPr>
            <p:ph type="sldNum" sz="quarter" idx="12"/>
          </p:nvPr>
        </p:nvSpPr>
        <p:spPr/>
        <p:txBody>
          <a:bodyPr/>
          <a:lstStyle/>
          <a:p>
            <a:fld id="{E5137D0E-4A4F-4307-8994-C1891D747D59}" type="slidenum">
              <a:rPr lang="en-US" smtClean="0"/>
              <a:t>6</a:t>
            </a:fld>
            <a:endParaRPr lang="en-US"/>
          </a:p>
        </p:txBody>
      </p:sp>
    </p:spTree>
    <p:extLst>
      <p:ext uri="{BB962C8B-B14F-4D97-AF65-F5344CB8AC3E}">
        <p14:creationId xmlns:p14="http://schemas.microsoft.com/office/powerpoint/2010/main" val="213790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Arc 91"/>
          <p:cNvSpPr/>
          <p:nvPr/>
        </p:nvSpPr>
        <p:spPr>
          <a:xfrm rot="20987096">
            <a:off x="9787587" y="4054391"/>
            <a:ext cx="920431" cy="91440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Oval 82"/>
          <p:cNvSpPr/>
          <p:nvPr/>
        </p:nvSpPr>
        <p:spPr>
          <a:xfrm>
            <a:off x="10448748" y="4476722"/>
            <a:ext cx="601113" cy="601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FM</a:t>
            </a:r>
            <a:endParaRPr lang="en-US" sz="1200" b="1" dirty="0"/>
          </a:p>
        </p:txBody>
      </p:sp>
      <p:sp>
        <p:nvSpPr>
          <p:cNvPr id="95" name="Rectangle 94"/>
          <p:cNvSpPr/>
          <p:nvPr/>
        </p:nvSpPr>
        <p:spPr>
          <a:xfrm>
            <a:off x="4256090" y="2747460"/>
            <a:ext cx="3581400" cy="2819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Rectangle 110"/>
          <p:cNvSpPr/>
          <p:nvPr/>
        </p:nvSpPr>
        <p:spPr>
          <a:xfrm>
            <a:off x="8611061" y="2754893"/>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102" name="Rectangle 101"/>
          <p:cNvSpPr/>
          <p:nvPr/>
        </p:nvSpPr>
        <p:spPr>
          <a:xfrm>
            <a:off x="8621884" y="2765512"/>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4" name="Rectangle 103"/>
          <p:cNvSpPr/>
          <p:nvPr/>
        </p:nvSpPr>
        <p:spPr>
          <a:xfrm>
            <a:off x="9356555" y="2754893"/>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5" name="Rectangle 104"/>
          <p:cNvSpPr/>
          <p:nvPr/>
        </p:nvSpPr>
        <p:spPr>
          <a:xfrm>
            <a:off x="9747875" y="276061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Rectangle 105"/>
          <p:cNvSpPr/>
          <p:nvPr/>
        </p:nvSpPr>
        <p:spPr>
          <a:xfrm>
            <a:off x="10137619" y="275284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7" name="Rectangle 106"/>
          <p:cNvSpPr/>
          <p:nvPr/>
        </p:nvSpPr>
        <p:spPr>
          <a:xfrm>
            <a:off x="10520196" y="2754893"/>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8" name="Rectangle 107"/>
          <p:cNvSpPr/>
          <p:nvPr/>
        </p:nvSpPr>
        <p:spPr>
          <a:xfrm>
            <a:off x="10910744" y="2754893"/>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9" name="Rectangle 108"/>
          <p:cNvSpPr/>
          <p:nvPr/>
        </p:nvSpPr>
        <p:spPr>
          <a:xfrm>
            <a:off x="11267914" y="275284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Rolling Horizon Evolution</a:t>
            </a:r>
            <a:endParaRPr lang="en-US" dirty="0"/>
          </a:p>
        </p:txBody>
      </p:sp>
      <p:sp>
        <p:nvSpPr>
          <p:cNvPr id="3" name="Content Placeholder 2"/>
          <p:cNvSpPr>
            <a:spLocks noGrp="1"/>
          </p:cNvSpPr>
          <p:nvPr>
            <p:ph idx="1"/>
          </p:nvPr>
        </p:nvSpPr>
        <p:spPr>
          <a:xfrm>
            <a:off x="5232632" y="2286000"/>
            <a:ext cx="1723558" cy="520913"/>
          </a:xfrm>
          <a:effectLst/>
        </p:spPr>
        <p:txBody>
          <a:bodyPr/>
          <a:lstStyle/>
          <a:p>
            <a:pPr marL="0" indent="0" algn="ctr">
              <a:buNone/>
            </a:pPr>
            <a:r>
              <a:rPr lang="en-US" dirty="0" smtClean="0">
                <a:effectLst>
                  <a:outerShdw blurRad="38100" dist="38100" dir="2700000" algn="tl">
                    <a:srgbClr val="000000">
                      <a:alpha val="43137"/>
                    </a:srgbClr>
                  </a:outerShdw>
                </a:effectLst>
              </a:rPr>
              <a:t>Population</a:t>
            </a:r>
            <a:endParaRPr lang="en-US" dirty="0">
              <a:effectLst>
                <a:outerShdw blurRad="38100" dist="38100" dir="2700000" algn="tl">
                  <a:srgbClr val="000000">
                    <a:alpha val="43137"/>
                  </a:srgbClr>
                </a:outerShdw>
              </a:effectLst>
            </a:endParaRPr>
          </a:p>
        </p:txBody>
      </p:sp>
      <p:grpSp>
        <p:nvGrpSpPr>
          <p:cNvPr id="20" name="Group 19"/>
          <p:cNvGrpSpPr/>
          <p:nvPr/>
        </p:nvGrpSpPr>
        <p:grpSpPr>
          <a:xfrm>
            <a:off x="4265612" y="2743200"/>
            <a:ext cx="3581400" cy="2819400"/>
            <a:chOff x="4265613" y="2736957"/>
            <a:chExt cx="3581400" cy="2819400"/>
          </a:xfrm>
        </p:grpSpPr>
        <p:sp>
          <p:nvSpPr>
            <p:cNvPr id="17" name="Rectangle 16"/>
            <p:cNvSpPr/>
            <p:nvPr/>
          </p:nvSpPr>
          <p:spPr>
            <a:xfrm>
              <a:off x="4265613" y="2736957"/>
              <a:ext cx="3581400" cy="28194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3"/>
            <p:cNvSpPr/>
            <p:nvPr/>
          </p:nvSpPr>
          <p:spPr>
            <a:xfrm>
              <a:off x="4561229" y="289009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0</a:t>
              </a:r>
              <a:endParaRPr lang="en-US" b="1" dirty="0"/>
            </a:p>
          </p:txBody>
        </p:sp>
        <p:sp>
          <p:nvSpPr>
            <p:cNvPr id="5" name="Rectangle 4"/>
            <p:cNvSpPr/>
            <p:nvPr/>
          </p:nvSpPr>
          <p:spPr>
            <a:xfrm>
              <a:off x="4570412" y="34118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1</a:t>
              </a:r>
              <a:endParaRPr lang="en-US" b="1" dirty="0"/>
            </a:p>
          </p:txBody>
        </p:sp>
        <p:sp>
          <p:nvSpPr>
            <p:cNvPr id="6" name="Rectangle 5"/>
            <p:cNvSpPr/>
            <p:nvPr/>
          </p:nvSpPr>
          <p:spPr>
            <a:xfrm>
              <a:off x="4570412" y="39343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2</a:t>
              </a:r>
              <a:endParaRPr lang="en-US" b="1" dirty="0"/>
            </a:p>
          </p:txBody>
        </p:sp>
        <p:sp>
          <p:nvSpPr>
            <p:cNvPr id="7" name="Rectangle 6"/>
            <p:cNvSpPr/>
            <p:nvPr/>
          </p:nvSpPr>
          <p:spPr>
            <a:xfrm>
              <a:off x="4559299" y="50991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n</a:t>
              </a:r>
              <a:endParaRPr lang="en-US" b="1" dirty="0"/>
            </a:p>
          </p:txBody>
        </p:sp>
        <p:sp>
          <p:nvSpPr>
            <p:cNvPr id="8" name="Oval 7"/>
            <p:cNvSpPr/>
            <p:nvPr/>
          </p:nvSpPr>
          <p:spPr>
            <a:xfrm>
              <a:off x="6056312" y="443939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57899" y="463105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57898" y="482271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flipH="1" flipV="1">
            <a:off x="6780211" y="5486400"/>
            <a:ext cx="685801" cy="641292"/>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14" name="Oval 13"/>
          <p:cNvSpPr/>
          <p:nvPr/>
        </p:nvSpPr>
        <p:spPr>
          <a:xfrm>
            <a:off x="6551612" y="5029200"/>
            <a:ext cx="228600" cy="4572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Content Placeholder 2"/>
          <p:cNvSpPr txBox="1">
            <a:spLocks/>
          </p:cNvSpPr>
          <p:nvPr/>
        </p:nvSpPr>
        <p:spPr>
          <a:xfrm>
            <a:off x="5222312" y="2296873"/>
            <a:ext cx="1723558" cy="520913"/>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dirty="0" smtClean="0">
                <a:effectLst>
                  <a:outerShdw blurRad="38100" dist="38100" dir="2700000" algn="tl">
                    <a:srgbClr val="000000">
                      <a:alpha val="43137"/>
                    </a:srgbClr>
                  </a:outerShdw>
                </a:effectLst>
              </a:rPr>
              <a:t>Crossover</a:t>
            </a:r>
            <a:endParaRPr lang="en-US" dirty="0">
              <a:effectLst>
                <a:outerShdw blurRad="38100" dist="38100" dir="2700000" algn="tl">
                  <a:srgbClr val="000000">
                    <a:alpha val="43137"/>
                  </a:srgbClr>
                </a:outerShdw>
              </a:effectLst>
            </a:endParaRPr>
          </a:p>
        </p:txBody>
      </p:sp>
      <p:sp>
        <p:nvSpPr>
          <p:cNvPr id="23" name="Rectangle 22"/>
          <p:cNvSpPr/>
          <p:nvPr/>
        </p:nvSpPr>
        <p:spPr>
          <a:xfrm>
            <a:off x="4570412" y="341185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2</a:t>
            </a:r>
            <a:endParaRPr lang="en-US" b="1" dirty="0"/>
          </a:p>
        </p:txBody>
      </p:sp>
      <p:cxnSp>
        <p:nvCxnSpPr>
          <p:cNvPr id="25" name="Straight Arrow Connector 24"/>
          <p:cNvCxnSpPr/>
          <p:nvPr/>
        </p:nvCxnSpPr>
        <p:spPr>
          <a:xfrm flipV="1">
            <a:off x="3884612" y="3564256"/>
            <a:ext cx="609600" cy="474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884612" y="304175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30899" y="3127071"/>
            <a:ext cx="304800" cy="369332"/>
          </a:xfrm>
          <a:prstGeom prst="rect">
            <a:avLst/>
          </a:prstGeom>
          <a:noFill/>
        </p:spPr>
        <p:txBody>
          <a:bodyPr wrap="square" rtlCol="0">
            <a:spAutoFit/>
          </a:bodyPr>
          <a:lstStyle/>
          <a:p>
            <a:r>
              <a:rPr lang="en-US" dirty="0" smtClean="0">
                <a:ln w="0"/>
                <a:solidFill>
                  <a:schemeClr val="accent1"/>
                </a:solidFill>
                <a:effectLst>
                  <a:outerShdw blurRad="38100" dist="25400" dir="5400000" algn="ctr" rotWithShape="0">
                    <a:srgbClr val="6E747A">
                      <a:alpha val="43000"/>
                    </a:srgbClr>
                  </a:outerShdw>
                </a:effectLst>
              </a:rPr>
              <a:t>+</a:t>
            </a:r>
            <a:endParaRPr lang="en-US" dirty="0">
              <a:ln w="0"/>
              <a:solidFill>
                <a:schemeClr val="accent1"/>
              </a:solidFill>
              <a:effectLst>
                <a:outerShdw blurRad="38100" dist="25400" dir="5400000" algn="ctr" rotWithShape="0">
                  <a:srgbClr val="6E747A">
                    <a:alpha val="43000"/>
                  </a:srgbClr>
                </a:outerShdw>
              </a:effectLst>
            </a:endParaRPr>
          </a:p>
        </p:txBody>
      </p:sp>
      <p:cxnSp>
        <p:nvCxnSpPr>
          <p:cNvPr id="30" name="Straight Arrow Connector 29"/>
          <p:cNvCxnSpPr/>
          <p:nvPr/>
        </p:nvCxnSpPr>
        <p:spPr>
          <a:xfrm>
            <a:off x="6083299" y="3832118"/>
            <a:ext cx="0" cy="652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570412" y="4648198"/>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42" name="Rectangle 41"/>
          <p:cNvSpPr/>
          <p:nvPr/>
        </p:nvSpPr>
        <p:spPr>
          <a:xfrm>
            <a:off x="4559068" y="2894990"/>
            <a:ext cx="3048000" cy="3048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0</a:t>
            </a:r>
            <a:endParaRPr lang="en-US" b="1" dirty="0"/>
          </a:p>
        </p:txBody>
      </p:sp>
      <p:grpSp>
        <p:nvGrpSpPr>
          <p:cNvPr id="43" name="Group 42"/>
          <p:cNvGrpSpPr/>
          <p:nvPr/>
        </p:nvGrpSpPr>
        <p:grpSpPr>
          <a:xfrm>
            <a:off x="4568528" y="3417953"/>
            <a:ext cx="3051174" cy="306584"/>
            <a:chOff x="4578350" y="2894211"/>
            <a:chExt cx="3051174" cy="306584"/>
          </a:xfrm>
        </p:grpSpPr>
        <p:grpSp>
          <p:nvGrpSpPr>
            <p:cNvPr id="44" name="Group 43"/>
            <p:cNvGrpSpPr/>
            <p:nvPr/>
          </p:nvGrpSpPr>
          <p:grpSpPr>
            <a:xfrm>
              <a:off x="4578350" y="2894211"/>
              <a:ext cx="3044816" cy="294828"/>
              <a:chOff x="4578350" y="2894211"/>
              <a:chExt cx="3044816" cy="294828"/>
            </a:xfrm>
          </p:grpSpPr>
          <p:sp>
            <p:nvSpPr>
              <p:cNvPr id="46" name="Rectangle 45"/>
              <p:cNvSpPr/>
              <p:nvPr/>
            </p:nvSpPr>
            <p:spPr>
              <a:xfrm>
                <a:off x="457835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95776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345901" y="2894682"/>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73405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124572"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6505572" y="2894858"/>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884982" y="2894482"/>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242166" y="2894670"/>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p:cNvSpPr/>
            <p:nvPr/>
          </p:nvSpPr>
          <p:spPr>
            <a:xfrm>
              <a:off x="4581524" y="2895995"/>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2</a:t>
              </a:r>
              <a:endParaRPr lang="en-US" b="1" dirty="0"/>
            </a:p>
          </p:txBody>
        </p:sp>
      </p:grpSp>
      <p:grpSp>
        <p:nvGrpSpPr>
          <p:cNvPr id="41" name="Group 40"/>
          <p:cNvGrpSpPr/>
          <p:nvPr/>
        </p:nvGrpSpPr>
        <p:grpSpPr>
          <a:xfrm>
            <a:off x="4578350" y="2889135"/>
            <a:ext cx="3048000" cy="308561"/>
            <a:chOff x="4578350" y="2890450"/>
            <a:chExt cx="3048000" cy="308561"/>
          </a:xfrm>
        </p:grpSpPr>
        <p:grpSp>
          <p:nvGrpSpPr>
            <p:cNvPr id="40" name="Group 39"/>
            <p:cNvGrpSpPr/>
            <p:nvPr/>
          </p:nvGrpSpPr>
          <p:grpSpPr>
            <a:xfrm>
              <a:off x="4578350" y="2890450"/>
              <a:ext cx="3043235" cy="299033"/>
              <a:chOff x="4578350" y="2890450"/>
              <a:chExt cx="3043235" cy="299033"/>
            </a:xfrm>
          </p:grpSpPr>
          <p:sp>
            <p:nvSpPr>
              <p:cNvPr id="32" name="Rectangle 31"/>
              <p:cNvSpPr/>
              <p:nvPr/>
            </p:nvSpPr>
            <p:spPr>
              <a:xfrm>
                <a:off x="457835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57760"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342728" y="2894210"/>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735634" y="2894209"/>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124572" y="2894211"/>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10331" y="2894208"/>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86573" y="2895302"/>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7240585" y="2890450"/>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p:cNvSpPr/>
            <p:nvPr/>
          </p:nvSpPr>
          <p:spPr>
            <a:xfrm>
              <a:off x="4578350" y="2894211"/>
              <a:ext cx="3048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0</a:t>
              </a:r>
              <a:endParaRPr lang="en-US" b="1" dirty="0"/>
            </a:p>
          </p:txBody>
        </p:sp>
      </p:grpSp>
      <p:sp>
        <p:nvSpPr>
          <p:cNvPr id="54" name="Rectangle 53"/>
          <p:cNvSpPr/>
          <p:nvPr/>
        </p:nvSpPr>
        <p:spPr>
          <a:xfrm>
            <a:off x="4575570" y="2897093"/>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Rectangle 55"/>
          <p:cNvSpPr/>
          <p:nvPr/>
        </p:nvSpPr>
        <p:spPr>
          <a:xfrm>
            <a:off x="4954187" y="3415605"/>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7" name="Rectangle 56"/>
          <p:cNvSpPr/>
          <p:nvPr/>
        </p:nvSpPr>
        <p:spPr>
          <a:xfrm>
            <a:off x="5342723" y="3413040"/>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tangle 57"/>
          <p:cNvSpPr/>
          <p:nvPr/>
        </p:nvSpPr>
        <p:spPr>
          <a:xfrm>
            <a:off x="5732854" y="2897091"/>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Rectangle 58"/>
          <p:cNvSpPr/>
          <p:nvPr/>
        </p:nvSpPr>
        <p:spPr>
          <a:xfrm>
            <a:off x="6113455" y="3415942"/>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0" name="Rectangle 59"/>
          <p:cNvSpPr/>
          <p:nvPr/>
        </p:nvSpPr>
        <p:spPr>
          <a:xfrm>
            <a:off x="6500012" y="2897091"/>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ectangle 60"/>
          <p:cNvSpPr/>
          <p:nvPr/>
        </p:nvSpPr>
        <p:spPr>
          <a:xfrm>
            <a:off x="6889353" y="2897091"/>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Rectangle 61"/>
          <p:cNvSpPr/>
          <p:nvPr/>
        </p:nvSpPr>
        <p:spPr>
          <a:xfrm>
            <a:off x="7237410" y="3415867"/>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tangle 62"/>
          <p:cNvSpPr/>
          <p:nvPr/>
        </p:nvSpPr>
        <p:spPr>
          <a:xfrm>
            <a:off x="4578350" y="4650631"/>
            <a:ext cx="3048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64" name="Content Placeholder 2"/>
          <p:cNvSpPr txBox="1">
            <a:spLocks/>
          </p:cNvSpPr>
          <p:nvPr/>
        </p:nvSpPr>
        <p:spPr>
          <a:xfrm>
            <a:off x="9218612" y="2286000"/>
            <a:ext cx="1723558" cy="520913"/>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dirty="0" smtClean="0">
                <a:effectLst>
                  <a:outerShdw blurRad="38100" dist="38100" dir="2700000" algn="tl">
                    <a:srgbClr val="000000">
                      <a:alpha val="43137"/>
                    </a:srgbClr>
                  </a:outerShdw>
                </a:effectLst>
              </a:rPr>
              <a:t>Mutation</a:t>
            </a:r>
            <a:endParaRPr lang="en-US" dirty="0">
              <a:effectLst>
                <a:outerShdw blurRad="38100" dist="38100" dir="2700000" algn="tl">
                  <a:srgbClr val="000000">
                    <a:alpha val="43137"/>
                  </a:srgbClr>
                </a:outerShdw>
              </a:effectLst>
            </a:endParaRPr>
          </a:p>
        </p:txBody>
      </p:sp>
      <p:grpSp>
        <p:nvGrpSpPr>
          <p:cNvPr id="75" name="Group 74"/>
          <p:cNvGrpSpPr/>
          <p:nvPr/>
        </p:nvGrpSpPr>
        <p:grpSpPr>
          <a:xfrm>
            <a:off x="4575770" y="4648198"/>
            <a:ext cx="3053159" cy="304800"/>
            <a:chOff x="4573585" y="6206596"/>
            <a:chExt cx="3053159" cy="304800"/>
          </a:xfrm>
        </p:grpSpPr>
        <p:sp>
          <p:nvSpPr>
            <p:cNvPr id="65" name="Rectangle 64"/>
            <p:cNvSpPr/>
            <p:nvPr/>
          </p:nvSpPr>
          <p:spPr>
            <a:xfrm>
              <a:off x="4578744" y="620659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66" name="Rectangle 65"/>
            <p:cNvSpPr/>
            <p:nvPr/>
          </p:nvSpPr>
          <p:spPr>
            <a:xfrm>
              <a:off x="4588666" y="621148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7" name="Rectangle 66"/>
            <p:cNvSpPr/>
            <p:nvPr/>
          </p:nvSpPr>
          <p:spPr>
            <a:xfrm>
              <a:off x="4948226" y="621148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8" name="Rectangle 67"/>
            <p:cNvSpPr/>
            <p:nvPr/>
          </p:nvSpPr>
          <p:spPr>
            <a:xfrm>
              <a:off x="5329226" y="6211489"/>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0" name="Rectangle 69"/>
            <p:cNvSpPr/>
            <p:nvPr/>
          </p:nvSpPr>
          <p:spPr>
            <a:xfrm>
              <a:off x="5720546" y="6217215"/>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Rectangle 70"/>
            <p:cNvSpPr/>
            <p:nvPr/>
          </p:nvSpPr>
          <p:spPr>
            <a:xfrm>
              <a:off x="6110290" y="6209445"/>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2" name="Rectangle 71"/>
            <p:cNvSpPr/>
            <p:nvPr/>
          </p:nvSpPr>
          <p:spPr>
            <a:xfrm>
              <a:off x="6492867" y="621148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ectangle 72"/>
            <p:cNvSpPr/>
            <p:nvPr/>
          </p:nvSpPr>
          <p:spPr>
            <a:xfrm>
              <a:off x="6883415" y="6211489"/>
              <a:ext cx="381000" cy="2941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4" name="Rectangle 73"/>
            <p:cNvSpPr/>
            <p:nvPr/>
          </p:nvSpPr>
          <p:spPr>
            <a:xfrm>
              <a:off x="7240585" y="6209445"/>
              <a:ext cx="381000" cy="2941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9" name="Rectangle 68"/>
            <p:cNvSpPr/>
            <p:nvPr/>
          </p:nvSpPr>
          <p:spPr>
            <a:xfrm>
              <a:off x="4573585" y="6206596"/>
              <a:ext cx="3048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grpSp>
      <p:sp>
        <p:nvSpPr>
          <p:cNvPr id="78" name="Rectangle 77"/>
          <p:cNvSpPr/>
          <p:nvPr/>
        </p:nvSpPr>
        <p:spPr>
          <a:xfrm>
            <a:off x="8983478" y="2737935"/>
            <a:ext cx="381000" cy="294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8978727" y="2742045"/>
            <a:ext cx="381000" cy="294181"/>
          </a:xfrm>
          <a:prstGeom prst="rect">
            <a:avLst/>
          </a:prstGeom>
          <a:ln>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7" name="Rectangle 76"/>
          <p:cNvSpPr/>
          <p:nvPr/>
        </p:nvSpPr>
        <p:spPr>
          <a:xfrm>
            <a:off x="8975256" y="2752430"/>
            <a:ext cx="381000" cy="29418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9" name="TextBox 78"/>
          <p:cNvSpPr txBox="1"/>
          <p:nvPr/>
        </p:nvSpPr>
        <p:spPr>
          <a:xfrm>
            <a:off x="6701578" y="6143062"/>
            <a:ext cx="1831234"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Population size</a:t>
            </a:r>
            <a:endParaRPr lang="en-US" dirty="0">
              <a:ln w="0"/>
              <a:effectLst>
                <a:outerShdw blurRad="38100" dist="19050" dir="2700000" algn="tl" rotWithShape="0">
                  <a:schemeClr val="dk1">
                    <a:alpha val="40000"/>
                  </a:schemeClr>
                </a:outerShdw>
              </a:effectLst>
            </a:endParaRPr>
          </a:p>
        </p:txBody>
      </p:sp>
      <p:sp>
        <p:nvSpPr>
          <p:cNvPr id="80" name="Right Brace 79"/>
          <p:cNvSpPr/>
          <p:nvPr/>
        </p:nvSpPr>
        <p:spPr>
          <a:xfrm rot="16200000">
            <a:off x="5959148" y="792074"/>
            <a:ext cx="269934" cy="3069628"/>
          </a:xfrm>
          <a:prstGeom prst="righ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81" name="TextBox 80"/>
          <p:cNvSpPr txBox="1"/>
          <p:nvPr/>
        </p:nvSpPr>
        <p:spPr>
          <a:xfrm>
            <a:off x="5139204" y="1866582"/>
            <a:ext cx="2101381" cy="369332"/>
          </a:xfrm>
          <a:prstGeom prst="rect">
            <a:avLst/>
          </a:prstGeom>
          <a:noFill/>
          <a:effectLst/>
        </p:spPr>
        <p:txBody>
          <a:bodyPr wrap="square" rtlCol="0">
            <a:spAutoFit/>
          </a:bodyPr>
          <a:lstStyle/>
          <a:p>
            <a:r>
              <a:rPr lang="en-US" dirty="0" smtClean="0">
                <a:ln w="0"/>
                <a:effectLst>
                  <a:outerShdw blurRad="38100" dist="19050" dir="2700000" algn="tl" rotWithShape="0">
                    <a:schemeClr val="dk1">
                      <a:alpha val="40000"/>
                    </a:schemeClr>
                  </a:outerShdw>
                </a:effectLst>
              </a:rPr>
              <a:t>Individual length</a:t>
            </a:r>
            <a:endParaRPr lang="en-US" dirty="0">
              <a:ln w="0"/>
              <a:effectLst>
                <a:outerShdw blurRad="38100" dist="19050" dir="2700000" algn="tl" rotWithShape="0">
                  <a:schemeClr val="dk1">
                    <a:alpha val="40000"/>
                  </a:schemeClr>
                </a:outerShdw>
              </a:effectLst>
            </a:endParaRPr>
          </a:p>
        </p:txBody>
      </p:sp>
      <p:sp>
        <p:nvSpPr>
          <p:cNvPr id="82" name="Content Placeholder 2"/>
          <p:cNvSpPr txBox="1">
            <a:spLocks/>
          </p:cNvSpPr>
          <p:nvPr/>
        </p:nvSpPr>
        <p:spPr>
          <a:xfrm>
            <a:off x="9218612" y="3519893"/>
            <a:ext cx="1723558" cy="520913"/>
          </a:xfrm>
          <a:prstGeom prst="rect">
            <a:avLst/>
          </a:prstGeom>
          <a:effectLst/>
        </p:spPr>
        <p:txBody>
          <a:bodyPr vert="horz" lIns="91440" tIns="45720" rIns="91440" bIns="45720" rtlCol="0" anchor="ctr">
            <a:normAutofit/>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dirty="0" smtClean="0">
                <a:effectLst>
                  <a:outerShdw blurRad="38100" dist="38100" dir="2700000" algn="tl">
                    <a:srgbClr val="000000">
                      <a:alpha val="43137"/>
                    </a:srgbClr>
                  </a:outerShdw>
                </a:effectLst>
              </a:rPr>
              <a:t>Evaluation</a:t>
            </a:r>
            <a:endParaRPr lang="en-US" dirty="0">
              <a:effectLst>
                <a:outerShdw blurRad="38100" dist="38100" dir="2700000" algn="tl">
                  <a:srgbClr val="000000">
                    <a:alpha val="43137"/>
                  </a:srgbClr>
                </a:outerShdw>
              </a:effectLst>
            </a:endParaRPr>
          </a:p>
        </p:txBody>
      </p:sp>
      <p:sp>
        <p:nvSpPr>
          <p:cNvPr id="84" name="Oval 83"/>
          <p:cNvSpPr/>
          <p:nvPr/>
        </p:nvSpPr>
        <p:spPr>
          <a:xfrm>
            <a:off x="9332800" y="5037465"/>
            <a:ext cx="601335" cy="601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State</a:t>
            </a:r>
            <a:endParaRPr lang="en-US" sz="700" b="1" dirty="0"/>
          </a:p>
        </p:txBody>
      </p:sp>
      <p:sp>
        <p:nvSpPr>
          <p:cNvPr id="90" name="Arc 89"/>
          <p:cNvSpPr/>
          <p:nvPr/>
        </p:nvSpPr>
        <p:spPr>
          <a:xfrm rot="6458082">
            <a:off x="9714066" y="4596619"/>
            <a:ext cx="920431" cy="91440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Arc 90"/>
          <p:cNvSpPr/>
          <p:nvPr/>
        </p:nvSpPr>
        <p:spPr>
          <a:xfrm rot="13963176">
            <a:off x="9433083" y="4176597"/>
            <a:ext cx="920431" cy="914400"/>
          </a:xfrm>
          <a:prstGeom prst="arc">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4064121">
            <a:off x="9080634" y="5567472"/>
            <a:ext cx="920431" cy="914400"/>
          </a:xfrm>
          <a:prstGeom prst="arc">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Oval 93"/>
          <p:cNvSpPr/>
          <p:nvPr/>
        </p:nvSpPr>
        <p:spPr>
          <a:xfrm>
            <a:off x="9301566" y="6019102"/>
            <a:ext cx="601335" cy="601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H</a:t>
            </a:r>
            <a:endParaRPr lang="en-US" sz="1200" b="1" dirty="0"/>
          </a:p>
        </p:txBody>
      </p:sp>
      <p:cxnSp>
        <p:nvCxnSpPr>
          <p:cNvPr id="96" name="Straight Arrow Connector 95"/>
          <p:cNvCxnSpPr/>
          <p:nvPr/>
        </p:nvCxnSpPr>
        <p:spPr>
          <a:xfrm>
            <a:off x="10080391" y="6327728"/>
            <a:ext cx="455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Arc 96"/>
          <p:cNvSpPr/>
          <p:nvPr/>
        </p:nvSpPr>
        <p:spPr>
          <a:xfrm rot="4834695">
            <a:off x="4273310" y="693849"/>
            <a:ext cx="9420335" cy="5728373"/>
          </a:xfrm>
          <a:prstGeom prst="arc">
            <a:avLst>
              <a:gd name="adj1" fmla="val 16200000"/>
              <a:gd name="adj2" fmla="val 19586972"/>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TextBox 97"/>
          <p:cNvSpPr txBox="1"/>
          <p:nvPr/>
        </p:nvSpPr>
        <p:spPr>
          <a:xfrm>
            <a:off x="10630290" y="6135103"/>
            <a:ext cx="850331" cy="369332"/>
          </a:xfrm>
          <a:prstGeom prst="rect">
            <a:avLst/>
          </a:prstGeom>
          <a:noFill/>
          <a:effectLst/>
        </p:spPr>
        <p:txBody>
          <a:bodyPr wrap="square" rtlCol="0">
            <a:spAutoFit/>
          </a:bodyPr>
          <a:lstStyle/>
          <a:p>
            <a:r>
              <a:rPr lang="en-US" sz="900" dirty="0" smtClean="0">
                <a:ln w="0"/>
                <a:effectLst>
                  <a:outerShdw blurRad="38100" dist="19050" dir="2700000" algn="tl" rotWithShape="0">
                    <a:schemeClr val="dk1">
                      <a:alpha val="40000"/>
                    </a:schemeClr>
                  </a:outerShdw>
                </a:effectLst>
              </a:rPr>
              <a:t>State value = fitness</a:t>
            </a:r>
            <a:endParaRPr lang="en-US" sz="900" dirty="0">
              <a:ln w="0"/>
              <a:effectLst>
                <a:outerShdw blurRad="38100" dist="19050" dir="2700000" algn="tl" rotWithShape="0">
                  <a:schemeClr val="dk1">
                    <a:alpha val="40000"/>
                  </a:schemeClr>
                </a:outerShdw>
              </a:effectLst>
            </a:endParaRPr>
          </a:p>
        </p:txBody>
      </p:sp>
      <p:sp>
        <p:nvSpPr>
          <p:cNvPr id="110" name="Rectangle 109"/>
          <p:cNvSpPr/>
          <p:nvPr/>
        </p:nvSpPr>
        <p:spPr>
          <a:xfrm>
            <a:off x="8618055" y="2751719"/>
            <a:ext cx="3048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x0</a:t>
            </a:r>
            <a:endParaRPr lang="en-US" b="1" dirty="0"/>
          </a:p>
        </p:txBody>
      </p:sp>
      <p:sp>
        <p:nvSpPr>
          <p:cNvPr id="99" name="Content Placeholder 2"/>
          <p:cNvSpPr txBox="1">
            <a:spLocks/>
          </p:cNvSpPr>
          <p:nvPr/>
        </p:nvSpPr>
        <p:spPr>
          <a:xfrm>
            <a:off x="5145753" y="2286762"/>
            <a:ext cx="1912028" cy="520913"/>
          </a:xfrm>
          <a:prstGeom prst="rect">
            <a:avLst/>
          </a:prstGeom>
          <a:effectLst/>
        </p:spPr>
        <p:txBody>
          <a:bodyPr vert="horz" lIns="91440" tIns="45720" rIns="91440" bIns="45720" rtlCol="0" anchor="ctr">
            <a:normAutofit fontScale="92500"/>
          </a:bodyPr>
          <a:lstStyle>
            <a:lvl1pPr marL="342797" indent="-342797" algn="l" defTabSz="457063" rtl="0" eaLnBrk="1" latinLnBrk="0" hangingPunct="1">
              <a:spcBef>
                <a:spcPct val="20000"/>
              </a:spcBef>
              <a:spcAft>
                <a:spcPts val="600"/>
              </a:spcAft>
              <a:buClr>
                <a:schemeClr val="accent1"/>
              </a:buClr>
              <a:buFont typeface="Wingdings 2" charset="2"/>
              <a:buChar char=""/>
              <a:defRPr sz="1799" kern="1200">
                <a:solidFill>
                  <a:schemeClr val="tx1"/>
                </a:solidFill>
                <a:latin typeface="+mn-lt"/>
                <a:ea typeface="+mn-ea"/>
                <a:cs typeface="+mn-cs"/>
              </a:defRPr>
            </a:lvl1pPr>
            <a:lvl2pPr marL="742727" indent="-285664" algn="l" defTabSz="457063"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2657" indent="-228531" algn="l" defTabSz="457063"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5997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6783"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39928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16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04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8920" indent="-228531" algn="l" defTabSz="457063"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Font typeface="Wingdings 2" charset="2"/>
              <a:buNone/>
            </a:pPr>
            <a:r>
              <a:rPr lang="en-US" dirty="0" smtClean="0">
                <a:effectLst>
                  <a:outerShdw blurRad="38100" dist="38100" dir="2700000" algn="tl">
                    <a:srgbClr val="000000">
                      <a:alpha val="43137"/>
                    </a:srgbClr>
                  </a:outerShdw>
                </a:effectLst>
              </a:rPr>
              <a:t>Next Population</a:t>
            </a:r>
            <a:endParaRPr lang="en-US" dirty="0">
              <a:effectLst>
                <a:outerShdw blurRad="38100" dist="38100" dir="2700000" algn="tl">
                  <a:srgbClr val="000000">
                    <a:alpha val="43137"/>
                  </a:srgbClr>
                </a:outerShdw>
              </a:effectLst>
            </a:endParaRPr>
          </a:p>
        </p:txBody>
      </p:sp>
      <p:sp>
        <p:nvSpPr>
          <p:cNvPr id="100" name="Rectangle 99"/>
          <p:cNvSpPr/>
          <p:nvPr/>
        </p:nvSpPr>
        <p:spPr>
          <a:xfrm>
            <a:off x="695345" y="2893500"/>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0</a:t>
            </a:r>
            <a:endParaRPr lang="en-US" b="1" dirty="0"/>
          </a:p>
        </p:txBody>
      </p:sp>
      <p:sp>
        <p:nvSpPr>
          <p:cNvPr id="101" name="Rectangle 100"/>
          <p:cNvSpPr/>
          <p:nvPr/>
        </p:nvSpPr>
        <p:spPr>
          <a:xfrm>
            <a:off x="4570410" y="3944484"/>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x1</a:t>
            </a:r>
            <a:endParaRPr lang="en-US" b="1" dirty="0"/>
          </a:p>
        </p:txBody>
      </p:sp>
      <p:sp>
        <p:nvSpPr>
          <p:cNvPr id="103" name="Rectangle 102"/>
          <p:cNvSpPr/>
          <p:nvPr/>
        </p:nvSpPr>
        <p:spPr>
          <a:xfrm>
            <a:off x="4561228" y="5107196"/>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Individual </a:t>
            </a:r>
            <a:r>
              <a:rPr lang="en-US" b="1" dirty="0" err="1" smtClean="0"/>
              <a:t>xn</a:t>
            </a:r>
            <a:endParaRPr lang="en-US" b="1" dirty="0"/>
          </a:p>
        </p:txBody>
      </p:sp>
      <p:sp>
        <p:nvSpPr>
          <p:cNvPr id="112" name="Oval 111"/>
          <p:cNvSpPr/>
          <p:nvPr/>
        </p:nvSpPr>
        <p:spPr>
          <a:xfrm>
            <a:off x="6056311" y="444833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061670" y="46360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6066313" y="483109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Arrow Connector 114"/>
          <p:cNvCxnSpPr/>
          <p:nvPr/>
        </p:nvCxnSpPr>
        <p:spPr>
          <a:xfrm>
            <a:off x="3884612" y="303700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5822" y="2716936"/>
            <a:ext cx="1013131" cy="369332"/>
          </a:xfrm>
          <a:prstGeom prst="rect">
            <a:avLst/>
          </a:prstGeom>
          <a:noFill/>
        </p:spPr>
        <p:txBody>
          <a:bodyPr wrap="square" rtlCol="0">
            <a:spAutoFit/>
          </a:bodyPr>
          <a:lstStyle/>
          <a:p>
            <a:r>
              <a:rPr lang="en-US" dirty="0" smtClean="0">
                <a:ln w="0"/>
                <a:effectLst>
                  <a:outerShdw blurRad="38100" dist="19050" dir="2700000" algn="tl" rotWithShape="0">
                    <a:schemeClr val="dk1">
                      <a:alpha val="40000"/>
                    </a:schemeClr>
                  </a:outerShdw>
                </a:effectLst>
              </a:rPr>
              <a:t>elitism</a:t>
            </a:r>
            <a:endParaRPr lang="en-US" dirty="0">
              <a:ln w="0"/>
              <a:effectLst>
                <a:outerShdw blurRad="38100" dist="19050" dir="2700000" algn="tl" rotWithShape="0">
                  <a:schemeClr val="dk1">
                    <a:alpha val="40000"/>
                  </a:schemeClr>
                </a:outerShdw>
              </a:effectLst>
            </a:endParaRPr>
          </a:p>
        </p:txBody>
      </p:sp>
      <p:cxnSp>
        <p:nvCxnSpPr>
          <p:cNvPr id="16" name="Straight Arrow Connector 15"/>
          <p:cNvCxnSpPr/>
          <p:nvPr/>
        </p:nvCxnSpPr>
        <p:spPr>
          <a:xfrm flipH="1">
            <a:off x="7466012" y="2590800"/>
            <a:ext cx="228600" cy="216113"/>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16" name="TextBox 115"/>
          <p:cNvSpPr txBox="1"/>
          <p:nvPr/>
        </p:nvSpPr>
        <p:spPr>
          <a:xfrm>
            <a:off x="7203858" y="2324964"/>
            <a:ext cx="1831234" cy="307777"/>
          </a:xfrm>
          <a:prstGeom prst="rect">
            <a:avLst/>
          </a:prstGeom>
          <a:noFill/>
        </p:spPr>
        <p:txBody>
          <a:bodyPr wrap="square" rtlCol="0">
            <a:spAutoFit/>
          </a:bodyPr>
          <a:lstStyle/>
          <a:p>
            <a:r>
              <a:rPr lang="en-US" sz="1400" dirty="0" smtClean="0">
                <a:ln w="0"/>
                <a:effectLst>
                  <a:outerShdw blurRad="38100" dist="19050" dir="2700000" algn="tl" rotWithShape="0">
                    <a:schemeClr val="dk1">
                      <a:alpha val="40000"/>
                    </a:schemeClr>
                  </a:outerShdw>
                </a:effectLst>
              </a:rPr>
              <a:t>[0, N_ACTIONS -1]</a:t>
            </a:r>
            <a:endParaRPr lang="en-US" sz="1400" dirty="0">
              <a:ln w="0"/>
              <a:effectLst>
                <a:outerShdw blurRad="38100" dist="19050" dir="2700000" algn="tl" rotWithShape="0">
                  <a:schemeClr val="dk1">
                    <a:alpha val="40000"/>
                  </a:schemeClr>
                </a:outerShdw>
              </a:effectLst>
            </a:endParaRPr>
          </a:p>
        </p:txBody>
      </p:sp>
      <p:sp>
        <p:nvSpPr>
          <p:cNvPr id="12" name="Slide Number Placeholder 11"/>
          <p:cNvSpPr>
            <a:spLocks noGrp="1"/>
          </p:cNvSpPr>
          <p:nvPr>
            <p:ph type="sldNum" sz="quarter" idx="12"/>
          </p:nvPr>
        </p:nvSpPr>
        <p:spPr>
          <a:xfrm>
            <a:off x="-366533" y="5915889"/>
            <a:ext cx="1061878" cy="490599"/>
          </a:xfrm>
        </p:spPr>
        <p:txBody>
          <a:bodyPr/>
          <a:lstStyle/>
          <a:p>
            <a:fld id="{E5137D0E-4A4F-4307-8994-C1891D747D59}" type="slidenum">
              <a:rPr lang="en-US" smtClean="0"/>
              <a:t>7</a:t>
            </a:fld>
            <a:endParaRPr lang="en-US" dirty="0"/>
          </a:p>
        </p:txBody>
      </p:sp>
    </p:spTree>
    <p:extLst>
      <p:ext uri="{BB962C8B-B14F-4D97-AF65-F5344CB8AC3E}">
        <p14:creationId xmlns:p14="http://schemas.microsoft.com/office/powerpoint/2010/main" val="40918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500"/>
                                        <p:tgtEl>
                                          <p:spTgt spid="14"/>
                                        </p:tgtEl>
                                      </p:cBhvr>
                                    </p:animEffect>
                                  </p:childTnLst>
                                </p:cTn>
                              </p:par>
                            </p:childTnLst>
                          </p:cTn>
                        </p:par>
                        <p:par>
                          <p:cTn id="8" fill="hold">
                            <p:stCondLst>
                              <p:cond delay="500"/>
                            </p:stCondLst>
                            <p:childTnLst>
                              <p:par>
                                <p:cTn id="9" presetID="52"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Scale>
                                      <p:cBhvr>
                                        <p:cTn id="11" dur="5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500" decel="50000" fill="hold">
                                          <p:stCondLst>
                                            <p:cond delay="0"/>
                                          </p:stCondLst>
                                        </p:cTn>
                                        <p:tgtEl>
                                          <p:spTgt spid="13"/>
                                        </p:tgtEl>
                                        <p:attrNameLst>
                                          <p:attrName>ppt_x</p:attrName>
                                          <p:attrName>ppt_y</p:attrName>
                                        </p:attrNameLst>
                                      </p:cBhvr>
                                    </p:animMotion>
                                    <p:animEffect transition="in" filter="fade">
                                      <p:cBhvr>
                                        <p:cTn id="13" dur="500"/>
                                        <p:tgtEl>
                                          <p:spTgt spid="1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4.18599E-6 4.44444E-6 L -0.3157 -0.00301 " pathEditMode="relative" rAng="0" ptsTypes="AA">
                                      <p:cBhvr>
                                        <p:cTn id="21" dur="2000" fill="hold"/>
                                        <p:tgtEl>
                                          <p:spTgt spid="20"/>
                                        </p:tgtEl>
                                        <p:attrNameLst>
                                          <p:attrName>ppt_x</p:attrName>
                                          <p:attrName>ppt_y</p:attrName>
                                        </p:attrNameLst>
                                      </p:cBhvr>
                                      <p:rCtr x="-15785" y="-162"/>
                                    </p:animMotion>
                                  </p:childTnLst>
                                </p:cTn>
                              </p:par>
                              <p:par>
                                <p:cTn id="22" presetID="42" presetClass="path" presetSubtype="0" accel="50000" decel="50000" fill="hold" grpId="0" nodeType="withEffect">
                                  <p:stCondLst>
                                    <p:cond delay="0"/>
                                  </p:stCondLst>
                                  <p:childTnLst>
                                    <p:animMotion origin="layout" path="M -4.60276E-6 3.7037E-6 L -0.3213 -0.00139 " pathEditMode="relative" rAng="0" ptsTypes="AA">
                                      <p:cBhvr>
                                        <p:cTn id="23" dur="2000" fill="hold"/>
                                        <p:tgtEl>
                                          <p:spTgt spid="3">
                                            <p:txEl>
                                              <p:pRg st="0" end="0"/>
                                            </p:txEl>
                                          </p:spTgt>
                                        </p:tgtEl>
                                        <p:attrNameLst>
                                          <p:attrName>ppt_x</p:attrName>
                                          <p:attrName>ppt_y</p:attrName>
                                        </p:attrNameLst>
                                      </p:cBhvr>
                                      <p:rCtr x="-16072" y="-69"/>
                                    </p:animMotion>
                                  </p:childTnLst>
                                </p:cTn>
                              </p:par>
                              <p:par>
                                <p:cTn id="24" presetID="10" presetClass="exit" presetSubtype="0" fill="hold" grpId="1" nodeType="withEffect">
                                  <p:stCondLst>
                                    <p:cond delay="0"/>
                                  </p:stCondLst>
                                  <p:childTnLst>
                                    <p:animEffect transition="out" filter="fad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9"/>
                                        </p:tgtEl>
                                      </p:cBhvr>
                                    </p:animEffect>
                                    <p:set>
                                      <p:cBhvr>
                                        <p:cTn id="32" dur="1" fill="hold">
                                          <p:stCondLst>
                                            <p:cond delay="499"/>
                                          </p:stCondLst>
                                        </p:cTn>
                                        <p:tgtEl>
                                          <p:spTgt spid="7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10" presetClass="entr" presetSubtype="0" fill="hold" grpId="0"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500"/>
                                        <p:tgtEl>
                                          <p:spTgt spid="8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500"/>
                                        <p:tgtEl>
                                          <p:spTgt spid="80"/>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6"/>
                                        </p:tgtEl>
                                        <p:attrNameLst>
                                          <p:attrName>style.visibility</p:attrName>
                                        </p:attrNameLst>
                                      </p:cBhvr>
                                      <p:to>
                                        <p:strVal val="visible"/>
                                      </p:to>
                                    </p:set>
                                    <p:animEffect transition="in" filter="fade">
                                      <p:cBhvr>
                                        <p:cTn id="67" dur="500"/>
                                        <p:tgtEl>
                                          <p:spTgt spid="11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0" presetClass="exit" presetSubtype="0" fill="hold" grpId="1" nodeType="withEffect">
                                  <p:stCondLst>
                                    <p:cond delay="0"/>
                                  </p:stCondLst>
                                  <p:childTnLst>
                                    <p:animEffect transition="out" filter="fade">
                                      <p:cBhvr>
                                        <p:cTn id="82" dur="500"/>
                                        <p:tgtEl>
                                          <p:spTgt spid="81"/>
                                        </p:tgtEl>
                                      </p:cBhvr>
                                    </p:animEffect>
                                    <p:set>
                                      <p:cBhvr>
                                        <p:cTn id="83" dur="1" fill="hold">
                                          <p:stCondLst>
                                            <p:cond delay="499"/>
                                          </p:stCondLst>
                                        </p:cTn>
                                        <p:tgtEl>
                                          <p:spTgt spid="81"/>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80"/>
                                        </p:tgtEl>
                                      </p:cBhvr>
                                    </p:animEffect>
                                    <p:set>
                                      <p:cBhvr>
                                        <p:cTn id="86" dur="1" fill="hold">
                                          <p:stCondLst>
                                            <p:cond delay="499"/>
                                          </p:stCondLst>
                                        </p:cTn>
                                        <p:tgtEl>
                                          <p:spTgt spid="80"/>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16"/>
                                        </p:tgtEl>
                                      </p:cBhvr>
                                    </p:animEffect>
                                    <p:set>
                                      <p:cBhvr>
                                        <p:cTn id="89" dur="1" fill="hold">
                                          <p:stCondLst>
                                            <p:cond delay="499"/>
                                          </p:stCondLst>
                                        </p:cTn>
                                        <p:tgtEl>
                                          <p:spTgt spid="116"/>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childTnLst>
                          </p:cTn>
                        </p:par>
                        <p:par>
                          <p:cTn id="93" fill="hold">
                            <p:stCondLst>
                              <p:cond delay="500"/>
                            </p:stCondLst>
                            <p:childTnLst>
                              <p:par>
                                <p:cTn id="94" presetID="42" presetClass="path" presetSubtype="0" accel="50000" decel="50000" fill="hold" grpId="0" nodeType="afterEffect">
                                  <p:stCondLst>
                                    <p:cond delay="0"/>
                                  </p:stCondLst>
                                  <p:childTnLst>
                                    <p:animMotion origin="layout" path="M 2.76374E-6 0 L 2.76374E-6 0.25625 " pathEditMode="relative" rAng="0" ptsTypes="AA">
                                      <p:cBhvr>
                                        <p:cTn id="95" dur="500" fill="hold"/>
                                        <p:tgtEl>
                                          <p:spTgt spid="54"/>
                                        </p:tgtEl>
                                        <p:attrNameLst>
                                          <p:attrName>ppt_x</p:attrName>
                                          <p:attrName>ppt_y</p:attrName>
                                        </p:attrNameLst>
                                      </p:cBhvr>
                                      <p:rCtr x="0" y="12801"/>
                                    </p:animMotion>
                                  </p:childTnLst>
                                </p:cTn>
                              </p:par>
                            </p:childTnLst>
                          </p:cTn>
                        </p:par>
                        <p:par>
                          <p:cTn id="96" fill="hold">
                            <p:stCondLst>
                              <p:cond delay="1000"/>
                            </p:stCondLst>
                            <p:childTnLst>
                              <p:par>
                                <p:cTn id="97" presetID="1" presetClass="entr" presetSubtype="0" fill="hold" grpId="1" nodeType="after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childTnLst>
                          </p:cTn>
                        </p:par>
                        <p:par>
                          <p:cTn id="99" fill="hold">
                            <p:stCondLst>
                              <p:cond delay="1000"/>
                            </p:stCondLst>
                            <p:childTnLst>
                              <p:par>
                                <p:cTn id="100" presetID="42" presetClass="path" presetSubtype="0" accel="50000" decel="50000" fill="hold" grpId="0" nodeType="afterEffect">
                                  <p:stCondLst>
                                    <p:cond delay="0"/>
                                  </p:stCondLst>
                                  <p:childTnLst>
                                    <p:animMotion origin="layout" path="M 4.86585E-6 -4.44444E-6 L -0.00066 0.18056 " pathEditMode="relative" rAng="0" ptsTypes="AA">
                                      <p:cBhvr>
                                        <p:cTn id="101" dur="500" fill="hold"/>
                                        <p:tgtEl>
                                          <p:spTgt spid="56"/>
                                        </p:tgtEl>
                                        <p:attrNameLst>
                                          <p:attrName>ppt_x</p:attrName>
                                          <p:attrName>ppt_y</p:attrName>
                                        </p:attrNameLst>
                                      </p:cBhvr>
                                      <p:rCtr x="-39" y="9028"/>
                                    </p:animMotion>
                                  </p:childTnLst>
                                </p:cTn>
                              </p:par>
                            </p:childTnLst>
                          </p:cTn>
                        </p:par>
                        <p:par>
                          <p:cTn id="102" fill="hold">
                            <p:stCondLst>
                              <p:cond delay="1500"/>
                            </p:stCondLst>
                            <p:childTnLst>
                              <p:par>
                                <p:cTn id="103" presetID="1" presetClass="entr" presetSubtype="0" fill="hold" grpId="1" nodeType="after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childTnLst>
                          </p:cTn>
                        </p:par>
                        <p:par>
                          <p:cTn id="105" fill="hold">
                            <p:stCondLst>
                              <p:cond delay="1500"/>
                            </p:stCondLst>
                            <p:childTnLst>
                              <p:par>
                                <p:cTn id="106" presetID="42" presetClass="path" presetSubtype="0" accel="50000" decel="50000" fill="hold" grpId="0" nodeType="afterEffect">
                                  <p:stCondLst>
                                    <p:cond delay="0"/>
                                  </p:stCondLst>
                                  <p:childTnLst>
                                    <p:animMotion origin="layout" path="M -4.24329E-6 -1.48148E-6 L -0.00065 0.18102 " pathEditMode="relative" rAng="0" ptsTypes="AA">
                                      <p:cBhvr>
                                        <p:cTn id="107" dur="500" fill="hold"/>
                                        <p:tgtEl>
                                          <p:spTgt spid="57"/>
                                        </p:tgtEl>
                                        <p:attrNameLst>
                                          <p:attrName>ppt_x</p:attrName>
                                          <p:attrName>ppt_y</p:attrName>
                                        </p:attrNameLst>
                                      </p:cBhvr>
                                      <p:rCtr x="-39" y="9051"/>
                                    </p:animMotion>
                                  </p:childTnLst>
                                </p:cTn>
                              </p:par>
                            </p:childTnLst>
                          </p:cTn>
                        </p:par>
                        <p:par>
                          <p:cTn id="108" fill="hold">
                            <p:stCondLst>
                              <p:cond delay="2000"/>
                            </p:stCondLst>
                            <p:childTnLst>
                              <p:par>
                                <p:cTn id="109" presetID="1" presetClass="entr" presetSubtype="0" fill="hold" grpId="1" nodeType="afterEffect">
                                  <p:stCondLst>
                                    <p:cond delay="0"/>
                                  </p:stCondLst>
                                  <p:childTnLst>
                                    <p:set>
                                      <p:cBhvr>
                                        <p:cTn id="110" dur="1" fill="hold">
                                          <p:stCondLst>
                                            <p:cond delay="0"/>
                                          </p:stCondLst>
                                        </p:cTn>
                                        <p:tgtEl>
                                          <p:spTgt spid="58"/>
                                        </p:tgtEl>
                                        <p:attrNameLst>
                                          <p:attrName>style.visibility</p:attrName>
                                        </p:attrNameLst>
                                      </p:cBhvr>
                                      <p:to>
                                        <p:strVal val="visible"/>
                                      </p:to>
                                    </p:set>
                                  </p:childTnLst>
                                </p:cTn>
                              </p:par>
                            </p:childTnLst>
                          </p:cTn>
                        </p:par>
                        <p:par>
                          <p:cTn id="111" fill="hold">
                            <p:stCondLst>
                              <p:cond delay="2000"/>
                            </p:stCondLst>
                            <p:childTnLst>
                              <p:par>
                                <p:cTn id="112" presetID="42" presetClass="path" presetSubtype="0" accel="50000" decel="50000" fill="hold" grpId="0" nodeType="afterEffect">
                                  <p:stCondLst>
                                    <p:cond delay="0"/>
                                  </p:stCondLst>
                                  <p:childTnLst>
                                    <p:animMotion origin="layout" path="M -3.83694E-6 0 L -0.00039 0.25625 " pathEditMode="relative" rAng="0" ptsTypes="AA">
                                      <p:cBhvr>
                                        <p:cTn id="113" dur="500" fill="hold"/>
                                        <p:tgtEl>
                                          <p:spTgt spid="58"/>
                                        </p:tgtEl>
                                        <p:attrNameLst>
                                          <p:attrName>ppt_x</p:attrName>
                                          <p:attrName>ppt_y</p:attrName>
                                        </p:attrNameLst>
                                      </p:cBhvr>
                                      <p:rCtr x="-26" y="12801"/>
                                    </p:animMotion>
                                  </p:childTnLst>
                                </p:cTn>
                              </p:par>
                            </p:childTnLst>
                          </p:cTn>
                        </p:par>
                        <p:par>
                          <p:cTn id="114" fill="hold">
                            <p:stCondLst>
                              <p:cond delay="2500"/>
                            </p:stCondLst>
                            <p:childTnLst>
                              <p:par>
                                <p:cTn id="115" presetID="1" presetClass="entr" presetSubtype="0" fill="hold" grpId="1" nodeType="afterEffect">
                                  <p:stCondLst>
                                    <p:cond delay="0"/>
                                  </p:stCondLst>
                                  <p:childTnLst>
                                    <p:set>
                                      <p:cBhvr>
                                        <p:cTn id="116" dur="1" fill="hold">
                                          <p:stCondLst>
                                            <p:cond delay="0"/>
                                          </p:stCondLst>
                                        </p:cTn>
                                        <p:tgtEl>
                                          <p:spTgt spid="59"/>
                                        </p:tgtEl>
                                        <p:attrNameLst>
                                          <p:attrName>style.visibility</p:attrName>
                                        </p:attrNameLst>
                                      </p:cBhvr>
                                      <p:to>
                                        <p:strVal val="visible"/>
                                      </p:to>
                                    </p:set>
                                  </p:childTnLst>
                                </p:cTn>
                              </p:par>
                            </p:childTnLst>
                          </p:cTn>
                        </p:par>
                        <p:par>
                          <p:cTn id="117" fill="hold">
                            <p:stCondLst>
                              <p:cond delay="2500"/>
                            </p:stCondLst>
                            <p:childTnLst>
                              <p:par>
                                <p:cTn id="118" presetID="42" presetClass="path" presetSubtype="0" accel="50000" decel="50000" fill="hold" grpId="0" nodeType="afterEffect">
                                  <p:stCondLst>
                                    <p:cond delay="0"/>
                                  </p:stCondLst>
                                  <p:childTnLst>
                                    <p:animMotion origin="layout" path="M -1.97708E-6 -4.44444E-6 L 0.00156 0.18056 " pathEditMode="relative" rAng="0" ptsTypes="AA">
                                      <p:cBhvr>
                                        <p:cTn id="119" dur="500" fill="hold"/>
                                        <p:tgtEl>
                                          <p:spTgt spid="59"/>
                                        </p:tgtEl>
                                        <p:attrNameLst>
                                          <p:attrName>ppt_x</p:attrName>
                                          <p:attrName>ppt_y</p:attrName>
                                        </p:attrNameLst>
                                      </p:cBhvr>
                                      <p:rCtr x="78" y="9028"/>
                                    </p:animMotion>
                                  </p:childTnLst>
                                </p:cTn>
                              </p:par>
                            </p:childTnLst>
                          </p:cTn>
                        </p:par>
                        <p:par>
                          <p:cTn id="120" fill="hold">
                            <p:stCondLst>
                              <p:cond delay="3000"/>
                            </p:stCondLst>
                            <p:childTnLst>
                              <p:par>
                                <p:cTn id="121" presetID="1" presetClass="entr" presetSubtype="0" fill="hold" grpId="1" nodeType="afterEffect">
                                  <p:stCondLst>
                                    <p:cond delay="0"/>
                                  </p:stCondLst>
                                  <p:childTnLst>
                                    <p:set>
                                      <p:cBhvr>
                                        <p:cTn id="122" dur="1" fill="hold">
                                          <p:stCondLst>
                                            <p:cond delay="0"/>
                                          </p:stCondLst>
                                        </p:cTn>
                                        <p:tgtEl>
                                          <p:spTgt spid="60"/>
                                        </p:tgtEl>
                                        <p:attrNameLst>
                                          <p:attrName>style.visibility</p:attrName>
                                        </p:attrNameLst>
                                      </p:cBhvr>
                                      <p:to>
                                        <p:strVal val="visible"/>
                                      </p:to>
                                    </p:set>
                                  </p:childTnLst>
                                </p:cTn>
                              </p:par>
                            </p:childTnLst>
                          </p:cTn>
                        </p:par>
                        <p:par>
                          <p:cTn id="123" fill="hold">
                            <p:stCondLst>
                              <p:cond delay="3000"/>
                            </p:stCondLst>
                            <p:childTnLst>
                              <p:par>
                                <p:cTn id="124" presetID="42" presetClass="path" presetSubtype="0" accel="50000" decel="50000" fill="hold" grpId="0" nodeType="afterEffect">
                                  <p:stCondLst>
                                    <p:cond delay="0"/>
                                  </p:stCondLst>
                                  <p:childTnLst>
                                    <p:animMotion origin="layout" path="M -8.4397E-7 0 L -8.4397E-7 0.25625 " pathEditMode="relative" rAng="0" ptsTypes="AA">
                                      <p:cBhvr>
                                        <p:cTn id="125" dur="500" fill="hold"/>
                                        <p:tgtEl>
                                          <p:spTgt spid="60"/>
                                        </p:tgtEl>
                                        <p:attrNameLst>
                                          <p:attrName>ppt_x</p:attrName>
                                          <p:attrName>ppt_y</p:attrName>
                                        </p:attrNameLst>
                                      </p:cBhvr>
                                      <p:rCtr x="0" y="12801"/>
                                    </p:animMotion>
                                  </p:childTnLst>
                                </p:cTn>
                              </p:par>
                            </p:childTnLst>
                          </p:cTn>
                        </p:par>
                        <p:par>
                          <p:cTn id="126" fill="hold">
                            <p:stCondLst>
                              <p:cond delay="3500"/>
                            </p:stCondLst>
                            <p:childTnLst>
                              <p:par>
                                <p:cTn id="127" presetID="1" presetClass="entr" presetSubtype="0" fill="hold" grpId="1" nodeType="after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childTnLst>
                          </p:cTn>
                        </p:par>
                        <p:par>
                          <p:cTn id="129" fill="hold">
                            <p:stCondLst>
                              <p:cond delay="3500"/>
                            </p:stCondLst>
                            <p:childTnLst>
                              <p:par>
                                <p:cTn id="130" presetID="42" presetClass="path" presetSubtype="0" accel="50000" decel="50000" fill="hold" grpId="0" nodeType="afterEffect">
                                  <p:stCondLst>
                                    <p:cond delay="0"/>
                                  </p:stCondLst>
                                  <p:childTnLst>
                                    <p:animMotion origin="layout" path="M -4.37614E-7 0 L -4.37614E-7 0.25625 " pathEditMode="relative" rAng="0" ptsTypes="AA">
                                      <p:cBhvr>
                                        <p:cTn id="131" dur="500" fill="hold"/>
                                        <p:tgtEl>
                                          <p:spTgt spid="61"/>
                                        </p:tgtEl>
                                        <p:attrNameLst>
                                          <p:attrName>ppt_x</p:attrName>
                                          <p:attrName>ppt_y</p:attrName>
                                        </p:attrNameLst>
                                      </p:cBhvr>
                                      <p:rCtr x="0" y="12801"/>
                                    </p:animMotion>
                                  </p:childTnLst>
                                </p:cTn>
                              </p:par>
                            </p:childTnLst>
                          </p:cTn>
                        </p:par>
                        <p:par>
                          <p:cTn id="132" fill="hold">
                            <p:stCondLst>
                              <p:cond delay="4000"/>
                            </p:stCondLst>
                            <p:childTnLst>
                              <p:par>
                                <p:cTn id="133" presetID="1" presetClass="entr" presetSubtype="0" fill="hold" grpId="1" nodeType="afterEffect">
                                  <p:stCondLst>
                                    <p:cond delay="0"/>
                                  </p:stCondLst>
                                  <p:childTnLst>
                                    <p:set>
                                      <p:cBhvr>
                                        <p:cTn id="134" dur="1" fill="hold">
                                          <p:stCondLst>
                                            <p:cond delay="0"/>
                                          </p:stCondLst>
                                        </p:cTn>
                                        <p:tgtEl>
                                          <p:spTgt spid="62"/>
                                        </p:tgtEl>
                                        <p:attrNameLst>
                                          <p:attrName>style.visibility</p:attrName>
                                        </p:attrNameLst>
                                      </p:cBhvr>
                                      <p:to>
                                        <p:strVal val="visible"/>
                                      </p:to>
                                    </p:set>
                                  </p:childTnLst>
                                </p:cTn>
                              </p:par>
                            </p:childTnLst>
                          </p:cTn>
                        </p:par>
                        <p:par>
                          <p:cTn id="135" fill="hold">
                            <p:stCondLst>
                              <p:cond delay="4000"/>
                            </p:stCondLst>
                            <p:childTnLst>
                              <p:par>
                                <p:cTn id="136" presetID="42" presetClass="path" presetSubtype="0" accel="50000" decel="50000" fill="hold" grpId="0" nodeType="afterEffect">
                                  <p:stCondLst>
                                    <p:cond delay="0"/>
                                  </p:stCondLst>
                                  <p:childTnLst>
                                    <p:animMotion origin="layout" path="M -3.49049E-6 -4.44444E-6 L -3.49049E-6 0.18056 " pathEditMode="relative" rAng="0" ptsTypes="AA">
                                      <p:cBhvr>
                                        <p:cTn id="137" dur="500" fill="hold"/>
                                        <p:tgtEl>
                                          <p:spTgt spid="62"/>
                                        </p:tgtEl>
                                        <p:attrNameLst>
                                          <p:attrName>ppt_x</p:attrName>
                                          <p:attrName>ppt_y</p:attrName>
                                        </p:attrNameLst>
                                      </p:cBhvr>
                                      <p:rCtr x="0" y="9028"/>
                                    </p:animMotion>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75"/>
                                        </p:tgtEl>
                                        <p:attrNameLst>
                                          <p:attrName>style.visibility</p:attrName>
                                        </p:attrNameLst>
                                      </p:cBhvr>
                                      <p:to>
                                        <p:strVal val="visible"/>
                                      </p:to>
                                    </p:set>
                                  </p:childTnLst>
                                </p:cTn>
                              </p:par>
                              <p:par>
                                <p:cTn id="142" presetID="1" presetClass="exit" presetSubtype="0" fill="hold" grpId="2" nodeType="withEffect">
                                  <p:stCondLst>
                                    <p:cond delay="0"/>
                                  </p:stCondLst>
                                  <p:childTnLst>
                                    <p:set>
                                      <p:cBhvr>
                                        <p:cTn id="143" dur="1" fill="hold">
                                          <p:stCondLst>
                                            <p:cond delay="0"/>
                                          </p:stCondLst>
                                        </p:cTn>
                                        <p:tgtEl>
                                          <p:spTgt spid="54"/>
                                        </p:tgtEl>
                                        <p:attrNameLst>
                                          <p:attrName>style.visibility</p:attrName>
                                        </p:attrNameLst>
                                      </p:cBhvr>
                                      <p:to>
                                        <p:strVal val="hidden"/>
                                      </p:to>
                                    </p:set>
                                  </p:childTnLst>
                                </p:cTn>
                              </p:par>
                              <p:par>
                                <p:cTn id="144" presetID="1" presetClass="exit" presetSubtype="0" fill="hold" grpId="2" nodeType="withEffect">
                                  <p:stCondLst>
                                    <p:cond delay="0"/>
                                  </p:stCondLst>
                                  <p:childTnLst>
                                    <p:set>
                                      <p:cBhvr>
                                        <p:cTn id="145" dur="1" fill="hold">
                                          <p:stCondLst>
                                            <p:cond delay="0"/>
                                          </p:stCondLst>
                                        </p:cTn>
                                        <p:tgtEl>
                                          <p:spTgt spid="56"/>
                                        </p:tgtEl>
                                        <p:attrNameLst>
                                          <p:attrName>style.visibility</p:attrName>
                                        </p:attrNameLst>
                                      </p:cBhvr>
                                      <p:to>
                                        <p:strVal val="hidden"/>
                                      </p:to>
                                    </p:set>
                                  </p:childTnLst>
                                </p:cTn>
                              </p:par>
                              <p:par>
                                <p:cTn id="146" presetID="1" presetClass="exit" presetSubtype="0" fill="hold" grpId="2" nodeType="withEffect">
                                  <p:stCondLst>
                                    <p:cond delay="0"/>
                                  </p:stCondLst>
                                  <p:childTnLst>
                                    <p:set>
                                      <p:cBhvr>
                                        <p:cTn id="147" dur="1" fill="hold">
                                          <p:stCondLst>
                                            <p:cond delay="0"/>
                                          </p:stCondLst>
                                        </p:cTn>
                                        <p:tgtEl>
                                          <p:spTgt spid="57"/>
                                        </p:tgtEl>
                                        <p:attrNameLst>
                                          <p:attrName>style.visibility</p:attrName>
                                        </p:attrNameLst>
                                      </p:cBhvr>
                                      <p:to>
                                        <p:strVal val="hidden"/>
                                      </p:to>
                                    </p:set>
                                  </p:childTnLst>
                                </p:cTn>
                              </p:par>
                              <p:par>
                                <p:cTn id="148" presetID="1" presetClass="exit" presetSubtype="0" fill="hold" grpId="2" nodeType="withEffect">
                                  <p:stCondLst>
                                    <p:cond delay="0"/>
                                  </p:stCondLst>
                                  <p:childTnLst>
                                    <p:set>
                                      <p:cBhvr>
                                        <p:cTn id="149" dur="1" fill="hold">
                                          <p:stCondLst>
                                            <p:cond delay="0"/>
                                          </p:stCondLst>
                                        </p:cTn>
                                        <p:tgtEl>
                                          <p:spTgt spid="58"/>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59"/>
                                        </p:tgtEl>
                                        <p:attrNameLst>
                                          <p:attrName>style.visibility</p:attrName>
                                        </p:attrNameLst>
                                      </p:cBhvr>
                                      <p:to>
                                        <p:strVal val="hidden"/>
                                      </p:to>
                                    </p:set>
                                  </p:childTnLst>
                                </p:cTn>
                              </p:par>
                              <p:par>
                                <p:cTn id="152" presetID="1" presetClass="exit" presetSubtype="0" fill="hold" grpId="2" nodeType="withEffect">
                                  <p:stCondLst>
                                    <p:cond delay="0"/>
                                  </p:stCondLst>
                                  <p:childTnLst>
                                    <p:set>
                                      <p:cBhvr>
                                        <p:cTn id="153" dur="1" fill="hold">
                                          <p:stCondLst>
                                            <p:cond delay="0"/>
                                          </p:stCondLst>
                                        </p:cTn>
                                        <p:tgtEl>
                                          <p:spTgt spid="60"/>
                                        </p:tgtEl>
                                        <p:attrNameLst>
                                          <p:attrName>style.visibility</p:attrName>
                                        </p:attrNameLst>
                                      </p:cBhvr>
                                      <p:to>
                                        <p:strVal val="hidden"/>
                                      </p:to>
                                    </p:set>
                                  </p:childTnLst>
                                </p:cTn>
                              </p:par>
                              <p:par>
                                <p:cTn id="154" presetID="1" presetClass="exit" presetSubtype="0" fill="hold" grpId="2" nodeType="withEffect">
                                  <p:stCondLst>
                                    <p:cond delay="0"/>
                                  </p:stCondLst>
                                  <p:childTnLst>
                                    <p:set>
                                      <p:cBhvr>
                                        <p:cTn id="155" dur="1" fill="hold">
                                          <p:stCondLst>
                                            <p:cond delay="0"/>
                                          </p:stCondLst>
                                        </p:cTn>
                                        <p:tgtEl>
                                          <p:spTgt spid="61"/>
                                        </p:tgtEl>
                                        <p:attrNameLst>
                                          <p:attrName>style.visibility</p:attrName>
                                        </p:attrNameLst>
                                      </p:cBhvr>
                                      <p:to>
                                        <p:strVal val="hidden"/>
                                      </p:to>
                                    </p:set>
                                  </p:childTnLst>
                                </p:cTn>
                              </p:par>
                              <p:par>
                                <p:cTn id="156" presetID="1" presetClass="exit" presetSubtype="0" fill="hold" grpId="2" nodeType="withEffect">
                                  <p:stCondLst>
                                    <p:cond delay="0"/>
                                  </p:stCondLst>
                                  <p:childTnLst>
                                    <p:set>
                                      <p:cBhvr>
                                        <p:cTn id="157" dur="1" fill="hold">
                                          <p:stCondLst>
                                            <p:cond delay="0"/>
                                          </p:stCondLst>
                                        </p:cTn>
                                        <p:tgtEl>
                                          <p:spTgt spid="62"/>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31"/>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63"/>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43"/>
                                        </p:tgtEl>
                                      </p:cBhvr>
                                    </p:animEffect>
                                    <p:set>
                                      <p:cBhvr>
                                        <p:cTn id="164" dur="1" fill="hold">
                                          <p:stCondLst>
                                            <p:cond delay="499"/>
                                          </p:stCondLst>
                                        </p:cTn>
                                        <p:tgtEl>
                                          <p:spTgt spid="43"/>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42"/>
                                        </p:tgtEl>
                                      </p:cBhvr>
                                    </p:animEffect>
                                    <p:set>
                                      <p:cBhvr>
                                        <p:cTn id="167" dur="1" fill="hold">
                                          <p:stCondLst>
                                            <p:cond delay="499"/>
                                          </p:stCondLst>
                                        </p:cTn>
                                        <p:tgtEl>
                                          <p:spTgt spid="42"/>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41"/>
                                        </p:tgtEl>
                                      </p:cBhvr>
                                    </p:animEffect>
                                    <p:set>
                                      <p:cBhvr>
                                        <p:cTn id="170" dur="1" fill="hold">
                                          <p:stCondLst>
                                            <p:cond delay="499"/>
                                          </p:stCondLst>
                                        </p:cTn>
                                        <p:tgtEl>
                                          <p:spTgt spid="41"/>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21"/>
                                        </p:tgtEl>
                                      </p:cBhvr>
                                    </p:animEffect>
                                    <p:set>
                                      <p:cBhvr>
                                        <p:cTn id="173" dur="1" fill="hold">
                                          <p:stCondLst>
                                            <p:cond delay="499"/>
                                          </p:stCondLst>
                                        </p:cTn>
                                        <p:tgtEl>
                                          <p:spTgt spid="21"/>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23"/>
                                        </p:tgtEl>
                                      </p:cBhvr>
                                    </p:animEffect>
                                    <p:set>
                                      <p:cBhvr>
                                        <p:cTn id="176" dur="1" fill="hold">
                                          <p:stCondLst>
                                            <p:cond delay="499"/>
                                          </p:stCondLst>
                                        </p:cTn>
                                        <p:tgtEl>
                                          <p:spTgt spid="23"/>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500"/>
                                        <p:tgtEl>
                                          <p:spTgt spid="28"/>
                                        </p:tgtEl>
                                      </p:cBhvr>
                                    </p:animEffect>
                                    <p:set>
                                      <p:cBhvr>
                                        <p:cTn id="179" dur="1" fill="hold">
                                          <p:stCondLst>
                                            <p:cond delay="499"/>
                                          </p:stCondLst>
                                        </p:cTn>
                                        <p:tgtEl>
                                          <p:spTgt spid="28"/>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27"/>
                                        </p:tgtEl>
                                      </p:cBhvr>
                                    </p:animEffect>
                                    <p:set>
                                      <p:cBhvr>
                                        <p:cTn id="182" dur="1" fill="hold">
                                          <p:stCondLst>
                                            <p:cond delay="499"/>
                                          </p:stCondLst>
                                        </p:cTn>
                                        <p:tgtEl>
                                          <p:spTgt spid="27"/>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25"/>
                                        </p:tgtEl>
                                      </p:cBhvr>
                                    </p:animEffect>
                                    <p:set>
                                      <p:cBhvr>
                                        <p:cTn id="185" dur="1" fill="hold">
                                          <p:stCondLst>
                                            <p:cond delay="499"/>
                                          </p:stCondLst>
                                        </p:cTn>
                                        <p:tgtEl>
                                          <p:spTgt spid="25"/>
                                        </p:tgtEl>
                                        <p:attrNameLst>
                                          <p:attrName>style.visibility</p:attrName>
                                        </p:attrNameLst>
                                      </p:cBhvr>
                                      <p:to>
                                        <p:strVal val="hidden"/>
                                      </p:to>
                                    </p:set>
                                  </p:childTnLst>
                                </p:cTn>
                              </p:par>
                              <p:par>
                                <p:cTn id="186" presetID="10" presetClass="entr" presetSubtype="0" fill="hold" grpId="0" nodeType="withEffect">
                                  <p:stCondLst>
                                    <p:cond delay="0"/>
                                  </p:stCondLst>
                                  <p:childTnLst>
                                    <p:set>
                                      <p:cBhvr>
                                        <p:cTn id="187" dur="1" fill="hold">
                                          <p:stCondLst>
                                            <p:cond delay="0"/>
                                          </p:stCondLst>
                                        </p:cTn>
                                        <p:tgtEl>
                                          <p:spTgt spid="64"/>
                                        </p:tgtEl>
                                        <p:attrNameLst>
                                          <p:attrName>style.visibility</p:attrName>
                                        </p:attrNameLst>
                                      </p:cBhvr>
                                      <p:to>
                                        <p:strVal val="visible"/>
                                      </p:to>
                                    </p:set>
                                    <p:animEffect transition="in" filter="fade">
                                      <p:cBhvr>
                                        <p:cTn id="188" dur="500"/>
                                        <p:tgtEl>
                                          <p:spTgt spid="64"/>
                                        </p:tgtEl>
                                      </p:cBhvr>
                                    </p:animEffect>
                                  </p:childTnLst>
                                </p:cTn>
                              </p:par>
                              <p:par>
                                <p:cTn id="189" presetID="10" presetClass="exit" presetSubtype="0" fill="hold" nodeType="withEffect">
                                  <p:stCondLst>
                                    <p:cond delay="0"/>
                                  </p:stCondLst>
                                  <p:childTnLst>
                                    <p:animEffect transition="out" filter="fade">
                                      <p:cBhvr>
                                        <p:cTn id="190" dur="500"/>
                                        <p:tgtEl>
                                          <p:spTgt spid="30"/>
                                        </p:tgtEl>
                                      </p:cBhvr>
                                    </p:animEffect>
                                    <p:set>
                                      <p:cBhvr>
                                        <p:cTn id="191" dur="1" fill="hold">
                                          <p:stCondLst>
                                            <p:cond delay="499"/>
                                          </p:stCondLst>
                                        </p:cTn>
                                        <p:tgtEl>
                                          <p:spTgt spid="30"/>
                                        </p:tgtEl>
                                        <p:attrNameLst>
                                          <p:attrName>style.visibility</p:attrName>
                                        </p:attrNameLst>
                                      </p:cBhvr>
                                      <p:to>
                                        <p:strVal val="hidden"/>
                                      </p:to>
                                    </p:set>
                                  </p:childTnLst>
                                </p:cTn>
                              </p:par>
                            </p:childTnLst>
                          </p:cTn>
                        </p:par>
                        <p:par>
                          <p:cTn id="192" fill="hold">
                            <p:stCondLst>
                              <p:cond delay="500"/>
                            </p:stCondLst>
                            <p:childTnLst>
                              <p:par>
                                <p:cTn id="193" presetID="43" presetClass="path" presetSubtype="0" accel="50000" decel="50000" fill="hold" nodeType="afterEffect">
                                  <p:stCondLst>
                                    <p:cond delay="0"/>
                                  </p:stCondLst>
                                  <p:childTnLst>
                                    <p:animMotion origin="layout" path="M -1.21125E-6 0 L 0.16515 0 C 0.23926 0 0.33069 -0.07755 0.33069 -0.13958 L 0.33069 -0.27847 " pathEditMode="relative" rAng="0" ptsTypes="AAAA">
                                      <p:cBhvr>
                                        <p:cTn id="194" dur="2000" fill="hold"/>
                                        <p:tgtEl>
                                          <p:spTgt spid="75"/>
                                        </p:tgtEl>
                                        <p:attrNameLst>
                                          <p:attrName>ppt_x</p:attrName>
                                          <p:attrName>ppt_y</p:attrName>
                                        </p:attrNameLst>
                                      </p:cBhvr>
                                      <p:rCtr x="16528" y="-13935"/>
                                    </p:animMotion>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76"/>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78"/>
                                        </p:tgtEl>
                                        <p:attrNameLst>
                                          <p:attrName>style.visibility</p:attrName>
                                        </p:attrNameLst>
                                      </p:cBhvr>
                                      <p:to>
                                        <p:strVal val="visible"/>
                                      </p:to>
                                    </p:set>
                                  </p:childTnLst>
                                </p:cTn>
                              </p:par>
                            </p:childTnLst>
                          </p:cTn>
                        </p:par>
                        <p:par>
                          <p:cTn id="201" fill="hold">
                            <p:stCondLst>
                              <p:cond delay="0"/>
                            </p:stCondLst>
                            <p:childTnLst>
                              <p:par>
                                <p:cTn id="202" presetID="42" presetClass="exit" presetSubtype="0" fill="hold" grpId="1" nodeType="afterEffect">
                                  <p:stCondLst>
                                    <p:cond delay="1000"/>
                                  </p:stCondLst>
                                  <p:childTnLst>
                                    <p:animEffect transition="out" filter="fade">
                                      <p:cBhvr>
                                        <p:cTn id="203" dur="1000"/>
                                        <p:tgtEl>
                                          <p:spTgt spid="76"/>
                                        </p:tgtEl>
                                      </p:cBhvr>
                                    </p:animEffect>
                                    <p:anim calcmode="lin" valueType="num">
                                      <p:cBhvr>
                                        <p:cTn id="204" dur="1000"/>
                                        <p:tgtEl>
                                          <p:spTgt spid="76"/>
                                        </p:tgtEl>
                                        <p:attrNameLst>
                                          <p:attrName>ppt_x</p:attrName>
                                        </p:attrNameLst>
                                      </p:cBhvr>
                                      <p:tavLst>
                                        <p:tav tm="0">
                                          <p:val>
                                            <p:strVal val="ppt_x"/>
                                          </p:val>
                                        </p:tav>
                                        <p:tav tm="100000">
                                          <p:val>
                                            <p:strVal val="ppt_x"/>
                                          </p:val>
                                        </p:tav>
                                      </p:tavLst>
                                    </p:anim>
                                    <p:anim calcmode="lin" valueType="num">
                                      <p:cBhvr>
                                        <p:cTn id="205" dur="1000"/>
                                        <p:tgtEl>
                                          <p:spTgt spid="76"/>
                                        </p:tgtEl>
                                        <p:attrNameLst>
                                          <p:attrName>ppt_y</p:attrName>
                                        </p:attrNameLst>
                                      </p:cBhvr>
                                      <p:tavLst>
                                        <p:tav tm="0">
                                          <p:val>
                                            <p:strVal val="ppt_y"/>
                                          </p:val>
                                        </p:tav>
                                        <p:tav tm="100000">
                                          <p:val>
                                            <p:strVal val="ppt_y+.1"/>
                                          </p:val>
                                        </p:tav>
                                      </p:tavLst>
                                    </p:anim>
                                    <p:set>
                                      <p:cBhvr>
                                        <p:cTn id="206" dur="1" fill="hold">
                                          <p:stCondLst>
                                            <p:cond delay="999"/>
                                          </p:stCondLst>
                                        </p:cTn>
                                        <p:tgtEl>
                                          <p:spTgt spid="76"/>
                                        </p:tgtEl>
                                        <p:attrNameLst>
                                          <p:attrName>style.visibility</p:attrName>
                                        </p:attrNameLst>
                                      </p:cBhvr>
                                      <p:to>
                                        <p:strVal val="hidden"/>
                                      </p:to>
                                    </p:set>
                                  </p:childTnLst>
                                </p:cTn>
                              </p:par>
                            </p:childTnLst>
                          </p:cTn>
                        </p:par>
                        <p:par>
                          <p:cTn id="207" fill="hold">
                            <p:stCondLst>
                              <p:cond delay="2000"/>
                            </p:stCondLst>
                            <p:childTnLst>
                              <p:par>
                                <p:cTn id="208" presetID="26" presetClass="entr" presetSubtype="0" fill="hold" grpId="0" nodeType="afterEffect">
                                  <p:stCondLst>
                                    <p:cond delay="0"/>
                                  </p:stCondLst>
                                  <p:childTnLst>
                                    <p:set>
                                      <p:cBhvr>
                                        <p:cTn id="209" dur="1" fill="hold">
                                          <p:stCondLst>
                                            <p:cond delay="0"/>
                                          </p:stCondLst>
                                        </p:cTn>
                                        <p:tgtEl>
                                          <p:spTgt spid="77"/>
                                        </p:tgtEl>
                                        <p:attrNameLst>
                                          <p:attrName>style.visibility</p:attrName>
                                        </p:attrNameLst>
                                      </p:cBhvr>
                                      <p:to>
                                        <p:strVal val="visible"/>
                                      </p:to>
                                    </p:set>
                                    <p:animEffect transition="in" filter="wipe(down)">
                                      <p:cBhvr>
                                        <p:cTn id="210" dur="580">
                                          <p:stCondLst>
                                            <p:cond delay="0"/>
                                          </p:stCondLst>
                                        </p:cTn>
                                        <p:tgtEl>
                                          <p:spTgt spid="77"/>
                                        </p:tgtEl>
                                      </p:cBhvr>
                                    </p:animEffect>
                                    <p:anim calcmode="lin" valueType="num">
                                      <p:cBhvr>
                                        <p:cTn id="211"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212"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213"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214"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215"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216" dur="26">
                                          <p:stCondLst>
                                            <p:cond delay="650"/>
                                          </p:stCondLst>
                                        </p:cTn>
                                        <p:tgtEl>
                                          <p:spTgt spid="77"/>
                                        </p:tgtEl>
                                      </p:cBhvr>
                                      <p:to x="100000" y="60000"/>
                                    </p:animScale>
                                    <p:animScale>
                                      <p:cBhvr>
                                        <p:cTn id="217" dur="166" decel="50000">
                                          <p:stCondLst>
                                            <p:cond delay="676"/>
                                          </p:stCondLst>
                                        </p:cTn>
                                        <p:tgtEl>
                                          <p:spTgt spid="77"/>
                                        </p:tgtEl>
                                      </p:cBhvr>
                                      <p:to x="100000" y="100000"/>
                                    </p:animScale>
                                    <p:animScale>
                                      <p:cBhvr>
                                        <p:cTn id="218" dur="26">
                                          <p:stCondLst>
                                            <p:cond delay="1312"/>
                                          </p:stCondLst>
                                        </p:cTn>
                                        <p:tgtEl>
                                          <p:spTgt spid="77"/>
                                        </p:tgtEl>
                                      </p:cBhvr>
                                      <p:to x="100000" y="80000"/>
                                    </p:animScale>
                                    <p:animScale>
                                      <p:cBhvr>
                                        <p:cTn id="219" dur="166" decel="50000">
                                          <p:stCondLst>
                                            <p:cond delay="1338"/>
                                          </p:stCondLst>
                                        </p:cTn>
                                        <p:tgtEl>
                                          <p:spTgt spid="77"/>
                                        </p:tgtEl>
                                      </p:cBhvr>
                                      <p:to x="100000" y="100000"/>
                                    </p:animScale>
                                    <p:animScale>
                                      <p:cBhvr>
                                        <p:cTn id="220" dur="26">
                                          <p:stCondLst>
                                            <p:cond delay="1642"/>
                                          </p:stCondLst>
                                        </p:cTn>
                                        <p:tgtEl>
                                          <p:spTgt spid="77"/>
                                        </p:tgtEl>
                                      </p:cBhvr>
                                      <p:to x="100000" y="90000"/>
                                    </p:animScale>
                                    <p:animScale>
                                      <p:cBhvr>
                                        <p:cTn id="221" dur="166" decel="50000">
                                          <p:stCondLst>
                                            <p:cond delay="1668"/>
                                          </p:stCondLst>
                                        </p:cTn>
                                        <p:tgtEl>
                                          <p:spTgt spid="77"/>
                                        </p:tgtEl>
                                      </p:cBhvr>
                                      <p:to x="100000" y="100000"/>
                                    </p:animScale>
                                    <p:animScale>
                                      <p:cBhvr>
                                        <p:cTn id="222" dur="26">
                                          <p:stCondLst>
                                            <p:cond delay="1808"/>
                                          </p:stCondLst>
                                        </p:cTn>
                                        <p:tgtEl>
                                          <p:spTgt spid="77"/>
                                        </p:tgtEl>
                                      </p:cBhvr>
                                      <p:to x="100000" y="95000"/>
                                    </p:animScale>
                                    <p:animScale>
                                      <p:cBhvr>
                                        <p:cTn id="223" dur="166" decel="50000">
                                          <p:stCondLst>
                                            <p:cond delay="1834"/>
                                          </p:stCondLst>
                                        </p:cTn>
                                        <p:tgtEl>
                                          <p:spTgt spid="77"/>
                                        </p:tgtEl>
                                      </p:cBhvr>
                                      <p:to x="100000" y="100000"/>
                                    </p:animScale>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82"/>
                                        </p:tgtEl>
                                        <p:attrNameLst>
                                          <p:attrName>style.visibility</p:attrName>
                                        </p:attrNameLst>
                                      </p:cBhvr>
                                      <p:to>
                                        <p:strVal val="visible"/>
                                      </p:to>
                                    </p:set>
                                    <p:animEffect transition="in" filter="fade">
                                      <p:cBhvr>
                                        <p:cTn id="228" dur="500"/>
                                        <p:tgtEl>
                                          <p:spTgt spid="82"/>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91"/>
                                        </p:tgtEl>
                                        <p:attrNameLst>
                                          <p:attrName>style.visibility</p:attrName>
                                        </p:attrNameLst>
                                      </p:cBhvr>
                                      <p:to>
                                        <p:strVal val="visible"/>
                                      </p:to>
                                    </p:set>
                                    <p:animEffect transition="in" filter="fade">
                                      <p:cBhvr>
                                        <p:cTn id="231" dur="500"/>
                                        <p:tgtEl>
                                          <p:spTgt spid="91"/>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92"/>
                                        </p:tgtEl>
                                        <p:attrNameLst>
                                          <p:attrName>style.visibility</p:attrName>
                                        </p:attrNameLst>
                                      </p:cBhvr>
                                      <p:to>
                                        <p:strVal val="visible"/>
                                      </p:to>
                                    </p:set>
                                    <p:animEffect transition="in" filter="fade">
                                      <p:cBhvr>
                                        <p:cTn id="234" dur="500"/>
                                        <p:tgtEl>
                                          <p:spTgt spid="92"/>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83"/>
                                        </p:tgtEl>
                                        <p:attrNameLst>
                                          <p:attrName>style.visibility</p:attrName>
                                        </p:attrNameLst>
                                      </p:cBhvr>
                                      <p:to>
                                        <p:strVal val="visible"/>
                                      </p:to>
                                    </p:set>
                                    <p:animEffect transition="in" filter="fade">
                                      <p:cBhvr>
                                        <p:cTn id="237" dur="500"/>
                                        <p:tgtEl>
                                          <p:spTgt spid="83"/>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84"/>
                                        </p:tgtEl>
                                        <p:attrNameLst>
                                          <p:attrName>style.visibility</p:attrName>
                                        </p:attrNameLst>
                                      </p:cBhvr>
                                      <p:to>
                                        <p:strVal val="visible"/>
                                      </p:to>
                                    </p:set>
                                    <p:animEffect transition="in" filter="fade">
                                      <p:cBhvr>
                                        <p:cTn id="240" dur="500"/>
                                        <p:tgtEl>
                                          <p:spTgt spid="84"/>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90"/>
                                        </p:tgtEl>
                                        <p:attrNameLst>
                                          <p:attrName>style.visibility</p:attrName>
                                        </p:attrNameLst>
                                      </p:cBhvr>
                                      <p:to>
                                        <p:strVal val="visible"/>
                                      </p:to>
                                    </p:set>
                                    <p:animEffect transition="in" filter="fade">
                                      <p:cBhvr>
                                        <p:cTn id="243" dur="500"/>
                                        <p:tgtEl>
                                          <p:spTgt spid="90"/>
                                        </p:tgtEl>
                                      </p:cBhvr>
                                    </p:animEffect>
                                  </p:childTnLst>
                                </p:cTn>
                              </p:par>
                              <p:par>
                                <p:cTn id="244" presetID="1" presetClass="exit" presetSubtype="0" fill="hold" grpId="1" nodeType="withEffect">
                                  <p:stCondLst>
                                    <p:cond delay="0"/>
                                  </p:stCondLst>
                                  <p:childTnLst>
                                    <p:set>
                                      <p:cBhvr>
                                        <p:cTn id="245" dur="1" fill="hold">
                                          <p:stCondLst>
                                            <p:cond delay="0"/>
                                          </p:stCondLst>
                                        </p:cTn>
                                        <p:tgtEl>
                                          <p:spTgt spid="78"/>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110"/>
                                        </p:tgtEl>
                                        <p:attrNameLst>
                                          <p:attrName>style.visibility</p:attrName>
                                        </p:attrNameLst>
                                      </p:cBhvr>
                                      <p:to>
                                        <p:strVal val="visible"/>
                                      </p:to>
                                    </p:set>
                                  </p:childTnLst>
                                </p:cTn>
                              </p:par>
                              <p:par>
                                <p:cTn id="248" presetID="1" presetClass="entr" presetSubtype="0" fill="hold" grpId="0" nodeType="withEffect">
                                  <p:stCondLst>
                                    <p:cond delay="0"/>
                                  </p:stCondLst>
                                  <p:childTnLst>
                                    <p:set>
                                      <p:cBhvr>
                                        <p:cTn id="249" dur="1" fill="hold">
                                          <p:stCondLst>
                                            <p:cond delay="0"/>
                                          </p:stCondLst>
                                        </p:cTn>
                                        <p:tgtEl>
                                          <p:spTgt spid="102"/>
                                        </p:tgtEl>
                                        <p:attrNameLst>
                                          <p:attrName>style.visibility</p:attrName>
                                        </p:attrNameLst>
                                      </p:cBhvr>
                                      <p:to>
                                        <p:strVal val="visible"/>
                                      </p:to>
                                    </p:set>
                                  </p:childTnLst>
                                </p:cTn>
                              </p:par>
                              <p:par>
                                <p:cTn id="250" presetID="1" presetClass="entr" presetSubtype="0" fill="hold" grpId="0" nodeType="withEffect">
                                  <p:stCondLst>
                                    <p:cond delay="0"/>
                                  </p:stCondLst>
                                  <p:childTnLst>
                                    <p:set>
                                      <p:cBhvr>
                                        <p:cTn id="251" dur="1" fill="hold">
                                          <p:stCondLst>
                                            <p:cond delay="0"/>
                                          </p:stCondLst>
                                        </p:cTn>
                                        <p:tgtEl>
                                          <p:spTgt spid="104"/>
                                        </p:tgtEl>
                                        <p:attrNameLst>
                                          <p:attrName>style.visibility</p:attrName>
                                        </p:attrNameLst>
                                      </p:cBhvr>
                                      <p:to>
                                        <p:strVal val="visible"/>
                                      </p:to>
                                    </p:set>
                                  </p:childTnLst>
                                </p:cTn>
                              </p:par>
                              <p:par>
                                <p:cTn id="252" presetID="1" presetClass="entr" presetSubtype="0" fill="hold" grpId="0" nodeType="withEffect">
                                  <p:stCondLst>
                                    <p:cond delay="0"/>
                                  </p:stCondLst>
                                  <p:childTnLst>
                                    <p:set>
                                      <p:cBhvr>
                                        <p:cTn id="253" dur="1" fill="hold">
                                          <p:stCondLst>
                                            <p:cond delay="0"/>
                                          </p:stCondLst>
                                        </p:cTn>
                                        <p:tgtEl>
                                          <p:spTgt spid="105"/>
                                        </p:tgtEl>
                                        <p:attrNameLst>
                                          <p:attrName>style.visibility</p:attrName>
                                        </p:attrNameLst>
                                      </p:cBhvr>
                                      <p:to>
                                        <p:strVal val="visible"/>
                                      </p:to>
                                    </p:set>
                                  </p:childTnLst>
                                </p:cTn>
                              </p:par>
                              <p:par>
                                <p:cTn id="254" presetID="1" presetClass="entr" presetSubtype="0" fill="hold" grpId="0" nodeType="withEffect">
                                  <p:stCondLst>
                                    <p:cond delay="0"/>
                                  </p:stCondLst>
                                  <p:childTnLst>
                                    <p:set>
                                      <p:cBhvr>
                                        <p:cTn id="255" dur="1" fill="hold">
                                          <p:stCondLst>
                                            <p:cond delay="0"/>
                                          </p:stCondLst>
                                        </p:cTn>
                                        <p:tgtEl>
                                          <p:spTgt spid="111"/>
                                        </p:tgtEl>
                                        <p:attrNameLst>
                                          <p:attrName>style.visibility</p:attrName>
                                        </p:attrNameLst>
                                      </p:cBhvr>
                                      <p:to>
                                        <p:strVal val="visible"/>
                                      </p:to>
                                    </p:set>
                                  </p:childTnLst>
                                </p:cTn>
                              </p:par>
                              <p:par>
                                <p:cTn id="256" presetID="1" presetClass="entr" presetSubtype="0" fill="hold" grpId="0" nodeType="withEffect">
                                  <p:stCondLst>
                                    <p:cond delay="0"/>
                                  </p:stCondLst>
                                  <p:childTnLst>
                                    <p:set>
                                      <p:cBhvr>
                                        <p:cTn id="257" dur="1" fill="hold">
                                          <p:stCondLst>
                                            <p:cond delay="0"/>
                                          </p:stCondLst>
                                        </p:cTn>
                                        <p:tgtEl>
                                          <p:spTgt spid="106"/>
                                        </p:tgtEl>
                                        <p:attrNameLst>
                                          <p:attrName>style.visibility</p:attrName>
                                        </p:attrNameLst>
                                      </p:cBhvr>
                                      <p:to>
                                        <p:strVal val="visible"/>
                                      </p:to>
                                    </p:set>
                                  </p:childTnLst>
                                </p:cTn>
                              </p:par>
                              <p:par>
                                <p:cTn id="258" presetID="1" presetClass="entr" presetSubtype="0" fill="hold" grpId="0" nodeType="withEffect">
                                  <p:stCondLst>
                                    <p:cond delay="0"/>
                                  </p:stCondLst>
                                  <p:childTnLst>
                                    <p:set>
                                      <p:cBhvr>
                                        <p:cTn id="259" dur="1" fill="hold">
                                          <p:stCondLst>
                                            <p:cond delay="0"/>
                                          </p:stCondLst>
                                        </p:cTn>
                                        <p:tgtEl>
                                          <p:spTgt spid="107"/>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10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109"/>
                                        </p:tgtEl>
                                        <p:attrNameLst>
                                          <p:attrName>style.visibility</p:attrName>
                                        </p:attrNameLst>
                                      </p:cBhvr>
                                      <p:to>
                                        <p:strVal val="visible"/>
                                      </p:to>
                                    </p:set>
                                  </p:childTnLst>
                                </p:cTn>
                              </p:par>
                              <p:par>
                                <p:cTn id="264" presetID="1" presetClass="exit" presetSubtype="0" fill="hold" nodeType="withEffect">
                                  <p:stCondLst>
                                    <p:cond delay="0"/>
                                  </p:stCondLst>
                                  <p:childTnLst>
                                    <p:set>
                                      <p:cBhvr>
                                        <p:cTn id="265" dur="1" fill="hold">
                                          <p:stCondLst>
                                            <p:cond delay="0"/>
                                          </p:stCondLst>
                                        </p:cTn>
                                        <p:tgtEl>
                                          <p:spTgt spid="75"/>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0" presetClass="path" presetSubtype="0" accel="50000" decel="50000" fill="hold" grpId="1" nodeType="clickEffect">
                                  <p:stCondLst>
                                    <p:cond delay="0"/>
                                  </p:stCondLst>
                                  <p:childTnLst>
                                    <p:animMotion origin="layout" path="M -4.733E-6 2.96296E-6 L -4.733E-6 0.00023 C 0.0004 0.00787 0.00053 0.01666 0.00157 0.025 C 0.00196 0.02847 0.00235 0.03055 0.00313 0.03426 L 0.00365 0.03703 C 0.00378 0.03796 0.00378 0.03889 0.00417 0.03981 C 0.00613 0.04514 0.00443 0.03981 0.00574 0.04537 C 0.006 0.04652 0.00639 0.04768 0.00678 0.04907 C 0.00691 0.04977 0.00704 0.05069 0.0073 0.05185 C 0.00743 0.05301 0.00743 0.05416 0.00782 0.05555 C 0.00795 0.05648 0.0086 0.05717 0.00886 0.05833 C 0.00925 0.05995 0.00951 0.06203 0.0099 0.06389 C 0.01003 0.06481 0.01003 0.06597 0.01042 0.06666 C 0.01212 0.06967 0.01277 0.07037 0.01407 0.075 C 0.01485 0.07777 0.01589 0.08194 0.0172 0.08426 C 0.01772 0.08518 0.01824 0.08588 0.01876 0.08703 C 0.01915 0.08773 0.01928 0.08889 0.0198 0.08981 C 0.02097 0.09236 0.02136 0.09259 0.02293 0.09444 C 0.02475 0.0993 0.02345 0.09629 0.0271 0.10277 C 0.02892 0.10602 0.02788 0.10509 0.03022 0.10648 C 0.03309 0.11435 0.02827 0.10208 0.03439 0.11296 C 0.03543 0.11481 0.03608 0.11713 0.03751 0.11852 C 0.04377 0.12407 0.03595 0.1169 0.04116 0.12222 C 0.04181 0.12268 0.04246 0.12315 0.04325 0.12407 C 0.04429 0.125 0.04533 0.12639 0.04637 0.12777 C 0.04689 0.12824 0.04728 0.12916 0.04793 0.12963 C 0.05015 0.13078 0.04885 0.13009 0.05158 0.13148 C 0.05653 0.14027 0.05015 0.12963 0.05471 0.13518 C 0.05523 0.13588 0.05562 0.13727 0.05627 0.13796 C 0.05718 0.13889 0.05835 0.13865 0.0594 0.13981 C 0.06382 0.1449 0.05809 0.13865 0.06252 0.14259 C 0.06304 0.14305 0.06343 0.14398 0.06408 0.14444 C 0.06474 0.1449 0.06539 0.1449 0.06617 0.14537 C 0.07242 0.14861 0.06656 0.14583 0.07138 0.14815 C 0.07177 0.14861 0.07424 0.15208 0.07502 0.15277 C 0.07541 0.15301 0.07607 0.15301 0.07659 0.1537 C 0.07763 0.15463 0.07867 0.15602 0.07971 0.1574 L 0.0844 0.16296 C 0.08818 0.16736 0.08349 0.16157 0.08753 0.16759 C 0.08792 0.16828 0.08857 0.16852 0.08909 0.16944 C 0.08961 0.17014 0.09065 0.17222 0.09065 0.17245 L 0.09065 0.17222 " pathEditMode="relative" rAng="0" ptsTypes="AAAAAAAAAAAAAAAAAAAAAAAAAAAAAAAAAAAAAAAAAA">
                                      <p:cBhvr>
                                        <p:cTn id="269" dur="500" fill="hold"/>
                                        <p:tgtEl>
                                          <p:spTgt spid="102"/>
                                        </p:tgtEl>
                                        <p:attrNameLst>
                                          <p:attrName>ppt_x</p:attrName>
                                          <p:attrName>ppt_y</p:attrName>
                                        </p:attrNameLst>
                                      </p:cBhvr>
                                      <p:rCtr x="4532" y="8611"/>
                                    </p:animMotion>
                                  </p:childTnLst>
                                </p:cTn>
                              </p:par>
                            </p:childTnLst>
                          </p:cTn>
                        </p:par>
                        <p:par>
                          <p:cTn id="270" fill="hold">
                            <p:stCondLst>
                              <p:cond delay="500"/>
                            </p:stCondLst>
                            <p:childTnLst>
                              <p:par>
                                <p:cTn id="271" presetID="0" presetClass="path" presetSubtype="0" accel="50000" decel="50000" fill="hold" grpId="3" nodeType="afterEffect">
                                  <p:stCondLst>
                                    <p:cond delay="0"/>
                                  </p:stCondLst>
                                  <p:childTnLst>
                                    <p:animMotion origin="layout" path="M 0.09065 0.17222 L 0.09065 0.17245 C 0.09248 0.17014 0.0943 0.16782 0.09638 0.16551 C 0.09704 0.16481 0.09782 0.16481 0.0986 0.16412 C 0.10472 0.15926 0.09847 0.16342 0.10355 0.16042 C 0.11071 0.16065 0.11761 0.16088 0.12478 0.16157 C 0.12751 0.1618 0.12842 0.1625 0.13051 0.16551 C 0.13103 0.1662 0.13142 0.16759 0.13194 0.16829 C 0.13337 0.17014 0.13494 0.17176 0.13624 0.17361 L 0.13845 0.17639 C 0.13923 0.17731 0.14002 0.17801 0.14067 0.17893 C 0.14275 0.1831 0.14158 0.18102 0.14431 0.18449 C 0.14483 0.18588 0.14522 0.18727 0.14575 0.18866 C 0.14627 0.18958 0.14679 0.19028 0.14731 0.1912 C 0.14822 0.19375 0.14926 0.19653 0.15004 0.1993 C 0.152 0.20625 0.15096 0.20324 0.15304 0.20879 C 0.15473 0.21805 0.15343 0.21481 0.1559 0.21967 C 0.15617 0.22176 0.15643 0.2243 0.15669 0.22639 C 0.15695 0.22801 0.15734 0.22986 0.15747 0.23171 C 0.15773 0.23704 0.15773 0.24259 0.15812 0.24792 C 0.15825 0.24977 0.15877 0.25139 0.1589 0.25347 C 0.1589 0.25741 0.1589 0.26157 0.1589 0.26551 L 0.1589 0.26597 " pathEditMode="fixed" rAng="0" ptsTypes="AAAAAAAAAAAAAAAAAAAAAAA">
                                      <p:cBhvr>
                                        <p:cTn id="272" dur="500" fill="hold"/>
                                        <p:tgtEl>
                                          <p:spTgt spid="102"/>
                                        </p:tgtEl>
                                        <p:attrNameLst>
                                          <p:attrName>ppt_x</p:attrName>
                                          <p:attrName>ppt_y</p:attrName>
                                        </p:attrNameLst>
                                      </p:cBhvr>
                                      <p:rCtr x="3412" y="4097"/>
                                    </p:animMotion>
                                  </p:childTnLst>
                                </p:cTn>
                              </p:par>
                            </p:childTnLst>
                          </p:cTn>
                        </p:par>
                        <p:par>
                          <p:cTn id="273" fill="hold">
                            <p:stCondLst>
                              <p:cond delay="1000"/>
                            </p:stCondLst>
                            <p:childTnLst>
                              <p:par>
                                <p:cTn id="274" presetID="10" presetClass="exit" presetSubtype="0" fill="hold" grpId="2" nodeType="afterEffect">
                                  <p:stCondLst>
                                    <p:cond delay="0"/>
                                  </p:stCondLst>
                                  <p:childTnLst>
                                    <p:animEffect transition="out" filter="fade">
                                      <p:cBhvr>
                                        <p:cTn id="275" dur="200"/>
                                        <p:tgtEl>
                                          <p:spTgt spid="102"/>
                                        </p:tgtEl>
                                      </p:cBhvr>
                                    </p:animEffect>
                                    <p:set>
                                      <p:cBhvr>
                                        <p:cTn id="276" dur="1" fill="hold">
                                          <p:stCondLst>
                                            <p:cond delay="199"/>
                                          </p:stCondLst>
                                        </p:cTn>
                                        <p:tgtEl>
                                          <p:spTgt spid="102"/>
                                        </p:tgtEl>
                                        <p:attrNameLst>
                                          <p:attrName>style.visibility</p:attrName>
                                        </p:attrNameLst>
                                      </p:cBhvr>
                                      <p:to>
                                        <p:strVal val="hidden"/>
                                      </p:to>
                                    </p:set>
                                  </p:childTnLst>
                                </p:cTn>
                              </p:par>
                            </p:childTnLst>
                          </p:cTn>
                        </p:par>
                        <p:par>
                          <p:cTn id="277" fill="hold">
                            <p:stCondLst>
                              <p:cond delay="1200"/>
                            </p:stCondLst>
                            <p:childTnLst>
                              <p:par>
                                <p:cTn id="278" presetID="26" presetClass="emph" presetSubtype="0" fill="hold" grpId="2" nodeType="afterEffect">
                                  <p:stCondLst>
                                    <p:cond delay="0"/>
                                  </p:stCondLst>
                                  <p:childTnLst>
                                    <p:animEffect transition="out" filter="fade">
                                      <p:cBhvr>
                                        <p:cTn id="279" dur="200" tmFilter="0, 0; .2, .5; .8, .5; 1, 0"/>
                                        <p:tgtEl>
                                          <p:spTgt spid="90"/>
                                        </p:tgtEl>
                                      </p:cBhvr>
                                    </p:animEffect>
                                    <p:animScale>
                                      <p:cBhvr>
                                        <p:cTn id="280" dur="100" autoRev="1" fill="hold"/>
                                        <p:tgtEl>
                                          <p:spTgt spid="90"/>
                                        </p:tgtEl>
                                      </p:cBhvr>
                                      <p:by x="105000" y="105000"/>
                                    </p:animScale>
                                  </p:childTnLst>
                                </p:cTn>
                              </p:par>
                            </p:childTnLst>
                          </p:cTn>
                        </p:par>
                        <p:par>
                          <p:cTn id="281" fill="hold">
                            <p:stCondLst>
                              <p:cond delay="1400"/>
                            </p:stCondLst>
                            <p:childTnLst>
                              <p:par>
                                <p:cTn id="282" presetID="26" presetClass="emph" presetSubtype="0" fill="hold" grpId="2" nodeType="afterEffect">
                                  <p:stCondLst>
                                    <p:cond delay="0"/>
                                  </p:stCondLst>
                                  <p:childTnLst>
                                    <p:animEffect transition="out" filter="fade">
                                      <p:cBhvr>
                                        <p:cTn id="283" dur="200" tmFilter="0, 0; .2, .5; .8, .5; 1, 0"/>
                                        <p:tgtEl>
                                          <p:spTgt spid="91"/>
                                        </p:tgtEl>
                                      </p:cBhvr>
                                    </p:animEffect>
                                    <p:animScale>
                                      <p:cBhvr>
                                        <p:cTn id="284" dur="100" autoRev="1" fill="hold"/>
                                        <p:tgtEl>
                                          <p:spTgt spid="91"/>
                                        </p:tgtEl>
                                      </p:cBhvr>
                                      <p:by x="105000" y="105000"/>
                                    </p:animScale>
                                  </p:childTnLst>
                                </p:cTn>
                              </p:par>
                            </p:childTnLst>
                          </p:cTn>
                        </p:par>
                        <p:par>
                          <p:cTn id="285" fill="hold">
                            <p:stCondLst>
                              <p:cond delay="1600"/>
                            </p:stCondLst>
                            <p:childTnLst>
                              <p:par>
                                <p:cTn id="286" presetID="0" presetClass="path" presetSubtype="0" accel="50000" decel="50000" fill="hold" grpId="1" nodeType="afterEffect">
                                  <p:stCondLst>
                                    <p:cond delay="0"/>
                                  </p:stCondLst>
                                  <p:childTnLst>
                                    <p:animMotion origin="layout" path="M 1.24512E-6 4.81481E-6 L 1.24512E-6 0.00023 C 0.00117 0.00694 0.00169 0.01458 0.00365 0.02129 C 0.00469 0.025 0.00742 0.03449 0.00833 0.03888 C 0.00872 0.0412 0.00872 0.04398 0.00938 0.04629 C 0.01016 0.0493 0.01146 0.05162 0.0125 0.05462 C 0.01328 0.05717 0.01367 0.06018 0.01459 0.06296 C 0.01602 0.06782 0.01758 0.07268 0.01927 0.07777 C 0.01993 0.07986 0.02058 0.08217 0.02136 0.08425 C 0.0224 0.08703 0.02344 0.08958 0.02448 0.09259 C 0.02527 0.09513 0.02566 0.09814 0.02657 0.10092 C 0.02774 0.10532 0.0293 0.10949 0.03074 0.11388 C 0.03139 0.11597 0.0323 0.11782 0.03282 0.12037 C 0.0349 0.13171 0.03243 0.12083 0.03542 0.12962 C 0.03621 0.13194 0.03673 0.13449 0.03751 0.13703 C 0.03777 0.13819 0.03803 0.13935 0.03855 0.14074 C 0.04063 0.14722 0.03946 0.14375 0.0422 0.15092 C 0.04246 0.15185 0.04272 0.15277 0.04324 0.1537 C 0.04376 0.15462 0.04415 0.15555 0.0448 0.15648 C 0.04832 0.16134 0.04689 0.15879 0.05001 0.16203 C 0.05053 0.1625 0.05105 0.16319 0.05157 0.16388 C 0.05184 0.16481 0.0521 0.16574 0.05262 0.16666 C 0.05405 0.16921 0.05392 0.16782 0.05574 0.16944 C 0.05626 0.1699 0.05665 0.1706 0.05731 0.17129 C 0.0577 0.17152 0.05835 0.17175 0.05887 0.17222 C 0.05939 0.17268 0.05978 0.17337 0.06043 0.17407 C 0.06082 0.1743 0.06199 0.175 0.06199 0.17523 L 0.06199 0.175 " pathEditMode="relative" rAng="0" ptsTypes="AAAAAAAAAAAAAAAAAAAAAAAAAAAA">
                                      <p:cBhvr>
                                        <p:cTn id="287" dur="500" fill="hold"/>
                                        <p:tgtEl>
                                          <p:spTgt spid="77"/>
                                        </p:tgtEl>
                                        <p:attrNameLst>
                                          <p:attrName>ppt_x</p:attrName>
                                          <p:attrName>ppt_y</p:attrName>
                                        </p:attrNameLst>
                                      </p:cBhvr>
                                      <p:rCtr x="3100" y="8750"/>
                                    </p:animMotion>
                                  </p:childTnLst>
                                </p:cTn>
                              </p:par>
                            </p:childTnLst>
                          </p:cTn>
                        </p:par>
                        <p:par>
                          <p:cTn id="288" fill="hold">
                            <p:stCondLst>
                              <p:cond delay="2100"/>
                            </p:stCondLst>
                            <p:childTnLst>
                              <p:par>
                                <p:cTn id="289" presetID="0" presetClass="path" presetSubtype="0" accel="50000" decel="50000" fill="hold" grpId="3" nodeType="afterEffect">
                                  <p:stCondLst>
                                    <p:cond delay="0"/>
                                  </p:stCondLst>
                                  <p:childTnLst>
                                    <p:animMotion origin="layout" path="M 0.0616 0.17408 L 0.0616 0.17431 C 0.06356 0.17223 0.06525 0.16945 0.06746 0.16875 C 0.07632 0.16598 0.1025 0.16852 0.10784 0.16875 C 0.10862 0.16968 0.1094 0.17061 0.11005 0.1713 C 0.11109 0.17246 0.11214 0.17269 0.11305 0.17408 C 0.11461 0.17639 0.11748 0.18195 0.11748 0.18218 C 0.1193 0.19167 0.11656 0.17987 0.12047 0.18843 C 0.12086 0.18959 0.12073 0.19121 0.12112 0.19237 C 0.12373 0.2 0.12151 0.18866 0.12412 0.19885 C 0.12477 0.20139 0.12503 0.20417 0.12555 0.20672 L 0.12633 0.21065 C 0.12672 0.2176 0.12633 0.222 0.12777 0.22755 C 0.12816 0.2294 0.12881 0.23102 0.1292 0.23288 C 0.12985 0.23542 0.13076 0.24075 0.13076 0.24098 C 0.12998 0.26505 0.13441 0.26413 0.12855 0.26413 L 0.12855 0.26436 " pathEditMode="relative" rAng="0" ptsTypes="AAAAAAAAAAAAAAAAA">
                                      <p:cBhvr>
                                        <p:cTn id="290" dur="500" fill="hold"/>
                                        <p:tgtEl>
                                          <p:spTgt spid="77"/>
                                        </p:tgtEl>
                                        <p:attrNameLst>
                                          <p:attrName>ppt_x</p:attrName>
                                          <p:attrName>ppt_y</p:attrName>
                                        </p:attrNameLst>
                                      </p:cBhvr>
                                      <p:rCtr x="3490" y="4167"/>
                                    </p:animMotion>
                                  </p:childTnLst>
                                </p:cTn>
                              </p:par>
                            </p:childTnLst>
                          </p:cTn>
                        </p:par>
                        <p:par>
                          <p:cTn id="291" fill="hold">
                            <p:stCondLst>
                              <p:cond delay="2600"/>
                            </p:stCondLst>
                            <p:childTnLst>
                              <p:par>
                                <p:cTn id="292" presetID="10" presetClass="exit" presetSubtype="0" fill="hold" grpId="2" nodeType="afterEffect">
                                  <p:stCondLst>
                                    <p:cond delay="0"/>
                                  </p:stCondLst>
                                  <p:childTnLst>
                                    <p:animEffect transition="out" filter="fade">
                                      <p:cBhvr>
                                        <p:cTn id="293" dur="200"/>
                                        <p:tgtEl>
                                          <p:spTgt spid="77"/>
                                        </p:tgtEl>
                                      </p:cBhvr>
                                    </p:animEffect>
                                    <p:set>
                                      <p:cBhvr>
                                        <p:cTn id="294" dur="1" fill="hold">
                                          <p:stCondLst>
                                            <p:cond delay="199"/>
                                          </p:stCondLst>
                                        </p:cTn>
                                        <p:tgtEl>
                                          <p:spTgt spid="77"/>
                                        </p:tgtEl>
                                        <p:attrNameLst>
                                          <p:attrName>style.visibility</p:attrName>
                                        </p:attrNameLst>
                                      </p:cBhvr>
                                      <p:to>
                                        <p:strVal val="hidden"/>
                                      </p:to>
                                    </p:set>
                                  </p:childTnLst>
                                </p:cTn>
                              </p:par>
                            </p:childTnLst>
                          </p:cTn>
                        </p:par>
                        <p:par>
                          <p:cTn id="295" fill="hold">
                            <p:stCondLst>
                              <p:cond delay="2800"/>
                            </p:stCondLst>
                            <p:childTnLst>
                              <p:par>
                                <p:cTn id="296" presetID="26" presetClass="emph" presetSubtype="0" fill="hold" grpId="3" nodeType="afterEffect">
                                  <p:stCondLst>
                                    <p:cond delay="0"/>
                                  </p:stCondLst>
                                  <p:childTnLst>
                                    <p:animEffect transition="out" filter="fade">
                                      <p:cBhvr>
                                        <p:cTn id="297" dur="200" tmFilter="0, 0; .2, .5; .8, .5; 1, 0"/>
                                        <p:tgtEl>
                                          <p:spTgt spid="90"/>
                                        </p:tgtEl>
                                      </p:cBhvr>
                                    </p:animEffect>
                                    <p:animScale>
                                      <p:cBhvr>
                                        <p:cTn id="298" dur="100" autoRev="1" fill="hold"/>
                                        <p:tgtEl>
                                          <p:spTgt spid="90"/>
                                        </p:tgtEl>
                                      </p:cBhvr>
                                      <p:by x="105000" y="105000"/>
                                    </p:animScale>
                                  </p:childTnLst>
                                </p:cTn>
                              </p:par>
                            </p:childTnLst>
                          </p:cTn>
                        </p:par>
                        <p:par>
                          <p:cTn id="299" fill="hold">
                            <p:stCondLst>
                              <p:cond delay="3000"/>
                            </p:stCondLst>
                            <p:childTnLst>
                              <p:par>
                                <p:cTn id="300" presetID="26" presetClass="emph" presetSubtype="0" fill="hold" grpId="3" nodeType="afterEffect">
                                  <p:stCondLst>
                                    <p:cond delay="0"/>
                                  </p:stCondLst>
                                  <p:childTnLst>
                                    <p:animEffect transition="out" filter="fade">
                                      <p:cBhvr>
                                        <p:cTn id="301" dur="200" tmFilter="0, 0; .2, .5; .8, .5; 1, 0"/>
                                        <p:tgtEl>
                                          <p:spTgt spid="91"/>
                                        </p:tgtEl>
                                      </p:cBhvr>
                                    </p:animEffect>
                                    <p:animScale>
                                      <p:cBhvr>
                                        <p:cTn id="302" dur="100" autoRev="1" fill="hold"/>
                                        <p:tgtEl>
                                          <p:spTgt spid="91"/>
                                        </p:tgtEl>
                                      </p:cBhvr>
                                      <p:by x="105000" y="105000"/>
                                    </p:animScale>
                                  </p:childTnLst>
                                </p:cTn>
                              </p:par>
                            </p:childTnLst>
                          </p:cTn>
                        </p:par>
                        <p:par>
                          <p:cTn id="303" fill="hold">
                            <p:stCondLst>
                              <p:cond delay="3200"/>
                            </p:stCondLst>
                            <p:childTnLst>
                              <p:par>
                                <p:cTn id="304" presetID="0" presetClass="path" presetSubtype="0" accel="50000" decel="50000" fill="hold" grpId="1" nodeType="afterEffect">
                                  <p:stCondLst>
                                    <p:cond delay="0"/>
                                  </p:stCondLst>
                                  <p:childTnLst>
                                    <p:animMotion origin="layout" path="M 3.10498E-6 1.85185E-6 L 3.10498E-6 0.00023 C 0.00052 0.00301 0.00104 0.00602 0.00156 0.00926 C 0.00247 0.01551 0.00143 0.01041 0.00312 0.01852 C 0.00429 0.02407 0.00416 0.02222 0.00521 0.0287 C 0.0056 0.03102 0.00534 0.03379 0.00625 0.03611 C 0.00911 0.04398 0.0056 0.03379 0.00781 0.04166 C 0.00807 0.04259 0.00846 0.04329 0.00885 0.04444 C 0.00898 0.04514 0.00911 0.04629 0.00937 0.04722 C 0.00963 0.04861 0.01003 0.05023 0.01042 0.05185 C 0.01068 0.05555 0.01081 0.05764 0.01146 0.06111 C 0.01172 0.06296 0.01224 0.06458 0.0125 0.06666 C 0.01276 0.06875 0.01406 0.07986 0.01458 0.08241 C 0.01484 0.08426 0.01524 0.08588 0.01563 0.08796 C 0.01589 0.09028 0.01615 0.09282 0.01667 0.09537 C 0.01732 0.0993 0.01693 0.09699 0.01771 0.10185 C 0.01784 0.10509 0.01784 0.10856 0.01823 0.11204 C 0.01823 0.11296 0.01862 0.11366 0.01875 0.11481 C 0.01888 0.1169 0.01888 0.11898 0.01927 0.12129 C 0.0194 0.12315 0.01992 0.125 0.02031 0.12685 L 0.02084 0.12963 C 0.02097 0.13055 0.0211 0.13125 0.02136 0.13241 C 0.02214 0.13796 0.02162 0.13472 0.02292 0.14166 C 0.02305 0.14259 0.02318 0.14352 0.02344 0.14444 C 0.0237 0.1456 0.02409 0.14676 0.02448 0.14815 C 0.02578 0.15486 0.02513 0.15324 0.02605 0.15926 C 0.02618 0.16018 0.02644 0.16088 0.02657 0.16204 C 0.02657 0.16273 0.02709 0.16967 0.02761 0.17129 C 0.02813 0.17315 0.02904 0.17477 0.02969 0.17685 L 0.03021 0.1787 L 0.03021 0.17893 L 0.03021 0.1787 " pathEditMode="relative" rAng="0" ptsTypes="AAAAAAAAAAAAAAAAAAAAAAAAAAAAAAAA">
                                      <p:cBhvr>
                                        <p:cTn id="305" dur="500" fill="hold"/>
                                        <p:tgtEl>
                                          <p:spTgt spid="104"/>
                                        </p:tgtEl>
                                        <p:attrNameLst>
                                          <p:attrName>ppt_x</p:attrName>
                                          <p:attrName>ppt_y</p:attrName>
                                        </p:attrNameLst>
                                      </p:cBhvr>
                                      <p:rCtr x="1511" y="8935"/>
                                    </p:animMotion>
                                  </p:childTnLst>
                                </p:cTn>
                              </p:par>
                            </p:childTnLst>
                          </p:cTn>
                        </p:par>
                        <p:par>
                          <p:cTn id="306" fill="hold">
                            <p:stCondLst>
                              <p:cond delay="3700"/>
                            </p:stCondLst>
                            <p:childTnLst>
                              <p:par>
                                <p:cTn id="307" presetID="0" presetClass="path" presetSubtype="0" accel="50000" decel="50000" fill="hold" grpId="3" nodeType="afterEffect">
                                  <p:stCondLst>
                                    <p:cond delay="0"/>
                                  </p:stCondLst>
                                  <p:childTnLst>
                                    <p:animMotion origin="layout" path="M 0.03034 0.17361 L 0.03034 0.17385 C 0.03269 0.17315 0.03516 0.17292 0.03764 0.17222 C 0.03959 0.17153 0.04154 0.17014 0.0435 0.16945 L 0.04727 0.16783 C 0.04871 0.16736 0.05014 0.16713 0.05157 0.16667 C 0.05405 0.16551 0.059 0.16389 0.059 0.16412 C 0.06342 0.16412 0.06798 0.1632 0.07228 0.16505 C 0.07397 0.16574 0.07515 0.16875 0.07671 0.17084 C 0.07736 0.17153 0.07827 0.17246 0.07892 0.17361 C 0.07984 0.17547 0.08062 0.17801 0.08179 0.1794 C 0.08491 0.18334 0.08335 0.18102 0.08622 0.18658 C 0.08765 0.19468 0.08596 0.18704 0.08921 0.19514 C 0.09025 0.19769 0.09208 0.20347 0.09208 0.20371 L 0.09507 0.22084 L 0.09586 0.225 C 0.09612 0.22662 0.09638 0.22778 0.09651 0.2294 C 0.09703 0.23403 0.09729 0.23889 0.09807 0.24352 C 0.09872 0.24746 0.09937 0.2507 0.0995 0.25486 C 0.09963 0.2588 0.0995 0.2625 0.0995 0.26644 L 0.0995 0.2669 " pathEditMode="relative" rAng="0" ptsTypes="AAAAAAAAAAAAAAAAAAAAA">
                                      <p:cBhvr>
                                        <p:cTn id="308" dur="500" fill="hold"/>
                                        <p:tgtEl>
                                          <p:spTgt spid="104"/>
                                        </p:tgtEl>
                                        <p:attrNameLst>
                                          <p:attrName>ppt_x</p:attrName>
                                          <p:attrName>ppt_y</p:attrName>
                                        </p:attrNameLst>
                                      </p:cBhvr>
                                      <p:rCtr x="3451" y="4167"/>
                                    </p:animMotion>
                                  </p:childTnLst>
                                </p:cTn>
                              </p:par>
                            </p:childTnLst>
                          </p:cTn>
                        </p:par>
                        <p:par>
                          <p:cTn id="309" fill="hold">
                            <p:stCondLst>
                              <p:cond delay="4200"/>
                            </p:stCondLst>
                            <p:childTnLst>
                              <p:par>
                                <p:cTn id="310" presetID="10" presetClass="exit" presetSubtype="0" fill="hold" grpId="2" nodeType="afterEffect">
                                  <p:stCondLst>
                                    <p:cond delay="0"/>
                                  </p:stCondLst>
                                  <p:childTnLst>
                                    <p:animEffect transition="out" filter="fade">
                                      <p:cBhvr>
                                        <p:cTn id="311" dur="200"/>
                                        <p:tgtEl>
                                          <p:spTgt spid="104"/>
                                        </p:tgtEl>
                                      </p:cBhvr>
                                    </p:animEffect>
                                    <p:set>
                                      <p:cBhvr>
                                        <p:cTn id="312" dur="1" fill="hold">
                                          <p:stCondLst>
                                            <p:cond delay="199"/>
                                          </p:stCondLst>
                                        </p:cTn>
                                        <p:tgtEl>
                                          <p:spTgt spid="104"/>
                                        </p:tgtEl>
                                        <p:attrNameLst>
                                          <p:attrName>style.visibility</p:attrName>
                                        </p:attrNameLst>
                                      </p:cBhvr>
                                      <p:to>
                                        <p:strVal val="hidden"/>
                                      </p:to>
                                    </p:set>
                                  </p:childTnLst>
                                </p:cTn>
                              </p:par>
                            </p:childTnLst>
                          </p:cTn>
                        </p:par>
                        <p:par>
                          <p:cTn id="313" fill="hold">
                            <p:stCondLst>
                              <p:cond delay="4400"/>
                            </p:stCondLst>
                            <p:childTnLst>
                              <p:par>
                                <p:cTn id="314" presetID="26" presetClass="emph" presetSubtype="0" fill="hold" grpId="4" nodeType="afterEffect">
                                  <p:stCondLst>
                                    <p:cond delay="0"/>
                                  </p:stCondLst>
                                  <p:childTnLst>
                                    <p:animEffect transition="out" filter="fade">
                                      <p:cBhvr>
                                        <p:cTn id="315" dur="200" tmFilter="0, 0; .2, .5; .8, .5; 1, 0"/>
                                        <p:tgtEl>
                                          <p:spTgt spid="90"/>
                                        </p:tgtEl>
                                      </p:cBhvr>
                                    </p:animEffect>
                                    <p:animScale>
                                      <p:cBhvr>
                                        <p:cTn id="316" dur="100" autoRev="1" fill="hold"/>
                                        <p:tgtEl>
                                          <p:spTgt spid="90"/>
                                        </p:tgtEl>
                                      </p:cBhvr>
                                      <p:by x="105000" y="105000"/>
                                    </p:animScale>
                                  </p:childTnLst>
                                </p:cTn>
                              </p:par>
                            </p:childTnLst>
                          </p:cTn>
                        </p:par>
                        <p:par>
                          <p:cTn id="317" fill="hold">
                            <p:stCondLst>
                              <p:cond delay="4600"/>
                            </p:stCondLst>
                            <p:childTnLst>
                              <p:par>
                                <p:cTn id="318" presetID="26" presetClass="emph" presetSubtype="0" fill="hold" grpId="4" nodeType="afterEffect">
                                  <p:stCondLst>
                                    <p:cond delay="0"/>
                                  </p:stCondLst>
                                  <p:childTnLst>
                                    <p:animEffect transition="out" filter="fade">
                                      <p:cBhvr>
                                        <p:cTn id="319" dur="200" tmFilter="0, 0; .2, .5; .8, .5; 1, 0"/>
                                        <p:tgtEl>
                                          <p:spTgt spid="91"/>
                                        </p:tgtEl>
                                      </p:cBhvr>
                                    </p:animEffect>
                                    <p:animScale>
                                      <p:cBhvr>
                                        <p:cTn id="320" dur="100" autoRev="1" fill="hold"/>
                                        <p:tgtEl>
                                          <p:spTgt spid="91"/>
                                        </p:tgtEl>
                                      </p:cBhvr>
                                      <p:by x="105000" y="105000"/>
                                    </p:animScale>
                                  </p:childTnLst>
                                </p:cTn>
                              </p:par>
                            </p:childTnLst>
                          </p:cTn>
                        </p:par>
                        <p:par>
                          <p:cTn id="321" fill="hold">
                            <p:stCondLst>
                              <p:cond delay="4800"/>
                            </p:stCondLst>
                            <p:childTnLst>
                              <p:par>
                                <p:cTn id="322" presetID="0" presetClass="path" presetSubtype="0" accel="50000" decel="50000" fill="hold" grpId="1" nodeType="afterEffect">
                                  <p:stCondLst>
                                    <p:cond delay="0"/>
                                  </p:stCondLst>
                                  <p:childTnLst>
                                    <p:animMotion origin="layout" path="M 0 0 L 0 0 C -0.00013 0.00324 -0.00039 0.00672 -0.00039 0.01019 C -0.00039 0.01112 -0.00013 0.01181 0 0.01297 C 0.00065 0.01644 0.00118 0.02014 0.00157 0.02408 C 0.00209 0.02824 0.00287 0.03264 0.00313 0.03704 C 0.00404 0.04676 0.00352 0.04121 0.00469 0.05371 C 0.00495 0.05834 0.00508 0.06297 0.00521 0.0676 C 0.00547 0.07084 0.00573 0.07431 0.00573 0.07778 C 0.00573 0.09375 0.00586 0.10973 0.00521 0.12593 C 0.00482 0.13588 0.00339 0.13843 0.00209 0.1463 C 0.00196 0.14769 0.00183 0.14931 0.00157 0.15093 C 0.00144 0.15463 0.00131 0.15834 0.00105 0.16204 C 0.00105 0.1632 0.00065 0.16436 0.00052 0.16574 C 0 0.17176 0 0.17084 0 0.17593 L 0 0.17593 " pathEditMode="relative" ptsTypes="AAAAAAAAAAAAAAAA">
                                      <p:cBhvr>
                                        <p:cTn id="323" dur="500" fill="hold"/>
                                        <p:tgtEl>
                                          <p:spTgt spid="105"/>
                                        </p:tgtEl>
                                        <p:attrNameLst>
                                          <p:attrName>ppt_x</p:attrName>
                                          <p:attrName>ppt_y</p:attrName>
                                        </p:attrNameLst>
                                      </p:cBhvr>
                                    </p:animMotion>
                                  </p:childTnLst>
                                </p:cTn>
                              </p:par>
                            </p:childTnLst>
                          </p:cTn>
                        </p:par>
                        <p:par>
                          <p:cTn id="324" fill="hold">
                            <p:stCondLst>
                              <p:cond delay="5300"/>
                            </p:stCondLst>
                            <p:childTnLst>
                              <p:par>
                                <p:cTn id="325" presetID="0" presetClass="path" presetSubtype="0" accel="50000" decel="50000" fill="hold" grpId="3" nodeType="afterEffect">
                                  <p:stCondLst>
                                    <p:cond delay="0"/>
                                  </p:stCondLst>
                                  <p:childTnLst>
                                    <p:animMotion origin="layout" path="M -0.0017 0.17291 L -0.0017 0.17315 C 0.00026 0.17338 0.00234 0.17453 0.00442 0.1743 C 0.00521 0.17407 0.00573 0.17199 0.00651 0.17152 C 0.00768 0.1706 0.01576 0.16875 0.01628 0.16852 C 0.01693 0.16828 0.01771 0.16759 0.01836 0.16736 C 0.02031 0.1662 0.02422 0.16504 0.02604 0.16458 C 0.02904 0.16481 0.03217 0.16481 0.03503 0.16574 C 0.03777 0.16666 0.03751 0.16875 0.0392 0.17152 C 0.03985 0.17245 0.04063 0.17338 0.04141 0.1743 C 0.0418 0.17592 0.04206 0.17754 0.04272 0.1787 C 0.04337 0.17963 0.04415 0.1794 0.0448 0.18009 C 0.04558 0.18078 0.04623 0.18194 0.04688 0.18287 C 0.0504 0.18865 0.0474 0.18611 0.05105 0.18865 C 0.05183 0.19004 0.05248 0.19143 0.05314 0.19282 C 0.05379 0.19398 0.0547 0.19444 0.05522 0.19583 C 0.05587 0.19699 0.05626 0.19861 0.05665 0.2 C 0.05691 0.20139 0.05704 0.20324 0.05743 0.2044 C 0.05769 0.20532 0.05848 0.20602 0.05874 0.20717 C 0.05952 0.20995 0.05965 0.21296 0.06017 0.21574 C 0.06043 0.21713 0.06069 0.21852 0.06082 0.22014 C 0.06108 0.22176 0.06108 0.22384 0.0616 0.22569 C 0.06186 0.22685 0.06238 0.22777 0.0629 0.2287 C 0.06316 0.22986 0.06329 0.23148 0.06368 0.23287 C 0.06421 0.23518 0.06551 0.23727 0.06577 0.24004 C 0.06642 0.24652 0.06629 0.25347 0.06655 0.25995 C 0.06564 0.26481 0.06629 0.26319 0.06499 0.26574 L 0.06499 0.2662 " pathEditMode="relative" rAng="0" ptsTypes="AAAAAAAAAAAAAAAAAAAAAAAAAAAA">
                                      <p:cBhvr>
                                        <p:cTn id="326" dur="500" fill="hold"/>
                                        <p:tgtEl>
                                          <p:spTgt spid="105"/>
                                        </p:tgtEl>
                                        <p:attrNameLst>
                                          <p:attrName>ppt_x</p:attrName>
                                          <p:attrName>ppt_y</p:attrName>
                                        </p:attrNameLst>
                                      </p:cBhvr>
                                      <p:rCtr x="3412" y="4236"/>
                                    </p:animMotion>
                                  </p:childTnLst>
                                </p:cTn>
                              </p:par>
                            </p:childTnLst>
                          </p:cTn>
                        </p:par>
                        <p:par>
                          <p:cTn id="327" fill="hold">
                            <p:stCondLst>
                              <p:cond delay="5800"/>
                            </p:stCondLst>
                            <p:childTnLst>
                              <p:par>
                                <p:cTn id="328" presetID="10" presetClass="exit" presetSubtype="0" fill="hold" grpId="2" nodeType="afterEffect">
                                  <p:stCondLst>
                                    <p:cond delay="0"/>
                                  </p:stCondLst>
                                  <p:childTnLst>
                                    <p:animEffect transition="out" filter="fade">
                                      <p:cBhvr>
                                        <p:cTn id="329" dur="200"/>
                                        <p:tgtEl>
                                          <p:spTgt spid="105"/>
                                        </p:tgtEl>
                                      </p:cBhvr>
                                    </p:animEffect>
                                    <p:set>
                                      <p:cBhvr>
                                        <p:cTn id="330" dur="1" fill="hold">
                                          <p:stCondLst>
                                            <p:cond delay="199"/>
                                          </p:stCondLst>
                                        </p:cTn>
                                        <p:tgtEl>
                                          <p:spTgt spid="105"/>
                                        </p:tgtEl>
                                        <p:attrNameLst>
                                          <p:attrName>style.visibility</p:attrName>
                                        </p:attrNameLst>
                                      </p:cBhvr>
                                      <p:to>
                                        <p:strVal val="hidden"/>
                                      </p:to>
                                    </p:set>
                                  </p:childTnLst>
                                </p:cTn>
                              </p:par>
                            </p:childTnLst>
                          </p:cTn>
                        </p:par>
                        <p:par>
                          <p:cTn id="331" fill="hold">
                            <p:stCondLst>
                              <p:cond delay="6000"/>
                            </p:stCondLst>
                            <p:childTnLst>
                              <p:par>
                                <p:cTn id="332" presetID="26" presetClass="emph" presetSubtype="0" fill="hold" grpId="5" nodeType="afterEffect">
                                  <p:stCondLst>
                                    <p:cond delay="0"/>
                                  </p:stCondLst>
                                  <p:childTnLst>
                                    <p:animEffect transition="out" filter="fade">
                                      <p:cBhvr>
                                        <p:cTn id="333" dur="200" tmFilter="0, 0; .2, .5; .8, .5; 1, 0"/>
                                        <p:tgtEl>
                                          <p:spTgt spid="90"/>
                                        </p:tgtEl>
                                      </p:cBhvr>
                                    </p:animEffect>
                                    <p:animScale>
                                      <p:cBhvr>
                                        <p:cTn id="334" dur="100" autoRev="1" fill="hold"/>
                                        <p:tgtEl>
                                          <p:spTgt spid="90"/>
                                        </p:tgtEl>
                                      </p:cBhvr>
                                      <p:by x="105000" y="105000"/>
                                    </p:animScale>
                                  </p:childTnLst>
                                </p:cTn>
                              </p:par>
                            </p:childTnLst>
                          </p:cTn>
                        </p:par>
                        <p:par>
                          <p:cTn id="335" fill="hold">
                            <p:stCondLst>
                              <p:cond delay="6200"/>
                            </p:stCondLst>
                            <p:childTnLst>
                              <p:par>
                                <p:cTn id="336" presetID="26" presetClass="emph" presetSubtype="0" fill="hold" grpId="5" nodeType="afterEffect">
                                  <p:stCondLst>
                                    <p:cond delay="0"/>
                                  </p:stCondLst>
                                  <p:childTnLst>
                                    <p:animEffect transition="out" filter="fade">
                                      <p:cBhvr>
                                        <p:cTn id="337" dur="200" tmFilter="0, 0; .2, .5; .8, .5; 1, 0"/>
                                        <p:tgtEl>
                                          <p:spTgt spid="91"/>
                                        </p:tgtEl>
                                      </p:cBhvr>
                                    </p:animEffect>
                                    <p:animScale>
                                      <p:cBhvr>
                                        <p:cTn id="338" dur="100" autoRev="1" fill="hold"/>
                                        <p:tgtEl>
                                          <p:spTgt spid="91"/>
                                        </p:tgtEl>
                                      </p:cBhvr>
                                      <p:by x="105000" y="105000"/>
                                    </p:animScale>
                                  </p:childTnLst>
                                </p:cTn>
                              </p:par>
                            </p:childTnLst>
                          </p:cTn>
                        </p:par>
                        <p:par>
                          <p:cTn id="339" fill="hold">
                            <p:stCondLst>
                              <p:cond delay="6400"/>
                            </p:stCondLst>
                            <p:childTnLst>
                              <p:par>
                                <p:cTn id="340" presetID="0" presetClass="path" presetSubtype="0" accel="50000" decel="50000" fill="hold" grpId="1" nodeType="afterEffect">
                                  <p:stCondLst>
                                    <p:cond delay="0"/>
                                  </p:stCondLst>
                                  <p:childTnLst>
                                    <p:animMotion origin="layout" path="M 0 0 L 0 0 C 0 0.00394 0.00131 0.03727 -0.00104 0.05348 C -0.00117 0.0544 -0.00143 0.05533 -0.00156 0.05625 C -0.00182 0.05996 -0.00208 0.06389 -0.0026 0.06737 C -0.00273 0.06829 -0.00299 0.06922 -0.00312 0.07014 C -0.00325 0.07153 -0.00338 0.07269 -0.00364 0.07385 C -0.00377 0.07477 -0.00403 0.0757 -0.00416 0.07662 C -0.00456 0.07917 -0.00469 0.08172 -0.00521 0.08403 C -0.00534 0.08496 -0.00547 0.08588 -0.00573 0.08681 C -0.00664 0.09051 -0.00677 0.08982 -0.00729 0.09329 C -0.00742 0.09491 -0.00755 0.09653 -0.00781 0.09792 C -0.00794 0.09885 -0.0082 0.09977 -0.00833 0.1007 C -0.00846 0.10209 -0.00859 0.10324 -0.00885 0.1044 C -0.00911 0.10556 -0.00963 0.10625 -0.00989 0.10718 C -0.01029 0.10903 -0.01029 0.11112 -0.01094 0.11274 C -0.01393 0.12084 -0.01029 0.11065 -0.0125 0.11829 C -0.01276 0.11945 -0.01328 0.12014 -0.01354 0.12107 C -0.01393 0.12292 -0.01406 0.125 -0.01458 0.12662 C -0.01484 0.12801 -0.01523 0.12917 -0.01563 0.13033 C -0.01576 0.13125 -0.01589 0.13218 -0.01615 0.13311 C -0.01641 0.13426 -0.01693 0.13496 -0.01719 0.13588 C -0.01758 0.13774 -0.01758 0.13982 -0.01823 0.14144 C -0.02044 0.14769 -0.01823 0.14098 -0.01979 0.14699 C -0.02044 0.14954 -0.0211 0.15209 -0.02188 0.1544 C -0.02214 0.15579 -0.0224 0.15695 -0.02292 0.15811 L -0.02657 0.16644 C -0.0267 0.16737 -0.02683 0.16829 -0.02709 0.16922 C -0.02761 0.1713 -0.02839 0.17292 -0.02917 0.17477 C -0.02995 0.17709 -0.03034 0.17848 -0.03178 0.18033 C -0.03191 0.18056 -0.03204 0.18033 -0.03217 0.18033 L -0.03217 0.18033 " pathEditMode="relative" ptsTypes="AAAAAAAAAAAAAAAAAAAAAAAAAAAAAAAA">
                                      <p:cBhvr>
                                        <p:cTn id="341" dur="500" fill="hold"/>
                                        <p:tgtEl>
                                          <p:spTgt spid="106"/>
                                        </p:tgtEl>
                                        <p:attrNameLst>
                                          <p:attrName>ppt_x</p:attrName>
                                          <p:attrName>ppt_y</p:attrName>
                                        </p:attrNameLst>
                                      </p:cBhvr>
                                    </p:animMotion>
                                  </p:childTnLst>
                                </p:cTn>
                              </p:par>
                            </p:childTnLst>
                          </p:cTn>
                        </p:par>
                        <p:par>
                          <p:cTn id="342" fill="hold">
                            <p:stCondLst>
                              <p:cond delay="6900"/>
                            </p:stCondLst>
                            <p:childTnLst>
                              <p:par>
                                <p:cTn id="343" presetID="0" presetClass="path" presetSubtype="0" accel="50000" decel="50000" fill="hold" grpId="3" nodeType="afterEffect">
                                  <p:stCondLst>
                                    <p:cond delay="0"/>
                                  </p:stCondLst>
                                  <p:childTnLst>
                                    <p:animMotion origin="layout" path="M -0.03374 0.17407 L -0.03374 0.1743 C -0.03296 0.1699 -0.03256 0.16481 -0.03113 0.16157 C -0.03022 0.15949 -0.02879 0.16064 -0.02762 0.15972 C -0.02228 0.15694 -0.02918 0.15972 -0.02267 0.15671 C -0.02136 0.15625 -0.01993 0.15555 -0.0185 0.15509 C -0.01733 0.15486 -0.01628 0.15393 -0.01498 0.1537 L -0.00665 0.15069 C -0.00261 0.15092 0.00169 0.15092 0.00586 0.15208 C 0.0095 0.153 0.00768 0.15532 0.01002 0.15833 C 0.01068 0.15925 0.01133 0.15925 0.01211 0.15972 C 0.01263 0.16087 0.01302 0.16226 0.01341 0.16319 C 0.01406 0.16388 0.01497 0.16365 0.01563 0.16458 C 0.01719 0.16736 0.01836 0.17106 0.01979 0.17407 C 0.02044 0.17569 0.02097 0.17777 0.02188 0.1787 C 0.02331 0.18101 0.02422 0.18194 0.02526 0.18518 C 0.02813 0.19305 0.02526 0.18634 0.02813 0.19606 C 0.02852 0.19745 0.02904 0.19837 0.02956 0.19907 C 0.02969 0.20763 0.02969 0.2162 0.03021 0.22453 C 0.03034 0.22731 0.03112 0.22962 0.03164 0.2324 C 0.03269 0.23935 0.03191 0.23518 0.03295 0.24328 C 0.03347 0.24652 0.03451 0.24953 0.03451 0.25277 L 0.03451 0.27337 L 0.03451 0.27384 " pathEditMode="relative" rAng="0" ptsTypes="AAAAAAAAAAAAAAAAAAAAAAAA">
                                      <p:cBhvr>
                                        <p:cTn id="344" dur="500" fill="hold"/>
                                        <p:tgtEl>
                                          <p:spTgt spid="106"/>
                                        </p:tgtEl>
                                        <p:attrNameLst>
                                          <p:attrName>ppt_x</p:attrName>
                                          <p:attrName>ppt_y</p:attrName>
                                        </p:attrNameLst>
                                      </p:cBhvr>
                                      <p:rCtr x="3412" y="3819"/>
                                    </p:animMotion>
                                  </p:childTnLst>
                                </p:cTn>
                              </p:par>
                            </p:childTnLst>
                          </p:cTn>
                        </p:par>
                        <p:par>
                          <p:cTn id="345" fill="hold">
                            <p:stCondLst>
                              <p:cond delay="7400"/>
                            </p:stCondLst>
                            <p:childTnLst>
                              <p:par>
                                <p:cTn id="346" presetID="10" presetClass="exit" presetSubtype="0" fill="hold" grpId="2" nodeType="afterEffect">
                                  <p:stCondLst>
                                    <p:cond delay="0"/>
                                  </p:stCondLst>
                                  <p:childTnLst>
                                    <p:animEffect transition="out" filter="fade">
                                      <p:cBhvr>
                                        <p:cTn id="347" dur="200"/>
                                        <p:tgtEl>
                                          <p:spTgt spid="106"/>
                                        </p:tgtEl>
                                      </p:cBhvr>
                                    </p:animEffect>
                                    <p:set>
                                      <p:cBhvr>
                                        <p:cTn id="348" dur="1" fill="hold">
                                          <p:stCondLst>
                                            <p:cond delay="199"/>
                                          </p:stCondLst>
                                        </p:cTn>
                                        <p:tgtEl>
                                          <p:spTgt spid="106"/>
                                        </p:tgtEl>
                                        <p:attrNameLst>
                                          <p:attrName>style.visibility</p:attrName>
                                        </p:attrNameLst>
                                      </p:cBhvr>
                                      <p:to>
                                        <p:strVal val="hidden"/>
                                      </p:to>
                                    </p:set>
                                  </p:childTnLst>
                                </p:cTn>
                              </p:par>
                            </p:childTnLst>
                          </p:cTn>
                        </p:par>
                        <p:par>
                          <p:cTn id="349" fill="hold">
                            <p:stCondLst>
                              <p:cond delay="7600"/>
                            </p:stCondLst>
                            <p:childTnLst>
                              <p:par>
                                <p:cTn id="350" presetID="26" presetClass="emph" presetSubtype="0" fill="hold" grpId="6" nodeType="afterEffect">
                                  <p:stCondLst>
                                    <p:cond delay="0"/>
                                  </p:stCondLst>
                                  <p:childTnLst>
                                    <p:animEffect transition="out" filter="fade">
                                      <p:cBhvr>
                                        <p:cTn id="351" dur="200" tmFilter="0, 0; .2, .5; .8, .5; 1, 0"/>
                                        <p:tgtEl>
                                          <p:spTgt spid="90"/>
                                        </p:tgtEl>
                                      </p:cBhvr>
                                    </p:animEffect>
                                    <p:animScale>
                                      <p:cBhvr>
                                        <p:cTn id="352" dur="100" autoRev="1" fill="hold"/>
                                        <p:tgtEl>
                                          <p:spTgt spid="90"/>
                                        </p:tgtEl>
                                      </p:cBhvr>
                                      <p:by x="105000" y="105000"/>
                                    </p:animScale>
                                  </p:childTnLst>
                                </p:cTn>
                              </p:par>
                            </p:childTnLst>
                          </p:cTn>
                        </p:par>
                        <p:par>
                          <p:cTn id="353" fill="hold">
                            <p:stCondLst>
                              <p:cond delay="7800"/>
                            </p:stCondLst>
                            <p:childTnLst>
                              <p:par>
                                <p:cTn id="354" presetID="26" presetClass="emph" presetSubtype="0" fill="hold" grpId="6" nodeType="afterEffect">
                                  <p:stCondLst>
                                    <p:cond delay="0"/>
                                  </p:stCondLst>
                                  <p:childTnLst>
                                    <p:animEffect transition="out" filter="fade">
                                      <p:cBhvr>
                                        <p:cTn id="355" dur="200" tmFilter="0, 0; .2, .5; .8, .5; 1, 0"/>
                                        <p:tgtEl>
                                          <p:spTgt spid="91"/>
                                        </p:tgtEl>
                                      </p:cBhvr>
                                    </p:animEffect>
                                    <p:animScale>
                                      <p:cBhvr>
                                        <p:cTn id="356" dur="100" autoRev="1" fill="hold"/>
                                        <p:tgtEl>
                                          <p:spTgt spid="91"/>
                                        </p:tgtEl>
                                      </p:cBhvr>
                                      <p:by x="105000" y="105000"/>
                                    </p:animScale>
                                  </p:childTnLst>
                                </p:cTn>
                              </p:par>
                            </p:childTnLst>
                          </p:cTn>
                        </p:par>
                        <p:par>
                          <p:cTn id="357" fill="hold">
                            <p:stCondLst>
                              <p:cond delay="8000"/>
                            </p:stCondLst>
                            <p:childTnLst>
                              <p:par>
                                <p:cTn id="358" presetID="0" presetClass="path" presetSubtype="0" accel="50000" decel="50000" fill="hold" grpId="1" nodeType="afterEffect">
                                  <p:stCondLst>
                                    <p:cond delay="0"/>
                                  </p:stCondLst>
                                  <p:childTnLst>
                                    <p:animMotion origin="layout" path="M 0 0 L 0 0 C -0.00026 0.00278 -0.00039 0.00556 -0.00052 0.00834 C -0.00117 0.01482 -0.00091 0.00926 -0.00156 0.01482 C -0.00182 0.01644 -0.00195 0.01852 -0.00208 0.02037 C -0.00234 0.02176 -0.00247 0.02338 -0.0026 0.025 C -0.00299 0.02848 -0.00338 0.03218 -0.00364 0.03612 C -0.0039 0.0382 -0.00403 0.04028 -0.00416 0.0426 C -0.00429 0.04352 -0.00455 0.04422 -0.00468 0.04537 C -0.00494 0.04653 -0.00507 0.04769 -0.0052 0.04908 C -0.00547 0.05 -0.0056 0.0507 -0.00573 0.05186 C -0.00599 0.05301 -0.00599 0.05417 -0.00625 0.05556 C -0.00651 0.05649 -0.00703 0.05718 -0.00729 0.05834 C -0.00755 0.05903 -0.00755 0.06019 -0.00781 0.06112 C -0.00846 0.06297 -0.00989 0.06667 -0.00989 0.06667 C -0.01015 0.06783 -0.01028 0.06899 -0.01041 0.07037 C -0.01133 0.07431 -0.01146 0.07338 -0.0125 0.07686 C -0.01289 0.07801 -0.01328 0.07917 -0.01354 0.08056 C -0.0138 0.08125 -0.0138 0.08241 -0.01406 0.08334 C -0.01458 0.08426 -0.01523 0.08496 -0.01562 0.08612 C -0.01849 0.09213 -0.01458 0.08519 -0.01823 0.0926 C -0.0194 0.09468 -0.02083 0.09653 -0.02188 0.09908 C -0.02435 0.1044 -0.02292 0.10301 -0.02552 0.10463 C -0.02709 0.10857 -0.028 0.11135 -0.03073 0.11482 C -0.03125 0.11528 -0.0319 0.11574 -0.0323 0.11667 C -0.03308 0.1176 -0.03373 0.11922 -0.03438 0.12037 C -0.03542 0.12176 -0.03685 0.12292 -0.03803 0.12408 C -0.03907 0.12662 -0.0392 0.12732 -0.04063 0.12963 C -0.04115 0.13033 -0.0418 0.13056 -0.04219 0.13149 C -0.0461 0.1382 -0.04167 0.13264 -0.04532 0.13704 C -0.04571 0.1382 -0.04597 0.13959 -0.04636 0.14074 C -0.0474 0.1426 -0.04845 0.14445 -0.04949 0.1463 C -0.05001 0.14723 -0.05066 0.14792 -0.05105 0.14908 C -0.05261 0.15278 -0.0517 0.15093 -0.05366 0.15463 C -0.05457 0.15926 -0.05366 0.15556 -0.05574 0.16019 C -0.06056 0.16991 -0.05457 0.15811 -0.05834 0.1676 C -0.05886 0.16852 -0.05952 0.16922 -0.05991 0.17037 C -0.06043 0.1713 -0.06056 0.17292 -0.06095 0.17408 C -0.06199 0.17593 -0.06407 0.17963 -0.06407 0.17963 L -0.06407 0.17963 " pathEditMode="relative" ptsTypes="AAAAAAAAAAAAAAAAAAAAAAAAAAAAAAAAAAAAAAAA">
                                      <p:cBhvr>
                                        <p:cTn id="359" dur="500" fill="hold"/>
                                        <p:tgtEl>
                                          <p:spTgt spid="107"/>
                                        </p:tgtEl>
                                        <p:attrNameLst>
                                          <p:attrName>ppt_x</p:attrName>
                                          <p:attrName>ppt_y</p:attrName>
                                        </p:attrNameLst>
                                      </p:cBhvr>
                                    </p:animMotion>
                                  </p:childTnLst>
                                </p:cTn>
                              </p:par>
                            </p:childTnLst>
                          </p:cTn>
                        </p:par>
                        <p:par>
                          <p:cTn id="360" fill="hold">
                            <p:stCondLst>
                              <p:cond delay="8500"/>
                            </p:stCondLst>
                            <p:childTnLst>
                              <p:par>
                                <p:cTn id="361" presetID="0" presetClass="path" presetSubtype="0" accel="50000" decel="50000" fill="hold" grpId="3" nodeType="afterEffect">
                                  <p:stCondLst>
                                    <p:cond delay="0"/>
                                  </p:stCondLst>
                                  <p:childTnLst>
                                    <p:animMotion origin="layout" path="M -0.06512 0.17361 L -0.06512 0.17384 C -0.06329 0.17245 -0.06121 0.17153 -0.05926 0.16991 C -0.05847 0.16968 -0.05782 0.16944 -0.05717 0.16852 C -0.05639 0.16759 -0.05587 0.1662 -0.05509 0.16528 C -0.05405 0.16389 -0.05144 0.1625 -0.0504 0.16181 C -0.04571 0.15833 -0.0517 0.16157 -0.04441 0.15833 C -0.04298 0.15718 -0.04167 0.15509 -0.04024 0.15509 C -0.02813 0.15417 -0.03021 0.15255 -0.02396 0.16019 C -0.02266 0.16366 -0.02162 0.16759 -0.01992 0.16991 C -0.01927 0.1713 -0.01862 0.17245 -0.01784 0.17361 C -0.01523 0.17894 -0.0181 0.17569 -0.01458 0.1787 C -0.01055 0.18843 -0.01628 0.17477 -0.0112 0.18542 C -0.00599 0.19653 -0.01211 0.18542 -0.00716 0.19398 C -0.00468 0.21204 -0.00885 0.18472 -0.00442 0.20231 C -0.00364 0.20509 -0.0039 0.20949 -0.00299 0.2125 C -0.00117 0.21968 -0.00208 0.21551 -0.00039 0.22431 C -0.00013 0.22708 0.00013 0.22986 0.00026 0.23241 C 0.00092 0.24005 0.00079 0.24282 0.00157 0.24954 C 0.00209 0.25278 0.00313 0.25602 0.00313 0.25972 L 0.00313 0.27477 L 0.00313 0.27546 " pathEditMode="relative" rAng="0" ptsTypes="AAAAAAAAAAAAAAAAAAAAAA">
                                      <p:cBhvr>
                                        <p:cTn id="362" dur="500" fill="hold"/>
                                        <p:tgtEl>
                                          <p:spTgt spid="107"/>
                                        </p:tgtEl>
                                        <p:attrNameLst>
                                          <p:attrName>ppt_x</p:attrName>
                                          <p:attrName>ppt_y</p:attrName>
                                        </p:attrNameLst>
                                      </p:cBhvr>
                                      <p:rCtr x="3412" y="4120"/>
                                    </p:animMotion>
                                  </p:childTnLst>
                                </p:cTn>
                              </p:par>
                            </p:childTnLst>
                          </p:cTn>
                        </p:par>
                        <p:par>
                          <p:cTn id="363" fill="hold">
                            <p:stCondLst>
                              <p:cond delay="9000"/>
                            </p:stCondLst>
                            <p:childTnLst>
                              <p:par>
                                <p:cTn id="364" presetID="10" presetClass="exit" presetSubtype="0" fill="hold" grpId="2" nodeType="afterEffect">
                                  <p:stCondLst>
                                    <p:cond delay="0"/>
                                  </p:stCondLst>
                                  <p:childTnLst>
                                    <p:animEffect transition="out" filter="fade">
                                      <p:cBhvr>
                                        <p:cTn id="365" dur="200"/>
                                        <p:tgtEl>
                                          <p:spTgt spid="107"/>
                                        </p:tgtEl>
                                      </p:cBhvr>
                                    </p:animEffect>
                                    <p:set>
                                      <p:cBhvr>
                                        <p:cTn id="366" dur="1" fill="hold">
                                          <p:stCondLst>
                                            <p:cond delay="199"/>
                                          </p:stCondLst>
                                        </p:cTn>
                                        <p:tgtEl>
                                          <p:spTgt spid="107"/>
                                        </p:tgtEl>
                                        <p:attrNameLst>
                                          <p:attrName>style.visibility</p:attrName>
                                        </p:attrNameLst>
                                      </p:cBhvr>
                                      <p:to>
                                        <p:strVal val="hidden"/>
                                      </p:to>
                                    </p:set>
                                  </p:childTnLst>
                                </p:cTn>
                              </p:par>
                            </p:childTnLst>
                          </p:cTn>
                        </p:par>
                        <p:par>
                          <p:cTn id="367" fill="hold">
                            <p:stCondLst>
                              <p:cond delay="9200"/>
                            </p:stCondLst>
                            <p:childTnLst>
                              <p:par>
                                <p:cTn id="368" presetID="26" presetClass="emph" presetSubtype="0" fill="hold" grpId="7" nodeType="afterEffect">
                                  <p:stCondLst>
                                    <p:cond delay="0"/>
                                  </p:stCondLst>
                                  <p:childTnLst>
                                    <p:animEffect transition="out" filter="fade">
                                      <p:cBhvr>
                                        <p:cTn id="369" dur="200" tmFilter="0, 0; .2, .5; .8, .5; 1, 0"/>
                                        <p:tgtEl>
                                          <p:spTgt spid="90"/>
                                        </p:tgtEl>
                                      </p:cBhvr>
                                    </p:animEffect>
                                    <p:animScale>
                                      <p:cBhvr>
                                        <p:cTn id="370" dur="100" autoRev="1" fill="hold"/>
                                        <p:tgtEl>
                                          <p:spTgt spid="90"/>
                                        </p:tgtEl>
                                      </p:cBhvr>
                                      <p:by x="105000" y="105000"/>
                                    </p:animScale>
                                  </p:childTnLst>
                                </p:cTn>
                              </p:par>
                            </p:childTnLst>
                          </p:cTn>
                        </p:par>
                        <p:par>
                          <p:cTn id="371" fill="hold">
                            <p:stCondLst>
                              <p:cond delay="9400"/>
                            </p:stCondLst>
                            <p:childTnLst>
                              <p:par>
                                <p:cTn id="372" presetID="26" presetClass="emph" presetSubtype="0" fill="hold" grpId="7" nodeType="afterEffect">
                                  <p:stCondLst>
                                    <p:cond delay="0"/>
                                  </p:stCondLst>
                                  <p:childTnLst>
                                    <p:animEffect transition="out" filter="fade">
                                      <p:cBhvr>
                                        <p:cTn id="373" dur="200" tmFilter="0, 0; .2, .5; .8, .5; 1, 0"/>
                                        <p:tgtEl>
                                          <p:spTgt spid="91"/>
                                        </p:tgtEl>
                                      </p:cBhvr>
                                    </p:animEffect>
                                    <p:animScale>
                                      <p:cBhvr>
                                        <p:cTn id="374" dur="100" autoRev="1" fill="hold"/>
                                        <p:tgtEl>
                                          <p:spTgt spid="91"/>
                                        </p:tgtEl>
                                      </p:cBhvr>
                                      <p:by x="105000" y="105000"/>
                                    </p:animScale>
                                  </p:childTnLst>
                                </p:cTn>
                              </p:par>
                            </p:childTnLst>
                          </p:cTn>
                        </p:par>
                        <p:par>
                          <p:cTn id="375" fill="hold">
                            <p:stCondLst>
                              <p:cond delay="9600"/>
                            </p:stCondLst>
                            <p:childTnLst>
                              <p:par>
                                <p:cTn id="376" presetID="0" presetClass="path" presetSubtype="0" accel="50000" decel="50000" fill="hold" grpId="1" nodeType="afterEffect">
                                  <p:stCondLst>
                                    <p:cond delay="0"/>
                                  </p:stCondLst>
                                  <p:childTnLst>
                                    <p:animMotion origin="layout" path="M 0 0 L 0 0 C -0.00078 0.00232 -0.00156 0.00487 -0.00208 0.00741 C -0.00235 0.00811 -0.00248 0.00926 -0.00261 0.01019 C -0.00339 0.01274 -0.00417 0.01366 -0.00521 0.01574 C -0.00651 0.02408 -0.00469 0.01528 -0.00729 0.0213 C -0.00769 0.02199 -0.00769 0.02315 -0.00782 0.02408 C -0.00821 0.025 -0.0086 0.0257 -0.00886 0.02686 C -0.00912 0.02755 -0.00925 0.02871 -0.00938 0.02963 C -0.01042 0.03287 -0.01068 0.03218 -0.01198 0.03519 C -0.01263 0.03635 -0.01316 0.0375 -0.01355 0.03889 C -0.01433 0.04051 -0.01485 0.04283 -0.01563 0.04445 C -0.0211 0.05394 -0.01381 0.04121 -0.01876 0.04908 C -0.02318 0.05579 -0.01889 0.05024 -0.0224 0.05463 C -0.02279 0.05556 -0.02305 0.05649 -0.02344 0.05741 L -0.02813 0.06574 C -0.02891 0.0669 -0.02931 0.06875 -0.03022 0.06945 C -0.03308 0.07107 -0.03139 0.06968 -0.03491 0.07408 C -0.03543 0.07454 -0.03595 0.07547 -0.03647 0.07593 C -0.03699 0.07616 -0.03764 0.07639 -0.03803 0.07686 C -0.04298 0.08102 -0.03868 0.07824 -0.0422 0.08056 C -0.04272 0.08149 -0.04324 0.08241 -0.04376 0.08334 C -0.04428 0.0838 -0.04493 0.0838 -0.04533 0.08426 C -0.04598 0.08473 -0.04637 0.08542 -0.04689 0.08612 C -0.04923 0.0919 -0.0465 0.08612 -0.05001 0.08982 C -0.05067 0.09028 -0.05106 0.09167 -0.05158 0.0926 C -0.0521 0.09329 -0.05275 0.09352 -0.05314 0.09445 C -0.05392 0.09537 -0.05457 0.09699 -0.05522 0.09815 C -0.05574 0.09885 -0.0564 0.09908 -0.05679 0.1 C -0.05796 0.10162 -0.05887 0.10371 -0.05991 0.10556 L -0.06148 0.10834 C -0.062 0.10926 -0.06265 0.10996 -0.06304 0.11112 C -0.06382 0.1125 -0.06447 0.11412 -0.06512 0.11574 C -0.06629 0.11783 -0.06734 0.12084 -0.06877 0.12223 C -0.07268 0.12547 -0.06929 0.12199 -0.07294 0.12778 C -0.07346 0.12848 -0.07411 0.12871 -0.0745 0.12963 C -0.07515 0.13033 -0.07554 0.13149 -0.07606 0.13241 C -0.08023 0.13727 -0.07489 0.12848 -0.07919 0.13519 C -0.08388 0.14213 -0.07945 0.13565 -0.08231 0.14167 C -0.08336 0.14352 -0.0844 0.14537 -0.08544 0.14723 C -0.08596 0.14815 -0.08661 0.14885 -0.087 0.15 L -0.08909 0.15556 C -0.09078 0.15996 -0.09 0.15718 -0.09117 0.16389 L -0.09169 0.16667 L -0.09221 0.16945 L -0.09273 0.17871 L -0.09273 0.17871 " pathEditMode="relative" ptsTypes="AAAAAAAAAAAAAAAAAAAAAAAAAAAAAAAAAAAAAAAAAAAAAAA">
                                      <p:cBhvr>
                                        <p:cTn id="377" dur="500" fill="hold"/>
                                        <p:tgtEl>
                                          <p:spTgt spid="108"/>
                                        </p:tgtEl>
                                        <p:attrNameLst>
                                          <p:attrName>ppt_x</p:attrName>
                                          <p:attrName>ppt_y</p:attrName>
                                        </p:attrNameLst>
                                      </p:cBhvr>
                                    </p:animMotion>
                                  </p:childTnLst>
                                </p:cTn>
                              </p:par>
                            </p:childTnLst>
                          </p:cTn>
                        </p:par>
                        <p:par>
                          <p:cTn id="378" fill="hold">
                            <p:stCondLst>
                              <p:cond delay="10100"/>
                            </p:stCondLst>
                            <p:childTnLst>
                              <p:par>
                                <p:cTn id="379" presetID="0" presetClass="path" presetSubtype="0" accel="50000" decel="50000" fill="hold" grpId="3" nodeType="afterEffect">
                                  <p:stCondLst>
                                    <p:cond delay="0"/>
                                  </p:stCondLst>
                                  <p:childTnLst>
                                    <p:animMotion origin="layout" path="M -0.09716 0.17361 L -0.09716 0.17385 C -0.09559 0.16968 -0.09429 0.16528 -0.09234 0.16227 C -0.09169 0.16088 -0.09091 0.16135 -0.09025 0.16042 C -0.08895 0.15903 -0.08804 0.15695 -0.08674 0.15556 C -0.07983 0.14746 -0.08596 0.15672 -0.08114 0.14931 C -0.07801 0.14954 -0.07489 0.14954 -0.07189 0.15047 C -0.06525 0.15301 -0.07007 0.15348 -0.06564 0.15556 C -0.06056 0.15787 -0.06316 0.15648 -0.05782 0.16042 L -0.05157 0.16528 L -0.04936 0.16713 C -0.04884 0.16875 -0.04819 0.17084 -0.04727 0.17223 C -0.04662 0.17315 -0.04584 0.17246 -0.04519 0.17361 C -0.04454 0.17477 -0.04428 0.17709 -0.04376 0.17871 C -0.04337 0.17963 -0.04285 0.18079 -0.04245 0.18172 C -0.04193 0.18357 -0.04154 0.18542 -0.04102 0.18681 C -0.03868 0.19375 -0.04037 0.18611 -0.03816 0.19537 C -0.03764 0.19746 -0.03738 0.19977 -0.03685 0.20185 C -0.03646 0.20301 -0.03581 0.20394 -0.03529 0.20486 C -0.03477 0.20672 -0.03451 0.20834 -0.03399 0.20996 C -0.03217 0.22176 -0.03438 0.20695 -0.03256 0.22153 C -0.03178 0.22778 -0.03178 0.22593 -0.03112 0.2331 C -0.03086 0.23658 -0.03086 0.24074 -0.03047 0.24468 C -0.03008 0.24792 -0.02891 0.25093 -0.02891 0.25463 L -0.02891 0.27431 L -0.02891 0.275 " pathEditMode="relative" rAng="0" ptsTypes="AAAAAAAAAAAAAAAAAAAAAAAAAA">
                                      <p:cBhvr>
                                        <p:cTn id="380" dur="500" fill="hold"/>
                                        <p:tgtEl>
                                          <p:spTgt spid="108"/>
                                        </p:tgtEl>
                                        <p:attrNameLst>
                                          <p:attrName>ppt_x</p:attrName>
                                          <p:attrName>ppt_y</p:attrName>
                                        </p:attrNameLst>
                                      </p:cBhvr>
                                      <p:rCtr x="3412" y="3843"/>
                                    </p:animMotion>
                                  </p:childTnLst>
                                </p:cTn>
                              </p:par>
                            </p:childTnLst>
                          </p:cTn>
                        </p:par>
                        <p:par>
                          <p:cTn id="381" fill="hold">
                            <p:stCondLst>
                              <p:cond delay="10600"/>
                            </p:stCondLst>
                            <p:childTnLst>
                              <p:par>
                                <p:cTn id="382" presetID="10" presetClass="exit" presetSubtype="0" fill="hold" grpId="2" nodeType="afterEffect">
                                  <p:stCondLst>
                                    <p:cond delay="0"/>
                                  </p:stCondLst>
                                  <p:childTnLst>
                                    <p:animEffect transition="out" filter="fade">
                                      <p:cBhvr>
                                        <p:cTn id="383" dur="200"/>
                                        <p:tgtEl>
                                          <p:spTgt spid="108"/>
                                        </p:tgtEl>
                                      </p:cBhvr>
                                    </p:animEffect>
                                    <p:set>
                                      <p:cBhvr>
                                        <p:cTn id="384" dur="1" fill="hold">
                                          <p:stCondLst>
                                            <p:cond delay="199"/>
                                          </p:stCondLst>
                                        </p:cTn>
                                        <p:tgtEl>
                                          <p:spTgt spid="108"/>
                                        </p:tgtEl>
                                        <p:attrNameLst>
                                          <p:attrName>style.visibility</p:attrName>
                                        </p:attrNameLst>
                                      </p:cBhvr>
                                      <p:to>
                                        <p:strVal val="hidden"/>
                                      </p:to>
                                    </p:set>
                                  </p:childTnLst>
                                </p:cTn>
                              </p:par>
                            </p:childTnLst>
                          </p:cTn>
                        </p:par>
                        <p:par>
                          <p:cTn id="385" fill="hold">
                            <p:stCondLst>
                              <p:cond delay="10800"/>
                            </p:stCondLst>
                            <p:childTnLst>
                              <p:par>
                                <p:cTn id="386" presetID="26" presetClass="emph" presetSubtype="0" fill="hold" grpId="8" nodeType="afterEffect">
                                  <p:stCondLst>
                                    <p:cond delay="0"/>
                                  </p:stCondLst>
                                  <p:childTnLst>
                                    <p:animEffect transition="out" filter="fade">
                                      <p:cBhvr>
                                        <p:cTn id="387" dur="200" tmFilter="0, 0; .2, .5; .8, .5; 1, 0"/>
                                        <p:tgtEl>
                                          <p:spTgt spid="90"/>
                                        </p:tgtEl>
                                      </p:cBhvr>
                                    </p:animEffect>
                                    <p:animScale>
                                      <p:cBhvr>
                                        <p:cTn id="388" dur="100" autoRev="1" fill="hold"/>
                                        <p:tgtEl>
                                          <p:spTgt spid="90"/>
                                        </p:tgtEl>
                                      </p:cBhvr>
                                      <p:by x="105000" y="105000"/>
                                    </p:animScale>
                                  </p:childTnLst>
                                </p:cTn>
                              </p:par>
                            </p:childTnLst>
                          </p:cTn>
                        </p:par>
                        <p:par>
                          <p:cTn id="389" fill="hold">
                            <p:stCondLst>
                              <p:cond delay="11000"/>
                            </p:stCondLst>
                            <p:childTnLst>
                              <p:par>
                                <p:cTn id="390" presetID="26" presetClass="emph" presetSubtype="0" fill="hold" grpId="8" nodeType="afterEffect">
                                  <p:stCondLst>
                                    <p:cond delay="0"/>
                                  </p:stCondLst>
                                  <p:childTnLst>
                                    <p:animEffect transition="out" filter="fade">
                                      <p:cBhvr>
                                        <p:cTn id="391" dur="200" tmFilter="0, 0; .2, .5; .8, .5; 1, 0"/>
                                        <p:tgtEl>
                                          <p:spTgt spid="91"/>
                                        </p:tgtEl>
                                      </p:cBhvr>
                                    </p:animEffect>
                                    <p:animScale>
                                      <p:cBhvr>
                                        <p:cTn id="392" dur="100" autoRev="1" fill="hold"/>
                                        <p:tgtEl>
                                          <p:spTgt spid="91"/>
                                        </p:tgtEl>
                                      </p:cBhvr>
                                      <p:by x="105000" y="105000"/>
                                    </p:animScale>
                                  </p:childTnLst>
                                </p:cTn>
                              </p:par>
                            </p:childTnLst>
                          </p:cTn>
                        </p:par>
                        <p:par>
                          <p:cTn id="393" fill="hold">
                            <p:stCondLst>
                              <p:cond delay="11200"/>
                            </p:stCondLst>
                            <p:childTnLst>
                              <p:par>
                                <p:cTn id="394" presetID="0" presetClass="path" presetSubtype="0" accel="50000" decel="50000" fill="hold" grpId="1" nodeType="afterEffect">
                                  <p:stCondLst>
                                    <p:cond delay="0"/>
                                  </p:stCondLst>
                                  <p:childTnLst>
                                    <p:animMotion origin="layout" path="M 0 0 L 0 0 C -0.0013 0.00324 -0.00209 0.00718 -0.00365 0.01019 C -0.00417 0.01112 -0.00469 0.01204 -0.00521 0.01297 C -0.00625 0.01412 -0.00756 0.01505 -0.00834 0.01667 C -0.00886 0.0176 -0.00938 0.01852 -0.0099 0.01945 C -0.01042 0.01991 -0.01107 0.01968 -0.01146 0.02037 C -0.02019 0.02871 -0.01094 0.01991 -0.01615 0.02686 C -0.0168 0.02755 -0.01758 0.02778 -0.01824 0.02871 C -0.01941 0.02963 -0.02032 0.03125 -0.02136 0.03241 C -0.02214 0.03287 -0.02279 0.03334 -0.02345 0.03426 C -0.02696 0.03797 -0.02592 0.03704 -0.02866 0.04074 C -0.0297 0.0419 -0.03061 0.04352 -0.03178 0.04445 C -0.0323 0.04468 -0.03295 0.04491 -0.03334 0.04537 C -0.03647 0.04792 -0.034 0.04769 -0.03803 0.05278 C -0.03855 0.05324 -0.03907 0.05394 -0.0396 0.05463 C -0.04155 0.05649 -0.04311 0.05695 -0.04481 0.06019 C -0.04533 0.06112 -0.04585 0.06204 -0.04637 0.06297 C -0.04819 0.06551 -0.04767 0.06412 -0.04949 0.06574 C -0.05275 0.06806 -0.05054 0.06667 -0.05314 0.06945 C -0.05483 0.07107 -0.05549 0.07107 -0.05679 0.07315 C -0.05744 0.07385 -0.05783 0.075 -0.05835 0.07593 C -0.05887 0.07662 -0.05952 0.07686 -0.05991 0.07778 C -0.06056 0.07848 -0.06096 0.07963 -0.06148 0.08056 C -0.06213 0.08125 -0.06291 0.08149 -0.06356 0.08241 C -0.06473 0.08334 -0.06564 0.08473 -0.06669 0.08612 C -0.06721 0.08658 -0.06786 0.08727 -0.06825 0.08797 C -0.06968 0.08982 -0.07124 0.09121 -0.07242 0.09352 C -0.07294 0.09445 -0.07346 0.09537 -0.07398 0.0963 C -0.07463 0.09699 -0.07541 0.09746 -0.07606 0.09815 C -0.07671 0.09862 -0.07711 0.09931 -0.07763 0.1 C -0.08205 0.10371 -0.07632 0.09746 -0.08075 0.10278 C -0.08114 0.10371 -0.0814 0.10463 -0.08179 0.10556 C -0.08349 0.10834 -0.08375 0.10811 -0.08544 0.10926 C -0.08687 0.11158 -0.08831 0.11459 -0.09013 0.11574 C -0.09299 0.11737 -0.09052 0.11551 -0.09326 0.11852 C -0.09404 0.11899 -0.09469 0.11945 -0.09534 0.12037 C -0.09651 0.1213 -0.09742 0.12269 -0.09847 0.12408 L -0.10003 0.12593 L -0.10159 0.12778 C -0.10211 0.12824 -0.10276 0.12871 -0.10315 0.12963 L -0.10628 0.13519 C -0.10706 0.13635 -0.10784 0.13727 -0.10836 0.13889 L -0.10993 0.1426 C -0.11084 0.14746 -0.10993 0.14352 -0.11201 0.14815 C -0.11253 0.14885 -0.11266 0.15 -0.11305 0.15093 C -0.11409 0.15278 -0.11514 0.15463 -0.11618 0.15649 L -0.11774 0.15926 C -0.11865 0.16412 -0.11774 0.16019 -0.11982 0.16482 C -0.12022 0.16551 -0.12048 0.16667 -0.12087 0.1676 C -0.12191 0.16945 -0.12399 0.17315 -0.12399 0.17315 C -0.12425 0.17408 -0.12425 0.175 -0.12451 0.17593 C -0.12634 0.18056 -0.12608 0.17662 -0.12608 0.18056 L -0.12608 0.18056 " pathEditMode="relative" ptsTypes="AAAAAAAAAAAAAAAAAAAAAAAAAAAAAAAAAAAAAAAAAAAAAAAAAAAAAA">
                                      <p:cBhvr>
                                        <p:cTn id="395" dur="500" fill="hold"/>
                                        <p:tgtEl>
                                          <p:spTgt spid="109"/>
                                        </p:tgtEl>
                                        <p:attrNameLst>
                                          <p:attrName>ppt_x</p:attrName>
                                          <p:attrName>ppt_y</p:attrName>
                                        </p:attrNameLst>
                                      </p:cBhvr>
                                    </p:animMotion>
                                  </p:childTnLst>
                                </p:cTn>
                              </p:par>
                            </p:childTnLst>
                          </p:cTn>
                        </p:par>
                        <p:par>
                          <p:cTn id="396" fill="hold">
                            <p:stCondLst>
                              <p:cond delay="11700"/>
                            </p:stCondLst>
                            <p:childTnLst>
                              <p:par>
                                <p:cTn id="397" presetID="0" presetClass="path" presetSubtype="0" accel="50000" decel="50000" fill="hold" grpId="3" nodeType="afterEffect">
                                  <p:stCondLst>
                                    <p:cond delay="0"/>
                                  </p:stCondLst>
                                  <p:childTnLst>
                                    <p:animMotion origin="layout" path="M -0.12647 0.17408 L -0.12647 0.17431 C -0.12438 0.17338 -0.12204 0.17338 -0.11995 0.17269 C -0.11878 0.17223 -0.118 0.17037 -0.11696 0.16945 C -0.11553 0.16852 -0.11396 0.16783 -0.11253 0.16667 L -0.1081 0.16389 L -0.10224 0.16112 C -0.09677 0.16135 -0.09143 0.16158 -0.08609 0.16227 C -0.08479 0.1625 -0.08362 0.16297 -0.08231 0.16389 C -0.08088 0.16459 -0.07789 0.16667 -0.07789 0.1669 C -0.0775 0.16783 -0.0771 0.16899 -0.07645 0.16945 C -0.07255 0.17431 -0.07593 0.16713 -0.07203 0.17408 C -0.07046 0.17686 -0.0676 0.18287 -0.0676 0.18311 C -0.06577 0.19375 -0.06864 0.17917 -0.06395 0.19306 C -0.06187 0.19908 -0.06304 0.1963 -0.0603 0.20162 C -0.06004 0.20371 -0.05991 0.20579 -0.05952 0.20764 C -0.05679 0.22037 -0.05913 0.20394 -0.05731 0.21644 C -0.05692 0.21945 -0.05601 0.22686 -0.05588 0.22963 C -0.05548 0.23449 -0.05535 0.23936 -0.05509 0.24422 C -0.05431 0.26158 -0.05444 0.25625 -0.05444 0.26621 L -0.05444 0.26667 " pathEditMode="relative" rAng="0" ptsTypes="AAAAAAAAAAAAAAAAAAAAA">
                                      <p:cBhvr>
                                        <p:cTn id="398" dur="500" fill="hold"/>
                                        <p:tgtEl>
                                          <p:spTgt spid="109"/>
                                        </p:tgtEl>
                                        <p:attrNameLst>
                                          <p:attrName>ppt_x</p:attrName>
                                          <p:attrName>ppt_y</p:attrName>
                                        </p:attrNameLst>
                                      </p:cBhvr>
                                      <p:rCtr x="3595" y="3981"/>
                                    </p:animMotion>
                                  </p:childTnLst>
                                </p:cTn>
                              </p:par>
                            </p:childTnLst>
                          </p:cTn>
                        </p:par>
                        <p:par>
                          <p:cTn id="399" fill="hold">
                            <p:stCondLst>
                              <p:cond delay="12200"/>
                            </p:stCondLst>
                            <p:childTnLst>
                              <p:par>
                                <p:cTn id="400" presetID="10" presetClass="exit" presetSubtype="0" fill="hold" grpId="2" nodeType="afterEffect">
                                  <p:stCondLst>
                                    <p:cond delay="0"/>
                                  </p:stCondLst>
                                  <p:childTnLst>
                                    <p:animEffect transition="out" filter="fade">
                                      <p:cBhvr>
                                        <p:cTn id="401" dur="200"/>
                                        <p:tgtEl>
                                          <p:spTgt spid="109"/>
                                        </p:tgtEl>
                                      </p:cBhvr>
                                    </p:animEffect>
                                    <p:set>
                                      <p:cBhvr>
                                        <p:cTn id="402" dur="1" fill="hold">
                                          <p:stCondLst>
                                            <p:cond delay="199"/>
                                          </p:stCondLst>
                                        </p:cTn>
                                        <p:tgtEl>
                                          <p:spTgt spid="109"/>
                                        </p:tgtEl>
                                        <p:attrNameLst>
                                          <p:attrName>style.visibility</p:attrName>
                                        </p:attrNameLst>
                                      </p:cBhvr>
                                      <p:to>
                                        <p:strVal val="hidden"/>
                                      </p:to>
                                    </p:set>
                                  </p:childTnLst>
                                </p:cTn>
                              </p:par>
                            </p:childTnLst>
                          </p:cTn>
                        </p:par>
                        <p:par>
                          <p:cTn id="403" fill="hold">
                            <p:stCondLst>
                              <p:cond delay="12400"/>
                            </p:stCondLst>
                            <p:childTnLst>
                              <p:par>
                                <p:cTn id="404" presetID="26" presetClass="emph" presetSubtype="0" fill="hold" grpId="9" nodeType="afterEffect">
                                  <p:stCondLst>
                                    <p:cond delay="0"/>
                                  </p:stCondLst>
                                  <p:childTnLst>
                                    <p:animEffect transition="out" filter="fade">
                                      <p:cBhvr>
                                        <p:cTn id="405" dur="200" tmFilter="0, 0; .2, .5; .8, .5; 1, 0"/>
                                        <p:tgtEl>
                                          <p:spTgt spid="90"/>
                                        </p:tgtEl>
                                      </p:cBhvr>
                                    </p:animEffect>
                                    <p:animScale>
                                      <p:cBhvr>
                                        <p:cTn id="406" dur="100" autoRev="1" fill="hold"/>
                                        <p:tgtEl>
                                          <p:spTgt spid="90"/>
                                        </p:tgtEl>
                                      </p:cBhvr>
                                      <p:by x="105000" y="105000"/>
                                    </p:animScale>
                                  </p:childTnLst>
                                </p:cTn>
                              </p:par>
                              <p:par>
                                <p:cTn id="407" presetID="10" presetClass="exit" presetSubtype="0" fill="hold" grpId="1" nodeType="withEffect">
                                  <p:stCondLst>
                                    <p:cond delay="0"/>
                                  </p:stCondLst>
                                  <p:childTnLst>
                                    <p:animEffect transition="out" filter="fade">
                                      <p:cBhvr>
                                        <p:cTn id="408" dur="500"/>
                                        <p:tgtEl>
                                          <p:spTgt spid="91"/>
                                        </p:tgtEl>
                                      </p:cBhvr>
                                    </p:animEffect>
                                    <p:set>
                                      <p:cBhvr>
                                        <p:cTn id="409" dur="1" fill="hold">
                                          <p:stCondLst>
                                            <p:cond delay="499"/>
                                          </p:stCondLst>
                                        </p:cTn>
                                        <p:tgtEl>
                                          <p:spTgt spid="91"/>
                                        </p:tgtEl>
                                        <p:attrNameLst>
                                          <p:attrName>style.visibility</p:attrName>
                                        </p:attrNameLst>
                                      </p:cBhvr>
                                      <p:to>
                                        <p:strVal val="hidden"/>
                                      </p:to>
                                    </p:set>
                                  </p:childTnLst>
                                </p:cTn>
                              </p:par>
                              <p:par>
                                <p:cTn id="410" presetID="10" presetClass="exit" presetSubtype="0" fill="hold" grpId="1" nodeType="withEffect">
                                  <p:stCondLst>
                                    <p:cond delay="0"/>
                                  </p:stCondLst>
                                  <p:childTnLst>
                                    <p:animEffect transition="out" filter="fade">
                                      <p:cBhvr>
                                        <p:cTn id="411" dur="500"/>
                                        <p:tgtEl>
                                          <p:spTgt spid="92"/>
                                        </p:tgtEl>
                                      </p:cBhvr>
                                    </p:animEffect>
                                    <p:set>
                                      <p:cBhvr>
                                        <p:cTn id="412" dur="1" fill="hold">
                                          <p:stCondLst>
                                            <p:cond delay="499"/>
                                          </p:stCondLst>
                                        </p:cTn>
                                        <p:tgtEl>
                                          <p:spTgt spid="92"/>
                                        </p:tgtEl>
                                        <p:attrNameLst>
                                          <p:attrName>style.visibility</p:attrName>
                                        </p:attrNameLst>
                                      </p:cBhvr>
                                      <p:to>
                                        <p:strVal val="hidden"/>
                                      </p:to>
                                    </p:set>
                                  </p:childTnLst>
                                </p:cTn>
                              </p:par>
                            </p:childTnLst>
                          </p:cTn>
                        </p:par>
                        <p:par>
                          <p:cTn id="413" fill="hold">
                            <p:stCondLst>
                              <p:cond delay="12900"/>
                            </p:stCondLst>
                            <p:childTnLst>
                              <p:par>
                                <p:cTn id="414" presetID="10" presetClass="exit" presetSubtype="0" fill="hold" grpId="1" nodeType="afterEffect">
                                  <p:stCondLst>
                                    <p:cond delay="0"/>
                                  </p:stCondLst>
                                  <p:childTnLst>
                                    <p:animEffect transition="out" filter="fade">
                                      <p:cBhvr>
                                        <p:cTn id="415" dur="500"/>
                                        <p:tgtEl>
                                          <p:spTgt spid="83"/>
                                        </p:tgtEl>
                                      </p:cBhvr>
                                    </p:animEffect>
                                    <p:set>
                                      <p:cBhvr>
                                        <p:cTn id="416" dur="1" fill="hold">
                                          <p:stCondLst>
                                            <p:cond delay="499"/>
                                          </p:stCondLst>
                                        </p:cTn>
                                        <p:tgtEl>
                                          <p:spTgt spid="83"/>
                                        </p:tgtEl>
                                        <p:attrNameLst>
                                          <p:attrName>style.visibility</p:attrName>
                                        </p:attrNameLst>
                                      </p:cBhvr>
                                      <p:to>
                                        <p:strVal val="hidden"/>
                                      </p:to>
                                    </p:set>
                                  </p:childTnLst>
                                </p:cTn>
                              </p:par>
                              <p:par>
                                <p:cTn id="417" presetID="10" presetClass="exit" presetSubtype="0" fill="hold" grpId="1" nodeType="withEffect">
                                  <p:stCondLst>
                                    <p:cond delay="0"/>
                                  </p:stCondLst>
                                  <p:childTnLst>
                                    <p:animEffect transition="out" filter="fade">
                                      <p:cBhvr>
                                        <p:cTn id="418" dur="500"/>
                                        <p:tgtEl>
                                          <p:spTgt spid="90"/>
                                        </p:tgtEl>
                                      </p:cBhvr>
                                    </p:animEffect>
                                    <p:set>
                                      <p:cBhvr>
                                        <p:cTn id="419" dur="1" fill="hold">
                                          <p:stCondLst>
                                            <p:cond delay="499"/>
                                          </p:stCondLst>
                                        </p:cTn>
                                        <p:tgtEl>
                                          <p:spTgt spid="90"/>
                                        </p:tgtEl>
                                        <p:attrNameLst>
                                          <p:attrName>style.visibility</p:attrName>
                                        </p:attrNameLst>
                                      </p:cBhvr>
                                      <p:to>
                                        <p:strVal val="hidden"/>
                                      </p:to>
                                    </p:set>
                                  </p:childTnLst>
                                </p:cTn>
                              </p:par>
                            </p:childTnLst>
                          </p:cTn>
                        </p:par>
                        <p:par>
                          <p:cTn id="420" fill="hold">
                            <p:stCondLst>
                              <p:cond delay="13400"/>
                            </p:stCondLst>
                            <p:childTnLst>
                              <p:par>
                                <p:cTn id="421" presetID="30" presetClass="emph" presetSubtype="0" fill="hold" grpId="1" nodeType="afterEffect">
                                  <p:stCondLst>
                                    <p:cond delay="0"/>
                                  </p:stCondLst>
                                  <p:childTnLst>
                                    <p:animClr clrSpc="hsl" dir="cw">
                                      <p:cBhvr override="childStyle">
                                        <p:cTn id="422" dur="500" fill="hold"/>
                                        <p:tgtEl>
                                          <p:spTgt spid="84"/>
                                        </p:tgtEl>
                                        <p:attrNameLst>
                                          <p:attrName>style.color</p:attrName>
                                        </p:attrNameLst>
                                      </p:cBhvr>
                                      <p:by>
                                        <p:hsl h="0" s="12549" l="25098"/>
                                      </p:by>
                                    </p:animClr>
                                    <p:animClr clrSpc="hsl" dir="cw">
                                      <p:cBhvr>
                                        <p:cTn id="423" dur="500" fill="hold"/>
                                        <p:tgtEl>
                                          <p:spTgt spid="84"/>
                                        </p:tgtEl>
                                        <p:attrNameLst>
                                          <p:attrName>fillcolor</p:attrName>
                                        </p:attrNameLst>
                                      </p:cBhvr>
                                      <p:by>
                                        <p:hsl h="0" s="12549" l="25098"/>
                                      </p:by>
                                    </p:animClr>
                                    <p:animClr clrSpc="hsl" dir="cw">
                                      <p:cBhvr>
                                        <p:cTn id="424" dur="500" fill="hold"/>
                                        <p:tgtEl>
                                          <p:spTgt spid="84"/>
                                        </p:tgtEl>
                                        <p:attrNameLst>
                                          <p:attrName>stroke.color</p:attrName>
                                        </p:attrNameLst>
                                      </p:cBhvr>
                                      <p:by>
                                        <p:hsl h="0" s="12549" l="25098"/>
                                      </p:by>
                                    </p:animClr>
                                    <p:set>
                                      <p:cBhvr>
                                        <p:cTn id="425" dur="500" fill="hold"/>
                                        <p:tgtEl>
                                          <p:spTgt spid="84"/>
                                        </p:tgtEl>
                                        <p:attrNameLst>
                                          <p:attrName>fill.type</p:attrName>
                                        </p:attrNameLst>
                                      </p:cBhvr>
                                      <p:to>
                                        <p:strVal val="solid"/>
                                      </p:to>
                                    </p:set>
                                  </p:childTnLst>
                                </p:cTn>
                              </p:par>
                            </p:childTnLst>
                          </p:cTn>
                        </p:par>
                      </p:childTnLst>
                    </p:cTn>
                  </p:par>
                  <p:par>
                    <p:cTn id="426" fill="hold">
                      <p:stCondLst>
                        <p:cond delay="indefinite"/>
                      </p:stCondLst>
                      <p:childTnLst>
                        <p:par>
                          <p:cTn id="427" fill="hold">
                            <p:stCondLst>
                              <p:cond delay="0"/>
                            </p:stCondLst>
                            <p:childTnLst>
                              <p:par>
                                <p:cTn id="428" presetID="10" presetClass="entr" presetSubtype="0" fill="hold" grpId="0" nodeType="clickEffect">
                                  <p:stCondLst>
                                    <p:cond delay="0"/>
                                  </p:stCondLst>
                                  <p:childTnLst>
                                    <p:set>
                                      <p:cBhvr>
                                        <p:cTn id="429" dur="1" fill="hold">
                                          <p:stCondLst>
                                            <p:cond delay="0"/>
                                          </p:stCondLst>
                                        </p:cTn>
                                        <p:tgtEl>
                                          <p:spTgt spid="93"/>
                                        </p:tgtEl>
                                        <p:attrNameLst>
                                          <p:attrName>style.visibility</p:attrName>
                                        </p:attrNameLst>
                                      </p:cBhvr>
                                      <p:to>
                                        <p:strVal val="visible"/>
                                      </p:to>
                                    </p:set>
                                    <p:animEffect transition="in" filter="fade">
                                      <p:cBhvr>
                                        <p:cTn id="430" dur="500"/>
                                        <p:tgtEl>
                                          <p:spTgt spid="93"/>
                                        </p:tgtEl>
                                      </p:cBhvr>
                                    </p:animEffect>
                                  </p:childTnLst>
                                </p:cTn>
                              </p:par>
                            </p:childTnLst>
                          </p:cTn>
                        </p:par>
                        <p:par>
                          <p:cTn id="431" fill="hold">
                            <p:stCondLst>
                              <p:cond delay="500"/>
                            </p:stCondLst>
                            <p:childTnLst>
                              <p:par>
                                <p:cTn id="432" presetID="10" presetClass="entr" presetSubtype="0" fill="hold" grpId="0" nodeType="afterEffect">
                                  <p:stCondLst>
                                    <p:cond delay="0"/>
                                  </p:stCondLst>
                                  <p:childTnLst>
                                    <p:set>
                                      <p:cBhvr>
                                        <p:cTn id="433" dur="1" fill="hold">
                                          <p:stCondLst>
                                            <p:cond delay="0"/>
                                          </p:stCondLst>
                                        </p:cTn>
                                        <p:tgtEl>
                                          <p:spTgt spid="94"/>
                                        </p:tgtEl>
                                        <p:attrNameLst>
                                          <p:attrName>style.visibility</p:attrName>
                                        </p:attrNameLst>
                                      </p:cBhvr>
                                      <p:to>
                                        <p:strVal val="visible"/>
                                      </p:to>
                                    </p:set>
                                    <p:animEffect transition="in" filter="fade">
                                      <p:cBhvr>
                                        <p:cTn id="434" dur="500"/>
                                        <p:tgtEl>
                                          <p:spTgt spid="94"/>
                                        </p:tgtEl>
                                      </p:cBhvr>
                                    </p:animEffect>
                                  </p:childTnLst>
                                </p:cTn>
                              </p:par>
                            </p:childTnLst>
                          </p:cTn>
                        </p:par>
                        <p:par>
                          <p:cTn id="435" fill="hold">
                            <p:stCondLst>
                              <p:cond delay="1000"/>
                            </p:stCondLst>
                            <p:childTnLst>
                              <p:par>
                                <p:cTn id="436" presetID="10" presetClass="entr" presetSubtype="0" fill="hold" nodeType="afterEffect">
                                  <p:stCondLst>
                                    <p:cond delay="500"/>
                                  </p:stCondLst>
                                  <p:childTnLst>
                                    <p:set>
                                      <p:cBhvr>
                                        <p:cTn id="437" dur="1" fill="hold">
                                          <p:stCondLst>
                                            <p:cond delay="0"/>
                                          </p:stCondLst>
                                        </p:cTn>
                                        <p:tgtEl>
                                          <p:spTgt spid="96"/>
                                        </p:tgtEl>
                                        <p:attrNameLst>
                                          <p:attrName>style.visibility</p:attrName>
                                        </p:attrNameLst>
                                      </p:cBhvr>
                                      <p:to>
                                        <p:strVal val="visible"/>
                                      </p:to>
                                    </p:set>
                                    <p:animEffect transition="in" filter="fade">
                                      <p:cBhvr>
                                        <p:cTn id="438" dur="500"/>
                                        <p:tgtEl>
                                          <p:spTgt spid="96"/>
                                        </p:tgtEl>
                                      </p:cBhvr>
                                    </p:animEffect>
                                  </p:childTnLst>
                                </p:cTn>
                              </p:par>
                            </p:childTnLst>
                          </p:cTn>
                        </p:par>
                        <p:par>
                          <p:cTn id="439" fill="hold">
                            <p:stCondLst>
                              <p:cond delay="2000"/>
                            </p:stCondLst>
                            <p:childTnLst>
                              <p:par>
                                <p:cTn id="440" presetID="10" presetClass="entr" presetSubtype="0" fill="hold" grpId="0" nodeType="afterEffect">
                                  <p:stCondLst>
                                    <p:cond delay="0"/>
                                  </p:stCondLst>
                                  <p:childTnLst>
                                    <p:set>
                                      <p:cBhvr>
                                        <p:cTn id="441" dur="1" fill="hold">
                                          <p:stCondLst>
                                            <p:cond delay="0"/>
                                          </p:stCondLst>
                                        </p:cTn>
                                        <p:tgtEl>
                                          <p:spTgt spid="98"/>
                                        </p:tgtEl>
                                        <p:attrNameLst>
                                          <p:attrName>style.visibility</p:attrName>
                                        </p:attrNameLst>
                                      </p:cBhvr>
                                      <p:to>
                                        <p:strVal val="visible"/>
                                      </p:to>
                                    </p:set>
                                    <p:animEffect transition="in" filter="fade">
                                      <p:cBhvr>
                                        <p:cTn id="442" dur="500"/>
                                        <p:tgtEl>
                                          <p:spTgt spid="98"/>
                                        </p:tgtEl>
                                      </p:cBhvr>
                                    </p:animEffect>
                                  </p:childTnLst>
                                </p:cTn>
                              </p:par>
                            </p:childTnLst>
                          </p:cTn>
                        </p:par>
                        <p:par>
                          <p:cTn id="443" fill="hold">
                            <p:stCondLst>
                              <p:cond delay="2500"/>
                            </p:stCondLst>
                            <p:childTnLst>
                              <p:par>
                                <p:cTn id="444" presetID="10" presetClass="entr" presetSubtype="0" fill="hold" grpId="0" nodeType="afterEffect">
                                  <p:stCondLst>
                                    <p:cond delay="500"/>
                                  </p:stCondLst>
                                  <p:childTnLst>
                                    <p:set>
                                      <p:cBhvr>
                                        <p:cTn id="445" dur="1" fill="hold">
                                          <p:stCondLst>
                                            <p:cond delay="0"/>
                                          </p:stCondLst>
                                        </p:cTn>
                                        <p:tgtEl>
                                          <p:spTgt spid="97"/>
                                        </p:tgtEl>
                                        <p:attrNameLst>
                                          <p:attrName>style.visibility</p:attrName>
                                        </p:attrNameLst>
                                      </p:cBhvr>
                                      <p:to>
                                        <p:strVal val="visible"/>
                                      </p:to>
                                    </p:set>
                                    <p:animEffect transition="in" filter="fade">
                                      <p:cBhvr>
                                        <p:cTn id="446" dur="500"/>
                                        <p:tgtEl>
                                          <p:spTgt spid="97"/>
                                        </p:tgtEl>
                                      </p:cBhvr>
                                    </p:animEffec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10"/>
                                        </p:tgtEl>
                                        <p:attrNameLst>
                                          <p:attrName>style.visibility</p:attrName>
                                        </p:attrNameLst>
                                      </p:cBhvr>
                                      <p:to>
                                        <p:strVal val="hidden"/>
                                      </p:to>
                                    </p:set>
                                  </p:childTnLst>
                                </p:cTn>
                              </p:par>
                              <p:par>
                                <p:cTn id="451" presetID="0" presetClass="path" presetSubtype="0" accel="50000" decel="50000" fill="hold" grpId="1" nodeType="withEffect">
                                  <p:stCondLst>
                                    <p:cond delay="0"/>
                                  </p:stCondLst>
                                  <p:childTnLst>
                                    <p:animMotion origin="layout" path="M 3.71451E-6 2.22222E-6 L 3.71451E-6 0.00023 C -0.00183 0.01458 -0.00079 0.00787 -0.003 0.01967 C -0.00326 0.02129 -0.00326 0.02268 -0.00378 0.02384 C -0.0043 0.02523 -0.00482 0.02639 -0.00521 0.02778 C -0.00573 0.0294 -0.00613 0.03171 -0.00665 0.03333 C -0.00782 0.03611 -0.01173 0.04028 -0.01264 0.04143 C -0.01329 0.04213 -0.01381 0.04352 -0.01459 0.04398 C -0.01615 0.04491 -0.01772 0.04514 -0.01902 0.04653 C -0.02267 0.05092 -0.02019 0.04861 -0.02566 0.05069 C -0.0396 0.05532 -0.02722 0.05162 -0.03738 0.05463 C -0.03999 0.05949 -0.03751 0.05602 -0.04311 0.05856 C -0.05106 0.06227 -0.04429 0.05995 -0.05041 0.06412 C -0.05132 0.06458 -0.05236 0.06481 -0.05327 0.06528 C -0.06057 0.06898 -0.04937 0.06389 -0.05835 0.06782 C -0.05913 0.06875 -0.05978 0.07014 -0.06057 0.07083 C -0.06213 0.07222 -0.06512 0.07291 -0.0663 0.07338 C -0.07242 0.0787 -0.06617 0.07384 -0.07229 0.07731 C -0.07346 0.07801 -0.07463 0.07916 -0.07593 0.08009 C -0.07958 0.08217 -0.0788 0.08055 -0.08167 0.08287 C -0.08271 0.08356 -0.08362 0.08472 -0.08466 0.08541 C -0.08609 0.08634 -0.08766 0.0868 -0.08896 0.08796 C -0.09 0.08889 -0.09091 0.09028 -0.09195 0.09074 C -0.09326 0.09166 -0.09482 0.09166 -0.09625 0.09213 C -0.10094 0.09768 -0.09677 0.09375 -0.10641 0.09606 C -0.13012 0.10208 -0.08935 0.09745 -0.14067 0.10023 C -0.14601 0.10347 -0.14262 0.10162 -0.15304 0.10278 L -0.16697 0.10416 C -0.1727 0.10625 -0.17336 0.10671 -0.18156 0.1081 C -0.18521 0.10879 -0.18872 0.10903 -0.19237 0.10972 L -0.24785 0.1081 C -0.25098 0.10787 -0.25398 0.10694 -0.25723 0.10671 L -0.32574 0.10555 C -0.33017 0.10278 -0.32991 0.10532 -0.33082 0.09861 C -0.33082 0.09838 -0.33082 0.09791 -0.33082 0.09745 L -0.33082 0.09768 " pathEditMode="relative" rAng="0" ptsTypes="AAAAAAAAAAAAAAAAAAAAAAAAAAAAAAAAAAAA">
                                      <p:cBhvr>
                                        <p:cTn id="452" dur="2000" fill="hold"/>
                                        <p:tgtEl>
                                          <p:spTgt spid="111"/>
                                        </p:tgtEl>
                                        <p:attrNameLst>
                                          <p:attrName>ppt_x</p:attrName>
                                          <p:attrName>ppt_y</p:attrName>
                                        </p:attrNameLst>
                                      </p:cBhvr>
                                      <p:rCtr x="-16541" y="5486"/>
                                    </p:animMotion>
                                  </p:childTnLst>
                                </p:cTn>
                              </p:par>
                              <p:par>
                                <p:cTn id="453" presetID="10" presetClass="exit" presetSubtype="0" fill="hold" nodeType="withEffect">
                                  <p:stCondLst>
                                    <p:cond delay="0"/>
                                  </p:stCondLst>
                                  <p:childTnLst>
                                    <p:animEffect transition="out" filter="fade">
                                      <p:cBhvr>
                                        <p:cTn id="454" dur="500"/>
                                        <p:tgtEl>
                                          <p:spTgt spid="20"/>
                                        </p:tgtEl>
                                      </p:cBhvr>
                                    </p:animEffect>
                                    <p:set>
                                      <p:cBhvr>
                                        <p:cTn id="455" dur="1" fill="hold">
                                          <p:stCondLst>
                                            <p:cond delay="499"/>
                                          </p:stCondLst>
                                        </p:cTn>
                                        <p:tgtEl>
                                          <p:spTgt spid="20"/>
                                        </p:tgtEl>
                                        <p:attrNameLst>
                                          <p:attrName>style.visibility</p:attrName>
                                        </p:attrNameLst>
                                      </p:cBhvr>
                                      <p:to>
                                        <p:strVal val="hidden"/>
                                      </p:to>
                                    </p:set>
                                  </p:childTnLst>
                                </p:cTn>
                              </p:par>
                              <p:par>
                                <p:cTn id="456" presetID="10" presetClass="entr" presetSubtype="0" fill="hold" grpId="0" nodeType="withEffect">
                                  <p:stCondLst>
                                    <p:cond delay="0"/>
                                  </p:stCondLst>
                                  <p:childTnLst>
                                    <p:set>
                                      <p:cBhvr>
                                        <p:cTn id="457" dur="1" fill="hold">
                                          <p:stCondLst>
                                            <p:cond delay="0"/>
                                          </p:stCondLst>
                                        </p:cTn>
                                        <p:tgtEl>
                                          <p:spTgt spid="95"/>
                                        </p:tgtEl>
                                        <p:attrNameLst>
                                          <p:attrName>style.visibility</p:attrName>
                                        </p:attrNameLst>
                                      </p:cBhvr>
                                      <p:to>
                                        <p:strVal val="visible"/>
                                      </p:to>
                                    </p:set>
                                    <p:animEffect transition="in" filter="fade">
                                      <p:cBhvr>
                                        <p:cTn id="458" dur="500"/>
                                        <p:tgtEl>
                                          <p:spTgt spid="95"/>
                                        </p:tgtEl>
                                      </p:cBhvr>
                                    </p:animEffect>
                                  </p:childTnLst>
                                </p:cTn>
                              </p:par>
                              <p:par>
                                <p:cTn id="459" presetID="10" presetClass="entr" presetSubtype="0" fill="hold" grpId="0" nodeType="withEffect">
                                  <p:stCondLst>
                                    <p:cond delay="0"/>
                                  </p:stCondLst>
                                  <p:childTnLst>
                                    <p:set>
                                      <p:cBhvr>
                                        <p:cTn id="460" dur="1" fill="hold">
                                          <p:stCondLst>
                                            <p:cond delay="0"/>
                                          </p:stCondLst>
                                        </p:cTn>
                                        <p:tgtEl>
                                          <p:spTgt spid="99"/>
                                        </p:tgtEl>
                                        <p:attrNameLst>
                                          <p:attrName>style.visibility</p:attrName>
                                        </p:attrNameLst>
                                      </p:cBhvr>
                                      <p:to>
                                        <p:strVal val="visible"/>
                                      </p:to>
                                    </p:set>
                                    <p:animEffect transition="in" filter="fade">
                                      <p:cBhvr>
                                        <p:cTn id="461" dur="500"/>
                                        <p:tgtEl>
                                          <p:spTgt spid="99"/>
                                        </p:tgtEl>
                                      </p:cBhvr>
                                    </p:animEffect>
                                  </p:childTnLst>
                                </p:cTn>
                              </p:par>
                              <p:par>
                                <p:cTn id="462" presetID="1" presetClass="entr" presetSubtype="0" fill="hold" grpId="0" nodeType="withEffect">
                                  <p:stCondLst>
                                    <p:cond delay="0"/>
                                  </p:stCondLst>
                                  <p:childTnLst>
                                    <p:set>
                                      <p:cBhvr>
                                        <p:cTn id="463" dur="1" fill="hold">
                                          <p:stCondLst>
                                            <p:cond delay="0"/>
                                          </p:stCondLst>
                                        </p:cTn>
                                        <p:tgtEl>
                                          <p:spTgt spid="100"/>
                                        </p:tgtEl>
                                        <p:attrNameLst>
                                          <p:attrName>style.visibility</p:attrName>
                                        </p:attrNameLst>
                                      </p:cBhvr>
                                      <p:to>
                                        <p:strVal val="visible"/>
                                      </p:to>
                                    </p:set>
                                  </p:childTnLst>
                                </p:cTn>
                              </p:par>
                              <p:par>
                                <p:cTn id="464" presetID="0" presetClass="path" presetSubtype="0" accel="50000" decel="50000" fill="hold" grpId="1" nodeType="withEffect">
                                  <p:stCondLst>
                                    <p:cond delay="0"/>
                                  </p:stCondLst>
                                  <p:childTnLst>
                                    <p:animMotion origin="layout" path="M 1.33368E-6 -0.00046 L 1.33368E-6 -0.00069 L 0.0827 0.00047 C 0.08427 0.00047 0.08596 0.00116 0.08791 0.00139 C 0.09586 0.00162 0.10393 0.00209 0.11201 0.00232 C 0.13714 0.00718 0.11969 0.00394 0.18038 0.00394 C 0.19588 0.00394 0.21138 0.00371 0.22714 0.00324 C 0.23769 -0.00023 0.2261 0.00324 0.25267 0.00139 C 0.2541 0.00116 0.25527 0.00093 0.25645 0.00047 C 0.25749 -2.96296E-6 0.25827 -0.00046 0.25957 -0.00046 C 0.26673 -0.00115 0.27416 -0.00115 0.28145 -0.00162 C 0.28822 -0.00115 0.295 -0.00115 0.3019 -0.00046 C 0.30255 -0.00046 0.3032 -2.96296E-6 0.30424 0.00047 C 0.30503 0.00093 0.30594 0.00116 0.30711 0.00139 C 0.30945 0.00324 0.30854 0.00324 0.31024 0.00324 L 0.31831 0.00324 " pathEditMode="relative" rAng="0" ptsTypes="AAAAAAAAAAAAAAAA">
                                      <p:cBhvr>
                                        <p:cTn id="465" dur="2000" fill="hold"/>
                                        <p:tgtEl>
                                          <p:spTgt spid="100"/>
                                        </p:tgtEl>
                                        <p:attrNameLst>
                                          <p:attrName>ppt_x</p:attrName>
                                          <p:attrName>ppt_y</p:attrName>
                                        </p:attrNameLst>
                                      </p:cBhvr>
                                      <p:rCtr x="15916" y="208"/>
                                    </p:animMotion>
                                  </p:childTnLst>
                                </p:cTn>
                              </p:par>
                              <p:par>
                                <p:cTn id="466" presetID="1" presetClass="entr" presetSubtype="0" fill="hold" grpId="0" nodeType="withEffect">
                                  <p:stCondLst>
                                    <p:cond delay="0"/>
                                  </p:stCondLst>
                                  <p:childTnLst>
                                    <p:set>
                                      <p:cBhvr>
                                        <p:cTn id="467" dur="1" fill="hold">
                                          <p:stCondLst>
                                            <p:cond delay="0"/>
                                          </p:stCondLst>
                                        </p:cTn>
                                        <p:tgtEl>
                                          <p:spTgt spid="101"/>
                                        </p:tgtEl>
                                        <p:attrNameLst>
                                          <p:attrName>style.visibility</p:attrName>
                                        </p:attrNameLst>
                                      </p:cBhvr>
                                      <p:to>
                                        <p:strVal val="visible"/>
                                      </p:to>
                                    </p:set>
                                  </p:childTnLst>
                                </p:cTn>
                              </p:par>
                              <p:par>
                                <p:cTn id="468" presetID="1" presetClass="entr" presetSubtype="0" fill="hold" grpId="0" nodeType="withEffect">
                                  <p:stCondLst>
                                    <p:cond delay="0"/>
                                  </p:stCondLst>
                                  <p:childTnLst>
                                    <p:set>
                                      <p:cBhvr>
                                        <p:cTn id="469" dur="1" fill="hold">
                                          <p:stCondLst>
                                            <p:cond delay="0"/>
                                          </p:stCondLst>
                                        </p:cTn>
                                        <p:tgtEl>
                                          <p:spTgt spid="103"/>
                                        </p:tgtEl>
                                        <p:attrNameLst>
                                          <p:attrName>style.visibility</p:attrName>
                                        </p:attrNameLst>
                                      </p:cBhvr>
                                      <p:to>
                                        <p:strVal val="visible"/>
                                      </p:to>
                                    </p:set>
                                  </p:childTnLst>
                                </p:cTn>
                              </p:par>
                              <p:par>
                                <p:cTn id="470" presetID="1" presetClass="entr" presetSubtype="0" fill="hold" grpId="0" nodeType="withEffect">
                                  <p:stCondLst>
                                    <p:cond delay="0"/>
                                  </p:stCondLst>
                                  <p:childTnLst>
                                    <p:set>
                                      <p:cBhvr>
                                        <p:cTn id="471" dur="1" fill="hold">
                                          <p:stCondLst>
                                            <p:cond delay="0"/>
                                          </p:stCondLst>
                                        </p:cTn>
                                        <p:tgtEl>
                                          <p:spTgt spid="112"/>
                                        </p:tgtEl>
                                        <p:attrNameLst>
                                          <p:attrName>style.visibility</p:attrName>
                                        </p:attrNameLst>
                                      </p:cBhvr>
                                      <p:to>
                                        <p:strVal val="visible"/>
                                      </p:to>
                                    </p:set>
                                  </p:childTnLst>
                                </p:cTn>
                              </p:par>
                              <p:par>
                                <p:cTn id="472" presetID="1" presetClass="entr" presetSubtype="0" fill="hold" grpId="0" nodeType="withEffect">
                                  <p:stCondLst>
                                    <p:cond delay="0"/>
                                  </p:stCondLst>
                                  <p:childTnLst>
                                    <p:set>
                                      <p:cBhvr>
                                        <p:cTn id="473" dur="1" fill="hold">
                                          <p:stCondLst>
                                            <p:cond delay="0"/>
                                          </p:stCondLst>
                                        </p:cTn>
                                        <p:tgtEl>
                                          <p:spTgt spid="113"/>
                                        </p:tgtEl>
                                        <p:attrNameLst>
                                          <p:attrName>style.visibility</p:attrName>
                                        </p:attrNameLst>
                                      </p:cBhvr>
                                      <p:to>
                                        <p:strVal val="visible"/>
                                      </p:to>
                                    </p:set>
                                  </p:childTnLst>
                                </p:cTn>
                              </p:par>
                              <p:par>
                                <p:cTn id="474" presetID="1" presetClass="entr" presetSubtype="0" fill="hold" grpId="0" nodeType="withEffect">
                                  <p:stCondLst>
                                    <p:cond delay="0"/>
                                  </p:stCondLst>
                                  <p:childTnLst>
                                    <p:set>
                                      <p:cBhvr>
                                        <p:cTn id="475" dur="1" fill="hold">
                                          <p:stCondLst>
                                            <p:cond delay="0"/>
                                          </p:stCondLst>
                                        </p:cTn>
                                        <p:tgtEl>
                                          <p:spTgt spid="114"/>
                                        </p:tgtEl>
                                        <p:attrNameLst>
                                          <p:attrName>style.visibility</p:attrName>
                                        </p:attrNameLst>
                                      </p:cBhvr>
                                      <p:to>
                                        <p:strVal val="visible"/>
                                      </p:to>
                                    </p:set>
                                  </p:childTnLst>
                                </p:cTn>
                              </p:par>
                              <p:par>
                                <p:cTn id="476" presetID="10" presetClass="exit" presetSubtype="0" fill="hold" grpId="1" nodeType="withEffect">
                                  <p:stCondLst>
                                    <p:cond delay="0"/>
                                  </p:stCondLst>
                                  <p:childTnLst>
                                    <p:animEffect transition="out" filter="fade">
                                      <p:cBhvr>
                                        <p:cTn id="477" dur="500"/>
                                        <p:tgtEl>
                                          <p:spTgt spid="3">
                                            <p:txEl>
                                              <p:pRg st="0" end="0"/>
                                            </p:txEl>
                                          </p:spTgt>
                                        </p:tgtEl>
                                      </p:cBhvr>
                                    </p:animEffect>
                                    <p:set>
                                      <p:cBhvr>
                                        <p:cTn id="478" dur="1" fill="hold">
                                          <p:stCondLst>
                                            <p:cond delay="499"/>
                                          </p:stCondLst>
                                        </p:cTn>
                                        <p:tgtEl>
                                          <p:spTgt spid="3">
                                            <p:txEl>
                                              <p:pRg st="0" end="0"/>
                                            </p:txEl>
                                          </p:spTgt>
                                        </p:tgtEl>
                                        <p:attrNameLst>
                                          <p:attrName>style.visibility</p:attrName>
                                        </p:attrNameLst>
                                      </p:cBhvr>
                                      <p:to>
                                        <p:strVal val="hidden"/>
                                      </p:to>
                                    </p:set>
                                  </p:childTnLst>
                                </p:cTn>
                              </p:par>
                              <p:par>
                                <p:cTn id="479" presetID="10" presetClass="exit" presetSubtype="0" fill="hold" grpId="1" nodeType="withEffect">
                                  <p:stCondLst>
                                    <p:cond delay="0"/>
                                  </p:stCondLst>
                                  <p:childTnLst>
                                    <p:animEffect transition="out" filter="fade">
                                      <p:cBhvr>
                                        <p:cTn id="480" dur="500"/>
                                        <p:tgtEl>
                                          <p:spTgt spid="64"/>
                                        </p:tgtEl>
                                      </p:cBhvr>
                                    </p:animEffect>
                                    <p:set>
                                      <p:cBhvr>
                                        <p:cTn id="481" dur="1" fill="hold">
                                          <p:stCondLst>
                                            <p:cond delay="499"/>
                                          </p:stCondLst>
                                        </p:cTn>
                                        <p:tgtEl>
                                          <p:spTgt spid="64"/>
                                        </p:tgtEl>
                                        <p:attrNameLst>
                                          <p:attrName>style.visibility</p:attrName>
                                        </p:attrNameLst>
                                      </p:cBhvr>
                                      <p:to>
                                        <p:strVal val="hidden"/>
                                      </p:to>
                                    </p:set>
                                  </p:childTnLst>
                                </p:cTn>
                              </p:par>
                              <p:par>
                                <p:cTn id="482" presetID="10" presetClass="exit" presetSubtype="0" fill="hold" grpId="1" nodeType="withEffect">
                                  <p:stCondLst>
                                    <p:cond delay="0"/>
                                  </p:stCondLst>
                                  <p:childTnLst>
                                    <p:animEffect transition="out" filter="fade">
                                      <p:cBhvr>
                                        <p:cTn id="483" dur="500"/>
                                        <p:tgtEl>
                                          <p:spTgt spid="82"/>
                                        </p:tgtEl>
                                      </p:cBhvr>
                                    </p:animEffect>
                                    <p:set>
                                      <p:cBhvr>
                                        <p:cTn id="484" dur="1" fill="hold">
                                          <p:stCondLst>
                                            <p:cond delay="499"/>
                                          </p:stCondLst>
                                        </p:cTn>
                                        <p:tgtEl>
                                          <p:spTgt spid="82"/>
                                        </p:tgtEl>
                                        <p:attrNameLst>
                                          <p:attrName>style.visibility</p:attrName>
                                        </p:attrNameLst>
                                      </p:cBhvr>
                                      <p:to>
                                        <p:strVal val="hidden"/>
                                      </p:to>
                                    </p:set>
                                  </p:childTnLst>
                                </p:cTn>
                              </p:par>
                              <p:par>
                                <p:cTn id="485" presetID="10" presetClass="exit" presetSubtype="0" fill="hold" grpId="2" nodeType="withEffect">
                                  <p:stCondLst>
                                    <p:cond delay="0"/>
                                  </p:stCondLst>
                                  <p:childTnLst>
                                    <p:animEffect transition="out" filter="fade">
                                      <p:cBhvr>
                                        <p:cTn id="486" dur="500"/>
                                        <p:tgtEl>
                                          <p:spTgt spid="84"/>
                                        </p:tgtEl>
                                      </p:cBhvr>
                                    </p:animEffect>
                                    <p:set>
                                      <p:cBhvr>
                                        <p:cTn id="487" dur="1" fill="hold">
                                          <p:stCondLst>
                                            <p:cond delay="499"/>
                                          </p:stCondLst>
                                        </p:cTn>
                                        <p:tgtEl>
                                          <p:spTgt spid="84"/>
                                        </p:tgtEl>
                                        <p:attrNameLst>
                                          <p:attrName>style.visibility</p:attrName>
                                        </p:attrNameLst>
                                      </p:cBhvr>
                                      <p:to>
                                        <p:strVal val="hidden"/>
                                      </p:to>
                                    </p:set>
                                  </p:childTnLst>
                                </p:cTn>
                              </p:par>
                              <p:par>
                                <p:cTn id="488" presetID="10" presetClass="exit" presetSubtype="0" fill="hold" grpId="1" nodeType="withEffect">
                                  <p:stCondLst>
                                    <p:cond delay="0"/>
                                  </p:stCondLst>
                                  <p:childTnLst>
                                    <p:animEffect transition="out" filter="fade">
                                      <p:cBhvr>
                                        <p:cTn id="489" dur="500"/>
                                        <p:tgtEl>
                                          <p:spTgt spid="93"/>
                                        </p:tgtEl>
                                      </p:cBhvr>
                                    </p:animEffect>
                                    <p:set>
                                      <p:cBhvr>
                                        <p:cTn id="490" dur="1" fill="hold">
                                          <p:stCondLst>
                                            <p:cond delay="499"/>
                                          </p:stCondLst>
                                        </p:cTn>
                                        <p:tgtEl>
                                          <p:spTgt spid="93"/>
                                        </p:tgtEl>
                                        <p:attrNameLst>
                                          <p:attrName>style.visibility</p:attrName>
                                        </p:attrNameLst>
                                      </p:cBhvr>
                                      <p:to>
                                        <p:strVal val="hidden"/>
                                      </p:to>
                                    </p:set>
                                  </p:childTnLst>
                                </p:cTn>
                              </p:par>
                              <p:par>
                                <p:cTn id="491" presetID="10" presetClass="exit" presetSubtype="0" fill="hold" grpId="1" nodeType="withEffect">
                                  <p:stCondLst>
                                    <p:cond delay="0"/>
                                  </p:stCondLst>
                                  <p:childTnLst>
                                    <p:animEffect transition="out" filter="fade">
                                      <p:cBhvr>
                                        <p:cTn id="492" dur="500"/>
                                        <p:tgtEl>
                                          <p:spTgt spid="94"/>
                                        </p:tgtEl>
                                      </p:cBhvr>
                                    </p:animEffect>
                                    <p:set>
                                      <p:cBhvr>
                                        <p:cTn id="493" dur="1" fill="hold">
                                          <p:stCondLst>
                                            <p:cond delay="499"/>
                                          </p:stCondLst>
                                        </p:cTn>
                                        <p:tgtEl>
                                          <p:spTgt spid="94"/>
                                        </p:tgtEl>
                                        <p:attrNameLst>
                                          <p:attrName>style.visibility</p:attrName>
                                        </p:attrNameLst>
                                      </p:cBhvr>
                                      <p:to>
                                        <p:strVal val="hidden"/>
                                      </p:to>
                                    </p:set>
                                  </p:childTnLst>
                                </p:cTn>
                              </p:par>
                              <p:par>
                                <p:cTn id="494" presetID="10" presetClass="exit" presetSubtype="0" fill="hold" grpId="1" nodeType="withEffect">
                                  <p:stCondLst>
                                    <p:cond delay="0"/>
                                  </p:stCondLst>
                                  <p:childTnLst>
                                    <p:animEffect transition="out" filter="fade">
                                      <p:cBhvr>
                                        <p:cTn id="495" dur="500"/>
                                        <p:tgtEl>
                                          <p:spTgt spid="98"/>
                                        </p:tgtEl>
                                      </p:cBhvr>
                                    </p:animEffect>
                                    <p:set>
                                      <p:cBhvr>
                                        <p:cTn id="496" dur="1" fill="hold">
                                          <p:stCondLst>
                                            <p:cond delay="499"/>
                                          </p:stCondLst>
                                        </p:cTn>
                                        <p:tgtEl>
                                          <p:spTgt spid="98"/>
                                        </p:tgtEl>
                                        <p:attrNameLst>
                                          <p:attrName>style.visibility</p:attrName>
                                        </p:attrNameLst>
                                      </p:cBhvr>
                                      <p:to>
                                        <p:strVal val="hidden"/>
                                      </p:to>
                                    </p:set>
                                  </p:childTnLst>
                                </p:cTn>
                              </p:par>
                              <p:par>
                                <p:cTn id="497" presetID="10" presetClass="exit" presetSubtype="0" fill="hold" grpId="1" nodeType="withEffect">
                                  <p:stCondLst>
                                    <p:cond delay="0"/>
                                  </p:stCondLst>
                                  <p:childTnLst>
                                    <p:animEffect transition="out" filter="fade">
                                      <p:cBhvr>
                                        <p:cTn id="498" dur="500"/>
                                        <p:tgtEl>
                                          <p:spTgt spid="97"/>
                                        </p:tgtEl>
                                      </p:cBhvr>
                                    </p:animEffect>
                                    <p:set>
                                      <p:cBhvr>
                                        <p:cTn id="499" dur="1" fill="hold">
                                          <p:stCondLst>
                                            <p:cond delay="499"/>
                                          </p:stCondLst>
                                        </p:cTn>
                                        <p:tgtEl>
                                          <p:spTgt spid="97"/>
                                        </p:tgtEl>
                                        <p:attrNameLst>
                                          <p:attrName>style.visibility</p:attrName>
                                        </p:attrNameLst>
                                      </p:cBhvr>
                                      <p:to>
                                        <p:strVal val="hidden"/>
                                      </p:to>
                                    </p:set>
                                  </p:childTnLst>
                                </p:cTn>
                              </p:par>
                              <p:par>
                                <p:cTn id="500" presetID="10" presetClass="exit" presetSubtype="0" fill="hold" nodeType="withEffect">
                                  <p:stCondLst>
                                    <p:cond delay="0"/>
                                  </p:stCondLst>
                                  <p:childTnLst>
                                    <p:animEffect transition="out" filter="fade">
                                      <p:cBhvr>
                                        <p:cTn id="501" dur="500"/>
                                        <p:tgtEl>
                                          <p:spTgt spid="96"/>
                                        </p:tgtEl>
                                      </p:cBhvr>
                                    </p:animEffect>
                                    <p:set>
                                      <p:cBhvr>
                                        <p:cTn id="502" dur="1" fill="hold">
                                          <p:stCondLst>
                                            <p:cond delay="499"/>
                                          </p:stCondLst>
                                        </p:cTn>
                                        <p:tgtEl>
                                          <p:spTgt spid="96"/>
                                        </p:tgtEl>
                                        <p:attrNameLst>
                                          <p:attrName>style.visibility</p:attrName>
                                        </p:attrNameLst>
                                      </p:cBhvr>
                                      <p:to>
                                        <p:strVal val="hidden"/>
                                      </p:to>
                                    </p:set>
                                  </p:childTnLst>
                                </p:cTn>
                              </p:par>
                            </p:childTnLst>
                          </p:cTn>
                        </p:par>
                        <p:par>
                          <p:cTn id="503" fill="hold">
                            <p:stCondLst>
                              <p:cond delay="2000"/>
                            </p:stCondLst>
                            <p:childTnLst>
                              <p:par>
                                <p:cTn id="504" presetID="1" presetClass="entr" presetSubtype="0" fill="hold" nodeType="afterEffect">
                                  <p:stCondLst>
                                    <p:cond delay="0"/>
                                  </p:stCondLst>
                                  <p:childTnLst>
                                    <p:set>
                                      <p:cBhvr>
                                        <p:cTn id="505" dur="1" fill="hold">
                                          <p:stCondLst>
                                            <p:cond delay="0"/>
                                          </p:stCondLst>
                                        </p:cTn>
                                        <p:tgtEl>
                                          <p:spTgt spid="115"/>
                                        </p:tgtEl>
                                        <p:attrNameLst>
                                          <p:attrName>style.visibility</p:attrName>
                                        </p:attrNameLst>
                                      </p:cBhvr>
                                      <p:to>
                                        <p:strVal val="visible"/>
                                      </p:to>
                                    </p:set>
                                  </p:childTnLst>
                                </p:cTn>
                              </p:par>
                            </p:childTnLst>
                          </p:cTn>
                        </p:par>
                        <p:par>
                          <p:cTn id="506" fill="hold">
                            <p:stCondLst>
                              <p:cond delay="2000"/>
                            </p:stCondLst>
                            <p:childTnLst>
                              <p:par>
                                <p:cTn id="507" presetID="10" presetClass="entr" presetSubtype="0" fill="hold" grpId="0" nodeType="afterEffect">
                                  <p:stCondLst>
                                    <p:cond delay="0"/>
                                  </p:stCondLst>
                                  <p:childTnLst>
                                    <p:set>
                                      <p:cBhvr>
                                        <p:cTn id="508" dur="1" fill="hold">
                                          <p:stCondLst>
                                            <p:cond delay="0"/>
                                          </p:stCondLst>
                                        </p:cTn>
                                        <p:tgtEl>
                                          <p:spTgt spid="10"/>
                                        </p:tgtEl>
                                        <p:attrNameLst>
                                          <p:attrName>style.visibility</p:attrName>
                                        </p:attrNameLst>
                                      </p:cBhvr>
                                      <p:to>
                                        <p:strVal val="visible"/>
                                      </p:to>
                                    </p:set>
                                    <p:animEffect transition="in" filter="fade">
                                      <p:cBhvr>
                                        <p:cTn id="50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83" grpId="0" animBg="1"/>
      <p:bldP spid="83" grpId="1" animBg="1"/>
      <p:bldP spid="95" grpId="0" animBg="1"/>
      <p:bldP spid="111" grpId="0" animBg="1"/>
      <p:bldP spid="111" grpId="1" animBg="1"/>
      <p:bldP spid="102" grpId="0" animBg="1"/>
      <p:bldP spid="102" grpId="1" animBg="1"/>
      <p:bldP spid="102" grpId="2" animBg="1"/>
      <p:bldP spid="102" grpId="3" animBg="1"/>
      <p:bldP spid="104" grpId="0" animBg="1"/>
      <p:bldP spid="104" grpId="1" animBg="1"/>
      <p:bldP spid="104" grpId="2" animBg="1"/>
      <p:bldP spid="104" grpId="3" animBg="1"/>
      <p:bldP spid="105" grpId="0" animBg="1"/>
      <p:bldP spid="105" grpId="1" animBg="1"/>
      <p:bldP spid="105" grpId="2" animBg="1"/>
      <p:bldP spid="105" grpId="3" animBg="1"/>
      <p:bldP spid="106" grpId="0" animBg="1"/>
      <p:bldP spid="106" grpId="1" animBg="1"/>
      <p:bldP spid="106" grpId="2" animBg="1"/>
      <p:bldP spid="106" grpId="3" animBg="1"/>
      <p:bldP spid="107" grpId="0" animBg="1"/>
      <p:bldP spid="107" grpId="1" animBg="1"/>
      <p:bldP spid="107" grpId="2" animBg="1"/>
      <p:bldP spid="107" grpId="3" animBg="1"/>
      <p:bldP spid="108" grpId="0" animBg="1"/>
      <p:bldP spid="108" grpId="1" animBg="1"/>
      <p:bldP spid="108" grpId="2" animBg="1"/>
      <p:bldP spid="108" grpId="3" animBg="1"/>
      <p:bldP spid="109" grpId="0" animBg="1"/>
      <p:bldP spid="109" grpId="1" animBg="1"/>
      <p:bldP spid="109" grpId="2" animBg="1"/>
      <p:bldP spid="109" grpId="3" animBg="1"/>
      <p:bldP spid="3" grpId="0" build="p"/>
      <p:bldP spid="3" grpId="1" build="p"/>
      <p:bldP spid="14" grpId="0" animBg="1"/>
      <p:bldP spid="14" grpId="1" animBg="1"/>
      <p:bldP spid="21" grpId="0"/>
      <p:bldP spid="21" grpId="1"/>
      <p:bldP spid="23" grpId="0" animBg="1"/>
      <p:bldP spid="23" grpId="1" animBg="1"/>
      <p:bldP spid="28" grpId="0"/>
      <p:bldP spid="28" grpId="1"/>
      <p:bldP spid="31" grpId="0" animBg="1"/>
      <p:bldP spid="31" grpId="1" animBg="1"/>
      <p:bldP spid="42" grpId="0" animBg="1"/>
      <p:bldP spid="42" grpId="1" animBg="1"/>
      <p:bldP spid="54" grpId="0" animBg="1"/>
      <p:bldP spid="54" grpId="1" animBg="1"/>
      <p:bldP spid="54" grpId="2" animBg="1"/>
      <p:bldP spid="56" grpId="0" animBg="1"/>
      <p:bldP spid="56" grpId="1" animBg="1"/>
      <p:bldP spid="56" grpId="2" animBg="1"/>
      <p:bldP spid="57" grpId="0" animBg="1"/>
      <p:bldP spid="57" grpId="1" animBg="1"/>
      <p:bldP spid="57" grpId="2" animBg="1"/>
      <p:bldP spid="58" grpId="0" animBg="1"/>
      <p:bldP spid="58" grpId="1" animBg="1"/>
      <p:bldP spid="58" grpId="2" animBg="1"/>
      <p:bldP spid="59" grpId="0" animBg="1"/>
      <p:bldP spid="59" grpId="1" animBg="1"/>
      <p:bldP spid="59" grpId="2" animBg="1"/>
      <p:bldP spid="60" grpId="0" animBg="1"/>
      <p:bldP spid="60" grpId="1" animBg="1"/>
      <p:bldP spid="60" grpId="2" animBg="1"/>
      <p:bldP spid="61" grpId="0" animBg="1"/>
      <p:bldP spid="61" grpId="1" animBg="1"/>
      <p:bldP spid="61" grpId="2" animBg="1"/>
      <p:bldP spid="62" grpId="0" animBg="1"/>
      <p:bldP spid="62" grpId="1" animBg="1"/>
      <p:bldP spid="62" grpId="2" animBg="1"/>
      <p:bldP spid="63" grpId="0" animBg="1"/>
      <p:bldP spid="63" grpId="1" animBg="1"/>
      <p:bldP spid="64" grpId="0"/>
      <p:bldP spid="64" grpId="1"/>
      <p:bldP spid="78" grpId="0" animBg="1"/>
      <p:bldP spid="78" grpId="1" animBg="1"/>
      <p:bldP spid="76" grpId="0" animBg="1"/>
      <p:bldP spid="76" grpId="1" animBg="1"/>
      <p:bldP spid="77" grpId="0" animBg="1"/>
      <p:bldP spid="77" grpId="1" animBg="1"/>
      <p:bldP spid="77" grpId="2" animBg="1"/>
      <p:bldP spid="77" grpId="3" animBg="1"/>
      <p:bldP spid="79" grpId="0"/>
      <p:bldP spid="79" grpId="1"/>
      <p:bldP spid="80" grpId="0" animBg="1"/>
      <p:bldP spid="80" grpId="1" animBg="1"/>
      <p:bldP spid="81" grpId="0"/>
      <p:bldP spid="81" grpId="1"/>
      <p:bldP spid="82" grpId="0"/>
      <p:bldP spid="82" grpId="1"/>
      <p:bldP spid="84" grpId="0" animBg="1"/>
      <p:bldP spid="84" grpId="1" animBg="1"/>
      <p:bldP spid="84" grpId="2"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1" grpId="2" animBg="1"/>
      <p:bldP spid="91" grpId="3" animBg="1"/>
      <p:bldP spid="91" grpId="4" animBg="1"/>
      <p:bldP spid="91" grpId="5" animBg="1"/>
      <p:bldP spid="91" grpId="6" animBg="1"/>
      <p:bldP spid="91" grpId="7" animBg="1"/>
      <p:bldP spid="91" grpId="8" animBg="1"/>
      <p:bldP spid="93" grpId="0" animBg="1"/>
      <p:bldP spid="93" grpId="1" animBg="1"/>
      <p:bldP spid="94" grpId="0" animBg="1"/>
      <p:bldP spid="94" grpId="1" animBg="1"/>
      <p:bldP spid="97" grpId="0" animBg="1"/>
      <p:bldP spid="97" grpId="1" animBg="1"/>
      <p:bldP spid="98" grpId="0"/>
      <p:bldP spid="98" grpId="1"/>
      <p:bldP spid="110" grpId="0" animBg="1"/>
      <p:bldP spid="110" grpId="1" animBg="1"/>
      <p:bldP spid="99" grpId="0"/>
      <p:bldP spid="100" grpId="0" animBg="1"/>
      <p:bldP spid="100" grpId="1" animBg="1"/>
      <p:bldP spid="101" grpId="0" animBg="1"/>
      <p:bldP spid="103" grpId="0" animBg="1"/>
      <p:bldP spid="112" grpId="0" animBg="1"/>
      <p:bldP spid="113" grpId="0" animBg="1"/>
      <p:bldP spid="114" grpId="0" animBg="1"/>
      <p:bldP spid="10" grpId="0"/>
      <p:bldP spid="116" grpId="0"/>
      <p:bldP spid="11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818499" y="2222287"/>
            <a:ext cx="10551825" cy="4254713"/>
          </a:xfrm>
          <a:effectLst/>
        </p:spPr>
        <p:txBody>
          <a:bodyPr>
            <a:normAutofit/>
          </a:bodyPr>
          <a:lstStyle/>
          <a:p>
            <a:r>
              <a:rPr lang="en-GB" dirty="0" smtClean="0">
                <a:ln w="0"/>
              </a:rPr>
              <a:t>Population sizes </a:t>
            </a:r>
            <a:r>
              <a:rPr lang="en-GB" dirty="0" smtClean="0">
                <a:ln w="0"/>
                <a:solidFill>
                  <a:schemeClr val="accent1"/>
                </a:solidFill>
              </a:rPr>
              <a:t>P</a:t>
            </a:r>
            <a:r>
              <a:rPr lang="en-GB" dirty="0" smtClean="0">
                <a:ln w="0"/>
              </a:rPr>
              <a:t>={</a:t>
            </a:r>
            <a:r>
              <a:rPr lang="en-GB" dirty="0" smtClean="0">
                <a:ln w="0"/>
                <a:solidFill>
                  <a:schemeClr val="accent1"/>
                </a:solidFill>
              </a:rPr>
              <a:t>1</a:t>
            </a:r>
            <a:r>
              <a:rPr lang="en-GB" dirty="0">
                <a:ln w="0"/>
                <a:solidFill>
                  <a:schemeClr val="accent1"/>
                </a:solidFill>
              </a:rPr>
              <a:t>, 2, 5, 7, 10, 13, </a:t>
            </a:r>
            <a:r>
              <a:rPr lang="en-GB" dirty="0" smtClean="0">
                <a:ln w="0"/>
                <a:solidFill>
                  <a:schemeClr val="accent1"/>
                </a:solidFill>
              </a:rPr>
              <a:t>20</a:t>
            </a:r>
            <a:r>
              <a:rPr lang="en-GB" dirty="0" smtClean="0">
                <a:ln w="0"/>
              </a:rPr>
              <a:t>}, individual lengths</a:t>
            </a:r>
            <a:r>
              <a:rPr lang="en-GB" dirty="0" smtClean="0"/>
              <a:t> </a:t>
            </a:r>
            <a:r>
              <a:rPr lang="en-GB" dirty="0" smtClean="0">
                <a:ln w="0"/>
                <a:solidFill>
                  <a:schemeClr val="accent1"/>
                </a:solidFill>
              </a:rPr>
              <a:t>L</a:t>
            </a:r>
            <a:r>
              <a:rPr lang="en-GB" dirty="0" smtClean="0">
                <a:ln w="0"/>
              </a:rPr>
              <a:t>={</a:t>
            </a:r>
            <a:r>
              <a:rPr lang="en-GB" dirty="0">
                <a:ln w="0"/>
                <a:solidFill>
                  <a:schemeClr val="accent1"/>
                </a:solidFill>
              </a:rPr>
              <a:t>6, 8, 10, 12, 14, 16, </a:t>
            </a:r>
            <a:r>
              <a:rPr lang="en-GB" dirty="0" smtClean="0">
                <a:ln w="0"/>
                <a:solidFill>
                  <a:schemeClr val="accent1"/>
                </a:solidFill>
              </a:rPr>
              <a:t>20</a:t>
            </a:r>
            <a:r>
              <a:rPr lang="en-GB" dirty="0" smtClean="0">
                <a:ln w="0"/>
              </a:rPr>
              <a:t>}</a:t>
            </a:r>
          </a:p>
          <a:p>
            <a:r>
              <a:rPr lang="en-GB" dirty="0" smtClean="0">
                <a:ln w="0"/>
              </a:rPr>
              <a:t>All other parameters fixed to default values</a:t>
            </a:r>
          </a:p>
          <a:p>
            <a:r>
              <a:rPr lang="en-GB" dirty="0" smtClean="0">
                <a:ln w="0"/>
              </a:rPr>
              <a:t>Budget: </a:t>
            </a:r>
            <a:r>
              <a:rPr lang="en-GB" dirty="0" smtClean="0">
                <a:ln w="0"/>
                <a:solidFill>
                  <a:schemeClr val="accent1"/>
                </a:solidFill>
              </a:rPr>
              <a:t>480</a:t>
            </a:r>
            <a:r>
              <a:rPr lang="en-GB" dirty="0" smtClean="0">
                <a:ln w="0"/>
              </a:rPr>
              <a:t> </a:t>
            </a:r>
            <a:r>
              <a:rPr lang="en-GB" dirty="0">
                <a:ln w="0"/>
              </a:rPr>
              <a:t>Forward Model </a:t>
            </a:r>
            <a:r>
              <a:rPr lang="en-GB" dirty="0" smtClean="0">
                <a:ln w="0"/>
              </a:rPr>
              <a:t>calls </a:t>
            </a:r>
          </a:p>
          <a:p>
            <a:r>
              <a:rPr lang="en-GB" dirty="0" smtClean="0">
                <a:ln w="0"/>
              </a:rPr>
              <a:t>Special case tested – Random Search: </a:t>
            </a:r>
            <a:r>
              <a:rPr lang="en-GB" dirty="0" smtClean="0">
                <a:ln w="0"/>
                <a:solidFill>
                  <a:schemeClr val="accent1"/>
                </a:solidFill>
              </a:rPr>
              <a:t>P</a:t>
            </a:r>
            <a:r>
              <a:rPr lang="en-GB" dirty="0" smtClean="0">
                <a:ln w="0"/>
              </a:rPr>
              <a:t>=</a:t>
            </a:r>
            <a:r>
              <a:rPr lang="en-GB" dirty="0">
                <a:ln w="0"/>
                <a:solidFill>
                  <a:schemeClr val="accent1"/>
                </a:solidFill>
              </a:rPr>
              <a:t>24, </a:t>
            </a:r>
            <a:r>
              <a:rPr lang="en-GB" dirty="0" smtClean="0">
                <a:ln w="0"/>
                <a:solidFill>
                  <a:schemeClr val="accent1"/>
                </a:solidFill>
              </a:rPr>
              <a:t>L</a:t>
            </a:r>
            <a:r>
              <a:rPr lang="en-GB" dirty="0" smtClean="0">
                <a:ln w="0"/>
              </a:rPr>
              <a:t>=</a:t>
            </a:r>
            <a:r>
              <a:rPr lang="en-GB" dirty="0" smtClean="0">
                <a:ln w="0"/>
                <a:solidFill>
                  <a:schemeClr val="accent1"/>
                </a:solidFill>
              </a:rPr>
              <a:t>20</a:t>
            </a:r>
          </a:p>
          <a:p>
            <a:pPr lvl="1"/>
            <a:r>
              <a:rPr lang="en-GB" dirty="0" smtClean="0">
                <a:ln w="0"/>
              </a:rPr>
              <a:t>No evolution.</a:t>
            </a:r>
          </a:p>
          <a:p>
            <a:r>
              <a:rPr lang="en-GB" dirty="0" smtClean="0">
                <a:ln w="0"/>
              </a:rPr>
              <a:t>Validation</a:t>
            </a:r>
          </a:p>
          <a:p>
            <a:pPr lvl="1"/>
            <a:r>
              <a:rPr lang="en-GB" dirty="0" smtClean="0">
                <a:ln w="0"/>
              </a:rPr>
              <a:t>Comparison with MCTS.</a:t>
            </a:r>
          </a:p>
          <a:p>
            <a:pPr lvl="1"/>
            <a:r>
              <a:rPr lang="en-GB" dirty="0" smtClean="0">
                <a:ln w="0"/>
              </a:rPr>
              <a:t>Budget extension.</a:t>
            </a:r>
          </a:p>
          <a:p>
            <a:pPr lvl="1"/>
            <a:endParaRPr lang="en-US" dirty="0">
              <a:ln w="0"/>
            </a:endParaRPr>
          </a:p>
        </p:txBody>
      </p:sp>
      <p:sp>
        <p:nvSpPr>
          <p:cNvPr id="4" name="Slide Number Placeholder 3"/>
          <p:cNvSpPr>
            <a:spLocks noGrp="1"/>
          </p:cNvSpPr>
          <p:nvPr>
            <p:ph type="sldNum" sz="quarter" idx="12"/>
          </p:nvPr>
        </p:nvSpPr>
        <p:spPr/>
        <p:txBody>
          <a:bodyPr/>
          <a:lstStyle/>
          <a:p>
            <a:fld id="{E5137D0E-4A4F-4307-8994-C1891D747D59}" type="slidenum">
              <a:rPr lang="en-US" smtClean="0"/>
              <a:t>8</a:t>
            </a:fld>
            <a:endParaRPr lang="en-US"/>
          </a:p>
        </p:txBody>
      </p:sp>
    </p:spTree>
    <p:extLst>
      <p:ext uri="{BB962C8B-B14F-4D97-AF65-F5344CB8AC3E}">
        <p14:creationId xmlns:p14="http://schemas.microsoft.com/office/powerpoint/2010/main" val="369160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 Games from GVGAI corpus</a:t>
            </a:r>
            <a:endParaRPr lang="en-US" dirty="0"/>
          </a:p>
        </p:txBody>
      </p:sp>
      <p:sp>
        <p:nvSpPr>
          <p:cNvPr id="3" name="Content Placeholder 2"/>
          <p:cNvSpPr>
            <a:spLocks noGrp="1"/>
          </p:cNvSpPr>
          <p:nvPr>
            <p:ph idx="1"/>
          </p:nvPr>
        </p:nvSpPr>
        <p:spPr>
          <a:xfrm>
            <a:off x="4189412" y="2133600"/>
            <a:ext cx="7799222" cy="1295399"/>
          </a:xfrm>
          <a:effectLst/>
        </p:spPr>
        <p:txBody>
          <a:bodyPr anchor="t">
            <a:noAutofit/>
          </a:bodyPr>
          <a:lstStyle/>
          <a:p>
            <a:r>
              <a:rPr lang="en-US" sz="1400" dirty="0" smtClean="0">
                <a:ln w="0"/>
              </a:rPr>
              <a:t>Uniformly sampled from two classifications by Mark Nelson</a:t>
            </a:r>
            <a:r>
              <a:rPr lang="en-US" sz="1400" dirty="0" smtClean="0">
                <a:ln w="0"/>
                <a:solidFill>
                  <a:schemeClr val="accent1"/>
                </a:solidFill>
              </a:rPr>
              <a:t> </a:t>
            </a:r>
            <a:r>
              <a:rPr lang="en-US" sz="1400" dirty="0" smtClean="0">
                <a:ln w="0"/>
              </a:rPr>
              <a:t>(based on vanilla MCTS controller performance in 62 games)</a:t>
            </a:r>
            <a:r>
              <a:rPr lang="en-US" sz="1400" dirty="0" smtClean="0">
                <a:ln w="0"/>
                <a:solidFill>
                  <a:schemeClr val="accent1"/>
                </a:solidFill>
              </a:rPr>
              <a:t> </a:t>
            </a:r>
            <a:r>
              <a:rPr lang="en-US" sz="1400" dirty="0" smtClean="0">
                <a:ln w="0"/>
              </a:rPr>
              <a:t>and </a:t>
            </a:r>
            <a:r>
              <a:rPr lang="en-US" sz="1400" dirty="0" err="1" smtClean="0">
                <a:ln w="0"/>
              </a:rPr>
              <a:t>Bontrager</a:t>
            </a:r>
            <a:r>
              <a:rPr lang="en-US" sz="1400" dirty="0" smtClean="0">
                <a:ln w="0"/>
              </a:rPr>
              <a:t> et al.</a:t>
            </a:r>
            <a:r>
              <a:rPr lang="en-US" sz="1400" dirty="0" smtClean="0">
                <a:ln w="0"/>
                <a:solidFill>
                  <a:schemeClr val="accent1"/>
                </a:solidFill>
              </a:rPr>
              <a:t> </a:t>
            </a:r>
            <a:r>
              <a:rPr lang="en-US" sz="1400" dirty="0" smtClean="0">
                <a:ln w="0"/>
              </a:rPr>
              <a:t>(based on sample controllers + competition entries performance in 49 games).</a:t>
            </a:r>
            <a:endParaRPr lang="en-US" sz="1400" dirty="0" smtClean="0">
              <a:ln w="0"/>
              <a:solidFill>
                <a:schemeClr val="accent1"/>
              </a:solidFill>
            </a:endParaRPr>
          </a:p>
          <a:p>
            <a:r>
              <a:rPr lang="en-US" sz="1400" dirty="0" smtClean="0">
                <a:ln w="0"/>
              </a:rPr>
              <a:t>Balanced set: </a:t>
            </a:r>
            <a:r>
              <a:rPr lang="en-US" sz="1400" dirty="0" smtClean="0">
                <a:ln w="0"/>
                <a:solidFill>
                  <a:schemeClr val="accent1"/>
                </a:solidFill>
              </a:rPr>
              <a:t>10</a:t>
            </a:r>
            <a:r>
              <a:rPr lang="en-US" sz="1400" dirty="0" smtClean="0">
                <a:ln w="0"/>
              </a:rPr>
              <a:t> stochastic, </a:t>
            </a:r>
            <a:r>
              <a:rPr lang="en-US" sz="1400" dirty="0" smtClean="0">
                <a:ln w="0"/>
                <a:solidFill>
                  <a:schemeClr val="accent1"/>
                </a:solidFill>
              </a:rPr>
              <a:t>10</a:t>
            </a:r>
            <a:r>
              <a:rPr lang="en-US" sz="1400" dirty="0" smtClean="0">
                <a:ln w="0"/>
              </a:rPr>
              <a:t> deterministic.</a:t>
            </a:r>
            <a:endParaRPr lang="en-US" sz="1400" dirty="0"/>
          </a:p>
        </p:txBody>
      </p:sp>
      <p:pic>
        <p:nvPicPr>
          <p:cNvPr id="4" name="Picture 3"/>
          <p:cNvPicPr>
            <a:picLocks noChangeAspect="1"/>
          </p:cNvPicPr>
          <p:nvPr/>
        </p:nvPicPr>
        <p:blipFill>
          <a:blip r:embed="rId2"/>
          <a:stretch>
            <a:fillRect/>
          </a:stretch>
        </p:blipFill>
        <p:spPr>
          <a:xfrm>
            <a:off x="342326" y="2285999"/>
            <a:ext cx="3429000" cy="4297749"/>
          </a:xfrm>
          <a:prstGeom prst="rect">
            <a:avLst/>
          </a:prstGeom>
        </p:spPr>
      </p:pic>
      <p:pic>
        <p:nvPicPr>
          <p:cNvPr id="5" name="Picture 4"/>
          <p:cNvPicPr>
            <a:picLocks noChangeAspect="1"/>
          </p:cNvPicPr>
          <p:nvPr/>
        </p:nvPicPr>
        <p:blipFill>
          <a:blip r:embed="rId3"/>
          <a:stretch>
            <a:fillRect/>
          </a:stretch>
        </p:blipFill>
        <p:spPr>
          <a:xfrm>
            <a:off x="4284610" y="3497648"/>
            <a:ext cx="6467475" cy="3086100"/>
          </a:xfrm>
          <a:prstGeom prst="rect">
            <a:avLst/>
          </a:prstGeom>
        </p:spPr>
      </p:pic>
      <p:sp>
        <p:nvSpPr>
          <p:cNvPr id="6" name="Rectangle 5"/>
          <p:cNvSpPr/>
          <p:nvPr/>
        </p:nvSpPr>
        <p:spPr>
          <a:xfrm>
            <a:off x="455611" y="2645949"/>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4023" y="2583644"/>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3226" y="2457448"/>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5612" y="284321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3226" y="2905124"/>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5612" y="315277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3225" y="346471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6399" y="359489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3225" y="3840154"/>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3225" y="4221353"/>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55612" y="4602156"/>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53224" y="4407685"/>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5612" y="4855361"/>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55612" y="5103009"/>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5612" y="5614177"/>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53224" y="4094936"/>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1153" y="586740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1152" y="5356232"/>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53224" y="3091068"/>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53224" y="3336330"/>
            <a:ext cx="609599"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18925276">
            <a:off x="7751699" y="3719937"/>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8925276">
            <a:off x="7639256" y="3729458"/>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rot="18925276">
            <a:off x="7542520" y="372202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18925276">
            <a:off x="7335817" y="3722024"/>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18925276">
            <a:off x="6844887" y="3719937"/>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rot="18925276">
            <a:off x="6645120" y="3721223"/>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rot="18925276">
            <a:off x="6437848" y="3724701"/>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18925276">
            <a:off x="6141304" y="3728286"/>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Rectangle 47"/>
          <p:cNvSpPr/>
          <p:nvPr/>
        </p:nvSpPr>
        <p:spPr>
          <a:xfrm rot="18925276">
            <a:off x="6032287" y="3724700"/>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18925276">
            <a:off x="5534914" y="3724698"/>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18925276">
            <a:off x="5419454" y="372828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rot="18925276">
            <a:off x="7853438" y="3719936"/>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18925276">
            <a:off x="7950508" y="3726574"/>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rot="18925276">
            <a:off x="8156840" y="3727654"/>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rot="18925276">
            <a:off x="8959901" y="372657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rot="18925276">
            <a:off x="9363670" y="3726575"/>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18925276">
            <a:off x="9767440" y="3723397"/>
            <a:ext cx="639788" cy="76200"/>
          </a:xfrm>
          <a:prstGeom prst="rect">
            <a:avLst/>
          </a:prstGeom>
          <a:solidFill>
            <a:srgbClr val="418AB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18925276">
            <a:off x="7033165" y="3726575"/>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18925276">
            <a:off x="8550102" y="3731040"/>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rot="18925276">
            <a:off x="10185593" y="3726575"/>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rot="18925276">
            <a:off x="7542139" y="3721436"/>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18925276">
            <a:off x="5422841" y="3726490"/>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925276">
            <a:off x="6139796" y="3729458"/>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61152" y="6116633"/>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60378" y="5867333"/>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3222" y="5612335"/>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1151" y="5356953"/>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4022" y="5100571"/>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54021" y="4855191"/>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54018" y="4601189"/>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53220" y="4346562"/>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47658" y="4095332"/>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54021" y="3838338"/>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60378" y="3596667"/>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54020" y="3336525"/>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54020" y="3088084"/>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54020" y="2843976"/>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54018" y="2584410"/>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53218" y="2327868"/>
            <a:ext cx="609599"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rot="18925276">
            <a:off x="7750055" y="3724329"/>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rot="18925276">
            <a:off x="7949808" y="3722903"/>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rot="18925276">
            <a:off x="7333540" y="3719937"/>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rot="18925276">
            <a:off x="5736632" y="3724082"/>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rot="18925276">
            <a:off x="6031270" y="3722903"/>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18925276">
            <a:off x="6740961" y="3719936"/>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rot="18925276">
            <a:off x="6439591" y="3723914"/>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18925276">
            <a:off x="9363670" y="3724532"/>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rot="18925276">
            <a:off x="8156365" y="3725511"/>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rot="18925276">
            <a:off x="8958256" y="3729456"/>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rot="18925276">
            <a:off x="9767440" y="3724379"/>
            <a:ext cx="639788" cy="76200"/>
          </a:xfrm>
          <a:prstGeom prst="rect">
            <a:avLst/>
          </a:prstGeom>
          <a:solidFill>
            <a:schemeClr val="accent6">
              <a:lumMod val="60000"/>
              <a:lumOff val="40000"/>
              <a:alpha val="4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17" y="4501766"/>
            <a:ext cx="4169933" cy="2084966"/>
          </a:xfrm>
          <a:prstGeom prst="rect">
            <a:avLst/>
          </a:prstGeom>
        </p:spPr>
      </p:pic>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1290" y="2152089"/>
            <a:ext cx="4169933" cy="2084966"/>
          </a:xfrm>
          <a:prstGeom prst="rect">
            <a:avLst/>
          </a:prstGeom>
        </p:spPr>
      </p:pic>
      <p:pic>
        <p:nvPicPr>
          <p:cNvPr id="98" name="Picture 9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5587" y="4493343"/>
            <a:ext cx="4172083" cy="2086041"/>
          </a:xfrm>
          <a:prstGeom prst="rect">
            <a:avLst/>
          </a:prstGeom>
        </p:spPr>
      </p:pic>
      <p:pic>
        <p:nvPicPr>
          <p:cNvPr id="99" name="Picture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251" y="2168117"/>
            <a:ext cx="4169683" cy="2084841"/>
          </a:xfrm>
          <a:prstGeom prst="rect">
            <a:avLst/>
          </a:prstGeom>
        </p:spPr>
      </p:pic>
      <p:sp>
        <p:nvSpPr>
          <p:cNvPr id="100" name="TextBox 99"/>
          <p:cNvSpPr txBox="1"/>
          <p:nvPr/>
        </p:nvSpPr>
        <p:spPr>
          <a:xfrm>
            <a:off x="855317" y="4163204"/>
            <a:ext cx="4159144" cy="369332"/>
          </a:xfrm>
          <a:prstGeom prst="rect">
            <a:avLst/>
          </a:prstGeom>
          <a:noFill/>
        </p:spPr>
        <p:txBody>
          <a:bodyPr wrap="square" rtlCol="0">
            <a:spAutoFit/>
          </a:bodyPr>
          <a:lstStyle/>
          <a:p>
            <a:pPr algn="ctr"/>
            <a:r>
              <a:rPr lang="en-US" dirty="0" smtClean="0">
                <a:ln w="0"/>
                <a:effectLst>
                  <a:outerShdw blurRad="38100" dist="19050" dir="2700000" algn="tl" rotWithShape="0">
                    <a:schemeClr val="dk1">
                      <a:alpha val="40000"/>
                    </a:schemeClr>
                  </a:outerShdw>
                </a:effectLst>
              </a:rPr>
              <a:t>Survive Zombies</a:t>
            </a:r>
            <a:endParaRPr lang="en-US" dirty="0">
              <a:ln w="0"/>
              <a:effectLst>
                <a:outerShdw blurRad="38100" dist="19050" dir="2700000" algn="tl" rotWithShape="0">
                  <a:schemeClr val="dk1">
                    <a:alpha val="40000"/>
                  </a:schemeClr>
                </a:outerShdw>
              </a:effectLst>
            </a:endParaRPr>
          </a:p>
        </p:txBody>
      </p:sp>
      <p:sp>
        <p:nvSpPr>
          <p:cNvPr id="101" name="TextBox 100"/>
          <p:cNvSpPr txBox="1"/>
          <p:nvPr/>
        </p:nvSpPr>
        <p:spPr>
          <a:xfrm>
            <a:off x="870107" y="6523978"/>
            <a:ext cx="4159144" cy="369332"/>
          </a:xfrm>
          <a:prstGeom prst="rect">
            <a:avLst/>
          </a:prstGeom>
          <a:noFill/>
        </p:spPr>
        <p:txBody>
          <a:bodyPr wrap="square" rtlCol="0">
            <a:spAutoFit/>
          </a:bodyPr>
          <a:lstStyle/>
          <a:p>
            <a:pPr algn="ctr"/>
            <a:r>
              <a:rPr lang="en-US" dirty="0" smtClean="0">
                <a:ln w="0"/>
                <a:effectLst>
                  <a:outerShdw blurRad="38100" dist="19050" dir="2700000" algn="tl" rotWithShape="0">
                    <a:schemeClr val="dk1">
                      <a:alpha val="40000"/>
                    </a:schemeClr>
                  </a:outerShdw>
                </a:effectLst>
              </a:rPr>
              <a:t>Aliens</a:t>
            </a:r>
            <a:endParaRPr lang="en-US" dirty="0">
              <a:ln w="0"/>
              <a:effectLst>
                <a:outerShdw blurRad="38100" dist="19050" dir="2700000" algn="tl" rotWithShape="0">
                  <a:schemeClr val="dk1">
                    <a:alpha val="40000"/>
                  </a:schemeClr>
                </a:outerShdw>
              </a:effectLst>
            </a:endParaRPr>
          </a:p>
        </p:txBody>
      </p:sp>
      <p:sp>
        <p:nvSpPr>
          <p:cNvPr id="102" name="TextBox 101"/>
          <p:cNvSpPr txBox="1"/>
          <p:nvPr/>
        </p:nvSpPr>
        <p:spPr>
          <a:xfrm>
            <a:off x="7031586" y="6517492"/>
            <a:ext cx="4159144" cy="369332"/>
          </a:xfrm>
          <a:prstGeom prst="rect">
            <a:avLst/>
          </a:prstGeom>
          <a:noFill/>
        </p:spPr>
        <p:txBody>
          <a:bodyPr wrap="square" rtlCol="0">
            <a:spAutoFit/>
          </a:bodyPr>
          <a:lstStyle/>
          <a:p>
            <a:pPr algn="ctr"/>
            <a:r>
              <a:rPr lang="en-US" dirty="0" smtClean="0">
                <a:ln w="0"/>
                <a:effectLst>
                  <a:outerShdw blurRad="38100" dist="19050" dir="2700000" algn="tl" rotWithShape="0">
                    <a:schemeClr val="dk1">
                      <a:alpha val="40000"/>
                    </a:schemeClr>
                  </a:outerShdw>
                </a:effectLst>
              </a:rPr>
              <a:t>Sea Quest</a:t>
            </a:r>
            <a:endParaRPr lang="en-US" dirty="0">
              <a:ln w="0"/>
              <a:effectLst>
                <a:outerShdw blurRad="38100" dist="19050" dir="2700000" algn="tl" rotWithShape="0">
                  <a:schemeClr val="dk1">
                    <a:alpha val="40000"/>
                  </a:schemeClr>
                </a:outerShdw>
              </a:effectLst>
            </a:endParaRPr>
          </a:p>
        </p:txBody>
      </p:sp>
      <p:sp>
        <p:nvSpPr>
          <p:cNvPr id="103" name="TextBox 102"/>
          <p:cNvSpPr txBox="1"/>
          <p:nvPr/>
        </p:nvSpPr>
        <p:spPr>
          <a:xfrm>
            <a:off x="7046376" y="4172636"/>
            <a:ext cx="4159144" cy="369332"/>
          </a:xfrm>
          <a:prstGeom prst="rect">
            <a:avLst/>
          </a:prstGeom>
          <a:noFill/>
        </p:spPr>
        <p:txBody>
          <a:bodyPr wrap="square" rtlCol="0">
            <a:spAutoFit/>
          </a:bodyPr>
          <a:lstStyle/>
          <a:p>
            <a:pPr algn="ctr"/>
            <a:r>
              <a:rPr lang="en-US" dirty="0" smtClean="0">
                <a:ln w="0"/>
                <a:effectLst>
                  <a:outerShdw blurRad="38100" dist="19050" dir="2700000" algn="tl" rotWithShape="0">
                    <a:schemeClr val="dk1">
                      <a:alpha val="40000"/>
                    </a:schemeClr>
                  </a:outerShdw>
                </a:effectLst>
              </a:rPr>
              <a:t>Missile Command</a:t>
            </a:r>
            <a:endParaRPr lang="en-US" dirty="0">
              <a:ln w="0"/>
              <a:effectLst>
                <a:outerShdw blurRad="38100" dist="19050" dir="2700000" algn="tl" rotWithShape="0">
                  <a:schemeClr val="dk1">
                    <a:alpha val="40000"/>
                  </a:schemeClr>
                </a:outerShdw>
              </a:effectLst>
            </a:endParaRPr>
          </a:p>
        </p:txBody>
      </p:sp>
      <p:sp>
        <p:nvSpPr>
          <p:cNvPr id="26" name="Slide Number Placeholder 25"/>
          <p:cNvSpPr>
            <a:spLocks noGrp="1"/>
          </p:cNvSpPr>
          <p:nvPr>
            <p:ph type="sldNum" sz="quarter" idx="12"/>
          </p:nvPr>
        </p:nvSpPr>
        <p:spPr/>
        <p:txBody>
          <a:bodyPr/>
          <a:lstStyle/>
          <a:p>
            <a:fld id="{E5137D0E-4A4F-4307-8994-C1891D747D59}" type="slidenum">
              <a:rPr lang="en-US" smtClean="0"/>
              <a:t>9</a:t>
            </a:fld>
            <a:endParaRPr lang="en-US"/>
          </a:p>
        </p:txBody>
      </p:sp>
    </p:spTree>
    <p:extLst>
      <p:ext uri="{BB962C8B-B14F-4D97-AF65-F5344CB8AC3E}">
        <p14:creationId xmlns:p14="http://schemas.microsoft.com/office/powerpoint/2010/main" val="381986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2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200"/>
                                        <p:tgtEl>
                                          <p:spTgt spid="83"/>
                                        </p:tgtEl>
                                      </p:cBhvr>
                                    </p:animEffect>
                                  </p:childTnLst>
                                </p:cTn>
                              </p:par>
                            </p:childTnLst>
                          </p:cTn>
                        </p:par>
                        <p:par>
                          <p:cTn id="11" fill="hold">
                            <p:stCondLst>
                              <p:cond delay="200"/>
                            </p:stCondLst>
                            <p:childTnLst>
                              <p:par>
                                <p:cTn id="12" presetID="10" presetClass="entr" presetSubtype="0" fill="hold" grpId="0"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200"/>
                                        <p:tgtEl>
                                          <p:spTgt spid="8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200"/>
                                        <p:tgtEl>
                                          <p:spTgt spid="82"/>
                                        </p:tgtEl>
                                      </p:cBhvr>
                                    </p:animEffect>
                                  </p:childTnLst>
                                </p:cTn>
                              </p:par>
                            </p:childTnLst>
                          </p:cTn>
                        </p:par>
                        <p:par>
                          <p:cTn id="18" fill="hold">
                            <p:stCondLst>
                              <p:cond delay="400"/>
                            </p:stCondLst>
                            <p:childTnLst>
                              <p:par>
                                <p:cTn id="19" presetID="10" presetClass="entr" presetSubtype="0" fill="hold" grpId="0" nodeType="after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200"/>
                                        <p:tgtEl>
                                          <p:spTgt spid="8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200"/>
                                        <p:tgtEl>
                                          <p:spTgt spid="81"/>
                                        </p:tgtEl>
                                      </p:cBhvr>
                                    </p:animEffect>
                                  </p:childTnLst>
                                </p:cTn>
                              </p:par>
                            </p:childTnLst>
                          </p:cTn>
                        </p:par>
                        <p:par>
                          <p:cTn id="25" fill="hold">
                            <p:stCondLst>
                              <p:cond delay="600"/>
                            </p:stCondLst>
                            <p:childTnLst>
                              <p:par>
                                <p:cTn id="26" presetID="10"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2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200"/>
                                        <p:tgtEl>
                                          <p:spTgt spid="80"/>
                                        </p:tgtEl>
                                      </p:cBhvr>
                                    </p:animEffect>
                                  </p:childTnLst>
                                </p:cTn>
                              </p:par>
                            </p:childTnLst>
                          </p:cTn>
                        </p:par>
                        <p:par>
                          <p:cTn id="32" fill="hold">
                            <p:stCondLst>
                              <p:cond delay="800"/>
                            </p:stCondLst>
                            <p:childTnLst>
                              <p:par>
                                <p:cTn id="33" presetID="10" presetClass="entr" presetSubtype="0" fill="hold" grpId="0" nodeType="after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fade">
                                      <p:cBhvr>
                                        <p:cTn id="35" dur="200"/>
                                        <p:tgtEl>
                                          <p:spTgt spid="9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200"/>
                                        <p:tgtEl>
                                          <p:spTgt spid="79"/>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200"/>
                                        <p:tgtEl>
                                          <p:spTgt spid="7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animEffect transition="in" filter="fade">
                                      <p:cBhvr>
                                        <p:cTn id="45" dur="200"/>
                                        <p:tgtEl>
                                          <p:spTgt spid="90"/>
                                        </p:tgtEl>
                                      </p:cBhvr>
                                    </p:animEffect>
                                  </p:childTnLst>
                                </p:cTn>
                              </p:par>
                            </p:childTnLst>
                          </p:cTn>
                        </p:par>
                        <p:par>
                          <p:cTn id="46" fill="hold">
                            <p:stCondLst>
                              <p:cond delay="1200"/>
                            </p:stCondLst>
                            <p:childTnLst>
                              <p:par>
                                <p:cTn id="47" presetID="10" presetClass="entr" presetSubtype="0" fill="hold" grpId="0"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100"/>
                                        <p:tgtEl>
                                          <p:spTgt spid="7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100"/>
                                        <p:tgtEl>
                                          <p:spTgt spid="59"/>
                                        </p:tgtEl>
                                      </p:cBhvr>
                                    </p:animEffect>
                                  </p:childTnLst>
                                </p:cTn>
                              </p:par>
                            </p:childTnLst>
                          </p:cTn>
                        </p:par>
                        <p:par>
                          <p:cTn id="53" fill="hold">
                            <p:stCondLst>
                              <p:cond delay="1300"/>
                            </p:stCondLst>
                            <p:childTnLst>
                              <p:par>
                                <p:cTn id="54" presetID="10" presetClass="entr" presetSubtype="0" fill="hold" grpId="0" nodeType="after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fade">
                                      <p:cBhvr>
                                        <p:cTn id="56" dur="100"/>
                                        <p:tgtEl>
                                          <p:spTgt spid="7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100"/>
                                        <p:tgtEl>
                                          <p:spTgt spid="86"/>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100"/>
                                        <p:tgtEl>
                                          <p:spTgt spid="7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100"/>
                                        <p:tgtEl>
                                          <p:spTgt spid="63"/>
                                        </p:tgtEl>
                                      </p:cBhvr>
                                    </p:animEffect>
                                  </p:childTnLst>
                                </p:cTn>
                              </p:par>
                            </p:childTnLst>
                          </p:cTn>
                        </p:par>
                        <p:par>
                          <p:cTn id="67" fill="hold">
                            <p:stCondLst>
                              <p:cond delay="1500"/>
                            </p:stCondLst>
                            <p:childTnLst>
                              <p:par>
                                <p:cTn id="68" presetID="10" presetClass="entr" presetSubtype="0" fill="hold" grpId="0" nodeType="after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100"/>
                                        <p:tgtEl>
                                          <p:spTgt spid="7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fade">
                                      <p:cBhvr>
                                        <p:cTn id="73" dur="100"/>
                                        <p:tgtEl>
                                          <p:spTgt spid="84"/>
                                        </p:tgtEl>
                                      </p:cBhvr>
                                    </p:animEffect>
                                  </p:childTnLst>
                                </p:cTn>
                              </p:par>
                            </p:childTnLst>
                          </p:cTn>
                        </p:par>
                        <p:par>
                          <p:cTn id="74" fill="hold">
                            <p:stCondLst>
                              <p:cond delay="1600"/>
                            </p:stCondLst>
                            <p:childTnLst>
                              <p:par>
                                <p:cTn id="75" presetID="10" presetClass="entr" presetSubtype="0"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100"/>
                                        <p:tgtEl>
                                          <p:spTgt spid="7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100"/>
                                        <p:tgtEl>
                                          <p:spTgt spid="85"/>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93"/>
                                        </p:tgtEl>
                                        <p:attrNameLst>
                                          <p:attrName>style.visibility</p:attrName>
                                        </p:attrNameLst>
                                      </p:cBhvr>
                                      <p:to>
                                        <p:strVal val="visible"/>
                                      </p:to>
                                    </p:set>
                                    <p:animEffect transition="in" filter="fade">
                                      <p:cBhvr>
                                        <p:cTn id="84" dur="100"/>
                                        <p:tgtEl>
                                          <p:spTgt spid="9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100"/>
                                        <p:tgtEl>
                                          <p:spTgt spid="72"/>
                                        </p:tgtEl>
                                      </p:cBhvr>
                                    </p:animEffect>
                                  </p:childTnLst>
                                </p:cTn>
                              </p:par>
                            </p:childTnLst>
                          </p:cTn>
                        </p:par>
                        <p:par>
                          <p:cTn id="88" fill="hold">
                            <p:stCondLst>
                              <p:cond delay="1800"/>
                            </p:stCondLst>
                            <p:childTnLst>
                              <p:par>
                                <p:cTn id="89" presetID="10" presetClass="entr" presetSubtype="0" fill="hold" grpId="0" nodeType="after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1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100"/>
                                        <p:tgtEl>
                                          <p:spTgt spid="60"/>
                                        </p:tgtEl>
                                      </p:cBhvr>
                                    </p:animEffect>
                                  </p:childTnLst>
                                </p:cTn>
                              </p:par>
                            </p:childTnLst>
                          </p:cTn>
                        </p:par>
                        <p:par>
                          <p:cTn id="95" fill="hold">
                            <p:stCondLst>
                              <p:cond delay="1900"/>
                            </p:stCondLst>
                            <p:childTnLst>
                              <p:par>
                                <p:cTn id="96" presetID="10" presetClass="entr" presetSubtype="0" fill="hold" grpId="0" nodeType="after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100"/>
                                        <p:tgtEl>
                                          <p:spTgt spid="7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100"/>
                                        <p:tgtEl>
                                          <p:spTgt spid="94"/>
                                        </p:tgtEl>
                                      </p:cBhvr>
                                    </p:animEffect>
                                  </p:childTnLst>
                                </p:cTn>
                              </p:par>
                            </p:childTnLst>
                          </p:cTn>
                        </p:par>
                        <p:par>
                          <p:cTn id="102" fill="hold">
                            <p:stCondLst>
                              <p:cond delay="2000"/>
                            </p:stCondLst>
                            <p:childTnLst>
                              <p:par>
                                <p:cTn id="103" presetID="10" presetClass="entr" presetSubtype="0" fill="hold" grpId="0" nodeType="after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fade">
                                      <p:cBhvr>
                                        <p:cTn id="105" dur="100"/>
                                        <p:tgtEl>
                                          <p:spTgt spid="9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fade">
                                      <p:cBhvr>
                                        <p:cTn id="108" dur="100"/>
                                        <p:tgtEl>
                                          <p:spTgt spid="69"/>
                                        </p:tgtEl>
                                      </p:cBhvr>
                                    </p:animEffect>
                                  </p:childTnLst>
                                </p:cTn>
                              </p:par>
                            </p:childTnLst>
                          </p:cTn>
                        </p:par>
                        <p:par>
                          <p:cTn id="109" fill="hold">
                            <p:stCondLst>
                              <p:cond delay="2100"/>
                            </p:stCondLst>
                            <p:childTnLst>
                              <p:par>
                                <p:cTn id="110" presetID="10" presetClass="entr" presetSubtype="0" fill="hold" grpId="0" nodeType="afterEffect">
                                  <p:stCondLst>
                                    <p:cond delay="0"/>
                                  </p:stCondLst>
                                  <p:childTnLst>
                                    <p:set>
                                      <p:cBhvr>
                                        <p:cTn id="111" dur="1" fill="hold">
                                          <p:stCondLst>
                                            <p:cond delay="0"/>
                                          </p:stCondLst>
                                        </p:cTn>
                                        <p:tgtEl>
                                          <p:spTgt spid="95"/>
                                        </p:tgtEl>
                                        <p:attrNameLst>
                                          <p:attrName>style.visibility</p:attrName>
                                        </p:attrNameLst>
                                      </p:cBhvr>
                                      <p:to>
                                        <p:strVal val="visible"/>
                                      </p:to>
                                    </p:set>
                                    <p:animEffect transition="in" filter="fade">
                                      <p:cBhvr>
                                        <p:cTn id="112" dur="100"/>
                                        <p:tgtEl>
                                          <p:spTgt spid="9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100"/>
                                        <p:tgtEl>
                                          <p:spTgt spid="68"/>
                                        </p:tgtEl>
                                      </p:cBhvr>
                                    </p:animEffect>
                                  </p:childTnLst>
                                </p:cTn>
                              </p:par>
                            </p:childTnLst>
                          </p:cTn>
                        </p:par>
                        <p:par>
                          <p:cTn id="116" fill="hold">
                            <p:stCondLst>
                              <p:cond delay="2200"/>
                            </p:stCondLst>
                            <p:childTnLst>
                              <p:par>
                                <p:cTn id="117" presetID="10" presetClass="entr" presetSubtype="0"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100"/>
                                        <p:tgtEl>
                                          <p:spTgt spid="6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49"/>
                                        </p:tgtEl>
                                        <p:attrNameLst>
                                          <p:attrName>style.visibility</p:attrName>
                                        </p:attrNameLst>
                                      </p:cBhvr>
                                      <p:to>
                                        <p:strVal val="visible"/>
                                      </p:to>
                                    </p:set>
                                    <p:animEffect transition="in" filter="fade">
                                      <p:cBhvr>
                                        <p:cTn id="124" dur="500"/>
                                        <p:tgtEl>
                                          <p:spTgt spid="4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Effect transition="in" filter="fade">
                                      <p:cBhvr>
                                        <p:cTn id="127" dur="500"/>
                                        <p:tgtEl>
                                          <p:spTgt spid="4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fade">
                                      <p:cBhvr>
                                        <p:cTn id="133" dur="500"/>
                                        <p:tgtEl>
                                          <p:spTgt spid="4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fade">
                                      <p:cBhvr>
                                        <p:cTn id="136" dur="500"/>
                                        <p:tgtEl>
                                          <p:spTgt spid="51"/>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
                                        </p:tgtEl>
                                        <p:attrNameLst>
                                          <p:attrName>style.visibility</p:attrName>
                                        </p:attrNameLst>
                                      </p:cBhvr>
                                      <p:to>
                                        <p:strVal val="visible"/>
                                      </p:to>
                                    </p:set>
                                    <p:animEffect transition="in" filter="fade">
                                      <p:cBhvr>
                                        <p:cTn id="139" dur="500"/>
                                        <p:tgtEl>
                                          <p:spTgt spid="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
                                        </p:tgtEl>
                                        <p:attrNameLst>
                                          <p:attrName>style.visibility</p:attrName>
                                        </p:attrNameLst>
                                      </p:cBhvr>
                                      <p:to>
                                        <p:strVal val="visible"/>
                                      </p:to>
                                    </p:set>
                                    <p:animEffect transition="in" filter="fade">
                                      <p:cBhvr>
                                        <p:cTn id="142" dur="500"/>
                                        <p:tgtEl>
                                          <p:spTgt spid="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fade">
                                      <p:cBhvr>
                                        <p:cTn id="145" dur="500"/>
                                        <p:tgtEl>
                                          <p:spTgt spid="10"/>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
                                        </p:tgtEl>
                                        <p:attrNameLst>
                                          <p:attrName>style.visibility</p:attrName>
                                        </p:attrNameLst>
                                      </p:cBhvr>
                                      <p:to>
                                        <p:strVal val="visible"/>
                                      </p:to>
                                    </p:set>
                                    <p:animEffect transition="in" filter="fade">
                                      <p:cBhvr>
                                        <p:cTn id="148" dur="500"/>
                                        <p:tgtEl>
                                          <p:spTgt spid="11"/>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
                                        </p:tgtEl>
                                        <p:attrNameLst>
                                          <p:attrName>style.visibility</p:attrName>
                                        </p:attrNameLst>
                                      </p:cBhvr>
                                      <p:to>
                                        <p:strVal val="visible"/>
                                      </p:to>
                                    </p:set>
                                    <p:animEffect transition="in" filter="fade">
                                      <p:cBhvr>
                                        <p:cTn id="151" dur="500"/>
                                        <p:tgtEl>
                                          <p:spTgt spid="12"/>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5"/>
                                        </p:tgtEl>
                                        <p:attrNameLst>
                                          <p:attrName>style.visibility</p:attrName>
                                        </p:attrNameLst>
                                      </p:cBhvr>
                                      <p:to>
                                        <p:strVal val="visible"/>
                                      </p:to>
                                    </p:set>
                                    <p:animEffect transition="in" filter="fade">
                                      <p:cBhvr>
                                        <p:cTn id="154" dur="500"/>
                                        <p:tgtEl>
                                          <p:spTgt spid="15"/>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7"/>
                                        </p:tgtEl>
                                        <p:attrNameLst>
                                          <p:attrName>style.visibility</p:attrName>
                                        </p:attrNameLst>
                                      </p:cBhvr>
                                      <p:to>
                                        <p:strVal val="visible"/>
                                      </p:to>
                                    </p:set>
                                    <p:animEffect transition="in" filter="fade">
                                      <p:cBhvr>
                                        <p:cTn id="157" dur="500"/>
                                        <p:tgtEl>
                                          <p:spTgt spid="17"/>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fade">
                                      <p:cBhvr>
                                        <p:cTn id="160" dur="500"/>
                                        <p:tgtEl>
                                          <p:spTgt spid="50"/>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8"/>
                                        </p:tgtEl>
                                        <p:attrNameLst>
                                          <p:attrName>style.visibility</p:attrName>
                                        </p:attrNameLst>
                                      </p:cBhvr>
                                      <p:to>
                                        <p:strVal val="visible"/>
                                      </p:to>
                                    </p:set>
                                    <p:animEffect transition="in" filter="fade">
                                      <p:cBhvr>
                                        <p:cTn id="163" dur="500"/>
                                        <p:tgtEl>
                                          <p:spTgt spid="4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7"/>
                                        </p:tgtEl>
                                        <p:attrNameLst>
                                          <p:attrName>style.visibility</p:attrName>
                                        </p:attrNameLst>
                                      </p:cBhvr>
                                      <p:to>
                                        <p:strVal val="visible"/>
                                      </p:to>
                                    </p:set>
                                    <p:animEffect transition="in" filter="fade">
                                      <p:cBhvr>
                                        <p:cTn id="166" dur="500"/>
                                        <p:tgtEl>
                                          <p:spTgt spid="47"/>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fade">
                                      <p:cBhvr>
                                        <p:cTn id="169" dur="500"/>
                                        <p:tgtEl>
                                          <p:spTgt spid="46"/>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42"/>
                                        </p:tgtEl>
                                        <p:attrNameLst>
                                          <p:attrName>style.visibility</p:attrName>
                                        </p:attrNameLst>
                                      </p:cBhvr>
                                      <p:to>
                                        <p:strVal val="visible"/>
                                      </p:to>
                                    </p:set>
                                    <p:animEffect transition="in" filter="fade">
                                      <p:cBhvr>
                                        <p:cTn id="172" dur="500"/>
                                        <p:tgtEl>
                                          <p:spTgt spid="42"/>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43"/>
                                        </p:tgtEl>
                                        <p:attrNameLst>
                                          <p:attrName>style.visibility</p:attrName>
                                        </p:attrNameLst>
                                      </p:cBhvr>
                                      <p:to>
                                        <p:strVal val="visible"/>
                                      </p:to>
                                    </p:set>
                                    <p:animEffect transition="in" filter="fade">
                                      <p:cBhvr>
                                        <p:cTn id="175" dur="500"/>
                                        <p:tgtEl>
                                          <p:spTgt spid="43"/>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Effect transition="in" filter="fade">
                                      <p:cBhvr>
                                        <p:cTn id="178" dur="500"/>
                                        <p:tgtEl>
                                          <p:spTgt spid="4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52"/>
                                        </p:tgtEl>
                                        <p:attrNameLst>
                                          <p:attrName>style.visibility</p:attrName>
                                        </p:attrNameLst>
                                      </p:cBhvr>
                                      <p:to>
                                        <p:strVal val="visible"/>
                                      </p:to>
                                    </p:set>
                                    <p:animEffect transition="in" filter="fade">
                                      <p:cBhvr>
                                        <p:cTn id="181" dur="500"/>
                                        <p:tgtEl>
                                          <p:spTgt spid="5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53"/>
                                        </p:tgtEl>
                                        <p:attrNameLst>
                                          <p:attrName>style.visibility</p:attrName>
                                        </p:attrNameLst>
                                      </p:cBhvr>
                                      <p:to>
                                        <p:strVal val="visible"/>
                                      </p:to>
                                    </p:set>
                                    <p:animEffect transition="in" filter="fade">
                                      <p:cBhvr>
                                        <p:cTn id="184" dur="500"/>
                                        <p:tgtEl>
                                          <p:spTgt spid="53"/>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54"/>
                                        </p:tgtEl>
                                        <p:attrNameLst>
                                          <p:attrName>style.visibility</p:attrName>
                                        </p:attrNameLst>
                                      </p:cBhvr>
                                      <p:to>
                                        <p:strVal val="visible"/>
                                      </p:to>
                                    </p:set>
                                    <p:animEffect transition="in" filter="fade">
                                      <p:cBhvr>
                                        <p:cTn id="187" dur="500"/>
                                        <p:tgtEl>
                                          <p:spTgt spid="5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55"/>
                                        </p:tgtEl>
                                        <p:attrNameLst>
                                          <p:attrName>style.visibility</p:attrName>
                                        </p:attrNameLst>
                                      </p:cBhvr>
                                      <p:to>
                                        <p:strVal val="visible"/>
                                      </p:to>
                                    </p:set>
                                    <p:animEffect transition="in" filter="fade">
                                      <p:cBhvr>
                                        <p:cTn id="190" dur="500"/>
                                        <p:tgtEl>
                                          <p:spTgt spid="5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56"/>
                                        </p:tgtEl>
                                        <p:attrNameLst>
                                          <p:attrName>style.visibility</p:attrName>
                                        </p:attrNameLst>
                                      </p:cBhvr>
                                      <p:to>
                                        <p:strVal val="visible"/>
                                      </p:to>
                                    </p:set>
                                    <p:animEffect transition="in" filter="fade">
                                      <p:cBhvr>
                                        <p:cTn id="193" dur="500"/>
                                        <p:tgtEl>
                                          <p:spTgt spid="5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
                                        </p:tgtEl>
                                        <p:attrNameLst>
                                          <p:attrName>style.visibility</p:attrName>
                                        </p:attrNameLst>
                                      </p:cBhvr>
                                      <p:to>
                                        <p:strVal val="visible"/>
                                      </p:to>
                                    </p:set>
                                    <p:animEffect transition="in" filter="fade">
                                      <p:cBhvr>
                                        <p:cTn id="196" dur="500"/>
                                        <p:tgtEl>
                                          <p:spTgt spid="7"/>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9"/>
                                        </p:tgtEl>
                                        <p:attrNameLst>
                                          <p:attrName>style.visibility</p:attrName>
                                        </p:attrNameLst>
                                      </p:cBhvr>
                                      <p:to>
                                        <p:strVal val="visible"/>
                                      </p:to>
                                    </p:set>
                                    <p:animEffect transition="in" filter="fade">
                                      <p:cBhvr>
                                        <p:cTn id="199" dur="500"/>
                                        <p:tgtEl>
                                          <p:spTgt spid="9"/>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24"/>
                                        </p:tgtEl>
                                        <p:attrNameLst>
                                          <p:attrName>style.visibility</p:attrName>
                                        </p:attrNameLst>
                                      </p:cBhvr>
                                      <p:to>
                                        <p:strVal val="visible"/>
                                      </p:to>
                                    </p:set>
                                    <p:animEffect transition="in" filter="fade">
                                      <p:cBhvr>
                                        <p:cTn id="202" dur="500"/>
                                        <p:tgtEl>
                                          <p:spTgt spid="24"/>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animEffect transition="in" filter="fade">
                                      <p:cBhvr>
                                        <p:cTn id="205" dur="500"/>
                                        <p:tgtEl>
                                          <p:spTgt spid="25"/>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3"/>
                                        </p:tgtEl>
                                        <p:attrNameLst>
                                          <p:attrName>style.visibility</p:attrName>
                                        </p:attrNameLst>
                                      </p:cBhvr>
                                      <p:to>
                                        <p:strVal val="visible"/>
                                      </p:to>
                                    </p:set>
                                    <p:animEffect transition="in" filter="fade">
                                      <p:cBhvr>
                                        <p:cTn id="208" dur="500"/>
                                        <p:tgtEl>
                                          <p:spTgt spid="13"/>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4"/>
                                        </p:tgtEl>
                                        <p:attrNameLst>
                                          <p:attrName>style.visibility</p:attrName>
                                        </p:attrNameLst>
                                      </p:cBhvr>
                                      <p:to>
                                        <p:strVal val="visible"/>
                                      </p:to>
                                    </p:set>
                                    <p:animEffect transition="in" filter="fade">
                                      <p:cBhvr>
                                        <p:cTn id="211" dur="500"/>
                                        <p:tgtEl>
                                          <p:spTgt spid="14"/>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21"/>
                                        </p:tgtEl>
                                        <p:attrNameLst>
                                          <p:attrName>style.visibility</p:attrName>
                                        </p:attrNameLst>
                                      </p:cBhvr>
                                      <p:to>
                                        <p:strVal val="visible"/>
                                      </p:to>
                                    </p:set>
                                    <p:animEffect transition="in" filter="fade">
                                      <p:cBhvr>
                                        <p:cTn id="214" dur="500"/>
                                        <p:tgtEl>
                                          <p:spTgt spid="21"/>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6"/>
                                        </p:tgtEl>
                                        <p:attrNameLst>
                                          <p:attrName>style.visibility</p:attrName>
                                        </p:attrNameLst>
                                      </p:cBhvr>
                                      <p:to>
                                        <p:strVal val="visible"/>
                                      </p:to>
                                    </p:set>
                                    <p:animEffect transition="in" filter="fade">
                                      <p:cBhvr>
                                        <p:cTn id="217" dur="500"/>
                                        <p:tgtEl>
                                          <p:spTgt spid="16"/>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8"/>
                                        </p:tgtEl>
                                        <p:attrNameLst>
                                          <p:attrName>style.visibility</p:attrName>
                                        </p:attrNameLst>
                                      </p:cBhvr>
                                      <p:to>
                                        <p:strVal val="visible"/>
                                      </p:to>
                                    </p:set>
                                    <p:animEffect transition="in" filter="fade">
                                      <p:cBhvr>
                                        <p:cTn id="220" dur="500"/>
                                        <p:tgtEl>
                                          <p:spTgt spid="18"/>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9"/>
                                        </p:tgtEl>
                                        <p:attrNameLst>
                                          <p:attrName>style.visibility</p:attrName>
                                        </p:attrNameLst>
                                      </p:cBhvr>
                                      <p:to>
                                        <p:strVal val="visible"/>
                                      </p:to>
                                    </p:set>
                                    <p:animEffect transition="in" filter="fade">
                                      <p:cBhvr>
                                        <p:cTn id="223" dur="500"/>
                                        <p:tgtEl>
                                          <p:spTgt spid="19"/>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23"/>
                                        </p:tgtEl>
                                        <p:attrNameLst>
                                          <p:attrName>style.visibility</p:attrName>
                                        </p:attrNameLst>
                                      </p:cBhvr>
                                      <p:to>
                                        <p:strVal val="visible"/>
                                      </p:to>
                                    </p:set>
                                    <p:animEffect transition="in" filter="fade">
                                      <p:cBhvr>
                                        <p:cTn id="226" dur="500"/>
                                        <p:tgtEl>
                                          <p:spTgt spid="23"/>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20"/>
                                        </p:tgtEl>
                                        <p:attrNameLst>
                                          <p:attrName>style.visibility</p:attrName>
                                        </p:attrNameLst>
                                      </p:cBhvr>
                                      <p:to>
                                        <p:strVal val="visible"/>
                                      </p:to>
                                    </p:set>
                                    <p:animEffect transition="in" filter="fade">
                                      <p:cBhvr>
                                        <p:cTn id="229" dur="500"/>
                                        <p:tgtEl>
                                          <p:spTgt spid="20"/>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animEffect transition="in" filter="fade">
                                      <p:cBhvr>
                                        <p:cTn id="232" dur="500"/>
                                        <p:tgtEl>
                                          <p:spTgt spid="22"/>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grpId="1" nodeType="clickEffect">
                                  <p:stCondLst>
                                    <p:cond delay="0"/>
                                  </p:stCondLst>
                                  <p:childTnLst>
                                    <p:animEffect transition="out" filter="fade">
                                      <p:cBhvr>
                                        <p:cTn id="236" dur="500"/>
                                        <p:tgtEl>
                                          <p:spTgt spid="64"/>
                                        </p:tgtEl>
                                      </p:cBhvr>
                                    </p:animEffect>
                                    <p:set>
                                      <p:cBhvr>
                                        <p:cTn id="237" dur="1" fill="hold">
                                          <p:stCondLst>
                                            <p:cond delay="499"/>
                                          </p:stCondLst>
                                        </p:cTn>
                                        <p:tgtEl>
                                          <p:spTgt spid="64"/>
                                        </p:tgtEl>
                                        <p:attrNameLst>
                                          <p:attrName>style.visibility</p:attrName>
                                        </p:attrNameLst>
                                      </p:cBhvr>
                                      <p:to>
                                        <p:strVal val="hidden"/>
                                      </p:to>
                                    </p:set>
                                  </p:childTnLst>
                                </p:cTn>
                              </p:par>
                              <p:par>
                                <p:cTn id="238" presetID="10" presetClass="exit" presetSubtype="0" fill="hold" grpId="1" nodeType="withEffect">
                                  <p:stCondLst>
                                    <p:cond delay="0"/>
                                  </p:stCondLst>
                                  <p:childTnLst>
                                    <p:animEffect transition="out" filter="fade">
                                      <p:cBhvr>
                                        <p:cTn id="239" dur="500"/>
                                        <p:tgtEl>
                                          <p:spTgt spid="88"/>
                                        </p:tgtEl>
                                      </p:cBhvr>
                                    </p:animEffect>
                                    <p:set>
                                      <p:cBhvr>
                                        <p:cTn id="240" dur="1" fill="hold">
                                          <p:stCondLst>
                                            <p:cond delay="499"/>
                                          </p:stCondLst>
                                        </p:cTn>
                                        <p:tgtEl>
                                          <p:spTgt spid="88"/>
                                        </p:tgtEl>
                                        <p:attrNameLst>
                                          <p:attrName>style.visibility</p:attrName>
                                        </p:attrNameLst>
                                      </p:cBhvr>
                                      <p:to>
                                        <p:strVal val="hidden"/>
                                      </p:to>
                                    </p:set>
                                  </p:childTnLst>
                                </p:cTn>
                              </p:par>
                              <p:par>
                                <p:cTn id="241" presetID="10" presetClass="exit" presetSubtype="0" fill="hold" grpId="1" nodeType="withEffect">
                                  <p:stCondLst>
                                    <p:cond delay="0"/>
                                  </p:stCondLst>
                                  <p:childTnLst>
                                    <p:animEffect transition="out" filter="fade">
                                      <p:cBhvr>
                                        <p:cTn id="242" dur="500"/>
                                        <p:tgtEl>
                                          <p:spTgt spid="89"/>
                                        </p:tgtEl>
                                      </p:cBhvr>
                                    </p:animEffect>
                                    <p:set>
                                      <p:cBhvr>
                                        <p:cTn id="243" dur="1" fill="hold">
                                          <p:stCondLst>
                                            <p:cond delay="499"/>
                                          </p:stCondLst>
                                        </p:cTn>
                                        <p:tgtEl>
                                          <p:spTgt spid="89"/>
                                        </p:tgtEl>
                                        <p:attrNameLst>
                                          <p:attrName>style.visibility</p:attrName>
                                        </p:attrNameLst>
                                      </p:cBhvr>
                                      <p:to>
                                        <p:strVal val="hidden"/>
                                      </p:to>
                                    </p:set>
                                  </p:childTnLst>
                                </p:cTn>
                              </p:par>
                              <p:par>
                                <p:cTn id="244" presetID="10" presetClass="exit" presetSubtype="0" fill="hold" grpId="1" nodeType="withEffect">
                                  <p:stCondLst>
                                    <p:cond delay="0"/>
                                  </p:stCondLst>
                                  <p:childTnLst>
                                    <p:animEffect transition="out" filter="fade">
                                      <p:cBhvr>
                                        <p:cTn id="245" dur="500"/>
                                        <p:tgtEl>
                                          <p:spTgt spid="67"/>
                                        </p:tgtEl>
                                      </p:cBhvr>
                                    </p:animEffect>
                                    <p:set>
                                      <p:cBhvr>
                                        <p:cTn id="246" dur="1" fill="hold">
                                          <p:stCondLst>
                                            <p:cond delay="499"/>
                                          </p:stCondLst>
                                        </p:cTn>
                                        <p:tgtEl>
                                          <p:spTgt spid="67"/>
                                        </p:tgtEl>
                                        <p:attrNameLst>
                                          <p:attrName>style.visibility</p:attrName>
                                        </p:attrNameLst>
                                      </p:cBhvr>
                                      <p:to>
                                        <p:strVal val="hidden"/>
                                      </p:to>
                                    </p:set>
                                  </p:childTnLst>
                                </p:cTn>
                              </p:par>
                              <p:par>
                                <p:cTn id="247" presetID="10" presetClass="exit" presetSubtype="0" fill="hold" grpId="1" nodeType="withEffect">
                                  <p:stCondLst>
                                    <p:cond delay="0"/>
                                  </p:stCondLst>
                                  <p:childTnLst>
                                    <p:animEffect transition="out" filter="fade">
                                      <p:cBhvr>
                                        <p:cTn id="248" dur="500"/>
                                        <p:tgtEl>
                                          <p:spTgt spid="91"/>
                                        </p:tgtEl>
                                      </p:cBhvr>
                                    </p:animEffect>
                                    <p:set>
                                      <p:cBhvr>
                                        <p:cTn id="249" dur="1" fill="hold">
                                          <p:stCondLst>
                                            <p:cond delay="499"/>
                                          </p:stCondLst>
                                        </p:cTn>
                                        <p:tgtEl>
                                          <p:spTgt spid="91"/>
                                        </p:tgtEl>
                                        <p:attrNameLst>
                                          <p:attrName>style.visibility</p:attrName>
                                        </p:attrNameLst>
                                      </p:cBhvr>
                                      <p:to>
                                        <p:strVal val="hidden"/>
                                      </p:to>
                                    </p:set>
                                  </p:childTnLst>
                                </p:cTn>
                              </p:par>
                              <p:par>
                                <p:cTn id="250" presetID="10" presetClass="exit" presetSubtype="0" fill="hold" grpId="1" nodeType="withEffect">
                                  <p:stCondLst>
                                    <p:cond delay="0"/>
                                  </p:stCondLst>
                                  <p:childTnLst>
                                    <p:animEffect transition="out" filter="fade">
                                      <p:cBhvr>
                                        <p:cTn id="251" dur="500"/>
                                        <p:tgtEl>
                                          <p:spTgt spid="90"/>
                                        </p:tgtEl>
                                      </p:cBhvr>
                                    </p:animEffect>
                                    <p:set>
                                      <p:cBhvr>
                                        <p:cTn id="252" dur="1" fill="hold">
                                          <p:stCondLst>
                                            <p:cond delay="499"/>
                                          </p:stCondLst>
                                        </p:cTn>
                                        <p:tgtEl>
                                          <p:spTgt spid="90"/>
                                        </p:tgtEl>
                                        <p:attrNameLst>
                                          <p:attrName>style.visibility</p:attrName>
                                        </p:attrNameLst>
                                      </p:cBhvr>
                                      <p:to>
                                        <p:strVal val="hidden"/>
                                      </p:to>
                                    </p:set>
                                  </p:childTnLst>
                                </p:cTn>
                              </p:par>
                              <p:par>
                                <p:cTn id="253" presetID="10" presetClass="exit" presetSubtype="0" fill="hold" grpId="1" nodeType="withEffect">
                                  <p:stCondLst>
                                    <p:cond delay="0"/>
                                  </p:stCondLst>
                                  <p:childTnLst>
                                    <p:animEffect transition="out" filter="fade">
                                      <p:cBhvr>
                                        <p:cTn id="254" dur="500"/>
                                        <p:tgtEl>
                                          <p:spTgt spid="59"/>
                                        </p:tgtEl>
                                      </p:cBhvr>
                                    </p:animEffect>
                                    <p:set>
                                      <p:cBhvr>
                                        <p:cTn id="255" dur="1" fill="hold">
                                          <p:stCondLst>
                                            <p:cond delay="499"/>
                                          </p:stCondLst>
                                        </p:cTn>
                                        <p:tgtEl>
                                          <p:spTgt spid="59"/>
                                        </p:tgtEl>
                                        <p:attrNameLst>
                                          <p:attrName>style.visibility</p:attrName>
                                        </p:attrNameLst>
                                      </p:cBhvr>
                                      <p:to>
                                        <p:strVal val="hidden"/>
                                      </p:to>
                                    </p:set>
                                  </p:childTnLst>
                                </p:cTn>
                              </p:par>
                              <p:par>
                                <p:cTn id="256" presetID="10" presetClass="exit" presetSubtype="0" fill="hold" grpId="1" nodeType="withEffect">
                                  <p:stCondLst>
                                    <p:cond delay="0"/>
                                  </p:stCondLst>
                                  <p:childTnLst>
                                    <p:animEffect transition="out" filter="fade">
                                      <p:cBhvr>
                                        <p:cTn id="257" dur="500"/>
                                        <p:tgtEl>
                                          <p:spTgt spid="86"/>
                                        </p:tgtEl>
                                      </p:cBhvr>
                                    </p:animEffect>
                                    <p:set>
                                      <p:cBhvr>
                                        <p:cTn id="258" dur="1" fill="hold">
                                          <p:stCondLst>
                                            <p:cond delay="499"/>
                                          </p:stCondLst>
                                        </p:cTn>
                                        <p:tgtEl>
                                          <p:spTgt spid="86"/>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63"/>
                                        </p:tgtEl>
                                      </p:cBhvr>
                                    </p:animEffect>
                                    <p:set>
                                      <p:cBhvr>
                                        <p:cTn id="261" dur="1" fill="hold">
                                          <p:stCondLst>
                                            <p:cond delay="499"/>
                                          </p:stCondLst>
                                        </p:cTn>
                                        <p:tgtEl>
                                          <p:spTgt spid="63"/>
                                        </p:tgtEl>
                                        <p:attrNameLst>
                                          <p:attrName>style.visibility</p:attrName>
                                        </p:attrNameLst>
                                      </p:cBhvr>
                                      <p:to>
                                        <p:strVal val="hidden"/>
                                      </p:to>
                                    </p:set>
                                  </p:childTnLst>
                                </p:cTn>
                              </p:par>
                              <p:par>
                                <p:cTn id="262" presetID="10" presetClass="exit" presetSubtype="0" fill="hold" grpId="1" nodeType="withEffect">
                                  <p:stCondLst>
                                    <p:cond delay="0"/>
                                  </p:stCondLst>
                                  <p:childTnLst>
                                    <p:animEffect transition="out" filter="fade">
                                      <p:cBhvr>
                                        <p:cTn id="263" dur="500"/>
                                        <p:tgtEl>
                                          <p:spTgt spid="84"/>
                                        </p:tgtEl>
                                      </p:cBhvr>
                                    </p:animEffect>
                                    <p:set>
                                      <p:cBhvr>
                                        <p:cTn id="264" dur="1" fill="hold">
                                          <p:stCondLst>
                                            <p:cond delay="499"/>
                                          </p:stCondLst>
                                        </p:cTn>
                                        <p:tgtEl>
                                          <p:spTgt spid="84"/>
                                        </p:tgtEl>
                                        <p:attrNameLst>
                                          <p:attrName>style.visibility</p:attrName>
                                        </p:attrNameLst>
                                      </p:cBhvr>
                                      <p:to>
                                        <p:strVal val="hidden"/>
                                      </p:to>
                                    </p:set>
                                  </p:childTnLst>
                                </p:cTn>
                              </p:par>
                              <p:par>
                                <p:cTn id="265" presetID="10" presetClass="exit" presetSubtype="0" fill="hold" grpId="1" nodeType="withEffect">
                                  <p:stCondLst>
                                    <p:cond delay="0"/>
                                  </p:stCondLst>
                                  <p:childTnLst>
                                    <p:animEffect transition="out" filter="fade">
                                      <p:cBhvr>
                                        <p:cTn id="266" dur="500"/>
                                        <p:tgtEl>
                                          <p:spTgt spid="85"/>
                                        </p:tgtEl>
                                      </p:cBhvr>
                                    </p:animEffect>
                                    <p:set>
                                      <p:cBhvr>
                                        <p:cTn id="267" dur="1" fill="hold">
                                          <p:stCondLst>
                                            <p:cond delay="499"/>
                                          </p:stCondLst>
                                        </p:cTn>
                                        <p:tgtEl>
                                          <p:spTgt spid="85"/>
                                        </p:tgtEl>
                                        <p:attrNameLst>
                                          <p:attrName>style.visibility</p:attrName>
                                        </p:attrNameLst>
                                      </p:cBhvr>
                                      <p:to>
                                        <p:strVal val="hidden"/>
                                      </p:to>
                                    </p:set>
                                  </p:childTnLst>
                                </p:cTn>
                              </p:par>
                              <p:par>
                                <p:cTn id="268" presetID="10" presetClass="exit" presetSubtype="0" fill="hold" grpId="1" nodeType="withEffect">
                                  <p:stCondLst>
                                    <p:cond delay="0"/>
                                  </p:stCondLst>
                                  <p:childTnLst>
                                    <p:animEffect transition="out" filter="fade">
                                      <p:cBhvr>
                                        <p:cTn id="269" dur="500"/>
                                        <p:tgtEl>
                                          <p:spTgt spid="93"/>
                                        </p:tgtEl>
                                      </p:cBhvr>
                                    </p:animEffect>
                                    <p:set>
                                      <p:cBhvr>
                                        <p:cTn id="270" dur="1" fill="hold">
                                          <p:stCondLst>
                                            <p:cond delay="499"/>
                                          </p:stCondLst>
                                        </p:cTn>
                                        <p:tgtEl>
                                          <p:spTgt spid="93"/>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500"/>
                                        <p:tgtEl>
                                          <p:spTgt spid="60"/>
                                        </p:tgtEl>
                                      </p:cBhvr>
                                    </p:animEffect>
                                    <p:set>
                                      <p:cBhvr>
                                        <p:cTn id="273" dur="1" fill="hold">
                                          <p:stCondLst>
                                            <p:cond delay="499"/>
                                          </p:stCondLst>
                                        </p:cTn>
                                        <p:tgtEl>
                                          <p:spTgt spid="60"/>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500"/>
                                        <p:tgtEl>
                                          <p:spTgt spid="94"/>
                                        </p:tgtEl>
                                      </p:cBhvr>
                                    </p:animEffect>
                                    <p:set>
                                      <p:cBhvr>
                                        <p:cTn id="276" dur="1" fill="hold">
                                          <p:stCondLst>
                                            <p:cond delay="499"/>
                                          </p:stCondLst>
                                        </p:cTn>
                                        <p:tgtEl>
                                          <p:spTgt spid="94"/>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500"/>
                                        <p:tgtEl>
                                          <p:spTgt spid="92"/>
                                        </p:tgtEl>
                                      </p:cBhvr>
                                    </p:animEffect>
                                    <p:set>
                                      <p:cBhvr>
                                        <p:cTn id="279" dur="1" fill="hold">
                                          <p:stCondLst>
                                            <p:cond delay="499"/>
                                          </p:stCondLst>
                                        </p:cTn>
                                        <p:tgtEl>
                                          <p:spTgt spid="92"/>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500"/>
                                        <p:tgtEl>
                                          <p:spTgt spid="95"/>
                                        </p:tgtEl>
                                      </p:cBhvr>
                                    </p:animEffect>
                                    <p:set>
                                      <p:cBhvr>
                                        <p:cTn id="282" dur="1" fill="hold">
                                          <p:stCondLst>
                                            <p:cond delay="499"/>
                                          </p:stCondLst>
                                        </p:cTn>
                                        <p:tgtEl>
                                          <p:spTgt spid="95"/>
                                        </p:tgtEl>
                                        <p:attrNameLst>
                                          <p:attrName>style.visibility</p:attrName>
                                        </p:attrNameLst>
                                      </p:cBhvr>
                                      <p:to>
                                        <p:strVal val="hidden"/>
                                      </p:to>
                                    </p:set>
                                  </p:childTnLst>
                                </p:cTn>
                              </p:par>
                              <p:par>
                                <p:cTn id="283" presetID="10" presetClass="exit" presetSubtype="0" fill="hold" grpId="1" nodeType="withEffect">
                                  <p:stCondLst>
                                    <p:cond delay="0"/>
                                  </p:stCondLst>
                                  <p:childTnLst>
                                    <p:animEffect transition="out" filter="fade">
                                      <p:cBhvr>
                                        <p:cTn id="284" dur="500"/>
                                        <p:tgtEl>
                                          <p:spTgt spid="61"/>
                                        </p:tgtEl>
                                      </p:cBhvr>
                                    </p:animEffect>
                                    <p:set>
                                      <p:cBhvr>
                                        <p:cTn id="285" dur="1" fill="hold">
                                          <p:stCondLst>
                                            <p:cond delay="499"/>
                                          </p:stCondLst>
                                        </p:cTn>
                                        <p:tgtEl>
                                          <p:spTgt spid="61"/>
                                        </p:tgtEl>
                                        <p:attrNameLst>
                                          <p:attrName>style.visibility</p:attrName>
                                        </p:attrNameLst>
                                      </p:cBhvr>
                                      <p:to>
                                        <p:strVal val="hidden"/>
                                      </p:to>
                                    </p:set>
                                  </p:childTnLst>
                                </p:cTn>
                              </p:par>
                              <p:par>
                                <p:cTn id="286" presetID="10" presetClass="exit" presetSubtype="0" fill="hold" grpId="1" nodeType="withEffect">
                                  <p:stCondLst>
                                    <p:cond delay="0"/>
                                  </p:stCondLst>
                                  <p:childTnLst>
                                    <p:animEffect transition="out" filter="fade">
                                      <p:cBhvr>
                                        <p:cTn id="287" dur="500"/>
                                        <p:tgtEl>
                                          <p:spTgt spid="83"/>
                                        </p:tgtEl>
                                      </p:cBhvr>
                                    </p:animEffect>
                                    <p:set>
                                      <p:cBhvr>
                                        <p:cTn id="288" dur="1" fill="hold">
                                          <p:stCondLst>
                                            <p:cond delay="499"/>
                                          </p:stCondLst>
                                        </p:cTn>
                                        <p:tgtEl>
                                          <p:spTgt spid="83"/>
                                        </p:tgtEl>
                                        <p:attrNameLst>
                                          <p:attrName>style.visibility</p:attrName>
                                        </p:attrNameLst>
                                      </p:cBhvr>
                                      <p:to>
                                        <p:strVal val="hidden"/>
                                      </p:to>
                                    </p:set>
                                  </p:childTnLst>
                                </p:cTn>
                              </p:par>
                              <p:par>
                                <p:cTn id="289" presetID="10" presetClass="exit" presetSubtype="0" fill="hold" grpId="1" nodeType="withEffect">
                                  <p:stCondLst>
                                    <p:cond delay="0"/>
                                  </p:stCondLst>
                                  <p:childTnLst>
                                    <p:animEffect transition="out" filter="fade">
                                      <p:cBhvr>
                                        <p:cTn id="290" dur="500"/>
                                        <p:tgtEl>
                                          <p:spTgt spid="82"/>
                                        </p:tgtEl>
                                      </p:cBhvr>
                                    </p:animEffect>
                                    <p:set>
                                      <p:cBhvr>
                                        <p:cTn id="291" dur="1" fill="hold">
                                          <p:stCondLst>
                                            <p:cond delay="499"/>
                                          </p:stCondLst>
                                        </p:cTn>
                                        <p:tgtEl>
                                          <p:spTgt spid="82"/>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500"/>
                                        <p:tgtEl>
                                          <p:spTgt spid="81"/>
                                        </p:tgtEl>
                                      </p:cBhvr>
                                    </p:animEffect>
                                    <p:set>
                                      <p:cBhvr>
                                        <p:cTn id="294" dur="1" fill="hold">
                                          <p:stCondLst>
                                            <p:cond delay="499"/>
                                          </p:stCondLst>
                                        </p:cTn>
                                        <p:tgtEl>
                                          <p:spTgt spid="81"/>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500"/>
                                        <p:tgtEl>
                                          <p:spTgt spid="80"/>
                                        </p:tgtEl>
                                      </p:cBhvr>
                                    </p:animEffect>
                                    <p:set>
                                      <p:cBhvr>
                                        <p:cTn id="297" dur="1" fill="hold">
                                          <p:stCondLst>
                                            <p:cond delay="499"/>
                                          </p:stCondLst>
                                        </p:cTn>
                                        <p:tgtEl>
                                          <p:spTgt spid="80"/>
                                        </p:tgtEl>
                                        <p:attrNameLst>
                                          <p:attrName>style.visibility</p:attrName>
                                        </p:attrNameLst>
                                      </p:cBhvr>
                                      <p:to>
                                        <p:strVal val="hidden"/>
                                      </p:to>
                                    </p:set>
                                  </p:childTnLst>
                                </p:cTn>
                              </p:par>
                              <p:par>
                                <p:cTn id="298" presetID="10" presetClass="exit" presetSubtype="0" fill="hold" grpId="1" nodeType="withEffect">
                                  <p:stCondLst>
                                    <p:cond delay="0"/>
                                  </p:stCondLst>
                                  <p:childTnLst>
                                    <p:animEffect transition="out" filter="fade">
                                      <p:cBhvr>
                                        <p:cTn id="299" dur="500"/>
                                        <p:tgtEl>
                                          <p:spTgt spid="79"/>
                                        </p:tgtEl>
                                      </p:cBhvr>
                                    </p:animEffect>
                                    <p:set>
                                      <p:cBhvr>
                                        <p:cTn id="300" dur="1" fill="hold">
                                          <p:stCondLst>
                                            <p:cond delay="499"/>
                                          </p:stCondLst>
                                        </p:cTn>
                                        <p:tgtEl>
                                          <p:spTgt spid="79"/>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500"/>
                                        <p:tgtEl>
                                          <p:spTgt spid="78"/>
                                        </p:tgtEl>
                                      </p:cBhvr>
                                    </p:animEffect>
                                    <p:set>
                                      <p:cBhvr>
                                        <p:cTn id="303" dur="1" fill="hold">
                                          <p:stCondLst>
                                            <p:cond delay="499"/>
                                          </p:stCondLst>
                                        </p:cTn>
                                        <p:tgtEl>
                                          <p:spTgt spid="78"/>
                                        </p:tgtEl>
                                        <p:attrNameLst>
                                          <p:attrName>style.visibility</p:attrName>
                                        </p:attrNameLst>
                                      </p:cBhvr>
                                      <p:to>
                                        <p:strVal val="hidden"/>
                                      </p:to>
                                    </p:set>
                                  </p:childTnLst>
                                </p:cTn>
                              </p:par>
                              <p:par>
                                <p:cTn id="304" presetID="10" presetClass="exit" presetSubtype="0" fill="hold" grpId="1" nodeType="withEffect">
                                  <p:stCondLst>
                                    <p:cond delay="0"/>
                                  </p:stCondLst>
                                  <p:childTnLst>
                                    <p:animEffect transition="out" filter="fade">
                                      <p:cBhvr>
                                        <p:cTn id="305" dur="500"/>
                                        <p:tgtEl>
                                          <p:spTgt spid="77"/>
                                        </p:tgtEl>
                                      </p:cBhvr>
                                    </p:animEffect>
                                    <p:set>
                                      <p:cBhvr>
                                        <p:cTn id="306" dur="1" fill="hold">
                                          <p:stCondLst>
                                            <p:cond delay="499"/>
                                          </p:stCondLst>
                                        </p:cTn>
                                        <p:tgtEl>
                                          <p:spTgt spid="77"/>
                                        </p:tgtEl>
                                        <p:attrNameLst>
                                          <p:attrName>style.visibility</p:attrName>
                                        </p:attrNameLst>
                                      </p:cBhvr>
                                      <p:to>
                                        <p:strVal val="hidden"/>
                                      </p:to>
                                    </p:set>
                                  </p:childTnLst>
                                </p:cTn>
                              </p:par>
                              <p:par>
                                <p:cTn id="307" presetID="10" presetClass="exit" presetSubtype="0" fill="hold" grpId="1" nodeType="withEffect">
                                  <p:stCondLst>
                                    <p:cond delay="0"/>
                                  </p:stCondLst>
                                  <p:childTnLst>
                                    <p:animEffect transition="out" filter="fade">
                                      <p:cBhvr>
                                        <p:cTn id="308" dur="500"/>
                                        <p:tgtEl>
                                          <p:spTgt spid="76"/>
                                        </p:tgtEl>
                                      </p:cBhvr>
                                    </p:animEffect>
                                    <p:set>
                                      <p:cBhvr>
                                        <p:cTn id="309" dur="1" fill="hold">
                                          <p:stCondLst>
                                            <p:cond delay="499"/>
                                          </p:stCondLst>
                                        </p:cTn>
                                        <p:tgtEl>
                                          <p:spTgt spid="76"/>
                                        </p:tgtEl>
                                        <p:attrNameLst>
                                          <p:attrName>style.visibility</p:attrName>
                                        </p:attrNameLst>
                                      </p:cBhvr>
                                      <p:to>
                                        <p:strVal val="hidden"/>
                                      </p:to>
                                    </p:set>
                                  </p:childTnLst>
                                </p:cTn>
                              </p:par>
                              <p:par>
                                <p:cTn id="310" presetID="10" presetClass="exit" presetSubtype="0" fill="hold" grpId="1" nodeType="withEffect">
                                  <p:stCondLst>
                                    <p:cond delay="0"/>
                                  </p:stCondLst>
                                  <p:childTnLst>
                                    <p:animEffect transition="out" filter="fade">
                                      <p:cBhvr>
                                        <p:cTn id="311" dur="500"/>
                                        <p:tgtEl>
                                          <p:spTgt spid="75"/>
                                        </p:tgtEl>
                                      </p:cBhvr>
                                    </p:animEffect>
                                    <p:set>
                                      <p:cBhvr>
                                        <p:cTn id="312" dur="1" fill="hold">
                                          <p:stCondLst>
                                            <p:cond delay="499"/>
                                          </p:stCondLst>
                                        </p:cTn>
                                        <p:tgtEl>
                                          <p:spTgt spid="75"/>
                                        </p:tgtEl>
                                        <p:attrNameLst>
                                          <p:attrName>style.visibility</p:attrName>
                                        </p:attrNameLst>
                                      </p:cBhvr>
                                      <p:to>
                                        <p:strVal val="hidden"/>
                                      </p:to>
                                    </p:set>
                                  </p:childTnLst>
                                </p:cTn>
                              </p:par>
                              <p:par>
                                <p:cTn id="313" presetID="10" presetClass="exit" presetSubtype="0" fill="hold" grpId="1" nodeType="withEffect">
                                  <p:stCondLst>
                                    <p:cond delay="0"/>
                                  </p:stCondLst>
                                  <p:childTnLst>
                                    <p:animEffect transition="out" filter="fade">
                                      <p:cBhvr>
                                        <p:cTn id="314" dur="500"/>
                                        <p:tgtEl>
                                          <p:spTgt spid="74"/>
                                        </p:tgtEl>
                                      </p:cBhvr>
                                    </p:animEffect>
                                    <p:set>
                                      <p:cBhvr>
                                        <p:cTn id="315" dur="1" fill="hold">
                                          <p:stCondLst>
                                            <p:cond delay="499"/>
                                          </p:stCondLst>
                                        </p:cTn>
                                        <p:tgtEl>
                                          <p:spTgt spid="74"/>
                                        </p:tgtEl>
                                        <p:attrNameLst>
                                          <p:attrName>style.visibility</p:attrName>
                                        </p:attrNameLst>
                                      </p:cBhvr>
                                      <p:to>
                                        <p:strVal val="hidden"/>
                                      </p:to>
                                    </p:set>
                                  </p:childTnLst>
                                </p:cTn>
                              </p:par>
                              <p:par>
                                <p:cTn id="316" presetID="10" presetClass="exit" presetSubtype="0" fill="hold" grpId="1" nodeType="withEffect">
                                  <p:stCondLst>
                                    <p:cond delay="0"/>
                                  </p:stCondLst>
                                  <p:childTnLst>
                                    <p:animEffect transition="out" filter="fade">
                                      <p:cBhvr>
                                        <p:cTn id="317" dur="500"/>
                                        <p:tgtEl>
                                          <p:spTgt spid="73"/>
                                        </p:tgtEl>
                                      </p:cBhvr>
                                    </p:animEffect>
                                    <p:set>
                                      <p:cBhvr>
                                        <p:cTn id="318" dur="1" fill="hold">
                                          <p:stCondLst>
                                            <p:cond delay="499"/>
                                          </p:stCondLst>
                                        </p:cTn>
                                        <p:tgtEl>
                                          <p:spTgt spid="73"/>
                                        </p:tgtEl>
                                        <p:attrNameLst>
                                          <p:attrName>style.visibility</p:attrName>
                                        </p:attrNameLst>
                                      </p:cBhvr>
                                      <p:to>
                                        <p:strVal val="hidden"/>
                                      </p:to>
                                    </p:set>
                                  </p:childTnLst>
                                </p:cTn>
                              </p:par>
                              <p:par>
                                <p:cTn id="319" presetID="10" presetClass="exit" presetSubtype="0" fill="hold" grpId="1" nodeType="withEffect">
                                  <p:stCondLst>
                                    <p:cond delay="0"/>
                                  </p:stCondLst>
                                  <p:childTnLst>
                                    <p:animEffect transition="out" filter="fade">
                                      <p:cBhvr>
                                        <p:cTn id="320" dur="500"/>
                                        <p:tgtEl>
                                          <p:spTgt spid="72"/>
                                        </p:tgtEl>
                                      </p:cBhvr>
                                    </p:animEffect>
                                    <p:set>
                                      <p:cBhvr>
                                        <p:cTn id="321" dur="1" fill="hold">
                                          <p:stCondLst>
                                            <p:cond delay="499"/>
                                          </p:stCondLst>
                                        </p:cTn>
                                        <p:tgtEl>
                                          <p:spTgt spid="72"/>
                                        </p:tgtEl>
                                        <p:attrNameLst>
                                          <p:attrName>style.visibility</p:attrName>
                                        </p:attrNameLst>
                                      </p:cBhvr>
                                      <p:to>
                                        <p:strVal val="hidden"/>
                                      </p:to>
                                    </p:set>
                                  </p:childTnLst>
                                </p:cTn>
                              </p:par>
                              <p:par>
                                <p:cTn id="322" presetID="10" presetClass="exit" presetSubtype="0" fill="hold" grpId="1" nodeType="withEffect">
                                  <p:stCondLst>
                                    <p:cond delay="0"/>
                                  </p:stCondLst>
                                  <p:childTnLst>
                                    <p:animEffect transition="out" filter="fade">
                                      <p:cBhvr>
                                        <p:cTn id="323" dur="500"/>
                                        <p:tgtEl>
                                          <p:spTgt spid="71"/>
                                        </p:tgtEl>
                                      </p:cBhvr>
                                    </p:animEffect>
                                    <p:set>
                                      <p:cBhvr>
                                        <p:cTn id="324" dur="1" fill="hold">
                                          <p:stCondLst>
                                            <p:cond delay="499"/>
                                          </p:stCondLst>
                                        </p:cTn>
                                        <p:tgtEl>
                                          <p:spTgt spid="71"/>
                                        </p:tgtEl>
                                        <p:attrNameLst>
                                          <p:attrName>style.visibility</p:attrName>
                                        </p:attrNameLst>
                                      </p:cBhvr>
                                      <p:to>
                                        <p:strVal val="hidden"/>
                                      </p:to>
                                    </p:set>
                                  </p:childTnLst>
                                </p:cTn>
                              </p:par>
                              <p:par>
                                <p:cTn id="325" presetID="10" presetClass="exit" presetSubtype="0" fill="hold" grpId="1" nodeType="withEffect">
                                  <p:stCondLst>
                                    <p:cond delay="0"/>
                                  </p:stCondLst>
                                  <p:childTnLst>
                                    <p:animEffect transition="out" filter="fade">
                                      <p:cBhvr>
                                        <p:cTn id="326" dur="500"/>
                                        <p:tgtEl>
                                          <p:spTgt spid="70"/>
                                        </p:tgtEl>
                                      </p:cBhvr>
                                    </p:animEffect>
                                    <p:set>
                                      <p:cBhvr>
                                        <p:cTn id="327" dur="1" fill="hold">
                                          <p:stCondLst>
                                            <p:cond delay="499"/>
                                          </p:stCondLst>
                                        </p:cTn>
                                        <p:tgtEl>
                                          <p:spTgt spid="70"/>
                                        </p:tgtEl>
                                        <p:attrNameLst>
                                          <p:attrName>style.visibility</p:attrName>
                                        </p:attrNameLst>
                                      </p:cBhvr>
                                      <p:to>
                                        <p:strVal val="hidden"/>
                                      </p:to>
                                    </p:set>
                                  </p:childTnLst>
                                </p:cTn>
                              </p:par>
                              <p:par>
                                <p:cTn id="328" presetID="10" presetClass="exit" presetSubtype="0" fill="hold" grpId="1" nodeType="withEffect">
                                  <p:stCondLst>
                                    <p:cond delay="0"/>
                                  </p:stCondLst>
                                  <p:childTnLst>
                                    <p:animEffect transition="out" filter="fade">
                                      <p:cBhvr>
                                        <p:cTn id="329" dur="500"/>
                                        <p:tgtEl>
                                          <p:spTgt spid="69"/>
                                        </p:tgtEl>
                                      </p:cBhvr>
                                    </p:animEffect>
                                    <p:set>
                                      <p:cBhvr>
                                        <p:cTn id="330" dur="1" fill="hold">
                                          <p:stCondLst>
                                            <p:cond delay="499"/>
                                          </p:stCondLst>
                                        </p:cTn>
                                        <p:tgtEl>
                                          <p:spTgt spid="69"/>
                                        </p:tgtEl>
                                        <p:attrNameLst>
                                          <p:attrName>style.visibility</p:attrName>
                                        </p:attrNameLst>
                                      </p:cBhvr>
                                      <p:to>
                                        <p:strVal val="hidden"/>
                                      </p:to>
                                    </p:set>
                                  </p:childTnLst>
                                </p:cTn>
                              </p:par>
                              <p:par>
                                <p:cTn id="331" presetID="10" presetClass="exit" presetSubtype="0" fill="hold" grpId="1" nodeType="withEffect">
                                  <p:stCondLst>
                                    <p:cond delay="0"/>
                                  </p:stCondLst>
                                  <p:childTnLst>
                                    <p:animEffect transition="out" filter="fade">
                                      <p:cBhvr>
                                        <p:cTn id="332" dur="500"/>
                                        <p:tgtEl>
                                          <p:spTgt spid="68"/>
                                        </p:tgtEl>
                                      </p:cBhvr>
                                    </p:animEffect>
                                    <p:set>
                                      <p:cBhvr>
                                        <p:cTn id="333" dur="1" fill="hold">
                                          <p:stCondLst>
                                            <p:cond delay="499"/>
                                          </p:stCondLst>
                                        </p:cTn>
                                        <p:tgtEl>
                                          <p:spTgt spid="68"/>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0" presetClass="exit" presetSubtype="0" fill="hold" grpId="2" nodeType="clickEffect">
                                  <p:stCondLst>
                                    <p:cond delay="0"/>
                                  </p:stCondLst>
                                  <p:childTnLst>
                                    <p:animEffect transition="out" filter="fade">
                                      <p:cBhvr>
                                        <p:cTn id="337" dur="500"/>
                                        <p:tgtEl>
                                          <p:spTgt spid="64"/>
                                        </p:tgtEl>
                                      </p:cBhvr>
                                    </p:animEffect>
                                    <p:set>
                                      <p:cBhvr>
                                        <p:cTn id="338" dur="1" fill="hold">
                                          <p:stCondLst>
                                            <p:cond delay="499"/>
                                          </p:stCondLst>
                                        </p:cTn>
                                        <p:tgtEl>
                                          <p:spTgt spid="64"/>
                                        </p:tgtEl>
                                        <p:attrNameLst>
                                          <p:attrName>style.visibility</p:attrName>
                                        </p:attrNameLst>
                                      </p:cBhvr>
                                      <p:to>
                                        <p:strVal val="hidden"/>
                                      </p:to>
                                    </p:set>
                                  </p:childTnLst>
                                </p:cTn>
                              </p:par>
                              <p:par>
                                <p:cTn id="339" presetID="10" presetClass="exit" presetSubtype="0" fill="hold" grpId="2" nodeType="withEffect">
                                  <p:stCondLst>
                                    <p:cond delay="0"/>
                                  </p:stCondLst>
                                  <p:childTnLst>
                                    <p:animEffect transition="out" filter="fade">
                                      <p:cBhvr>
                                        <p:cTn id="340" dur="500"/>
                                        <p:tgtEl>
                                          <p:spTgt spid="83"/>
                                        </p:tgtEl>
                                      </p:cBhvr>
                                    </p:animEffect>
                                    <p:set>
                                      <p:cBhvr>
                                        <p:cTn id="341" dur="1" fill="hold">
                                          <p:stCondLst>
                                            <p:cond delay="499"/>
                                          </p:stCondLst>
                                        </p:cTn>
                                        <p:tgtEl>
                                          <p:spTgt spid="83"/>
                                        </p:tgtEl>
                                        <p:attrNameLst>
                                          <p:attrName>style.visibility</p:attrName>
                                        </p:attrNameLst>
                                      </p:cBhvr>
                                      <p:to>
                                        <p:strVal val="hidden"/>
                                      </p:to>
                                    </p:set>
                                  </p:childTnLst>
                                </p:cTn>
                              </p:par>
                              <p:par>
                                <p:cTn id="342" presetID="10" presetClass="exit" presetSubtype="0" fill="hold" grpId="2" nodeType="withEffect">
                                  <p:stCondLst>
                                    <p:cond delay="0"/>
                                  </p:stCondLst>
                                  <p:childTnLst>
                                    <p:animEffect transition="out" filter="fade">
                                      <p:cBhvr>
                                        <p:cTn id="343" dur="500"/>
                                        <p:tgtEl>
                                          <p:spTgt spid="88"/>
                                        </p:tgtEl>
                                      </p:cBhvr>
                                    </p:animEffect>
                                    <p:set>
                                      <p:cBhvr>
                                        <p:cTn id="344" dur="1" fill="hold">
                                          <p:stCondLst>
                                            <p:cond delay="499"/>
                                          </p:stCondLst>
                                        </p:cTn>
                                        <p:tgtEl>
                                          <p:spTgt spid="88"/>
                                        </p:tgtEl>
                                        <p:attrNameLst>
                                          <p:attrName>style.visibility</p:attrName>
                                        </p:attrNameLst>
                                      </p:cBhvr>
                                      <p:to>
                                        <p:strVal val="hidden"/>
                                      </p:to>
                                    </p:set>
                                  </p:childTnLst>
                                </p:cTn>
                              </p:par>
                              <p:par>
                                <p:cTn id="345" presetID="10" presetClass="exit" presetSubtype="0" fill="hold" grpId="2" nodeType="withEffect">
                                  <p:stCondLst>
                                    <p:cond delay="0"/>
                                  </p:stCondLst>
                                  <p:childTnLst>
                                    <p:animEffect transition="out" filter="fade">
                                      <p:cBhvr>
                                        <p:cTn id="346" dur="500"/>
                                        <p:tgtEl>
                                          <p:spTgt spid="82"/>
                                        </p:tgtEl>
                                      </p:cBhvr>
                                    </p:animEffect>
                                    <p:set>
                                      <p:cBhvr>
                                        <p:cTn id="347" dur="1" fill="hold">
                                          <p:stCondLst>
                                            <p:cond delay="499"/>
                                          </p:stCondLst>
                                        </p:cTn>
                                        <p:tgtEl>
                                          <p:spTgt spid="82"/>
                                        </p:tgtEl>
                                        <p:attrNameLst>
                                          <p:attrName>style.visibility</p:attrName>
                                        </p:attrNameLst>
                                      </p:cBhvr>
                                      <p:to>
                                        <p:strVal val="hidden"/>
                                      </p:to>
                                    </p:set>
                                  </p:childTnLst>
                                </p:cTn>
                              </p:par>
                              <p:par>
                                <p:cTn id="348" presetID="10" presetClass="exit" presetSubtype="0" fill="hold" grpId="2" nodeType="withEffect">
                                  <p:stCondLst>
                                    <p:cond delay="0"/>
                                  </p:stCondLst>
                                  <p:childTnLst>
                                    <p:animEffect transition="out" filter="fade">
                                      <p:cBhvr>
                                        <p:cTn id="349" dur="500"/>
                                        <p:tgtEl>
                                          <p:spTgt spid="89"/>
                                        </p:tgtEl>
                                      </p:cBhvr>
                                    </p:animEffect>
                                    <p:set>
                                      <p:cBhvr>
                                        <p:cTn id="350" dur="1" fill="hold">
                                          <p:stCondLst>
                                            <p:cond delay="499"/>
                                          </p:stCondLst>
                                        </p:cTn>
                                        <p:tgtEl>
                                          <p:spTgt spid="89"/>
                                        </p:tgtEl>
                                        <p:attrNameLst>
                                          <p:attrName>style.visibility</p:attrName>
                                        </p:attrNameLst>
                                      </p:cBhvr>
                                      <p:to>
                                        <p:strVal val="hidden"/>
                                      </p:to>
                                    </p:set>
                                  </p:childTnLst>
                                </p:cTn>
                              </p:par>
                              <p:par>
                                <p:cTn id="351" presetID="10" presetClass="exit" presetSubtype="0" fill="hold" grpId="2" nodeType="withEffect">
                                  <p:stCondLst>
                                    <p:cond delay="0"/>
                                  </p:stCondLst>
                                  <p:childTnLst>
                                    <p:animEffect transition="out" filter="fade">
                                      <p:cBhvr>
                                        <p:cTn id="352" dur="500"/>
                                        <p:tgtEl>
                                          <p:spTgt spid="81"/>
                                        </p:tgtEl>
                                      </p:cBhvr>
                                    </p:animEffect>
                                    <p:set>
                                      <p:cBhvr>
                                        <p:cTn id="353" dur="1" fill="hold">
                                          <p:stCondLst>
                                            <p:cond delay="499"/>
                                          </p:stCondLst>
                                        </p:cTn>
                                        <p:tgtEl>
                                          <p:spTgt spid="81"/>
                                        </p:tgtEl>
                                        <p:attrNameLst>
                                          <p:attrName>style.visibility</p:attrName>
                                        </p:attrNameLst>
                                      </p:cBhvr>
                                      <p:to>
                                        <p:strVal val="hidden"/>
                                      </p:to>
                                    </p:set>
                                  </p:childTnLst>
                                </p:cTn>
                              </p:par>
                              <p:par>
                                <p:cTn id="354" presetID="10" presetClass="exit" presetSubtype="0" fill="hold" grpId="2" nodeType="withEffect">
                                  <p:stCondLst>
                                    <p:cond delay="0"/>
                                  </p:stCondLst>
                                  <p:childTnLst>
                                    <p:animEffect transition="out" filter="fade">
                                      <p:cBhvr>
                                        <p:cTn id="355" dur="500"/>
                                        <p:tgtEl>
                                          <p:spTgt spid="67"/>
                                        </p:tgtEl>
                                      </p:cBhvr>
                                    </p:animEffect>
                                    <p:set>
                                      <p:cBhvr>
                                        <p:cTn id="356" dur="1" fill="hold">
                                          <p:stCondLst>
                                            <p:cond delay="499"/>
                                          </p:stCondLst>
                                        </p:cTn>
                                        <p:tgtEl>
                                          <p:spTgt spid="67"/>
                                        </p:tgtEl>
                                        <p:attrNameLst>
                                          <p:attrName>style.visibility</p:attrName>
                                        </p:attrNameLst>
                                      </p:cBhvr>
                                      <p:to>
                                        <p:strVal val="hidden"/>
                                      </p:to>
                                    </p:set>
                                  </p:childTnLst>
                                </p:cTn>
                              </p:par>
                              <p:par>
                                <p:cTn id="357" presetID="10" presetClass="exit" presetSubtype="0" fill="hold" grpId="2" nodeType="withEffect">
                                  <p:stCondLst>
                                    <p:cond delay="0"/>
                                  </p:stCondLst>
                                  <p:childTnLst>
                                    <p:animEffect transition="out" filter="fade">
                                      <p:cBhvr>
                                        <p:cTn id="358" dur="500"/>
                                        <p:tgtEl>
                                          <p:spTgt spid="80"/>
                                        </p:tgtEl>
                                      </p:cBhvr>
                                    </p:animEffect>
                                    <p:set>
                                      <p:cBhvr>
                                        <p:cTn id="359" dur="1" fill="hold">
                                          <p:stCondLst>
                                            <p:cond delay="499"/>
                                          </p:stCondLst>
                                        </p:cTn>
                                        <p:tgtEl>
                                          <p:spTgt spid="80"/>
                                        </p:tgtEl>
                                        <p:attrNameLst>
                                          <p:attrName>style.visibility</p:attrName>
                                        </p:attrNameLst>
                                      </p:cBhvr>
                                      <p:to>
                                        <p:strVal val="hidden"/>
                                      </p:to>
                                    </p:set>
                                  </p:childTnLst>
                                </p:cTn>
                              </p:par>
                              <p:par>
                                <p:cTn id="360" presetID="10" presetClass="exit" presetSubtype="0" fill="hold" grpId="2" nodeType="withEffect">
                                  <p:stCondLst>
                                    <p:cond delay="0"/>
                                  </p:stCondLst>
                                  <p:childTnLst>
                                    <p:animEffect transition="out" filter="fade">
                                      <p:cBhvr>
                                        <p:cTn id="361" dur="500"/>
                                        <p:tgtEl>
                                          <p:spTgt spid="91"/>
                                        </p:tgtEl>
                                      </p:cBhvr>
                                    </p:animEffect>
                                    <p:set>
                                      <p:cBhvr>
                                        <p:cTn id="362" dur="1" fill="hold">
                                          <p:stCondLst>
                                            <p:cond delay="499"/>
                                          </p:stCondLst>
                                        </p:cTn>
                                        <p:tgtEl>
                                          <p:spTgt spid="91"/>
                                        </p:tgtEl>
                                        <p:attrNameLst>
                                          <p:attrName>style.visibility</p:attrName>
                                        </p:attrNameLst>
                                      </p:cBhvr>
                                      <p:to>
                                        <p:strVal val="hidden"/>
                                      </p:to>
                                    </p:set>
                                  </p:childTnLst>
                                </p:cTn>
                              </p:par>
                              <p:par>
                                <p:cTn id="363" presetID="10" presetClass="exit" presetSubtype="0" fill="hold" grpId="2" nodeType="withEffect">
                                  <p:stCondLst>
                                    <p:cond delay="0"/>
                                  </p:stCondLst>
                                  <p:childTnLst>
                                    <p:animEffect transition="out" filter="fade">
                                      <p:cBhvr>
                                        <p:cTn id="364" dur="500"/>
                                        <p:tgtEl>
                                          <p:spTgt spid="79"/>
                                        </p:tgtEl>
                                      </p:cBhvr>
                                    </p:animEffect>
                                    <p:set>
                                      <p:cBhvr>
                                        <p:cTn id="365" dur="1" fill="hold">
                                          <p:stCondLst>
                                            <p:cond delay="499"/>
                                          </p:stCondLst>
                                        </p:cTn>
                                        <p:tgtEl>
                                          <p:spTgt spid="79"/>
                                        </p:tgtEl>
                                        <p:attrNameLst>
                                          <p:attrName>style.visibility</p:attrName>
                                        </p:attrNameLst>
                                      </p:cBhvr>
                                      <p:to>
                                        <p:strVal val="hidden"/>
                                      </p:to>
                                    </p:set>
                                  </p:childTnLst>
                                </p:cTn>
                              </p:par>
                              <p:par>
                                <p:cTn id="366" presetID="10" presetClass="exit" presetSubtype="0" fill="hold" grpId="2" nodeType="withEffect">
                                  <p:stCondLst>
                                    <p:cond delay="0"/>
                                  </p:stCondLst>
                                  <p:childTnLst>
                                    <p:animEffect transition="out" filter="fade">
                                      <p:cBhvr>
                                        <p:cTn id="367" dur="500"/>
                                        <p:tgtEl>
                                          <p:spTgt spid="78"/>
                                        </p:tgtEl>
                                      </p:cBhvr>
                                    </p:animEffect>
                                    <p:set>
                                      <p:cBhvr>
                                        <p:cTn id="368" dur="1" fill="hold">
                                          <p:stCondLst>
                                            <p:cond delay="499"/>
                                          </p:stCondLst>
                                        </p:cTn>
                                        <p:tgtEl>
                                          <p:spTgt spid="78"/>
                                        </p:tgtEl>
                                        <p:attrNameLst>
                                          <p:attrName>style.visibility</p:attrName>
                                        </p:attrNameLst>
                                      </p:cBhvr>
                                      <p:to>
                                        <p:strVal val="hidden"/>
                                      </p:to>
                                    </p:set>
                                  </p:childTnLst>
                                </p:cTn>
                              </p:par>
                              <p:par>
                                <p:cTn id="369" presetID="10" presetClass="exit" presetSubtype="0" fill="hold" grpId="2" nodeType="withEffect">
                                  <p:stCondLst>
                                    <p:cond delay="0"/>
                                  </p:stCondLst>
                                  <p:childTnLst>
                                    <p:animEffect transition="out" filter="fade">
                                      <p:cBhvr>
                                        <p:cTn id="370" dur="500"/>
                                        <p:tgtEl>
                                          <p:spTgt spid="90"/>
                                        </p:tgtEl>
                                      </p:cBhvr>
                                    </p:animEffect>
                                    <p:set>
                                      <p:cBhvr>
                                        <p:cTn id="371" dur="1" fill="hold">
                                          <p:stCondLst>
                                            <p:cond delay="499"/>
                                          </p:stCondLst>
                                        </p:cTn>
                                        <p:tgtEl>
                                          <p:spTgt spid="90"/>
                                        </p:tgtEl>
                                        <p:attrNameLst>
                                          <p:attrName>style.visibility</p:attrName>
                                        </p:attrNameLst>
                                      </p:cBhvr>
                                      <p:to>
                                        <p:strVal val="hidden"/>
                                      </p:to>
                                    </p:set>
                                  </p:childTnLst>
                                </p:cTn>
                              </p:par>
                              <p:par>
                                <p:cTn id="372" presetID="10" presetClass="exit" presetSubtype="0" fill="hold" grpId="2" nodeType="withEffect">
                                  <p:stCondLst>
                                    <p:cond delay="0"/>
                                  </p:stCondLst>
                                  <p:childTnLst>
                                    <p:animEffect transition="out" filter="fade">
                                      <p:cBhvr>
                                        <p:cTn id="373" dur="500"/>
                                        <p:tgtEl>
                                          <p:spTgt spid="77"/>
                                        </p:tgtEl>
                                      </p:cBhvr>
                                    </p:animEffect>
                                    <p:set>
                                      <p:cBhvr>
                                        <p:cTn id="374" dur="1" fill="hold">
                                          <p:stCondLst>
                                            <p:cond delay="499"/>
                                          </p:stCondLst>
                                        </p:cTn>
                                        <p:tgtEl>
                                          <p:spTgt spid="77"/>
                                        </p:tgtEl>
                                        <p:attrNameLst>
                                          <p:attrName>style.visibility</p:attrName>
                                        </p:attrNameLst>
                                      </p:cBhvr>
                                      <p:to>
                                        <p:strVal val="hidden"/>
                                      </p:to>
                                    </p:set>
                                  </p:childTnLst>
                                </p:cTn>
                              </p:par>
                              <p:par>
                                <p:cTn id="375" presetID="10" presetClass="exit" presetSubtype="0" fill="hold" grpId="2" nodeType="withEffect">
                                  <p:stCondLst>
                                    <p:cond delay="0"/>
                                  </p:stCondLst>
                                  <p:childTnLst>
                                    <p:animEffect transition="out" filter="fade">
                                      <p:cBhvr>
                                        <p:cTn id="376" dur="500"/>
                                        <p:tgtEl>
                                          <p:spTgt spid="59"/>
                                        </p:tgtEl>
                                      </p:cBhvr>
                                    </p:animEffect>
                                    <p:set>
                                      <p:cBhvr>
                                        <p:cTn id="377" dur="1" fill="hold">
                                          <p:stCondLst>
                                            <p:cond delay="499"/>
                                          </p:stCondLst>
                                        </p:cTn>
                                        <p:tgtEl>
                                          <p:spTgt spid="59"/>
                                        </p:tgtEl>
                                        <p:attrNameLst>
                                          <p:attrName>style.visibility</p:attrName>
                                        </p:attrNameLst>
                                      </p:cBhvr>
                                      <p:to>
                                        <p:strVal val="hidden"/>
                                      </p:to>
                                    </p:set>
                                  </p:childTnLst>
                                </p:cTn>
                              </p:par>
                              <p:par>
                                <p:cTn id="378" presetID="10" presetClass="exit" presetSubtype="0" fill="hold" grpId="2" nodeType="withEffect">
                                  <p:stCondLst>
                                    <p:cond delay="0"/>
                                  </p:stCondLst>
                                  <p:childTnLst>
                                    <p:animEffect transition="out" filter="fade">
                                      <p:cBhvr>
                                        <p:cTn id="379" dur="500"/>
                                        <p:tgtEl>
                                          <p:spTgt spid="76"/>
                                        </p:tgtEl>
                                      </p:cBhvr>
                                    </p:animEffect>
                                    <p:set>
                                      <p:cBhvr>
                                        <p:cTn id="380" dur="1" fill="hold">
                                          <p:stCondLst>
                                            <p:cond delay="499"/>
                                          </p:stCondLst>
                                        </p:cTn>
                                        <p:tgtEl>
                                          <p:spTgt spid="76"/>
                                        </p:tgtEl>
                                        <p:attrNameLst>
                                          <p:attrName>style.visibility</p:attrName>
                                        </p:attrNameLst>
                                      </p:cBhvr>
                                      <p:to>
                                        <p:strVal val="hidden"/>
                                      </p:to>
                                    </p:set>
                                  </p:childTnLst>
                                </p:cTn>
                              </p:par>
                              <p:par>
                                <p:cTn id="381" presetID="10" presetClass="exit" presetSubtype="0" fill="hold" grpId="2" nodeType="withEffect">
                                  <p:stCondLst>
                                    <p:cond delay="0"/>
                                  </p:stCondLst>
                                  <p:childTnLst>
                                    <p:animEffect transition="out" filter="fade">
                                      <p:cBhvr>
                                        <p:cTn id="382" dur="500"/>
                                        <p:tgtEl>
                                          <p:spTgt spid="86"/>
                                        </p:tgtEl>
                                      </p:cBhvr>
                                    </p:animEffect>
                                    <p:set>
                                      <p:cBhvr>
                                        <p:cTn id="383" dur="1" fill="hold">
                                          <p:stCondLst>
                                            <p:cond delay="499"/>
                                          </p:stCondLst>
                                        </p:cTn>
                                        <p:tgtEl>
                                          <p:spTgt spid="86"/>
                                        </p:tgtEl>
                                        <p:attrNameLst>
                                          <p:attrName>style.visibility</p:attrName>
                                        </p:attrNameLst>
                                      </p:cBhvr>
                                      <p:to>
                                        <p:strVal val="hidden"/>
                                      </p:to>
                                    </p:set>
                                  </p:childTnLst>
                                </p:cTn>
                              </p:par>
                              <p:par>
                                <p:cTn id="384" presetID="10" presetClass="exit" presetSubtype="0" fill="hold" grpId="2" nodeType="withEffect">
                                  <p:stCondLst>
                                    <p:cond delay="0"/>
                                  </p:stCondLst>
                                  <p:childTnLst>
                                    <p:animEffect transition="out" filter="fade">
                                      <p:cBhvr>
                                        <p:cTn id="385" dur="500"/>
                                        <p:tgtEl>
                                          <p:spTgt spid="75"/>
                                        </p:tgtEl>
                                      </p:cBhvr>
                                    </p:animEffect>
                                    <p:set>
                                      <p:cBhvr>
                                        <p:cTn id="386" dur="1" fill="hold">
                                          <p:stCondLst>
                                            <p:cond delay="499"/>
                                          </p:stCondLst>
                                        </p:cTn>
                                        <p:tgtEl>
                                          <p:spTgt spid="75"/>
                                        </p:tgtEl>
                                        <p:attrNameLst>
                                          <p:attrName>style.visibility</p:attrName>
                                        </p:attrNameLst>
                                      </p:cBhvr>
                                      <p:to>
                                        <p:strVal val="hidden"/>
                                      </p:to>
                                    </p:set>
                                  </p:childTnLst>
                                </p:cTn>
                              </p:par>
                              <p:par>
                                <p:cTn id="387" presetID="10" presetClass="exit" presetSubtype="0" fill="hold" grpId="2" nodeType="withEffect">
                                  <p:stCondLst>
                                    <p:cond delay="0"/>
                                  </p:stCondLst>
                                  <p:childTnLst>
                                    <p:animEffect transition="out" filter="fade">
                                      <p:cBhvr>
                                        <p:cTn id="388" dur="500"/>
                                        <p:tgtEl>
                                          <p:spTgt spid="63"/>
                                        </p:tgtEl>
                                      </p:cBhvr>
                                    </p:animEffect>
                                    <p:set>
                                      <p:cBhvr>
                                        <p:cTn id="389" dur="1" fill="hold">
                                          <p:stCondLst>
                                            <p:cond delay="499"/>
                                          </p:stCondLst>
                                        </p:cTn>
                                        <p:tgtEl>
                                          <p:spTgt spid="63"/>
                                        </p:tgtEl>
                                        <p:attrNameLst>
                                          <p:attrName>style.visibility</p:attrName>
                                        </p:attrNameLst>
                                      </p:cBhvr>
                                      <p:to>
                                        <p:strVal val="hidden"/>
                                      </p:to>
                                    </p:set>
                                  </p:childTnLst>
                                </p:cTn>
                              </p:par>
                              <p:par>
                                <p:cTn id="390" presetID="10" presetClass="exit" presetSubtype="0" fill="hold" grpId="2" nodeType="withEffect">
                                  <p:stCondLst>
                                    <p:cond delay="0"/>
                                  </p:stCondLst>
                                  <p:childTnLst>
                                    <p:animEffect transition="out" filter="fade">
                                      <p:cBhvr>
                                        <p:cTn id="391" dur="500"/>
                                        <p:tgtEl>
                                          <p:spTgt spid="74"/>
                                        </p:tgtEl>
                                      </p:cBhvr>
                                    </p:animEffect>
                                    <p:set>
                                      <p:cBhvr>
                                        <p:cTn id="392" dur="1" fill="hold">
                                          <p:stCondLst>
                                            <p:cond delay="499"/>
                                          </p:stCondLst>
                                        </p:cTn>
                                        <p:tgtEl>
                                          <p:spTgt spid="74"/>
                                        </p:tgtEl>
                                        <p:attrNameLst>
                                          <p:attrName>style.visibility</p:attrName>
                                        </p:attrNameLst>
                                      </p:cBhvr>
                                      <p:to>
                                        <p:strVal val="hidden"/>
                                      </p:to>
                                    </p:set>
                                  </p:childTnLst>
                                </p:cTn>
                              </p:par>
                              <p:par>
                                <p:cTn id="393" presetID="10" presetClass="exit" presetSubtype="0" fill="hold" grpId="2" nodeType="withEffect">
                                  <p:stCondLst>
                                    <p:cond delay="0"/>
                                  </p:stCondLst>
                                  <p:childTnLst>
                                    <p:animEffect transition="out" filter="fade">
                                      <p:cBhvr>
                                        <p:cTn id="394" dur="500"/>
                                        <p:tgtEl>
                                          <p:spTgt spid="84"/>
                                        </p:tgtEl>
                                      </p:cBhvr>
                                    </p:animEffect>
                                    <p:set>
                                      <p:cBhvr>
                                        <p:cTn id="395" dur="1" fill="hold">
                                          <p:stCondLst>
                                            <p:cond delay="499"/>
                                          </p:stCondLst>
                                        </p:cTn>
                                        <p:tgtEl>
                                          <p:spTgt spid="84"/>
                                        </p:tgtEl>
                                        <p:attrNameLst>
                                          <p:attrName>style.visibility</p:attrName>
                                        </p:attrNameLst>
                                      </p:cBhvr>
                                      <p:to>
                                        <p:strVal val="hidden"/>
                                      </p:to>
                                    </p:set>
                                  </p:childTnLst>
                                </p:cTn>
                              </p:par>
                              <p:par>
                                <p:cTn id="396" presetID="10" presetClass="exit" presetSubtype="0" fill="hold" grpId="2" nodeType="withEffect">
                                  <p:stCondLst>
                                    <p:cond delay="0"/>
                                  </p:stCondLst>
                                  <p:childTnLst>
                                    <p:animEffect transition="out" filter="fade">
                                      <p:cBhvr>
                                        <p:cTn id="397" dur="500"/>
                                        <p:tgtEl>
                                          <p:spTgt spid="73"/>
                                        </p:tgtEl>
                                      </p:cBhvr>
                                    </p:animEffect>
                                    <p:set>
                                      <p:cBhvr>
                                        <p:cTn id="398" dur="1" fill="hold">
                                          <p:stCondLst>
                                            <p:cond delay="499"/>
                                          </p:stCondLst>
                                        </p:cTn>
                                        <p:tgtEl>
                                          <p:spTgt spid="73"/>
                                        </p:tgtEl>
                                        <p:attrNameLst>
                                          <p:attrName>style.visibility</p:attrName>
                                        </p:attrNameLst>
                                      </p:cBhvr>
                                      <p:to>
                                        <p:strVal val="hidden"/>
                                      </p:to>
                                    </p:set>
                                  </p:childTnLst>
                                </p:cTn>
                              </p:par>
                              <p:par>
                                <p:cTn id="399" presetID="10" presetClass="exit" presetSubtype="0" fill="hold" grpId="2" nodeType="withEffect">
                                  <p:stCondLst>
                                    <p:cond delay="0"/>
                                  </p:stCondLst>
                                  <p:childTnLst>
                                    <p:animEffect transition="out" filter="fade">
                                      <p:cBhvr>
                                        <p:cTn id="400" dur="500"/>
                                        <p:tgtEl>
                                          <p:spTgt spid="85"/>
                                        </p:tgtEl>
                                      </p:cBhvr>
                                    </p:animEffect>
                                    <p:set>
                                      <p:cBhvr>
                                        <p:cTn id="401" dur="1" fill="hold">
                                          <p:stCondLst>
                                            <p:cond delay="499"/>
                                          </p:stCondLst>
                                        </p:cTn>
                                        <p:tgtEl>
                                          <p:spTgt spid="85"/>
                                        </p:tgtEl>
                                        <p:attrNameLst>
                                          <p:attrName>style.visibility</p:attrName>
                                        </p:attrNameLst>
                                      </p:cBhvr>
                                      <p:to>
                                        <p:strVal val="hidden"/>
                                      </p:to>
                                    </p:set>
                                  </p:childTnLst>
                                </p:cTn>
                              </p:par>
                              <p:par>
                                <p:cTn id="402" presetID="10" presetClass="exit" presetSubtype="0" fill="hold" grpId="2" nodeType="withEffect">
                                  <p:stCondLst>
                                    <p:cond delay="0"/>
                                  </p:stCondLst>
                                  <p:childTnLst>
                                    <p:animEffect transition="out" filter="fade">
                                      <p:cBhvr>
                                        <p:cTn id="403" dur="500"/>
                                        <p:tgtEl>
                                          <p:spTgt spid="93"/>
                                        </p:tgtEl>
                                      </p:cBhvr>
                                    </p:animEffect>
                                    <p:set>
                                      <p:cBhvr>
                                        <p:cTn id="404" dur="1" fill="hold">
                                          <p:stCondLst>
                                            <p:cond delay="499"/>
                                          </p:stCondLst>
                                        </p:cTn>
                                        <p:tgtEl>
                                          <p:spTgt spid="93"/>
                                        </p:tgtEl>
                                        <p:attrNameLst>
                                          <p:attrName>style.visibility</p:attrName>
                                        </p:attrNameLst>
                                      </p:cBhvr>
                                      <p:to>
                                        <p:strVal val="hidden"/>
                                      </p:to>
                                    </p:set>
                                  </p:childTnLst>
                                </p:cTn>
                              </p:par>
                              <p:par>
                                <p:cTn id="405" presetID="10" presetClass="exit" presetSubtype="0" fill="hold" grpId="2" nodeType="withEffect">
                                  <p:stCondLst>
                                    <p:cond delay="0"/>
                                  </p:stCondLst>
                                  <p:childTnLst>
                                    <p:animEffect transition="out" filter="fade">
                                      <p:cBhvr>
                                        <p:cTn id="406" dur="500"/>
                                        <p:tgtEl>
                                          <p:spTgt spid="72"/>
                                        </p:tgtEl>
                                      </p:cBhvr>
                                    </p:animEffect>
                                    <p:set>
                                      <p:cBhvr>
                                        <p:cTn id="407" dur="1" fill="hold">
                                          <p:stCondLst>
                                            <p:cond delay="499"/>
                                          </p:stCondLst>
                                        </p:cTn>
                                        <p:tgtEl>
                                          <p:spTgt spid="72"/>
                                        </p:tgtEl>
                                        <p:attrNameLst>
                                          <p:attrName>style.visibility</p:attrName>
                                        </p:attrNameLst>
                                      </p:cBhvr>
                                      <p:to>
                                        <p:strVal val="hidden"/>
                                      </p:to>
                                    </p:set>
                                  </p:childTnLst>
                                </p:cTn>
                              </p:par>
                              <p:par>
                                <p:cTn id="408" presetID="10" presetClass="exit" presetSubtype="0" fill="hold" grpId="2" nodeType="withEffect">
                                  <p:stCondLst>
                                    <p:cond delay="0"/>
                                  </p:stCondLst>
                                  <p:childTnLst>
                                    <p:animEffect transition="out" filter="fade">
                                      <p:cBhvr>
                                        <p:cTn id="409" dur="500"/>
                                        <p:tgtEl>
                                          <p:spTgt spid="71"/>
                                        </p:tgtEl>
                                      </p:cBhvr>
                                    </p:animEffect>
                                    <p:set>
                                      <p:cBhvr>
                                        <p:cTn id="410" dur="1" fill="hold">
                                          <p:stCondLst>
                                            <p:cond delay="499"/>
                                          </p:stCondLst>
                                        </p:cTn>
                                        <p:tgtEl>
                                          <p:spTgt spid="71"/>
                                        </p:tgtEl>
                                        <p:attrNameLst>
                                          <p:attrName>style.visibility</p:attrName>
                                        </p:attrNameLst>
                                      </p:cBhvr>
                                      <p:to>
                                        <p:strVal val="hidden"/>
                                      </p:to>
                                    </p:set>
                                  </p:childTnLst>
                                </p:cTn>
                              </p:par>
                              <p:par>
                                <p:cTn id="411" presetID="10" presetClass="exit" presetSubtype="0" fill="hold" grpId="2" nodeType="withEffect">
                                  <p:stCondLst>
                                    <p:cond delay="0"/>
                                  </p:stCondLst>
                                  <p:childTnLst>
                                    <p:animEffect transition="out" filter="fade">
                                      <p:cBhvr>
                                        <p:cTn id="412" dur="500"/>
                                        <p:tgtEl>
                                          <p:spTgt spid="60"/>
                                        </p:tgtEl>
                                      </p:cBhvr>
                                    </p:animEffect>
                                    <p:set>
                                      <p:cBhvr>
                                        <p:cTn id="413" dur="1" fill="hold">
                                          <p:stCondLst>
                                            <p:cond delay="499"/>
                                          </p:stCondLst>
                                        </p:cTn>
                                        <p:tgtEl>
                                          <p:spTgt spid="60"/>
                                        </p:tgtEl>
                                        <p:attrNameLst>
                                          <p:attrName>style.visibility</p:attrName>
                                        </p:attrNameLst>
                                      </p:cBhvr>
                                      <p:to>
                                        <p:strVal val="hidden"/>
                                      </p:to>
                                    </p:set>
                                  </p:childTnLst>
                                </p:cTn>
                              </p:par>
                              <p:par>
                                <p:cTn id="414" presetID="10" presetClass="exit" presetSubtype="0" fill="hold" grpId="2" nodeType="withEffect">
                                  <p:stCondLst>
                                    <p:cond delay="0"/>
                                  </p:stCondLst>
                                  <p:childTnLst>
                                    <p:animEffect transition="out" filter="fade">
                                      <p:cBhvr>
                                        <p:cTn id="415" dur="500"/>
                                        <p:tgtEl>
                                          <p:spTgt spid="70"/>
                                        </p:tgtEl>
                                      </p:cBhvr>
                                    </p:animEffect>
                                    <p:set>
                                      <p:cBhvr>
                                        <p:cTn id="416" dur="1" fill="hold">
                                          <p:stCondLst>
                                            <p:cond delay="499"/>
                                          </p:stCondLst>
                                        </p:cTn>
                                        <p:tgtEl>
                                          <p:spTgt spid="70"/>
                                        </p:tgtEl>
                                        <p:attrNameLst>
                                          <p:attrName>style.visibility</p:attrName>
                                        </p:attrNameLst>
                                      </p:cBhvr>
                                      <p:to>
                                        <p:strVal val="hidden"/>
                                      </p:to>
                                    </p:set>
                                  </p:childTnLst>
                                </p:cTn>
                              </p:par>
                              <p:par>
                                <p:cTn id="417" presetID="10" presetClass="exit" presetSubtype="0" fill="hold" grpId="2" nodeType="withEffect">
                                  <p:stCondLst>
                                    <p:cond delay="0"/>
                                  </p:stCondLst>
                                  <p:childTnLst>
                                    <p:animEffect transition="out" filter="fade">
                                      <p:cBhvr>
                                        <p:cTn id="418" dur="500"/>
                                        <p:tgtEl>
                                          <p:spTgt spid="94"/>
                                        </p:tgtEl>
                                      </p:cBhvr>
                                    </p:animEffect>
                                    <p:set>
                                      <p:cBhvr>
                                        <p:cTn id="419" dur="1" fill="hold">
                                          <p:stCondLst>
                                            <p:cond delay="499"/>
                                          </p:stCondLst>
                                        </p:cTn>
                                        <p:tgtEl>
                                          <p:spTgt spid="94"/>
                                        </p:tgtEl>
                                        <p:attrNameLst>
                                          <p:attrName>style.visibility</p:attrName>
                                        </p:attrNameLst>
                                      </p:cBhvr>
                                      <p:to>
                                        <p:strVal val="hidden"/>
                                      </p:to>
                                    </p:set>
                                  </p:childTnLst>
                                </p:cTn>
                              </p:par>
                              <p:par>
                                <p:cTn id="420" presetID="10" presetClass="exit" presetSubtype="0" fill="hold" grpId="2" nodeType="withEffect">
                                  <p:stCondLst>
                                    <p:cond delay="0"/>
                                  </p:stCondLst>
                                  <p:childTnLst>
                                    <p:animEffect transition="out" filter="fade">
                                      <p:cBhvr>
                                        <p:cTn id="421" dur="500"/>
                                        <p:tgtEl>
                                          <p:spTgt spid="92"/>
                                        </p:tgtEl>
                                      </p:cBhvr>
                                    </p:animEffect>
                                    <p:set>
                                      <p:cBhvr>
                                        <p:cTn id="422" dur="1" fill="hold">
                                          <p:stCondLst>
                                            <p:cond delay="499"/>
                                          </p:stCondLst>
                                        </p:cTn>
                                        <p:tgtEl>
                                          <p:spTgt spid="92"/>
                                        </p:tgtEl>
                                        <p:attrNameLst>
                                          <p:attrName>style.visibility</p:attrName>
                                        </p:attrNameLst>
                                      </p:cBhvr>
                                      <p:to>
                                        <p:strVal val="hidden"/>
                                      </p:to>
                                    </p:set>
                                  </p:childTnLst>
                                </p:cTn>
                              </p:par>
                              <p:par>
                                <p:cTn id="423" presetID="10" presetClass="exit" presetSubtype="0" fill="hold" grpId="2" nodeType="withEffect">
                                  <p:stCondLst>
                                    <p:cond delay="0"/>
                                  </p:stCondLst>
                                  <p:childTnLst>
                                    <p:animEffect transition="out" filter="fade">
                                      <p:cBhvr>
                                        <p:cTn id="424" dur="500"/>
                                        <p:tgtEl>
                                          <p:spTgt spid="69"/>
                                        </p:tgtEl>
                                      </p:cBhvr>
                                    </p:animEffect>
                                    <p:set>
                                      <p:cBhvr>
                                        <p:cTn id="425" dur="1" fill="hold">
                                          <p:stCondLst>
                                            <p:cond delay="499"/>
                                          </p:stCondLst>
                                        </p:cTn>
                                        <p:tgtEl>
                                          <p:spTgt spid="69"/>
                                        </p:tgtEl>
                                        <p:attrNameLst>
                                          <p:attrName>style.visibility</p:attrName>
                                        </p:attrNameLst>
                                      </p:cBhvr>
                                      <p:to>
                                        <p:strVal val="hidden"/>
                                      </p:to>
                                    </p:set>
                                  </p:childTnLst>
                                </p:cTn>
                              </p:par>
                              <p:par>
                                <p:cTn id="426" presetID="10" presetClass="exit" presetSubtype="0" fill="hold" grpId="2" nodeType="withEffect">
                                  <p:stCondLst>
                                    <p:cond delay="0"/>
                                  </p:stCondLst>
                                  <p:childTnLst>
                                    <p:animEffect transition="out" filter="fade">
                                      <p:cBhvr>
                                        <p:cTn id="427" dur="500"/>
                                        <p:tgtEl>
                                          <p:spTgt spid="95"/>
                                        </p:tgtEl>
                                      </p:cBhvr>
                                    </p:animEffect>
                                    <p:set>
                                      <p:cBhvr>
                                        <p:cTn id="428" dur="1" fill="hold">
                                          <p:stCondLst>
                                            <p:cond delay="499"/>
                                          </p:stCondLst>
                                        </p:cTn>
                                        <p:tgtEl>
                                          <p:spTgt spid="95"/>
                                        </p:tgtEl>
                                        <p:attrNameLst>
                                          <p:attrName>style.visibility</p:attrName>
                                        </p:attrNameLst>
                                      </p:cBhvr>
                                      <p:to>
                                        <p:strVal val="hidden"/>
                                      </p:to>
                                    </p:set>
                                  </p:childTnLst>
                                </p:cTn>
                              </p:par>
                              <p:par>
                                <p:cTn id="429" presetID="10" presetClass="exit" presetSubtype="0" fill="hold" grpId="2" nodeType="withEffect">
                                  <p:stCondLst>
                                    <p:cond delay="0"/>
                                  </p:stCondLst>
                                  <p:childTnLst>
                                    <p:animEffect transition="out" filter="fade">
                                      <p:cBhvr>
                                        <p:cTn id="430" dur="500"/>
                                        <p:tgtEl>
                                          <p:spTgt spid="68"/>
                                        </p:tgtEl>
                                      </p:cBhvr>
                                    </p:animEffect>
                                    <p:set>
                                      <p:cBhvr>
                                        <p:cTn id="431" dur="1" fill="hold">
                                          <p:stCondLst>
                                            <p:cond delay="499"/>
                                          </p:stCondLst>
                                        </p:cTn>
                                        <p:tgtEl>
                                          <p:spTgt spid="68"/>
                                        </p:tgtEl>
                                        <p:attrNameLst>
                                          <p:attrName>style.visibility</p:attrName>
                                        </p:attrNameLst>
                                      </p:cBhvr>
                                      <p:to>
                                        <p:strVal val="hidden"/>
                                      </p:to>
                                    </p:set>
                                  </p:childTnLst>
                                </p:cTn>
                              </p:par>
                              <p:par>
                                <p:cTn id="432" presetID="10" presetClass="exit" presetSubtype="0" fill="hold" grpId="2" nodeType="withEffect">
                                  <p:stCondLst>
                                    <p:cond delay="0"/>
                                  </p:stCondLst>
                                  <p:childTnLst>
                                    <p:animEffect transition="out" filter="fade">
                                      <p:cBhvr>
                                        <p:cTn id="433" dur="500"/>
                                        <p:tgtEl>
                                          <p:spTgt spid="61"/>
                                        </p:tgtEl>
                                      </p:cBhvr>
                                    </p:animEffect>
                                    <p:set>
                                      <p:cBhvr>
                                        <p:cTn id="434" dur="1" fill="hold">
                                          <p:stCondLst>
                                            <p:cond delay="499"/>
                                          </p:stCondLst>
                                        </p:cTn>
                                        <p:tgtEl>
                                          <p:spTgt spid="61"/>
                                        </p:tgtEl>
                                        <p:attrNameLst>
                                          <p:attrName>style.visibility</p:attrName>
                                        </p:attrNameLst>
                                      </p:cBhvr>
                                      <p:to>
                                        <p:strVal val="hidden"/>
                                      </p:to>
                                    </p:set>
                                  </p:childTnLst>
                                </p:cTn>
                              </p:par>
                              <p:par>
                                <p:cTn id="435" presetID="10" presetClass="exit" presetSubtype="0" fill="hold" grpId="1" nodeType="withEffect">
                                  <p:stCondLst>
                                    <p:cond delay="0"/>
                                  </p:stCondLst>
                                  <p:childTnLst>
                                    <p:animEffect transition="out" filter="fade">
                                      <p:cBhvr>
                                        <p:cTn id="436" dur="500"/>
                                        <p:tgtEl>
                                          <p:spTgt spid="49"/>
                                        </p:tgtEl>
                                      </p:cBhvr>
                                    </p:animEffect>
                                    <p:set>
                                      <p:cBhvr>
                                        <p:cTn id="437" dur="1" fill="hold">
                                          <p:stCondLst>
                                            <p:cond delay="499"/>
                                          </p:stCondLst>
                                        </p:cTn>
                                        <p:tgtEl>
                                          <p:spTgt spid="49"/>
                                        </p:tgtEl>
                                        <p:attrNameLst>
                                          <p:attrName>style.visibility</p:attrName>
                                        </p:attrNameLst>
                                      </p:cBhvr>
                                      <p:to>
                                        <p:strVal val="hidden"/>
                                      </p:to>
                                    </p:set>
                                  </p:childTnLst>
                                </p:cTn>
                              </p:par>
                              <p:par>
                                <p:cTn id="438" presetID="10" presetClass="exit" presetSubtype="0" fill="hold" grpId="1" nodeType="withEffect">
                                  <p:stCondLst>
                                    <p:cond delay="0"/>
                                  </p:stCondLst>
                                  <p:childTnLst>
                                    <p:animEffect transition="out" filter="fade">
                                      <p:cBhvr>
                                        <p:cTn id="439" dur="500"/>
                                        <p:tgtEl>
                                          <p:spTgt spid="45"/>
                                        </p:tgtEl>
                                      </p:cBhvr>
                                    </p:animEffect>
                                    <p:set>
                                      <p:cBhvr>
                                        <p:cTn id="440" dur="1" fill="hold">
                                          <p:stCondLst>
                                            <p:cond delay="499"/>
                                          </p:stCondLst>
                                        </p:cTn>
                                        <p:tgtEl>
                                          <p:spTgt spid="45"/>
                                        </p:tgtEl>
                                        <p:attrNameLst>
                                          <p:attrName>style.visibility</p:attrName>
                                        </p:attrNameLst>
                                      </p:cBhvr>
                                      <p:to>
                                        <p:strVal val="hidden"/>
                                      </p:to>
                                    </p:set>
                                  </p:childTnLst>
                                </p:cTn>
                              </p:par>
                              <p:par>
                                <p:cTn id="441" presetID="10" presetClass="exit" presetSubtype="0" fill="hold" grpId="1" nodeType="withEffect">
                                  <p:stCondLst>
                                    <p:cond delay="0"/>
                                  </p:stCondLst>
                                  <p:childTnLst>
                                    <p:animEffect transition="out" filter="fade">
                                      <p:cBhvr>
                                        <p:cTn id="442" dur="500"/>
                                        <p:tgtEl>
                                          <p:spTgt spid="44"/>
                                        </p:tgtEl>
                                      </p:cBhvr>
                                    </p:animEffect>
                                    <p:set>
                                      <p:cBhvr>
                                        <p:cTn id="443" dur="1" fill="hold">
                                          <p:stCondLst>
                                            <p:cond delay="499"/>
                                          </p:stCondLst>
                                        </p:cTn>
                                        <p:tgtEl>
                                          <p:spTgt spid="44"/>
                                        </p:tgtEl>
                                        <p:attrNameLst>
                                          <p:attrName>style.visibility</p:attrName>
                                        </p:attrNameLst>
                                      </p:cBhvr>
                                      <p:to>
                                        <p:strVal val="hidden"/>
                                      </p:to>
                                    </p:set>
                                  </p:childTnLst>
                                </p:cTn>
                              </p:par>
                              <p:par>
                                <p:cTn id="444" presetID="10" presetClass="exit" presetSubtype="0" fill="hold" grpId="1" nodeType="withEffect">
                                  <p:stCondLst>
                                    <p:cond delay="0"/>
                                  </p:stCondLst>
                                  <p:childTnLst>
                                    <p:animEffect transition="out" filter="fade">
                                      <p:cBhvr>
                                        <p:cTn id="445" dur="500"/>
                                        <p:tgtEl>
                                          <p:spTgt spid="41"/>
                                        </p:tgtEl>
                                      </p:cBhvr>
                                    </p:animEffect>
                                    <p:set>
                                      <p:cBhvr>
                                        <p:cTn id="446" dur="1" fill="hold">
                                          <p:stCondLst>
                                            <p:cond delay="499"/>
                                          </p:stCondLst>
                                        </p:cTn>
                                        <p:tgtEl>
                                          <p:spTgt spid="41"/>
                                        </p:tgtEl>
                                        <p:attrNameLst>
                                          <p:attrName>style.visibility</p:attrName>
                                        </p:attrNameLst>
                                      </p:cBhvr>
                                      <p:to>
                                        <p:strVal val="hidden"/>
                                      </p:to>
                                    </p:set>
                                  </p:childTnLst>
                                </p:cTn>
                              </p:par>
                              <p:par>
                                <p:cTn id="447" presetID="10" presetClass="exit" presetSubtype="0" fill="hold" grpId="1" nodeType="withEffect">
                                  <p:stCondLst>
                                    <p:cond delay="0"/>
                                  </p:stCondLst>
                                  <p:childTnLst>
                                    <p:animEffect transition="out" filter="fade">
                                      <p:cBhvr>
                                        <p:cTn id="448" dur="500"/>
                                        <p:tgtEl>
                                          <p:spTgt spid="51"/>
                                        </p:tgtEl>
                                      </p:cBhvr>
                                    </p:animEffect>
                                    <p:set>
                                      <p:cBhvr>
                                        <p:cTn id="449" dur="1" fill="hold">
                                          <p:stCondLst>
                                            <p:cond delay="499"/>
                                          </p:stCondLst>
                                        </p:cTn>
                                        <p:tgtEl>
                                          <p:spTgt spid="51"/>
                                        </p:tgtEl>
                                        <p:attrNameLst>
                                          <p:attrName>style.visibility</p:attrName>
                                        </p:attrNameLst>
                                      </p:cBhvr>
                                      <p:to>
                                        <p:strVal val="hidden"/>
                                      </p:to>
                                    </p:set>
                                  </p:childTnLst>
                                </p:cTn>
                              </p:par>
                              <p:par>
                                <p:cTn id="450" presetID="10" presetClass="exit" presetSubtype="0" fill="hold" grpId="1" nodeType="withEffect">
                                  <p:stCondLst>
                                    <p:cond delay="0"/>
                                  </p:stCondLst>
                                  <p:childTnLst>
                                    <p:animEffect transition="out" filter="fade">
                                      <p:cBhvr>
                                        <p:cTn id="451" dur="500"/>
                                        <p:tgtEl>
                                          <p:spTgt spid="8"/>
                                        </p:tgtEl>
                                      </p:cBhvr>
                                    </p:animEffect>
                                    <p:set>
                                      <p:cBhvr>
                                        <p:cTn id="452" dur="1" fill="hold">
                                          <p:stCondLst>
                                            <p:cond delay="499"/>
                                          </p:stCondLst>
                                        </p:cTn>
                                        <p:tgtEl>
                                          <p:spTgt spid="8"/>
                                        </p:tgtEl>
                                        <p:attrNameLst>
                                          <p:attrName>style.visibility</p:attrName>
                                        </p:attrNameLst>
                                      </p:cBhvr>
                                      <p:to>
                                        <p:strVal val="hidden"/>
                                      </p:to>
                                    </p:set>
                                  </p:childTnLst>
                                </p:cTn>
                              </p:par>
                              <p:par>
                                <p:cTn id="453" presetID="10" presetClass="exit" presetSubtype="0" fill="hold" grpId="1" nodeType="withEffect">
                                  <p:stCondLst>
                                    <p:cond delay="0"/>
                                  </p:stCondLst>
                                  <p:childTnLst>
                                    <p:animEffect transition="out" filter="fade">
                                      <p:cBhvr>
                                        <p:cTn id="454" dur="500"/>
                                        <p:tgtEl>
                                          <p:spTgt spid="6"/>
                                        </p:tgtEl>
                                      </p:cBhvr>
                                    </p:animEffect>
                                    <p:set>
                                      <p:cBhvr>
                                        <p:cTn id="455" dur="1" fill="hold">
                                          <p:stCondLst>
                                            <p:cond delay="499"/>
                                          </p:stCondLst>
                                        </p:cTn>
                                        <p:tgtEl>
                                          <p:spTgt spid="6"/>
                                        </p:tgtEl>
                                        <p:attrNameLst>
                                          <p:attrName>style.visibility</p:attrName>
                                        </p:attrNameLst>
                                      </p:cBhvr>
                                      <p:to>
                                        <p:strVal val="hidden"/>
                                      </p:to>
                                    </p:set>
                                  </p:childTnLst>
                                </p:cTn>
                              </p:par>
                              <p:par>
                                <p:cTn id="456" presetID="10" presetClass="exit" presetSubtype="0" fill="hold" grpId="1" nodeType="withEffect">
                                  <p:stCondLst>
                                    <p:cond delay="0"/>
                                  </p:stCondLst>
                                  <p:childTnLst>
                                    <p:animEffect transition="out" filter="fade">
                                      <p:cBhvr>
                                        <p:cTn id="457" dur="500"/>
                                        <p:tgtEl>
                                          <p:spTgt spid="10"/>
                                        </p:tgtEl>
                                      </p:cBhvr>
                                    </p:animEffect>
                                    <p:set>
                                      <p:cBhvr>
                                        <p:cTn id="458" dur="1" fill="hold">
                                          <p:stCondLst>
                                            <p:cond delay="499"/>
                                          </p:stCondLst>
                                        </p:cTn>
                                        <p:tgtEl>
                                          <p:spTgt spid="10"/>
                                        </p:tgtEl>
                                        <p:attrNameLst>
                                          <p:attrName>style.visibility</p:attrName>
                                        </p:attrNameLst>
                                      </p:cBhvr>
                                      <p:to>
                                        <p:strVal val="hidden"/>
                                      </p:to>
                                    </p:set>
                                  </p:childTnLst>
                                </p:cTn>
                              </p:par>
                              <p:par>
                                <p:cTn id="459" presetID="10" presetClass="exit" presetSubtype="0" fill="hold" grpId="1" nodeType="withEffect">
                                  <p:stCondLst>
                                    <p:cond delay="0"/>
                                  </p:stCondLst>
                                  <p:childTnLst>
                                    <p:animEffect transition="out" filter="fade">
                                      <p:cBhvr>
                                        <p:cTn id="460" dur="500"/>
                                        <p:tgtEl>
                                          <p:spTgt spid="11"/>
                                        </p:tgtEl>
                                      </p:cBhvr>
                                    </p:animEffect>
                                    <p:set>
                                      <p:cBhvr>
                                        <p:cTn id="461" dur="1" fill="hold">
                                          <p:stCondLst>
                                            <p:cond delay="499"/>
                                          </p:stCondLst>
                                        </p:cTn>
                                        <p:tgtEl>
                                          <p:spTgt spid="11"/>
                                        </p:tgtEl>
                                        <p:attrNameLst>
                                          <p:attrName>style.visibility</p:attrName>
                                        </p:attrNameLst>
                                      </p:cBhvr>
                                      <p:to>
                                        <p:strVal val="hidden"/>
                                      </p:to>
                                    </p:set>
                                  </p:childTnLst>
                                </p:cTn>
                              </p:par>
                              <p:par>
                                <p:cTn id="462" presetID="10" presetClass="exit" presetSubtype="0" fill="hold" grpId="1" nodeType="withEffect">
                                  <p:stCondLst>
                                    <p:cond delay="0"/>
                                  </p:stCondLst>
                                  <p:childTnLst>
                                    <p:animEffect transition="out" filter="fade">
                                      <p:cBhvr>
                                        <p:cTn id="463" dur="500"/>
                                        <p:tgtEl>
                                          <p:spTgt spid="12"/>
                                        </p:tgtEl>
                                      </p:cBhvr>
                                    </p:animEffect>
                                    <p:set>
                                      <p:cBhvr>
                                        <p:cTn id="464" dur="1" fill="hold">
                                          <p:stCondLst>
                                            <p:cond delay="499"/>
                                          </p:stCondLst>
                                        </p:cTn>
                                        <p:tgtEl>
                                          <p:spTgt spid="12"/>
                                        </p:tgtEl>
                                        <p:attrNameLst>
                                          <p:attrName>style.visibility</p:attrName>
                                        </p:attrNameLst>
                                      </p:cBhvr>
                                      <p:to>
                                        <p:strVal val="hidden"/>
                                      </p:to>
                                    </p:set>
                                  </p:childTnLst>
                                </p:cTn>
                              </p:par>
                              <p:par>
                                <p:cTn id="465" presetID="10" presetClass="exit" presetSubtype="0" fill="hold" grpId="1" nodeType="withEffect">
                                  <p:stCondLst>
                                    <p:cond delay="0"/>
                                  </p:stCondLst>
                                  <p:childTnLst>
                                    <p:animEffect transition="out" filter="fade">
                                      <p:cBhvr>
                                        <p:cTn id="466" dur="500"/>
                                        <p:tgtEl>
                                          <p:spTgt spid="15"/>
                                        </p:tgtEl>
                                      </p:cBhvr>
                                    </p:animEffect>
                                    <p:set>
                                      <p:cBhvr>
                                        <p:cTn id="467" dur="1" fill="hold">
                                          <p:stCondLst>
                                            <p:cond delay="499"/>
                                          </p:stCondLst>
                                        </p:cTn>
                                        <p:tgtEl>
                                          <p:spTgt spid="15"/>
                                        </p:tgtEl>
                                        <p:attrNameLst>
                                          <p:attrName>style.visibility</p:attrName>
                                        </p:attrNameLst>
                                      </p:cBhvr>
                                      <p:to>
                                        <p:strVal val="hidden"/>
                                      </p:to>
                                    </p:set>
                                  </p:childTnLst>
                                </p:cTn>
                              </p:par>
                              <p:par>
                                <p:cTn id="468" presetID="10" presetClass="exit" presetSubtype="0" fill="hold" grpId="1" nodeType="withEffect">
                                  <p:stCondLst>
                                    <p:cond delay="0"/>
                                  </p:stCondLst>
                                  <p:childTnLst>
                                    <p:animEffect transition="out" filter="fade">
                                      <p:cBhvr>
                                        <p:cTn id="469" dur="500"/>
                                        <p:tgtEl>
                                          <p:spTgt spid="17"/>
                                        </p:tgtEl>
                                      </p:cBhvr>
                                    </p:animEffect>
                                    <p:set>
                                      <p:cBhvr>
                                        <p:cTn id="470" dur="1" fill="hold">
                                          <p:stCondLst>
                                            <p:cond delay="499"/>
                                          </p:stCondLst>
                                        </p:cTn>
                                        <p:tgtEl>
                                          <p:spTgt spid="17"/>
                                        </p:tgtEl>
                                        <p:attrNameLst>
                                          <p:attrName>style.visibility</p:attrName>
                                        </p:attrNameLst>
                                      </p:cBhvr>
                                      <p:to>
                                        <p:strVal val="hidden"/>
                                      </p:to>
                                    </p:set>
                                  </p:childTnLst>
                                </p:cTn>
                              </p:par>
                              <p:par>
                                <p:cTn id="471" presetID="10" presetClass="exit" presetSubtype="0" fill="hold" grpId="1" nodeType="withEffect">
                                  <p:stCondLst>
                                    <p:cond delay="0"/>
                                  </p:stCondLst>
                                  <p:childTnLst>
                                    <p:animEffect transition="out" filter="fade">
                                      <p:cBhvr>
                                        <p:cTn id="472" dur="500"/>
                                        <p:tgtEl>
                                          <p:spTgt spid="50"/>
                                        </p:tgtEl>
                                      </p:cBhvr>
                                    </p:animEffect>
                                    <p:set>
                                      <p:cBhvr>
                                        <p:cTn id="473" dur="1" fill="hold">
                                          <p:stCondLst>
                                            <p:cond delay="499"/>
                                          </p:stCondLst>
                                        </p:cTn>
                                        <p:tgtEl>
                                          <p:spTgt spid="50"/>
                                        </p:tgtEl>
                                        <p:attrNameLst>
                                          <p:attrName>style.visibility</p:attrName>
                                        </p:attrNameLst>
                                      </p:cBhvr>
                                      <p:to>
                                        <p:strVal val="hidden"/>
                                      </p:to>
                                    </p:set>
                                  </p:childTnLst>
                                </p:cTn>
                              </p:par>
                              <p:par>
                                <p:cTn id="474" presetID="10" presetClass="exit" presetSubtype="0" fill="hold" grpId="1" nodeType="withEffect">
                                  <p:stCondLst>
                                    <p:cond delay="0"/>
                                  </p:stCondLst>
                                  <p:childTnLst>
                                    <p:animEffect transition="out" filter="fade">
                                      <p:cBhvr>
                                        <p:cTn id="475" dur="500"/>
                                        <p:tgtEl>
                                          <p:spTgt spid="48"/>
                                        </p:tgtEl>
                                      </p:cBhvr>
                                    </p:animEffect>
                                    <p:set>
                                      <p:cBhvr>
                                        <p:cTn id="476" dur="1" fill="hold">
                                          <p:stCondLst>
                                            <p:cond delay="499"/>
                                          </p:stCondLst>
                                        </p:cTn>
                                        <p:tgtEl>
                                          <p:spTgt spid="48"/>
                                        </p:tgtEl>
                                        <p:attrNameLst>
                                          <p:attrName>style.visibility</p:attrName>
                                        </p:attrNameLst>
                                      </p:cBhvr>
                                      <p:to>
                                        <p:strVal val="hidden"/>
                                      </p:to>
                                    </p:set>
                                  </p:childTnLst>
                                </p:cTn>
                              </p:par>
                              <p:par>
                                <p:cTn id="477" presetID="10" presetClass="exit" presetSubtype="0" fill="hold" grpId="1" nodeType="withEffect">
                                  <p:stCondLst>
                                    <p:cond delay="0"/>
                                  </p:stCondLst>
                                  <p:childTnLst>
                                    <p:animEffect transition="out" filter="fade">
                                      <p:cBhvr>
                                        <p:cTn id="478" dur="500"/>
                                        <p:tgtEl>
                                          <p:spTgt spid="47"/>
                                        </p:tgtEl>
                                      </p:cBhvr>
                                    </p:animEffect>
                                    <p:set>
                                      <p:cBhvr>
                                        <p:cTn id="479" dur="1" fill="hold">
                                          <p:stCondLst>
                                            <p:cond delay="499"/>
                                          </p:stCondLst>
                                        </p:cTn>
                                        <p:tgtEl>
                                          <p:spTgt spid="47"/>
                                        </p:tgtEl>
                                        <p:attrNameLst>
                                          <p:attrName>style.visibility</p:attrName>
                                        </p:attrNameLst>
                                      </p:cBhvr>
                                      <p:to>
                                        <p:strVal val="hidden"/>
                                      </p:to>
                                    </p:set>
                                  </p:childTnLst>
                                </p:cTn>
                              </p:par>
                              <p:par>
                                <p:cTn id="480" presetID="10" presetClass="exit" presetSubtype="0" fill="hold" grpId="1" nodeType="withEffect">
                                  <p:stCondLst>
                                    <p:cond delay="0"/>
                                  </p:stCondLst>
                                  <p:childTnLst>
                                    <p:animEffect transition="out" filter="fade">
                                      <p:cBhvr>
                                        <p:cTn id="481" dur="500"/>
                                        <p:tgtEl>
                                          <p:spTgt spid="46"/>
                                        </p:tgtEl>
                                      </p:cBhvr>
                                    </p:animEffect>
                                    <p:set>
                                      <p:cBhvr>
                                        <p:cTn id="482" dur="1" fill="hold">
                                          <p:stCondLst>
                                            <p:cond delay="499"/>
                                          </p:stCondLst>
                                        </p:cTn>
                                        <p:tgtEl>
                                          <p:spTgt spid="46"/>
                                        </p:tgtEl>
                                        <p:attrNameLst>
                                          <p:attrName>style.visibility</p:attrName>
                                        </p:attrNameLst>
                                      </p:cBhvr>
                                      <p:to>
                                        <p:strVal val="hidden"/>
                                      </p:to>
                                    </p:set>
                                  </p:childTnLst>
                                </p:cTn>
                              </p:par>
                              <p:par>
                                <p:cTn id="483" presetID="10" presetClass="exit" presetSubtype="0" fill="hold" grpId="1" nodeType="withEffect">
                                  <p:stCondLst>
                                    <p:cond delay="0"/>
                                  </p:stCondLst>
                                  <p:childTnLst>
                                    <p:animEffect transition="out" filter="fade">
                                      <p:cBhvr>
                                        <p:cTn id="484" dur="500"/>
                                        <p:tgtEl>
                                          <p:spTgt spid="42"/>
                                        </p:tgtEl>
                                      </p:cBhvr>
                                    </p:animEffect>
                                    <p:set>
                                      <p:cBhvr>
                                        <p:cTn id="485" dur="1" fill="hold">
                                          <p:stCondLst>
                                            <p:cond delay="499"/>
                                          </p:stCondLst>
                                        </p:cTn>
                                        <p:tgtEl>
                                          <p:spTgt spid="42"/>
                                        </p:tgtEl>
                                        <p:attrNameLst>
                                          <p:attrName>style.visibility</p:attrName>
                                        </p:attrNameLst>
                                      </p:cBhvr>
                                      <p:to>
                                        <p:strVal val="hidden"/>
                                      </p:to>
                                    </p:set>
                                  </p:childTnLst>
                                </p:cTn>
                              </p:par>
                              <p:par>
                                <p:cTn id="486" presetID="10" presetClass="exit" presetSubtype="0" fill="hold" grpId="1" nodeType="withEffect">
                                  <p:stCondLst>
                                    <p:cond delay="0"/>
                                  </p:stCondLst>
                                  <p:childTnLst>
                                    <p:animEffect transition="out" filter="fade">
                                      <p:cBhvr>
                                        <p:cTn id="487" dur="500"/>
                                        <p:tgtEl>
                                          <p:spTgt spid="43"/>
                                        </p:tgtEl>
                                      </p:cBhvr>
                                    </p:animEffect>
                                    <p:set>
                                      <p:cBhvr>
                                        <p:cTn id="488" dur="1" fill="hold">
                                          <p:stCondLst>
                                            <p:cond delay="499"/>
                                          </p:stCondLst>
                                        </p:cTn>
                                        <p:tgtEl>
                                          <p:spTgt spid="43"/>
                                        </p:tgtEl>
                                        <p:attrNameLst>
                                          <p:attrName>style.visibility</p:attrName>
                                        </p:attrNameLst>
                                      </p:cBhvr>
                                      <p:to>
                                        <p:strVal val="hidden"/>
                                      </p:to>
                                    </p:set>
                                  </p:childTnLst>
                                </p:cTn>
                              </p:par>
                              <p:par>
                                <p:cTn id="489" presetID="10" presetClass="exit" presetSubtype="0" fill="hold" grpId="1" nodeType="withEffect">
                                  <p:stCondLst>
                                    <p:cond delay="0"/>
                                  </p:stCondLst>
                                  <p:childTnLst>
                                    <p:animEffect transition="out" filter="fade">
                                      <p:cBhvr>
                                        <p:cTn id="490" dur="500"/>
                                        <p:tgtEl>
                                          <p:spTgt spid="40"/>
                                        </p:tgtEl>
                                      </p:cBhvr>
                                    </p:animEffect>
                                    <p:set>
                                      <p:cBhvr>
                                        <p:cTn id="491" dur="1" fill="hold">
                                          <p:stCondLst>
                                            <p:cond delay="499"/>
                                          </p:stCondLst>
                                        </p:cTn>
                                        <p:tgtEl>
                                          <p:spTgt spid="40"/>
                                        </p:tgtEl>
                                        <p:attrNameLst>
                                          <p:attrName>style.visibility</p:attrName>
                                        </p:attrNameLst>
                                      </p:cBhvr>
                                      <p:to>
                                        <p:strVal val="hidden"/>
                                      </p:to>
                                    </p:set>
                                  </p:childTnLst>
                                </p:cTn>
                              </p:par>
                              <p:par>
                                <p:cTn id="492" presetID="10" presetClass="exit" presetSubtype="0" fill="hold" grpId="1" nodeType="withEffect">
                                  <p:stCondLst>
                                    <p:cond delay="0"/>
                                  </p:stCondLst>
                                  <p:childTnLst>
                                    <p:animEffect transition="out" filter="fade">
                                      <p:cBhvr>
                                        <p:cTn id="493" dur="500"/>
                                        <p:tgtEl>
                                          <p:spTgt spid="52"/>
                                        </p:tgtEl>
                                      </p:cBhvr>
                                    </p:animEffect>
                                    <p:set>
                                      <p:cBhvr>
                                        <p:cTn id="494" dur="1" fill="hold">
                                          <p:stCondLst>
                                            <p:cond delay="499"/>
                                          </p:stCondLst>
                                        </p:cTn>
                                        <p:tgtEl>
                                          <p:spTgt spid="52"/>
                                        </p:tgtEl>
                                        <p:attrNameLst>
                                          <p:attrName>style.visibility</p:attrName>
                                        </p:attrNameLst>
                                      </p:cBhvr>
                                      <p:to>
                                        <p:strVal val="hidden"/>
                                      </p:to>
                                    </p:set>
                                  </p:childTnLst>
                                </p:cTn>
                              </p:par>
                              <p:par>
                                <p:cTn id="495" presetID="10" presetClass="exit" presetSubtype="0" fill="hold" grpId="1" nodeType="withEffect">
                                  <p:stCondLst>
                                    <p:cond delay="0"/>
                                  </p:stCondLst>
                                  <p:childTnLst>
                                    <p:animEffect transition="out" filter="fade">
                                      <p:cBhvr>
                                        <p:cTn id="496" dur="500"/>
                                        <p:tgtEl>
                                          <p:spTgt spid="53"/>
                                        </p:tgtEl>
                                      </p:cBhvr>
                                    </p:animEffect>
                                    <p:set>
                                      <p:cBhvr>
                                        <p:cTn id="497" dur="1" fill="hold">
                                          <p:stCondLst>
                                            <p:cond delay="499"/>
                                          </p:stCondLst>
                                        </p:cTn>
                                        <p:tgtEl>
                                          <p:spTgt spid="53"/>
                                        </p:tgtEl>
                                        <p:attrNameLst>
                                          <p:attrName>style.visibility</p:attrName>
                                        </p:attrNameLst>
                                      </p:cBhvr>
                                      <p:to>
                                        <p:strVal val="hidden"/>
                                      </p:to>
                                    </p:set>
                                  </p:childTnLst>
                                </p:cTn>
                              </p:par>
                              <p:par>
                                <p:cTn id="498" presetID="10" presetClass="exit" presetSubtype="0" fill="hold" grpId="1" nodeType="withEffect">
                                  <p:stCondLst>
                                    <p:cond delay="0"/>
                                  </p:stCondLst>
                                  <p:childTnLst>
                                    <p:animEffect transition="out" filter="fade">
                                      <p:cBhvr>
                                        <p:cTn id="499" dur="500"/>
                                        <p:tgtEl>
                                          <p:spTgt spid="54"/>
                                        </p:tgtEl>
                                      </p:cBhvr>
                                    </p:animEffect>
                                    <p:set>
                                      <p:cBhvr>
                                        <p:cTn id="500" dur="1" fill="hold">
                                          <p:stCondLst>
                                            <p:cond delay="499"/>
                                          </p:stCondLst>
                                        </p:cTn>
                                        <p:tgtEl>
                                          <p:spTgt spid="54"/>
                                        </p:tgtEl>
                                        <p:attrNameLst>
                                          <p:attrName>style.visibility</p:attrName>
                                        </p:attrNameLst>
                                      </p:cBhvr>
                                      <p:to>
                                        <p:strVal val="hidden"/>
                                      </p:to>
                                    </p:set>
                                  </p:childTnLst>
                                </p:cTn>
                              </p:par>
                              <p:par>
                                <p:cTn id="501" presetID="10" presetClass="exit" presetSubtype="0" fill="hold" grpId="1" nodeType="withEffect">
                                  <p:stCondLst>
                                    <p:cond delay="0"/>
                                  </p:stCondLst>
                                  <p:childTnLst>
                                    <p:animEffect transition="out" filter="fade">
                                      <p:cBhvr>
                                        <p:cTn id="502" dur="500"/>
                                        <p:tgtEl>
                                          <p:spTgt spid="55"/>
                                        </p:tgtEl>
                                      </p:cBhvr>
                                    </p:animEffect>
                                    <p:set>
                                      <p:cBhvr>
                                        <p:cTn id="503" dur="1" fill="hold">
                                          <p:stCondLst>
                                            <p:cond delay="499"/>
                                          </p:stCondLst>
                                        </p:cTn>
                                        <p:tgtEl>
                                          <p:spTgt spid="55"/>
                                        </p:tgtEl>
                                        <p:attrNameLst>
                                          <p:attrName>style.visibility</p:attrName>
                                        </p:attrNameLst>
                                      </p:cBhvr>
                                      <p:to>
                                        <p:strVal val="hidden"/>
                                      </p:to>
                                    </p:set>
                                  </p:childTnLst>
                                </p:cTn>
                              </p:par>
                              <p:par>
                                <p:cTn id="504" presetID="10" presetClass="exit" presetSubtype="0" fill="hold" grpId="1" nodeType="withEffect">
                                  <p:stCondLst>
                                    <p:cond delay="0"/>
                                  </p:stCondLst>
                                  <p:childTnLst>
                                    <p:animEffect transition="out" filter="fade">
                                      <p:cBhvr>
                                        <p:cTn id="505" dur="500"/>
                                        <p:tgtEl>
                                          <p:spTgt spid="56"/>
                                        </p:tgtEl>
                                      </p:cBhvr>
                                    </p:animEffect>
                                    <p:set>
                                      <p:cBhvr>
                                        <p:cTn id="506" dur="1" fill="hold">
                                          <p:stCondLst>
                                            <p:cond delay="499"/>
                                          </p:stCondLst>
                                        </p:cTn>
                                        <p:tgtEl>
                                          <p:spTgt spid="56"/>
                                        </p:tgtEl>
                                        <p:attrNameLst>
                                          <p:attrName>style.visibility</p:attrName>
                                        </p:attrNameLst>
                                      </p:cBhvr>
                                      <p:to>
                                        <p:strVal val="hidden"/>
                                      </p:to>
                                    </p:set>
                                  </p:childTnLst>
                                </p:cTn>
                              </p:par>
                              <p:par>
                                <p:cTn id="507" presetID="10" presetClass="exit" presetSubtype="0" fill="hold" grpId="1" nodeType="withEffect">
                                  <p:stCondLst>
                                    <p:cond delay="0"/>
                                  </p:stCondLst>
                                  <p:childTnLst>
                                    <p:animEffect transition="out" filter="fade">
                                      <p:cBhvr>
                                        <p:cTn id="508" dur="500"/>
                                        <p:tgtEl>
                                          <p:spTgt spid="7"/>
                                        </p:tgtEl>
                                      </p:cBhvr>
                                    </p:animEffect>
                                    <p:set>
                                      <p:cBhvr>
                                        <p:cTn id="509" dur="1" fill="hold">
                                          <p:stCondLst>
                                            <p:cond delay="499"/>
                                          </p:stCondLst>
                                        </p:cTn>
                                        <p:tgtEl>
                                          <p:spTgt spid="7"/>
                                        </p:tgtEl>
                                        <p:attrNameLst>
                                          <p:attrName>style.visibility</p:attrName>
                                        </p:attrNameLst>
                                      </p:cBhvr>
                                      <p:to>
                                        <p:strVal val="hidden"/>
                                      </p:to>
                                    </p:set>
                                  </p:childTnLst>
                                </p:cTn>
                              </p:par>
                              <p:par>
                                <p:cTn id="510" presetID="10" presetClass="exit" presetSubtype="0" fill="hold" grpId="1" nodeType="withEffect">
                                  <p:stCondLst>
                                    <p:cond delay="0"/>
                                  </p:stCondLst>
                                  <p:childTnLst>
                                    <p:animEffect transition="out" filter="fade">
                                      <p:cBhvr>
                                        <p:cTn id="511" dur="500"/>
                                        <p:tgtEl>
                                          <p:spTgt spid="9"/>
                                        </p:tgtEl>
                                      </p:cBhvr>
                                    </p:animEffect>
                                    <p:set>
                                      <p:cBhvr>
                                        <p:cTn id="512" dur="1" fill="hold">
                                          <p:stCondLst>
                                            <p:cond delay="499"/>
                                          </p:stCondLst>
                                        </p:cTn>
                                        <p:tgtEl>
                                          <p:spTgt spid="9"/>
                                        </p:tgtEl>
                                        <p:attrNameLst>
                                          <p:attrName>style.visibility</p:attrName>
                                        </p:attrNameLst>
                                      </p:cBhvr>
                                      <p:to>
                                        <p:strVal val="hidden"/>
                                      </p:to>
                                    </p:set>
                                  </p:childTnLst>
                                </p:cTn>
                              </p:par>
                              <p:par>
                                <p:cTn id="513" presetID="10" presetClass="exit" presetSubtype="0" fill="hold" grpId="1" nodeType="withEffect">
                                  <p:stCondLst>
                                    <p:cond delay="0"/>
                                  </p:stCondLst>
                                  <p:childTnLst>
                                    <p:animEffect transition="out" filter="fade">
                                      <p:cBhvr>
                                        <p:cTn id="514" dur="500"/>
                                        <p:tgtEl>
                                          <p:spTgt spid="24"/>
                                        </p:tgtEl>
                                      </p:cBhvr>
                                    </p:animEffect>
                                    <p:set>
                                      <p:cBhvr>
                                        <p:cTn id="515" dur="1" fill="hold">
                                          <p:stCondLst>
                                            <p:cond delay="499"/>
                                          </p:stCondLst>
                                        </p:cTn>
                                        <p:tgtEl>
                                          <p:spTgt spid="24"/>
                                        </p:tgtEl>
                                        <p:attrNameLst>
                                          <p:attrName>style.visibility</p:attrName>
                                        </p:attrNameLst>
                                      </p:cBhvr>
                                      <p:to>
                                        <p:strVal val="hidden"/>
                                      </p:to>
                                    </p:set>
                                  </p:childTnLst>
                                </p:cTn>
                              </p:par>
                              <p:par>
                                <p:cTn id="516" presetID="10" presetClass="exit" presetSubtype="0" fill="hold" grpId="1" nodeType="withEffect">
                                  <p:stCondLst>
                                    <p:cond delay="0"/>
                                  </p:stCondLst>
                                  <p:childTnLst>
                                    <p:animEffect transition="out" filter="fade">
                                      <p:cBhvr>
                                        <p:cTn id="517" dur="500"/>
                                        <p:tgtEl>
                                          <p:spTgt spid="25"/>
                                        </p:tgtEl>
                                      </p:cBhvr>
                                    </p:animEffect>
                                    <p:set>
                                      <p:cBhvr>
                                        <p:cTn id="518" dur="1" fill="hold">
                                          <p:stCondLst>
                                            <p:cond delay="499"/>
                                          </p:stCondLst>
                                        </p:cTn>
                                        <p:tgtEl>
                                          <p:spTgt spid="25"/>
                                        </p:tgtEl>
                                        <p:attrNameLst>
                                          <p:attrName>style.visibility</p:attrName>
                                        </p:attrNameLst>
                                      </p:cBhvr>
                                      <p:to>
                                        <p:strVal val="hidden"/>
                                      </p:to>
                                    </p:set>
                                  </p:childTnLst>
                                </p:cTn>
                              </p:par>
                              <p:par>
                                <p:cTn id="519" presetID="10" presetClass="exit" presetSubtype="0" fill="hold" grpId="1" nodeType="withEffect">
                                  <p:stCondLst>
                                    <p:cond delay="0"/>
                                  </p:stCondLst>
                                  <p:childTnLst>
                                    <p:animEffect transition="out" filter="fade">
                                      <p:cBhvr>
                                        <p:cTn id="520" dur="500"/>
                                        <p:tgtEl>
                                          <p:spTgt spid="13"/>
                                        </p:tgtEl>
                                      </p:cBhvr>
                                    </p:animEffect>
                                    <p:set>
                                      <p:cBhvr>
                                        <p:cTn id="521" dur="1" fill="hold">
                                          <p:stCondLst>
                                            <p:cond delay="499"/>
                                          </p:stCondLst>
                                        </p:cTn>
                                        <p:tgtEl>
                                          <p:spTgt spid="13"/>
                                        </p:tgtEl>
                                        <p:attrNameLst>
                                          <p:attrName>style.visibility</p:attrName>
                                        </p:attrNameLst>
                                      </p:cBhvr>
                                      <p:to>
                                        <p:strVal val="hidden"/>
                                      </p:to>
                                    </p:set>
                                  </p:childTnLst>
                                </p:cTn>
                              </p:par>
                              <p:par>
                                <p:cTn id="522" presetID="10" presetClass="exit" presetSubtype="0" fill="hold" grpId="1" nodeType="withEffect">
                                  <p:stCondLst>
                                    <p:cond delay="0"/>
                                  </p:stCondLst>
                                  <p:childTnLst>
                                    <p:animEffect transition="out" filter="fade">
                                      <p:cBhvr>
                                        <p:cTn id="523" dur="500"/>
                                        <p:tgtEl>
                                          <p:spTgt spid="14"/>
                                        </p:tgtEl>
                                      </p:cBhvr>
                                    </p:animEffect>
                                    <p:set>
                                      <p:cBhvr>
                                        <p:cTn id="524" dur="1" fill="hold">
                                          <p:stCondLst>
                                            <p:cond delay="499"/>
                                          </p:stCondLst>
                                        </p:cTn>
                                        <p:tgtEl>
                                          <p:spTgt spid="14"/>
                                        </p:tgtEl>
                                        <p:attrNameLst>
                                          <p:attrName>style.visibility</p:attrName>
                                        </p:attrNameLst>
                                      </p:cBhvr>
                                      <p:to>
                                        <p:strVal val="hidden"/>
                                      </p:to>
                                    </p:set>
                                  </p:childTnLst>
                                </p:cTn>
                              </p:par>
                              <p:par>
                                <p:cTn id="525" presetID="10" presetClass="exit" presetSubtype="0" fill="hold" grpId="1" nodeType="withEffect">
                                  <p:stCondLst>
                                    <p:cond delay="0"/>
                                  </p:stCondLst>
                                  <p:childTnLst>
                                    <p:animEffect transition="out" filter="fade">
                                      <p:cBhvr>
                                        <p:cTn id="526" dur="500"/>
                                        <p:tgtEl>
                                          <p:spTgt spid="21"/>
                                        </p:tgtEl>
                                      </p:cBhvr>
                                    </p:animEffect>
                                    <p:set>
                                      <p:cBhvr>
                                        <p:cTn id="527" dur="1" fill="hold">
                                          <p:stCondLst>
                                            <p:cond delay="499"/>
                                          </p:stCondLst>
                                        </p:cTn>
                                        <p:tgtEl>
                                          <p:spTgt spid="21"/>
                                        </p:tgtEl>
                                        <p:attrNameLst>
                                          <p:attrName>style.visibility</p:attrName>
                                        </p:attrNameLst>
                                      </p:cBhvr>
                                      <p:to>
                                        <p:strVal val="hidden"/>
                                      </p:to>
                                    </p:set>
                                  </p:childTnLst>
                                </p:cTn>
                              </p:par>
                              <p:par>
                                <p:cTn id="528" presetID="10" presetClass="exit" presetSubtype="0" fill="hold" grpId="1" nodeType="withEffect">
                                  <p:stCondLst>
                                    <p:cond delay="0"/>
                                  </p:stCondLst>
                                  <p:childTnLst>
                                    <p:animEffect transition="out" filter="fade">
                                      <p:cBhvr>
                                        <p:cTn id="529" dur="500"/>
                                        <p:tgtEl>
                                          <p:spTgt spid="16"/>
                                        </p:tgtEl>
                                      </p:cBhvr>
                                    </p:animEffect>
                                    <p:set>
                                      <p:cBhvr>
                                        <p:cTn id="530" dur="1" fill="hold">
                                          <p:stCondLst>
                                            <p:cond delay="499"/>
                                          </p:stCondLst>
                                        </p:cTn>
                                        <p:tgtEl>
                                          <p:spTgt spid="16"/>
                                        </p:tgtEl>
                                        <p:attrNameLst>
                                          <p:attrName>style.visibility</p:attrName>
                                        </p:attrNameLst>
                                      </p:cBhvr>
                                      <p:to>
                                        <p:strVal val="hidden"/>
                                      </p:to>
                                    </p:set>
                                  </p:childTnLst>
                                </p:cTn>
                              </p:par>
                              <p:par>
                                <p:cTn id="531" presetID="10" presetClass="exit" presetSubtype="0" fill="hold" grpId="1" nodeType="withEffect">
                                  <p:stCondLst>
                                    <p:cond delay="0"/>
                                  </p:stCondLst>
                                  <p:childTnLst>
                                    <p:animEffect transition="out" filter="fade">
                                      <p:cBhvr>
                                        <p:cTn id="532" dur="500"/>
                                        <p:tgtEl>
                                          <p:spTgt spid="18"/>
                                        </p:tgtEl>
                                      </p:cBhvr>
                                    </p:animEffect>
                                    <p:set>
                                      <p:cBhvr>
                                        <p:cTn id="533" dur="1" fill="hold">
                                          <p:stCondLst>
                                            <p:cond delay="499"/>
                                          </p:stCondLst>
                                        </p:cTn>
                                        <p:tgtEl>
                                          <p:spTgt spid="18"/>
                                        </p:tgtEl>
                                        <p:attrNameLst>
                                          <p:attrName>style.visibility</p:attrName>
                                        </p:attrNameLst>
                                      </p:cBhvr>
                                      <p:to>
                                        <p:strVal val="hidden"/>
                                      </p:to>
                                    </p:set>
                                  </p:childTnLst>
                                </p:cTn>
                              </p:par>
                              <p:par>
                                <p:cTn id="534" presetID="10" presetClass="exit" presetSubtype="0" fill="hold" grpId="1" nodeType="withEffect">
                                  <p:stCondLst>
                                    <p:cond delay="0"/>
                                  </p:stCondLst>
                                  <p:childTnLst>
                                    <p:animEffect transition="out" filter="fade">
                                      <p:cBhvr>
                                        <p:cTn id="535" dur="500"/>
                                        <p:tgtEl>
                                          <p:spTgt spid="19"/>
                                        </p:tgtEl>
                                      </p:cBhvr>
                                    </p:animEffect>
                                    <p:set>
                                      <p:cBhvr>
                                        <p:cTn id="536" dur="1" fill="hold">
                                          <p:stCondLst>
                                            <p:cond delay="499"/>
                                          </p:stCondLst>
                                        </p:cTn>
                                        <p:tgtEl>
                                          <p:spTgt spid="19"/>
                                        </p:tgtEl>
                                        <p:attrNameLst>
                                          <p:attrName>style.visibility</p:attrName>
                                        </p:attrNameLst>
                                      </p:cBhvr>
                                      <p:to>
                                        <p:strVal val="hidden"/>
                                      </p:to>
                                    </p:set>
                                  </p:childTnLst>
                                </p:cTn>
                              </p:par>
                              <p:par>
                                <p:cTn id="537" presetID="10" presetClass="exit" presetSubtype="0" fill="hold" grpId="1" nodeType="withEffect">
                                  <p:stCondLst>
                                    <p:cond delay="0"/>
                                  </p:stCondLst>
                                  <p:childTnLst>
                                    <p:animEffect transition="out" filter="fade">
                                      <p:cBhvr>
                                        <p:cTn id="538" dur="500"/>
                                        <p:tgtEl>
                                          <p:spTgt spid="23"/>
                                        </p:tgtEl>
                                      </p:cBhvr>
                                    </p:animEffect>
                                    <p:set>
                                      <p:cBhvr>
                                        <p:cTn id="539" dur="1" fill="hold">
                                          <p:stCondLst>
                                            <p:cond delay="499"/>
                                          </p:stCondLst>
                                        </p:cTn>
                                        <p:tgtEl>
                                          <p:spTgt spid="23"/>
                                        </p:tgtEl>
                                        <p:attrNameLst>
                                          <p:attrName>style.visibility</p:attrName>
                                        </p:attrNameLst>
                                      </p:cBhvr>
                                      <p:to>
                                        <p:strVal val="hidden"/>
                                      </p:to>
                                    </p:set>
                                  </p:childTnLst>
                                </p:cTn>
                              </p:par>
                              <p:par>
                                <p:cTn id="540" presetID="10" presetClass="exit" presetSubtype="0" fill="hold" grpId="1" nodeType="withEffect">
                                  <p:stCondLst>
                                    <p:cond delay="0"/>
                                  </p:stCondLst>
                                  <p:childTnLst>
                                    <p:animEffect transition="out" filter="fade">
                                      <p:cBhvr>
                                        <p:cTn id="541" dur="500"/>
                                        <p:tgtEl>
                                          <p:spTgt spid="20"/>
                                        </p:tgtEl>
                                      </p:cBhvr>
                                    </p:animEffect>
                                    <p:set>
                                      <p:cBhvr>
                                        <p:cTn id="542" dur="1" fill="hold">
                                          <p:stCondLst>
                                            <p:cond delay="499"/>
                                          </p:stCondLst>
                                        </p:cTn>
                                        <p:tgtEl>
                                          <p:spTgt spid="20"/>
                                        </p:tgtEl>
                                        <p:attrNameLst>
                                          <p:attrName>style.visibility</p:attrName>
                                        </p:attrNameLst>
                                      </p:cBhvr>
                                      <p:to>
                                        <p:strVal val="hidden"/>
                                      </p:to>
                                    </p:set>
                                  </p:childTnLst>
                                </p:cTn>
                              </p:par>
                              <p:par>
                                <p:cTn id="543" presetID="10" presetClass="exit" presetSubtype="0" fill="hold" grpId="1" nodeType="withEffect">
                                  <p:stCondLst>
                                    <p:cond delay="0"/>
                                  </p:stCondLst>
                                  <p:childTnLst>
                                    <p:animEffect transition="out" filter="fade">
                                      <p:cBhvr>
                                        <p:cTn id="544" dur="500"/>
                                        <p:tgtEl>
                                          <p:spTgt spid="22"/>
                                        </p:tgtEl>
                                      </p:cBhvr>
                                    </p:animEffect>
                                    <p:set>
                                      <p:cBhvr>
                                        <p:cTn id="545" dur="1" fill="hold">
                                          <p:stCondLst>
                                            <p:cond delay="499"/>
                                          </p:stCondLst>
                                        </p:cTn>
                                        <p:tgtEl>
                                          <p:spTgt spid="22"/>
                                        </p:tgtEl>
                                        <p:attrNameLst>
                                          <p:attrName>style.visibility</p:attrName>
                                        </p:attrNameLst>
                                      </p:cBhvr>
                                      <p:to>
                                        <p:strVal val="hidden"/>
                                      </p:to>
                                    </p:set>
                                  </p:childTnLst>
                                </p:cTn>
                              </p:par>
                              <p:par>
                                <p:cTn id="546" presetID="10" presetClass="exit" presetSubtype="0" fill="hold" nodeType="withEffect">
                                  <p:stCondLst>
                                    <p:cond delay="0"/>
                                  </p:stCondLst>
                                  <p:childTnLst>
                                    <p:animEffect transition="out" filter="fade">
                                      <p:cBhvr>
                                        <p:cTn id="547" dur="500"/>
                                        <p:tgtEl>
                                          <p:spTgt spid="4"/>
                                        </p:tgtEl>
                                      </p:cBhvr>
                                    </p:animEffect>
                                    <p:set>
                                      <p:cBhvr>
                                        <p:cTn id="548" dur="1" fill="hold">
                                          <p:stCondLst>
                                            <p:cond delay="499"/>
                                          </p:stCondLst>
                                        </p:cTn>
                                        <p:tgtEl>
                                          <p:spTgt spid="4"/>
                                        </p:tgtEl>
                                        <p:attrNameLst>
                                          <p:attrName>style.visibility</p:attrName>
                                        </p:attrNameLst>
                                      </p:cBhvr>
                                      <p:to>
                                        <p:strVal val="hidden"/>
                                      </p:to>
                                    </p:set>
                                  </p:childTnLst>
                                </p:cTn>
                              </p:par>
                              <p:par>
                                <p:cTn id="549" presetID="10" presetClass="exit" presetSubtype="0" fill="hold" nodeType="withEffect">
                                  <p:stCondLst>
                                    <p:cond delay="0"/>
                                  </p:stCondLst>
                                  <p:childTnLst>
                                    <p:animEffect transition="out" filter="fade">
                                      <p:cBhvr>
                                        <p:cTn id="550" dur="500"/>
                                        <p:tgtEl>
                                          <p:spTgt spid="5"/>
                                        </p:tgtEl>
                                      </p:cBhvr>
                                    </p:animEffect>
                                    <p:set>
                                      <p:cBhvr>
                                        <p:cTn id="551" dur="1" fill="hold">
                                          <p:stCondLst>
                                            <p:cond delay="499"/>
                                          </p:stCondLst>
                                        </p:cTn>
                                        <p:tgtEl>
                                          <p:spTgt spid="5"/>
                                        </p:tgtEl>
                                        <p:attrNameLst>
                                          <p:attrName>style.visibility</p:attrName>
                                        </p:attrNameLst>
                                      </p:cBhvr>
                                      <p:to>
                                        <p:strVal val="hidden"/>
                                      </p:to>
                                    </p:set>
                                  </p:childTnLst>
                                </p:cTn>
                              </p:par>
                              <p:par>
                                <p:cTn id="552" presetID="10" presetClass="exit" presetSubtype="0" fill="hold" grpId="0" nodeType="withEffect">
                                  <p:stCondLst>
                                    <p:cond delay="0"/>
                                  </p:stCondLst>
                                  <p:childTnLst>
                                    <p:animEffect transition="out" filter="fade">
                                      <p:cBhvr>
                                        <p:cTn id="553" dur="500"/>
                                        <p:tgtEl>
                                          <p:spTgt spid="3">
                                            <p:txEl>
                                              <p:pRg st="0" end="0"/>
                                            </p:txEl>
                                          </p:spTgt>
                                        </p:tgtEl>
                                      </p:cBhvr>
                                    </p:animEffect>
                                    <p:set>
                                      <p:cBhvr>
                                        <p:cTn id="554" dur="1" fill="hold">
                                          <p:stCondLst>
                                            <p:cond delay="499"/>
                                          </p:stCondLst>
                                        </p:cTn>
                                        <p:tgtEl>
                                          <p:spTgt spid="3">
                                            <p:txEl>
                                              <p:pRg st="0" end="0"/>
                                            </p:txEl>
                                          </p:spTgt>
                                        </p:tgtEl>
                                        <p:attrNameLst>
                                          <p:attrName>style.visibility</p:attrName>
                                        </p:attrNameLst>
                                      </p:cBhvr>
                                      <p:to>
                                        <p:strVal val="hidden"/>
                                      </p:to>
                                    </p:set>
                                  </p:childTnLst>
                                </p:cTn>
                              </p:par>
                              <p:par>
                                <p:cTn id="555" presetID="10" presetClass="exit" presetSubtype="0" fill="hold" grpId="0" nodeType="withEffect">
                                  <p:stCondLst>
                                    <p:cond delay="0"/>
                                  </p:stCondLst>
                                  <p:childTnLst>
                                    <p:animEffect transition="out" filter="fade">
                                      <p:cBhvr>
                                        <p:cTn id="556" dur="500"/>
                                        <p:tgtEl>
                                          <p:spTgt spid="3">
                                            <p:txEl>
                                              <p:pRg st="1" end="1"/>
                                            </p:txEl>
                                          </p:spTgt>
                                        </p:tgtEl>
                                      </p:cBhvr>
                                    </p:animEffect>
                                    <p:set>
                                      <p:cBhvr>
                                        <p:cTn id="557" dur="1" fill="hold">
                                          <p:stCondLst>
                                            <p:cond delay="499"/>
                                          </p:stCondLst>
                                        </p:cTn>
                                        <p:tgtEl>
                                          <p:spTgt spid="3">
                                            <p:txEl>
                                              <p:pRg st="1" end="1"/>
                                            </p:txEl>
                                          </p:spTgt>
                                        </p:tgtEl>
                                        <p:attrNameLst>
                                          <p:attrName>style.visibility</p:attrName>
                                        </p:attrNameLst>
                                      </p:cBhvr>
                                      <p:to>
                                        <p:strVal val="hidden"/>
                                      </p:to>
                                    </p:set>
                                  </p:childTnLst>
                                </p:cTn>
                              </p:par>
                            </p:childTnLst>
                          </p:cTn>
                        </p:par>
                        <p:par>
                          <p:cTn id="558" fill="hold">
                            <p:stCondLst>
                              <p:cond delay="500"/>
                            </p:stCondLst>
                            <p:childTnLst>
                              <p:par>
                                <p:cTn id="559" presetID="10" presetClass="entr" presetSubtype="0" fill="hold" grpId="0" nodeType="afterEffect">
                                  <p:stCondLst>
                                    <p:cond delay="0"/>
                                  </p:stCondLst>
                                  <p:childTnLst>
                                    <p:set>
                                      <p:cBhvr>
                                        <p:cTn id="560" dur="1" fill="hold">
                                          <p:stCondLst>
                                            <p:cond delay="0"/>
                                          </p:stCondLst>
                                        </p:cTn>
                                        <p:tgtEl>
                                          <p:spTgt spid="103"/>
                                        </p:tgtEl>
                                        <p:attrNameLst>
                                          <p:attrName>style.visibility</p:attrName>
                                        </p:attrNameLst>
                                      </p:cBhvr>
                                      <p:to>
                                        <p:strVal val="visible"/>
                                      </p:to>
                                    </p:set>
                                    <p:animEffect transition="in" filter="fade">
                                      <p:cBhvr>
                                        <p:cTn id="561" dur="500"/>
                                        <p:tgtEl>
                                          <p:spTgt spid="103"/>
                                        </p:tgtEl>
                                      </p:cBhvr>
                                    </p:animEffect>
                                  </p:childTnLst>
                                </p:cTn>
                              </p:par>
                              <p:par>
                                <p:cTn id="562" presetID="10" presetClass="entr" presetSubtype="0" fill="hold" nodeType="withEffect">
                                  <p:stCondLst>
                                    <p:cond delay="0"/>
                                  </p:stCondLst>
                                  <p:childTnLst>
                                    <p:set>
                                      <p:cBhvr>
                                        <p:cTn id="563" dur="1" fill="hold">
                                          <p:stCondLst>
                                            <p:cond delay="0"/>
                                          </p:stCondLst>
                                        </p:cTn>
                                        <p:tgtEl>
                                          <p:spTgt spid="97"/>
                                        </p:tgtEl>
                                        <p:attrNameLst>
                                          <p:attrName>style.visibility</p:attrName>
                                        </p:attrNameLst>
                                      </p:cBhvr>
                                      <p:to>
                                        <p:strVal val="visible"/>
                                      </p:to>
                                    </p:set>
                                    <p:animEffect transition="in" filter="fade">
                                      <p:cBhvr>
                                        <p:cTn id="564" dur="500"/>
                                        <p:tgtEl>
                                          <p:spTgt spid="97"/>
                                        </p:tgtEl>
                                      </p:cBhvr>
                                    </p:animEffect>
                                  </p:childTnLst>
                                </p:cTn>
                              </p:par>
                            </p:childTnLst>
                          </p:cTn>
                        </p:par>
                        <p:par>
                          <p:cTn id="565" fill="hold">
                            <p:stCondLst>
                              <p:cond delay="1000"/>
                            </p:stCondLst>
                            <p:childTnLst>
                              <p:par>
                                <p:cTn id="566" presetID="10" presetClass="entr" presetSubtype="0" fill="hold" nodeType="afterEffect">
                                  <p:stCondLst>
                                    <p:cond delay="0"/>
                                  </p:stCondLst>
                                  <p:childTnLst>
                                    <p:set>
                                      <p:cBhvr>
                                        <p:cTn id="567" dur="1" fill="hold">
                                          <p:stCondLst>
                                            <p:cond delay="0"/>
                                          </p:stCondLst>
                                        </p:cTn>
                                        <p:tgtEl>
                                          <p:spTgt spid="99"/>
                                        </p:tgtEl>
                                        <p:attrNameLst>
                                          <p:attrName>style.visibility</p:attrName>
                                        </p:attrNameLst>
                                      </p:cBhvr>
                                      <p:to>
                                        <p:strVal val="visible"/>
                                      </p:to>
                                    </p:set>
                                    <p:animEffect transition="in" filter="fade">
                                      <p:cBhvr>
                                        <p:cTn id="568" dur="500"/>
                                        <p:tgtEl>
                                          <p:spTgt spid="99"/>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00"/>
                                        </p:tgtEl>
                                        <p:attrNameLst>
                                          <p:attrName>style.visibility</p:attrName>
                                        </p:attrNameLst>
                                      </p:cBhvr>
                                      <p:to>
                                        <p:strVal val="visible"/>
                                      </p:to>
                                    </p:set>
                                    <p:animEffect transition="in" filter="fade">
                                      <p:cBhvr>
                                        <p:cTn id="571" dur="500"/>
                                        <p:tgtEl>
                                          <p:spTgt spid="100"/>
                                        </p:tgtEl>
                                      </p:cBhvr>
                                    </p:animEffect>
                                  </p:childTnLst>
                                </p:cTn>
                              </p:par>
                            </p:childTnLst>
                          </p:cTn>
                        </p:par>
                        <p:par>
                          <p:cTn id="572" fill="hold">
                            <p:stCondLst>
                              <p:cond delay="1500"/>
                            </p:stCondLst>
                            <p:childTnLst>
                              <p:par>
                                <p:cTn id="573" presetID="10" presetClass="entr" presetSubtype="0" fill="hold" nodeType="afterEffect">
                                  <p:stCondLst>
                                    <p:cond delay="0"/>
                                  </p:stCondLst>
                                  <p:childTnLst>
                                    <p:set>
                                      <p:cBhvr>
                                        <p:cTn id="574" dur="1" fill="hold">
                                          <p:stCondLst>
                                            <p:cond delay="0"/>
                                          </p:stCondLst>
                                        </p:cTn>
                                        <p:tgtEl>
                                          <p:spTgt spid="96"/>
                                        </p:tgtEl>
                                        <p:attrNameLst>
                                          <p:attrName>style.visibility</p:attrName>
                                        </p:attrNameLst>
                                      </p:cBhvr>
                                      <p:to>
                                        <p:strVal val="visible"/>
                                      </p:to>
                                    </p:set>
                                    <p:animEffect transition="in" filter="fade">
                                      <p:cBhvr>
                                        <p:cTn id="575" dur="500"/>
                                        <p:tgtEl>
                                          <p:spTgt spid="96"/>
                                        </p:tgtEl>
                                      </p:cBhvr>
                                    </p:animEffect>
                                  </p:childTnLst>
                                </p:cTn>
                              </p:par>
                              <p:par>
                                <p:cTn id="576" presetID="10" presetClass="entr" presetSubtype="0" fill="hold" grpId="0" nodeType="withEffect">
                                  <p:stCondLst>
                                    <p:cond delay="0"/>
                                  </p:stCondLst>
                                  <p:childTnLst>
                                    <p:set>
                                      <p:cBhvr>
                                        <p:cTn id="577" dur="1" fill="hold">
                                          <p:stCondLst>
                                            <p:cond delay="0"/>
                                          </p:stCondLst>
                                        </p:cTn>
                                        <p:tgtEl>
                                          <p:spTgt spid="101"/>
                                        </p:tgtEl>
                                        <p:attrNameLst>
                                          <p:attrName>style.visibility</p:attrName>
                                        </p:attrNameLst>
                                      </p:cBhvr>
                                      <p:to>
                                        <p:strVal val="visible"/>
                                      </p:to>
                                    </p:set>
                                    <p:animEffect transition="in" filter="fade">
                                      <p:cBhvr>
                                        <p:cTn id="578" dur="500"/>
                                        <p:tgtEl>
                                          <p:spTgt spid="101"/>
                                        </p:tgtEl>
                                      </p:cBhvr>
                                    </p:animEffect>
                                  </p:childTnLst>
                                </p:cTn>
                              </p:par>
                            </p:childTnLst>
                          </p:cTn>
                        </p:par>
                        <p:par>
                          <p:cTn id="579" fill="hold">
                            <p:stCondLst>
                              <p:cond delay="2000"/>
                            </p:stCondLst>
                            <p:childTnLst>
                              <p:par>
                                <p:cTn id="580" presetID="10" presetClass="entr" presetSubtype="0" fill="hold" nodeType="afterEffect">
                                  <p:stCondLst>
                                    <p:cond delay="0"/>
                                  </p:stCondLst>
                                  <p:childTnLst>
                                    <p:set>
                                      <p:cBhvr>
                                        <p:cTn id="581" dur="1" fill="hold">
                                          <p:stCondLst>
                                            <p:cond delay="0"/>
                                          </p:stCondLst>
                                        </p:cTn>
                                        <p:tgtEl>
                                          <p:spTgt spid="98"/>
                                        </p:tgtEl>
                                        <p:attrNameLst>
                                          <p:attrName>style.visibility</p:attrName>
                                        </p:attrNameLst>
                                      </p:cBhvr>
                                      <p:to>
                                        <p:strVal val="visible"/>
                                      </p:to>
                                    </p:set>
                                    <p:animEffect transition="in" filter="fade">
                                      <p:cBhvr>
                                        <p:cTn id="582" dur="500"/>
                                        <p:tgtEl>
                                          <p:spTgt spid="98"/>
                                        </p:tgtEl>
                                      </p:cBhvr>
                                    </p:animEffect>
                                  </p:childTnLst>
                                </p:cTn>
                              </p:par>
                              <p:par>
                                <p:cTn id="583" presetID="10" presetClass="entr" presetSubtype="0" fill="hold" grpId="0" nodeType="withEffect">
                                  <p:stCondLst>
                                    <p:cond delay="0"/>
                                  </p:stCondLst>
                                  <p:childTnLst>
                                    <p:set>
                                      <p:cBhvr>
                                        <p:cTn id="584" dur="1" fill="hold">
                                          <p:stCondLst>
                                            <p:cond delay="0"/>
                                          </p:stCondLst>
                                        </p:cTn>
                                        <p:tgtEl>
                                          <p:spTgt spid="102"/>
                                        </p:tgtEl>
                                        <p:attrNameLst>
                                          <p:attrName>style.visibility</p:attrName>
                                        </p:attrNameLst>
                                      </p:cBhvr>
                                      <p:to>
                                        <p:strVal val="visible"/>
                                      </p:to>
                                    </p:set>
                                    <p:animEffect transition="in" filter="fade">
                                      <p:cBhvr>
                                        <p:cTn id="585"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9" grpId="0" animBg="1"/>
      <p:bldP spid="59" grpId="1" animBg="1"/>
      <p:bldP spid="59" grpId="2" animBg="1"/>
      <p:bldP spid="60" grpId="0" animBg="1"/>
      <p:bldP spid="60" grpId="1" animBg="1"/>
      <p:bldP spid="60" grpId="2" animBg="1"/>
      <p:bldP spid="61" grpId="0" animBg="1"/>
      <p:bldP spid="61" grpId="1" animBg="1"/>
      <p:bldP spid="61" grpId="2" animBg="1"/>
      <p:bldP spid="63" grpId="0" animBg="1"/>
      <p:bldP spid="63" grpId="1" animBg="1"/>
      <p:bldP spid="63" grpId="2" animBg="1"/>
      <p:bldP spid="64" grpId="0" animBg="1"/>
      <p:bldP spid="64" grpId="1" animBg="1"/>
      <p:bldP spid="64" grpId="2" animBg="1"/>
      <p:bldP spid="67" grpId="0" animBg="1"/>
      <p:bldP spid="67" grpId="1" animBg="1"/>
      <p:bldP spid="67" grpId="2" animBg="1"/>
      <p:bldP spid="68" grpId="0" animBg="1"/>
      <p:bldP spid="68" grpId="1" animBg="1"/>
      <p:bldP spid="68" grpId="2" animBg="1"/>
      <p:bldP spid="69" grpId="0" animBg="1"/>
      <p:bldP spid="69" grpId="1" animBg="1"/>
      <p:bldP spid="69" grpId="2" animBg="1"/>
      <p:bldP spid="70" grpId="0" animBg="1"/>
      <p:bldP spid="70" grpId="1" animBg="1"/>
      <p:bldP spid="70" grpId="2"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79" grpId="2" animBg="1"/>
      <p:bldP spid="80" grpId="0" animBg="1"/>
      <p:bldP spid="80" grpId="1" animBg="1"/>
      <p:bldP spid="80" grpId="2" animBg="1"/>
      <p:bldP spid="81" grpId="0" animBg="1"/>
      <p:bldP spid="81" grpId="1" animBg="1"/>
      <p:bldP spid="81" grpId="2" animBg="1"/>
      <p:bldP spid="82" grpId="0" animBg="1"/>
      <p:bldP spid="82" grpId="1" animBg="1"/>
      <p:bldP spid="82" grpId="2" animBg="1"/>
      <p:bldP spid="83" grpId="0" animBg="1"/>
      <p:bldP spid="83" grpId="1" animBg="1"/>
      <p:bldP spid="83" grpId="2" animBg="1"/>
      <p:bldP spid="84" grpId="0" animBg="1"/>
      <p:bldP spid="84" grpId="1" animBg="1"/>
      <p:bldP spid="84" grpId="2" animBg="1"/>
      <p:bldP spid="85" grpId="0" animBg="1"/>
      <p:bldP spid="85" grpId="1" animBg="1"/>
      <p:bldP spid="85" grpId="2" animBg="1"/>
      <p:bldP spid="86" grpId="0" animBg="1"/>
      <p:bldP spid="86" grpId="1" animBg="1"/>
      <p:bldP spid="86" grpId="2" animBg="1"/>
      <p:bldP spid="88" grpId="0" animBg="1"/>
      <p:bldP spid="88" grpId="1" animBg="1"/>
      <p:bldP spid="88" grpId="2" animBg="1"/>
      <p:bldP spid="89" grpId="0" animBg="1"/>
      <p:bldP spid="89" grpId="1" animBg="1"/>
      <p:bldP spid="89" grpId="2" animBg="1"/>
      <p:bldP spid="90" grpId="0" animBg="1"/>
      <p:bldP spid="90" grpId="1" animBg="1"/>
      <p:bldP spid="90" grpId="2" animBg="1"/>
      <p:bldP spid="91" grpId="0" animBg="1"/>
      <p:bldP spid="91" grpId="1" animBg="1"/>
      <p:bldP spid="91" grpId="2" animBg="1"/>
      <p:bldP spid="92" grpId="0" animBg="1"/>
      <p:bldP spid="92" grpId="1" animBg="1"/>
      <p:bldP spid="92" grpId="2" animBg="1"/>
      <p:bldP spid="93" grpId="0" animBg="1"/>
      <p:bldP spid="93" grpId="1" animBg="1"/>
      <p:bldP spid="93" grpId="2" animBg="1"/>
      <p:bldP spid="94" grpId="0" animBg="1"/>
      <p:bldP spid="94" grpId="1" animBg="1"/>
      <p:bldP spid="94" grpId="2" animBg="1"/>
      <p:bldP spid="95" grpId="0" animBg="1"/>
      <p:bldP spid="95" grpId="1" animBg="1"/>
      <p:bldP spid="95" grpId="2" animBg="1"/>
      <p:bldP spid="100" grpId="0"/>
      <p:bldP spid="101" grpId="0"/>
      <p:bldP spid="102" grpId="0"/>
      <p:bldP spid="10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FA80C33-DBF0-414D-A0CF-0F4E51886A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0</TotalTime>
  <Words>1476</Words>
  <Application>Microsoft Office PowerPoint</Application>
  <PresentationFormat>Custom</PresentationFormat>
  <Paragraphs>261</Paragraphs>
  <Slides>20</Slides>
  <Notes>9</Notes>
  <HiddenSlides>1</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6" baseType="lpstr">
      <vt:lpstr>Arial</vt:lpstr>
      <vt:lpstr>Calibri</vt:lpstr>
      <vt:lpstr>Century Gothic</vt:lpstr>
      <vt:lpstr>Wingdings 2</vt:lpstr>
      <vt:lpstr>Quotable</vt:lpstr>
      <vt:lpstr>Analysis of Vanilla Rolling Horizon Evolution Parameters in General Video Game Playing</vt:lpstr>
      <vt:lpstr>Introduction</vt:lpstr>
      <vt:lpstr>RHEA in Game AI Literature</vt:lpstr>
      <vt:lpstr>Game AI</vt:lpstr>
      <vt:lpstr>General Video Game AI</vt:lpstr>
      <vt:lpstr>General Video Game AI Competition</vt:lpstr>
      <vt:lpstr>Rolling Horizon Evolution</vt:lpstr>
      <vt:lpstr>Approach</vt:lpstr>
      <vt:lpstr>20 Games from GVGAI corpus</vt:lpstr>
      <vt:lpstr>Results Overview</vt:lpstr>
      <vt:lpstr>Results – Population Variation (Deterministic)</vt:lpstr>
      <vt:lpstr>Results – Population Variation (Stochastic)</vt:lpstr>
      <vt:lpstr>Results – Individual Variation (Deterministic)</vt:lpstr>
      <vt:lpstr>Results – Individual Variation (Stochastic)</vt:lpstr>
      <vt:lpstr>Results – Random Search &amp; Increased Budget</vt:lpstr>
      <vt:lpstr>Results – RHEA vs MCTS</vt:lpstr>
      <vt:lpstr>Summary</vt:lpstr>
      <vt:lpstr>Conclusions</vt:lpstr>
      <vt:lpstr>Future Work</vt:lpstr>
      <vt:lpstr>PowerPoint Presentation</vt:lpstr>
      <vt:lpstr>Custom Show 1</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2017-02-27T11:49:12Z</dcterms:created>
  <dcterms:modified xsi:type="dcterms:W3CDTF">2017-04-25T10:50:18Z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TC034606069991</vt:lpwstr>
  </property>
</Properties>
</file>