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7"/>
  </p:notesMasterIdLst>
  <p:handoutMasterIdLst>
    <p:handoutMasterId r:id="rId38"/>
  </p:handoutMasterIdLst>
  <p:sldIdLst>
    <p:sldId id="256" r:id="rId4"/>
    <p:sldId id="296" r:id="rId5"/>
    <p:sldId id="346" r:id="rId6"/>
    <p:sldId id="307" r:id="rId7"/>
    <p:sldId id="324" r:id="rId8"/>
    <p:sldId id="320" r:id="rId9"/>
    <p:sldId id="336" r:id="rId10"/>
    <p:sldId id="308" r:id="rId11"/>
    <p:sldId id="329" r:id="rId12"/>
    <p:sldId id="330" r:id="rId13"/>
    <p:sldId id="339" r:id="rId14"/>
    <p:sldId id="340" r:id="rId15"/>
    <p:sldId id="341" r:id="rId16"/>
    <p:sldId id="342" r:id="rId17"/>
    <p:sldId id="338" r:id="rId18"/>
    <p:sldId id="309" r:id="rId19"/>
    <p:sldId id="350" r:id="rId20"/>
    <p:sldId id="332" r:id="rId21"/>
    <p:sldId id="352" r:id="rId22"/>
    <p:sldId id="353" r:id="rId23"/>
    <p:sldId id="354" r:id="rId24"/>
    <p:sldId id="355" r:id="rId25"/>
    <p:sldId id="356" r:id="rId26"/>
    <p:sldId id="310" r:id="rId27"/>
    <p:sldId id="333" r:id="rId28"/>
    <p:sldId id="347" r:id="rId29"/>
    <p:sldId id="351" r:id="rId30"/>
    <p:sldId id="348" r:id="rId31"/>
    <p:sldId id="349" r:id="rId32"/>
    <p:sldId id="311" r:id="rId33"/>
    <p:sldId id="344" r:id="rId34"/>
    <p:sldId id="345" r:id="rId35"/>
    <p:sldId id="312" r:id="rId3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BE1C37-7C99-4ADE-BF0F-46FC10B822A2}">
          <p14:sldIdLst>
            <p14:sldId id="256"/>
            <p14:sldId id="296"/>
            <p14:sldId id="346"/>
            <p14:sldId id="307"/>
            <p14:sldId id="324"/>
            <p14:sldId id="320"/>
            <p14:sldId id="336"/>
            <p14:sldId id="308"/>
            <p14:sldId id="329"/>
            <p14:sldId id="330"/>
            <p14:sldId id="339"/>
            <p14:sldId id="340"/>
            <p14:sldId id="341"/>
            <p14:sldId id="342"/>
            <p14:sldId id="338"/>
            <p14:sldId id="309"/>
            <p14:sldId id="350"/>
            <p14:sldId id="332"/>
            <p14:sldId id="352"/>
            <p14:sldId id="353"/>
            <p14:sldId id="354"/>
            <p14:sldId id="355"/>
            <p14:sldId id="356"/>
            <p14:sldId id="310"/>
            <p14:sldId id="333"/>
            <p14:sldId id="347"/>
            <p14:sldId id="351"/>
            <p14:sldId id="348"/>
            <p14:sldId id="349"/>
            <p14:sldId id="311"/>
            <p14:sldId id="344"/>
            <p14:sldId id="345"/>
            <p14:sldId id="312"/>
          </p14:sldIdLst>
        </p14:section>
      </p14:sectionLst>
    </p:ex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0E1"/>
    <a:srgbClr val="F3E57D"/>
    <a:srgbClr val="4ADC6D"/>
    <a:srgbClr val="E93C0D"/>
    <a:srgbClr val="F29476"/>
    <a:srgbClr val="F3700D"/>
    <a:srgbClr val="D3F286"/>
    <a:srgbClr val="F67B72"/>
    <a:srgbClr val="F8CD78"/>
    <a:srgbClr val="FFA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71985" autoAdjust="0"/>
  </p:normalViewPr>
  <p:slideViewPr>
    <p:cSldViewPr snapToGrid="0">
      <p:cViewPr varScale="1">
        <p:scale>
          <a:sx n="61" d="100"/>
          <a:sy n="61" d="100"/>
        </p:scale>
        <p:origin x="1430" y="58"/>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E6-40B8-9645-D8BDAE0F4D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E6-40B8-9645-D8BDAE0F4DB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E6-40B8-9645-D8BDAE0F4DB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E6-40B8-9645-D8BDAE0F4DB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E6-40B8-9645-D8BDAE0F4DB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0E6-40B8-9645-D8BDAE0F4DBE}"/>
              </c:ext>
            </c:extLst>
          </c:dPt>
          <c:dLbls>
            <c:dLbl>
              <c:idx val="3"/>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07345F"/>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7-C0E6-40B8-9645-D8BDAE0F4DBE}"/>
                </c:ext>
              </c:extLst>
            </c:dLbl>
            <c:dLbl>
              <c:idx val="4"/>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07345F"/>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C0E6-40B8-9645-D8BDAE0F4DBE}"/>
                </c:ext>
              </c:extLst>
            </c:dLbl>
            <c:dLbl>
              <c:idx val="5"/>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07345F"/>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B-C0E6-40B8-9645-D8BDAE0F4DBE}"/>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4"/>
                <c:pt idx="0">
                  <c:v>1st Qtr</c:v>
                </c:pt>
                <c:pt idx="1">
                  <c:v>2nd Qtr</c:v>
                </c:pt>
                <c:pt idx="2">
                  <c:v>3rd Qtr</c:v>
                </c:pt>
                <c:pt idx="3">
                  <c:v>4th Qtr</c:v>
                </c:pt>
              </c:strCache>
            </c:strRef>
          </c:cat>
          <c:val>
            <c:numRef>
              <c:f>Sheet1!$B$3:$B$8</c:f>
              <c:numCache>
                <c:formatCode>General</c:formatCode>
                <c:ptCount val="6"/>
                <c:pt idx="0">
                  <c:v>30</c:v>
                </c:pt>
                <c:pt idx="1">
                  <c:v>8.1999999999999993</c:v>
                </c:pt>
                <c:pt idx="2">
                  <c:v>5</c:v>
                </c:pt>
                <c:pt idx="3">
                  <c:v>2.4</c:v>
                </c:pt>
                <c:pt idx="4">
                  <c:v>0.6</c:v>
                </c:pt>
                <c:pt idx="5">
                  <c:v>0.4</c:v>
                </c:pt>
              </c:numCache>
            </c:numRef>
          </c:val>
          <c:extLst>
            <c:ext xmlns:c16="http://schemas.microsoft.com/office/drawing/2014/chart" uri="{C3380CC4-5D6E-409C-BE32-E72D297353CC}">
              <c16:uniqueId val="{0000000C-C0E6-40B8-9645-D8BDAE0F4DB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20-45E8-8ECF-3A532493D9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20-45E8-8ECF-3A532493D9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20-45E8-8ECF-3A532493D9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20-45E8-8ECF-3A532493D9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20-45E8-8ECF-3A532493D9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20-45E8-8ECF-3A532493D969}"/>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4"/>
                <c:pt idx="0">
                  <c:v>1st Qtr</c:v>
                </c:pt>
                <c:pt idx="1">
                  <c:v>2nd Qtr</c:v>
                </c:pt>
                <c:pt idx="2">
                  <c:v>3rd Qtr</c:v>
                </c:pt>
                <c:pt idx="3">
                  <c:v>4th Qtr</c:v>
                </c:pt>
              </c:strCache>
            </c:strRef>
          </c:cat>
          <c:val>
            <c:numRef>
              <c:f>Sheet1!$B$3:$B$8</c:f>
              <c:numCache>
                <c:formatCode>General</c:formatCode>
                <c:ptCount val="6"/>
                <c:pt idx="0">
                  <c:v>6</c:v>
                </c:pt>
                <c:pt idx="1">
                  <c:v>5</c:v>
                </c:pt>
                <c:pt idx="2">
                  <c:v>4</c:v>
                </c:pt>
                <c:pt idx="3">
                  <c:v>3</c:v>
                </c:pt>
                <c:pt idx="4">
                  <c:v>2</c:v>
                </c:pt>
                <c:pt idx="5">
                  <c:v>1</c:v>
                </c:pt>
              </c:numCache>
            </c:numRef>
          </c:val>
          <c:extLst>
            <c:ext xmlns:c16="http://schemas.microsoft.com/office/drawing/2014/chart" uri="{C3380CC4-5D6E-409C-BE32-E72D297353CC}">
              <c16:uniqueId val="{0000000C-BB20-45E8-8ECF-3A532493D96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E4569-8315-403E-B049-F04B8C135C8B}" type="doc">
      <dgm:prSet loTypeId="urn:microsoft.com/office/officeart/2005/8/layout/chart3" loCatId="relationship" qsTypeId="urn:microsoft.com/office/officeart/2005/8/quickstyle/simple1" qsCatId="simple" csTypeId="urn:microsoft.com/office/officeart/2005/8/colors/accent1_2" csCatId="accent1" phldr="1"/>
      <dgm:spPr/>
    </dgm:pt>
    <dgm:pt modelId="{541F8558-1CCE-455C-AF25-9B4EBF210580}">
      <dgm:prSet phldrT="[Text]"/>
      <dgm:spPr/>
      <dgm:t>
        <a:bodyPr/>
        <a:lstStyle/>
        <a:p>
          <a:r>
            <a:rPr lang="en-GB" dirty="0"/>
            <a:t>50</a:t>
          </a:r>
        </a:p>
      </dgm:t>
    </dgm:pt>
    <dgm:pt modelId="{24BC5EE9-AE45-4D69-BF07-3F8471565AF3}" type="parTrans" cxnId="{A17EDD98-8266-46BC-BBEA-9E7E64AA4B5B}">
      <dgm:prSet/>
      <dgm:spPr/>
      <dgm:t>
        <a:bodyPr/>
        <a:lstStyle/>
        <a:p>
          <a:endParaRPr lang="en-GB"/>
        </a:p>
      </dgm:t>
    </dgm:pt>
    <dgm:pt modelId="{CDC9B36D-A63C-4EFA-8DC4-011C48C51876}" type="sibTrans" cxnId="{A17EDD98-8266-46BC-BBEA-9E7E64AA4B5B}">
      <dgm:prSet/>
      <dgm:spPr/>
      <dgm:t>
        <a:bodyPr/>
        <a:lstStyle/>
        <a:p>
          <a:endParaRPr lang="en-GB"/>
        </a:p>
      </dgm:t>
    </dgm:pt>
    <dgm:pt modelId="{A69BF3F7-6D76-4FEA-89F2-1A55FAE45580}">
      <dgm:prSet phldrT="[Text]"/>
      <dgm:spPr>
        <a:solidFill>
          <a:schemeClr val="accent1"/>
        </a:solidFill>
      </dgm:spPr>
      <dgm:t>
        <a:bodyPr/>
        <a:lstStyle/>
        <a:p>
          <a:r>
            <a:rPr lang="en-GB" dirty="0"/>
            <a:t>30</a:t>
          </a:r>
        </a:p>
      </dgm:t>
    </dgm:pt>
    <dgm:pt modelId="{40709FC3-1BE5-4DDA-A535-4C9994516FCE}" type="parTrans" cxnId="{91EA51EE-5357-4447-B1C7-D69843CA03C2}">
      <dgm:prSet/>
      <dgm:spPr/>
      <dgm:t>
        <a:bodyPr/>
        <a:lstStyle/>
        <a:p>
          <a:endParaRPr lang="en-GB"/>
        </a:p>
      </dgm:t>
    </dgm:pt>
    <dgm:pt modelId="{2FD6A7EA-4144-464B-909A-5655C6D95E61}" type="sibTrans" cxnId="{91EA51EE-5357-4447-B1C7-D69843CA03C2}">
      <dgm:prSet/>
      <dgm:spPr/>
      <dgm:t>
        <a:bodyPr/>
        <a:lstStyle/>
        <a:p>
          <a:endParaRPr lang="en-GB"/>
        </a:p>
      </dgm:t>
    </dgm:pt>
    <dgm:pt modelId="{769F9474-19BC-4412-AC53-1AC45E62FF52}">
      <dgm:prSet phldrT="[Text]"/>
      <dgm:spPr>
        <a:solidFill>
          <a:schemeClr val="accent1"/>
        </a:solidFill>
      </dgm:spPr>
      <dgm:t>
        <a:bodyPr/>
        <a:lstStyle/>
        <a:p>
          <a:r>
            <a:rPr lang="en-GB" dirty="0"/>
            <a:t>8.2</a:t>
          </a:r>
        </a:p>
      </dgm:t>
    </dgm:pt>
    <dgm:pt modelId="{FEA88BDD-B065-4C34-88D7-FB9422C22B7D}" type="parTrans" cxnId="{60067526-8A96-41F4-B316-74704F290551}">
      <dgm:prSet/>
      <dgm:spPr/>
      <dgm:t>
        <a:bodyPr/>
        <a:lstStyle/>
        <a:p>
          <a:endParaRPr lang="en-GB"/>
        </a:p>
      </dgm:t>
    </dgm:pt>
    <dgm:pt modelId="{9DB2EABB-4309-47E3-9582-03CB5B0A763E}" type="sibTrans" cxnId="{60067526-8A96-41F4-B316-74704F290551}">
      <dgm:prSet/>
      <dgm:spPr/>
      <dgm:t>
        <a:bodyPr/>
        <a:lstStyle/>
        <a:p>
          <a:endParaRPr lang="en-GB"/>
        </a:p>
      </dgm:t>
    </dgm:pt>
    <dgm:pt modelId="{4C2C75EE-7BAB-41E1-B8A2-3B88BF840232}">
      <dgm:prSet phldrT="[Text]"/>
      <dgm:spPr/>
      <dgm:t>
        <a:bodyPr/>
        <a:lstStyle/>
        <a:p>
          <a:r>
            <a:rPr lang="en-GB" dirty="0"/>
            <a:t>5</a:t>
          </a:r>
        </a:p>
      </dgm:t>
    </dgm:pt>
    <dgm:pt modelId="{02A6D4E7-EBEF-41CF-B728-0FD93DCA0602}" type="parTrans" cxnId="{2DE80361-20E5-49F0-930C-959D9CA1A87E}">
      <dgm:prSet/>
      <dgm:spPr/>
      <dgm:t>
        <a:bodyPr/>
        <a:lstStyle/>
        <a:p>
          <a:endParaRPr lang="en-GB"/>
        </a:p>
      </dgm:t>
    </dgm:pt>
    <dgm:pt modelId="{BC86EE2C-EFB3-4522-B58A-508FD98CE64F}" type="sibTrans" cxnId="{2DE80361-20E5-49F0-930C-959D9CA1A87E}">
      <dgm:prSet/>
      <dgm:spPr/>
      <dgm:t>
        <a:bodyPr/>
        <a:lstStyle/>
        <a:p>
          <a:endParaRPr lang="en-GB"/>
        </a:p>
      </dgm:t>
    </dgm:pt>
    <dgm:pt modelId="{7E932548-F2DA-4A80-9B6A-9421165EE08A}">
      <dgm:prSet phldrT="[Text]"/>
      <dgm:spPr>
        <a:solidFill>
          <a:schemeClr val="accent1"/>
        </a:solidFill>
      </dgm:spPr>
      <dgm:t>
        <a:bodyPr/>
        <a:lstStyle/>
        <a:p>
          <a:r>
            <a:rPr lang="en-GB" dirty="0"/>
            <a:t>2.4</a:t>
          </a:r>
        </a:p>
      </dgm:t>
    </dgm:pt>
    <dgm:pt modelId="{93DC594A-9D58-4D47-A5AF-C8305375EC01}" type="parTrans" cxnId="{41570989-6284-440F-9812-D5286BB5BC72}">
      <dgm:prSet/>
      <dgm:spPr/>
      <dgm:t>
        <a:bodyPr/>
        <a:lstStyle/>
        <a:p>
          <a:endParaRPr lang="en-GB"/>
        </a:p>
      </dgm:t>
    </dgm:pt>
    <dgm:pt modelId="{8C3B5FD8-E441-436F-B827-F15282FDD630}" type="sibTrans" cxnId="{41570989-6284-440F-9812-D5286BB5BC72}">
      <dgm:prSet/>
      <dgm:spPr/>
      <dgm:t>
        <a:bodyPr/>
        <a:lstStyle/>
        <a:p>
          <a:endParaRPr lang="en-GB"/>
        </a:p>
      </dgm:t>
    </dgm:pt>
    <dgm:pt modelId="{7DFC2F98-5CDA-47B2-A88C-73308FC0156C}">
      <dgm:prSet phldrT="[Text]"/>
      <dgm:spPr/>
      <dgm:t>
        <a:bodyPr/>
        <a:lstStyle/>
        <a:p>
          <a:r>
            <a:rPr lang="en-GB" dirty="0"/>
            <a:t>0.6</a:t>
          </a:r>
        </a:p>
      </dgm:t>
    </dgm:pt>
    <dgm:pt modelId="{4648F0C8-3A39-4190-9AC3-C1EA182BB2F6}" type="parTrans" cxnId="{1E78870D-BB47-40F4-AF3D-263EF8E9C468}">
      <dgm:prSet/>
      <dgm:spPr/>
      <dgm:t>
        <a:bodyPr/>
        <a:lstStyle/>
        <a:p>
          <a:endParaRPr lang="en-GB"/>
        </a:p>
      </dgm:t>
    </dgm:pt>
    <dgm:pt modelId="{65871437-E500-4428-B5F0-9FFADBED00C6}" type="sibTrans" cxnId="{1E78870D-BB47-40F4-AF3D-263EF8E9C468}">
      <dgm:prSet/>
      <dgm:spPr/>
      <dgm:t>
        <a:bodyPr/>
        <a:lstStyle/>
        <a:p>
          <a:endParaRPr lang="en-GB"/>
        </a:p>
      </dgm:t>
    </dgm:pt>
    <dgm:pt modelId="{4A3038DF-5577-4D1B-ADF9-78BD1862E03E}">
      <dgm:prSet phldrT="[Text]"/>
      <dgm:spPr/>
      <dgm:t>
        <a:bodyPr/>
        <a:lstStyle/>
        <a:p>
          <a:r>
            <a:rPr lang="en-GB" dirty="0"/>
            <a:t>0.4</a:t>
          </a:r>
        </a:p>
      </dgm:t>
    </dgm:pt>
    <dgm:pt modelId="{D84EBAA1-D819-4515-971E-EC89C2287BB5}" type="parTrans" cxnId="{BF184B00-56AC-4C29-819D-41328B4F5F17}">
      <dgm:prSet/>
      <dgm:spPr/>
      <dgm:t>
        <a:bodyPr/>
        <a:lstStyle/>
        <a:p>
          <a:endParaRPr lang="en-GB"/>
        </a:p>
      </dgm:t>
    </dgm:pt>
    <dgm:pt modelId="{A1F84982-0150-498B-BABD-367DB1B62AD3}" type="sibTrans" cxnId="{BF184B00-56AC-4C29-819D-41328B4F5F17}">
      <dgm:prSet/>
      <dgm:spPr/>
      <dgm:t>
        <a:bodyPr/>
        <a:lstStyle/>
        <a:p>
          <a:endParaRPr lang="en-GB"/>
        </a:p>
      </dgm:t>
    </dgm:pt>
    <dgm:pt modelId="{1C591E7A-7804-417C-A996-85C58BA65A5B}" type="pres">
      <dgm:prSet presAssocID="{B74E4569-8315-403E-B049-F04B8C135C8B}" presName="compositeShape" presStyleCnt="0">
        <dgm:presLayoutVars>
          <dgm:chMax val="7"/>
          <dgm:dir/>
          <dgm:resizeHandles val="exact"/>
        </dgm:presLayoutVars>
      </dgm:prSet>
      <dgm:spPr/>
    </dgm:pt>
    <dgm:pt modelId="{98C09E4C-1828-44A9-A3F7-FD2FA391031D}" type="pres">
      <dgm:prSet presAssocID="{B74E4569-8315-403E-B049-F04B8C135C8B}" presName="wedge1" presStyleLbl="node1" presStyleIdx="0" presStyleCnt="7" custLinFactNeighborX="-2278" custLinFactNeighborY="5021"/>
      <dgm:spPr/>
    </dgm:pt>
    <dgm:pt modelId="{774DC7CE-015E-4984-AC31-FB1F011C32AE}" type="pres">
      <dgm:prSet presAssocID="{B74E4569-8315-403E-B049-F04B8C135C8B}" presName="wedge1Tx" presStyleLbl="node1" presStyleIdx="0" presStyleCnt="7">
        <dgm:presLayoutVars>
          <dgm:chMax val="0"/>
          <dgm:chPref val="0"/>
          <dgm:bulletEnabled val="1"/>
        </dgm:presLayoutVars>
      </dgm:prSet>
      <dgm:spPr/>
    </dgm:pt>
    <dgm:pt modelId="{99DC056F-8E5F-4AB1-890C-81BF0658F1FF}" type="pres">
      <dgm:prSet presAssocID="{B74E4569-8315-403E-B049-F04B8C135C8B}" presName="wedge2" presStyleLbl="node1" presStyleIdx="1" presStyleCnt="7" custLinFactNeighborX="48" custLinFactNeighborY="407"/>
      <dgm:spPr/>
    </dgm:pt>
    <dgm:pt modelId="{F886345B-0BDA-4D6E-8DB4-1130C206A73A}" type="pres">
      <dgm:prSet presAssocID="{B74E4569-8315-403E-B049-F04B8C135C8B}" presName="wedge2Tx" presStyleLbl="node1" presStyleIdx="1" presStyleCnt="7">
        <dgm:presLayoutVars>
          <dgm:chMax val="0"/>
          <dgm:chPref val="0"/>
          <dgm:bulletEnabled val="1"/>
        </dgm:presLayoutVars>
      </dgm:prSet>
      <dgm:spPr/>
    </dgm:pt>
    <dgm:pt modelId="{EFFAA20D-3979-4BF6-BA15-B54964C87DB6}" type="pres">
      <dgm:prSet presAssocID="{B74E4569-8315-403E-B049-F04B8C135C8B}" presName="wedge3" presStyleLbl="node1" presStyleIdx="2" presStyleCnt="7" custLinFactNeighborX="-356" custLinFactNeighborY="-218"/>
      <dgm:spPr/>
    </dgm:pt>
    <dgm:pt modelId="{0017D63B-6902-4171-8301-57A6530C04F0}" type="pres">
      <dgm:prSet presAssocID="{B74E4569-8315-403E-B049-F04B8C135C8B}" presName="wedge3Tx" presStyleLbl="node1" presStyleIdx="2" presStyleCnt="7">
        <dgm:presLayoutVars>
          <dgm:chMax val="0"/>
          <dgm:chPref val="0"/>
          <dgm:bulletEnabled val="1"/>
        </dgm:presLayoutVars>
      </dgm:prSet>
      <dgm:spPr/>
    </dgm:pt>
    <dgm:pt modelId="{9D2ED2BC-7548-46FE-B5FA-11011AF1F625}" type="pres">
      <dgm:prSet presAssocID="{B74E4569-8315-403E-B049-F04B8C135C8B}" presName="wedge4" presStyleLbl="node1" presStyleIdx="3" presStyleCnt="7"/>
      <dgm:spPr/>
    </dgm:pt>
    <dgm:pt modelId="{5402C73B-4627-4035-AC53-119A9D6812F2}" type="pres">
      <dgm:prSet presAssocID="{B74E4569-8315-403E-B049-F04B8C135C8B}" presName="wedge4Tx" presStyleLbl="node1" presStyleIdx="3" presStyleCnt="7">
        <dgm:presLayoutVars>
          <dgm:chMax val="0"/>
          <dgm:chPref val="0"/>
          <dgm:bulletEnabled val="1"/>
        </dgm:presLayoutVars>
      </dgm:prSet>
      <dgm:spPr/>
    </dgm:pt>
    <dgm:pt modelId="{6E550FF2-E5EE-404A-A6C7-8EC2CBF42B18}" type="pres">
      <dgm:prSet presAssocID="{B74E4569-8315-403E-B049-F04B8C135C8B}" presName="wedge5" presStyleLbl="node1" presStyleIdx="4" presStyleCnt="7" custLinFactNeighborX="71" custLinFactNeighborY="60"/>
      <dgm:spPr/>
    </dgm:pt>
    <dgm:pt modelId="{1A31D5A1-6B24-41AD-B719-3087D9BE09FC}" type="pres">
      <dgm:prSet presAssocID="{B74E4569-8315-403E-B049-F04B8C135C8B}" presName="wedge5Tx" presStyleLbl="node1" presStyleIdx="4" presStyleCnt="7">
        <dgm:presLayoutVars>
          <dgm:chMax val="0"/>
          <dgm:chPref val="0"/>
          <dgm:bulletEnabled val="1"/>
        </dgm:presLayoutVars>
      </dgm:prSet>
      <dgm:spPr/>
    </dgm:pt>
    <dgm:pt modelId="{D40062C9-B9E2-44C7-B40D-4F40687FB703}" type="pres">
      <dgm:prSet presAssocID="{B74E4569-8315-403E-B049-F04B8C135C8B}" presName="wedge6" presStyleLbl="node1" presStyleIdx="5" presStyleCnt="7"/>
      <dgm:spPr/>
    </dgm:pt>
    <dgm:pt modelId="{65C038D0-5F7D-4C92-BEEB-2628D0746158}" type="pres">
      <dgm:prSet presAssocID="{B74E4569-8315-403E-B049-F04B8C135C8B}" presName="wedge6Tx" presStyleLbl="node1" presStyleIdx="5" presStyleCnt="7">
        <dgm:presLayoutVars>
          <dgm:chMax val="0"/>
          <dgm:chPref val="0"/>
          <dgm:bulletEnabled val="1"/>
        </dgm:presLayoutVars>
      </dgm:prSet>
      <dgm:spPr/>
    </dgm:pt>
    <dgm:pt modelId="{A17BF10D-67DA-4FEC-B975-C75E47E5E074}" type="pres">
      <dgm:prSet presAssocID="{B74E4569-8315-403E-B049-F04B8C135C8B}" presName="wedge7" presStyleLbl="node1" presStyleIdx="6" presStyleCnt="7"/>
      <dgm:spPr/>
    </dgm:pt>
    <dgm:pt modelId="{D3A1CF87-097E-4D6A-9C5D-EB1727FA4D07}" type="pres">
      <dgm:prSet presAssocID="{B74E4569-8315-403E-B049-F04B8C135C8B}" presName="wedge7Tx" presStyleLbl="node1" presStyleIdx="6" presStyleCnt="7">
        <dgm:presLayoutVars>
          <dgm:chMax val="0"/>
          <dgm:chPref val="0"/>
          <dgm:bulletEnabled val="1"/>
        </dgm:presLayoutVars>
      </dgm:prSet>
      <dgm:spPr/>
    </dgm:pt>
  </dgm:ptLst>
  <dgm:cxnLst>
    <dgm:cxn modelId="{BF184B00-56AC-4C29-819D-41328B4F5F17}" srcId="{B74E4569-8315-403E-B049-F04B8C135C8B}" destId="{4A3038DF-5577-4D1B-ADF9-78BD1862E03E}" srcOrd="6" destOrd="0" parTransId="{D84EBAA1-D819-4515-971E-EC89C2287BB5}" sibTransId="{A1F84982-0150-498B-BABD-367DB1B62AD3}"/>
    <dgm:cxn modelId="{1E78870D-BB47-40F4-AF3D-263EF8E9C468}" srcId="{B74E4569-8315-403E-B049-F04B8C135C8B}" destId="{7DFC2F98-5CDA-47B2-A88C-73308FC0156C}" srcOrd="5" destOrd="0" parTransId="{4648F0C8-3A39-4190-9AC3-C1EA182BB2F6}" sibTransId="{65871437-E500-4428-B5F0-9FFADBED00C6}"/>
    <dgm:cxn modelId="{400E3C1E-410C-4F0B-B4C5-8CF7E2CBF547}" type="presOf" srcId="{4C2C75EE-7BAB-41E1-B8A2-3B88BF840232}" destId="{9D2ED2BC-7548-46FE-B5FA-11011AF1F625}" srcOrd="0" destOrd="0" presId="urn:microsoft.com/office/officeart/2005/8/layout/chart3"/>
    <dgm:cxn modelId="{60067526-8A96-41F4-B316-74704F290551}" srcId="{B74E4569-8315-403E-B049-F04B8C135C8B}" destId="{769F9474-19BC-4412-AC53-1AC45E62FF52}" srcOrd="2" destOrd="0" parTransId="{FEA88BDD-B065-4C34-88D7-FB9422C22B7D}" sibTransId="{9DB2EABB-4309-47E3-9582-03CB5B0A763E}"/>
    <dgm:cxn modelId="{2DE80361-20E5-49F0-930C-959D9CA1A87E}" srcId="{B74E4569-8315-403E-B049-F04B8C135C8B}" destId="{4C2C75EE-7BAB-41E1-B8A2-3B88BF840232}" srcOrd="3" destOrd="0" parTransId="{02A6D4E7-EBEF-41CF-B728-0FD93DCA0602}" sibTransId="{BC86EE2C-EFB3-4522-B58A-508FD98CE64F}"/>
    <dgm:cxn modelId="{56436B61-53E1-4D61-BFC8-311A6D9402CB}" type="presOf" srcId="{541F8558-1CCE-455C-AF25-9B4EBF210580}" destId="{98C09E4C-1828-44A9-A3F7-FD2FA391031D}" srcOrd="0" destOrd="0" presId="urn:microsoft.com/office/officeart/2005/8/layout/chart3"/>
    <dgm:cxn modelId="{17335362-1C2D-43D2-B81C-4E8367B29D97}" type="presOf" srcId="{7DFC2F98-5CDA-47B2-A88C-73308FC0156C}" destId="{65C038D0-5F7D-4C92-BEEB-2628D0746158}" srcOrd="1" destOrd="0" presId="urn:microsoft.com/office/officeart/2005/8/layout/chart3"/>
    <dgm:cxn modelId="{97FB4752-863E-41AF-887B-9096A0646E90}" type="presOf" srcId="{769F9474-19BC-4412-AC53-1AC45E62FF52}" destId="{EFFAA20D-3979-4BF6-BA15-B54964C87DB6}" srcOrd="0" destOrd="0" presId="urn:microsoft.com/office/officeart/2005/8/layout/chart3"/>
    <dgm:cxn modelId="{41570989-6284-440F-9812-D5286BB5BC72}" srcId="{B74E4569-8315-403E-B049-F04B8C135C8B}" destId="{7E932548-F2DA-4A80-9B6A-9421165EE08A}" srcOrd="4" destOrd="0" parTransId="{93DC594A-9D58-4D47-A5AF-C8305375EC01}" sibTransId="{8C3B5FD8-E441-436F-B827-F15282FDD630}"/>
    <dgm:cxn modelId="{BBD3D88A-C1F5-4153-9AD6-24991413E270}" type="presOf" srcId="{A69BF3F7-6D76-4FEA-89F2-1A55FAE45580}" destId="{99DC056F-8E5F-4AB1-890C-81BF0658F1FF}" srcOrd="0" destOrd="0" presId="urn:microsoft.com/office/officeart/2005/8/layout/chart3"/>
    <dgm:cxn modelId="{A17EDD98-8266-46BC-BBEA-9E7E64AA4B5B}" srcId="{B74E4569-8315-403E-B049-F04B8C135C8B}" destId="{541F8558-1CCE-455C-AF25-9B4EBF210580}" srcOrd="0" destOrd="0" parTransId="{24BC5EE9-AE45-4D69-BF07-3F8471565AF3}" sibTransId="{CDC9B36D-A63C-4EFA-8DC4-011C48C51876}"/>
    <dgm:cxn modelId="{ECE9C79B-529F-4CCC-B7B6-C6F777B9C456}" type="presOf" srcId="{541F8558-1CCE-455C-AF25-9B4EBF210580}" destId="{774DC7CE-015E-4984-AC31-FB1F011C32AE}" srcOrd="1" destOrd="0" presId="urn:microsoft.com/office/officeart/2005/8/layout/chart3"/>
    <dgm:cxn modelId="{C6062EA4-9AC4-4626-BF63-C9E440FB8455}" type="presOf" srcId="{4A3038DF-5577-4D1B-ADF9-78BD1862E03E}" destId="{D3A1CF87-097E-4D6A-9C5D-EB1727FA4D07}" srcOrd="1" destOrd="0" presId="urn:microsoft.com/office/officeart/2005/8/layout/chart3"/>
    <dgm:cxn modelId="{384FF9AB-AAF1-47F5-8328-DFEB9BC32399}" type="presOf" srcId="{4C2C75EE-7BAB-41E1-B8A2-3B88BF840232}" destId="{5402C73B-4627-4035-AC53-119A9D6812F2}" srcOrd="1" destOrd="0" presId="urn:microsoft.com/office/officeart/2005/8/layout/chart3"/>
    <dgm:cxn modelId="{0F8324C7-3AE2-4A17-BA8C-6DDAFA83A003}" type="presOf" srcId="{7DFC2F98-5CDA-47B2-A88C-73308FC0156C}" destId="{D40062C9-B9E2-44C7-B40D-4F40687FB703}" srcOrd="0" destOrd="0" presId="urn:microsoft.com/office/officeart/2005/8/layout/chart3"/>
    <dgm:cxn modelId="{60DED8D8-CCBC-4E3D-86F0-765B3B191A38}" type="presOf" srcId="{B74E4569-8315-403E-B049-F04B8C135C8B}" destId="{1C591E7A-7804-417C-A996-85C58BA65A5B}" srcOrd="0" destOrd="0" presId="urn:microsoft.com/office/officeart/2005/8/layout/chart3"/>
    <dgm:cxn modelId="{4ACCF6DC-83E9-4200-A28A-1AB176F76AC2}" type="presOf" srcId="{7E932548-F2DA-4A80-9B6A-9421165EE08A}" destId="{1A31D5A1-6B24-41AD-B719-3087D9BE09FC}" srcOrd="1" destOrd="0" presId="urn:microsoft.com/office/officeart/2005/8/layout/chart3"/>
    <dgm:cxn modelId="{91EA51EE-5357-4447-B1C7-D69843CA03C2}" srcId="{B74E4569-8315-403E-B049-F04B8C135C8B}" destId="{A69BF3F7-6D76-4FEA-89F2-1A55FAE45580}" srcOrd="1" destOrd="0" parTransId="{40709FC3-1BE5-4DDA-A535-4C9994516FCE}" sibTransId="{2FD6A7EA-4144-464B-909A-5655C6D95E61}"/>
    <dgm:cxn modelId="{B88B99F8-39FF-49A5-B19C-B54C88C29C0C}" type="presOf" srcId="{A69BF3F7-6D76-4FEA-89F2-1A55FAE45580}" destId="{F886345B-0BDA-4D6E-8DB4-1130C206A73A}" srcOrd="1" destOrd="0" presId="urn:microsoft.com/office/officeart/2005/8/layout/chart3"/>
    <dgm:cxn modelId="{DCAD5FFC-FDE0-40C1-8546-8BF16123FB94}" type="presOf" srcId="{769F9474-19BC-4412-AC53-1AC45E62FF52}" destId="{0017D63B-6902-4171-8301-57A6530C04F0}" srcOrd="1" destOrd="0" presId="urn:microsoft.com/office/officeart/2005/8/layout/chart3"/>
    <dgm:cxn modelId="{CF458AFD-0F37-4D82-A21C-1090637B4C0B}" type="presOf" srcId="{4A3038DF-5577-4D1B-ADF9-78BD1862E03E}" destId="{A17BF10D-67DA-4FEC-B975-C75E47E5E074}" srcOrd="0" destOrd="0" presId="urn:microsoft.com/office/officeart/2005/8/layout/chart3"/>
    <dgm:cxn modelId="{9DABD0FF-EA4A-4472-AA24-7B0045D596FF}" type="presOf" srcId="{7E932548-F2DA-4A80-9B6A-9421165EE08A}" destId="{6E550FF2-E5EE-404A-A6C7-8EC2CBF42B18}" srcOrd="0" destOrd="0" presId="urn:microsoft.com/office/officeart/2005/8/layout/chart3"/>
    <dgm:cxn modelId="{3A24FDC8-529E-4C25-844C-F5A042661CED}" type="presParOf" srcId="{1C591E7A-7804-417C-A996-85C58BA65A5B}" destId="{98C09E4C-1828-44A9-A3F7-FD2FA391031D}" srcOrd="0" destOrd="0" presId="urn:microsoft.com/office/officeart/2005/8/layout/chart3"/>
    <dgm:cxn modelId="{B1904CE8-EDDE-4D3A-B0F8-602920381CAB}" type="presParOf" srcId="{1C591E7A-7804-417C-A996-85C58BA65A5B}" destId="{774DC7CE-015E-4984-AC31-FB1F011C32AE}" srcOrd="1" destOrd="0" presId="urn:microsoft.com/office/officeart/2005/8/layout/chart3"/>
    <dgm:cxn modelId="{E3B3E019-EA93-4A30-ACBF-FEB40256DB26}" type="presParOf" srcId="{1C591E7A-7804-417C-A996-85C58BA65A5B}" destId="{99DC056F-8E5F-4AB1-890C-81BF0658F1FF}" srcOrd="2" destOrd="0" presId="urn:microsoft.com/office/officeart/2005/8/layout/chart3"/>
    <dgm:cxn modelId="{39AAF59D-530B-4E0B-A143-1302BA71FF81}" type="presParOf" srcId="{1C591E7A-7804-417C-A996-85C58BA65A5B}" destId="{F886345B-0BDA-4D6E-8DB4-1130C206A73A}" srcOrd="3" destOrd="0" presId="urn:microsoft.com/office/officeart/2005/8/layout/chart3"/>
    <dgm:cxn modelId="{31F86862-6D90-40E3-B88B-81732507BC58}" type="presParOf" srcId="{1C591E7A-7804-417C-A996-85C58BA65A5B}" destId="{EFFAA20D-3979-4BF6-BA15-B54964C87DB6}" srcOrd="4" destOrd="0" presId="urn:microsoft.com/office/officeart/2005/8/layout/chart3"/>
    <dgm:cxn modelId="{462FB51F-BB3A-4860-96CE-18CABD41A2BA}" type="presParOf" srcId="{1C591E7A-7804-417C-A996-85C58BA65A5B}" destId="{0017D63B-6902-4171-8301-57A6530C04F0}" srcOrd="5" destOrd="0" presId="urn:microsoft.com/office/officeart/2005/8/layout/chart3"/>
    <dgm:cxn modelId="{27F55CC7-0563-4E99-A3D2-011F8C33B4BE}" type="presParOf" srcId="{1C591E7A-7804-417C-A996-85C58BA65A5B}" destId="{9D2ED2BC-7548-46FE-B5FA-11011AF1F625}" srcOrd="6" destOrd="0" presId="urn:microsoft.com/office/officeart/2005/8/layout/chart3"/>
    <dgm:cxn modelId="{E93884A6-0EE9-48B4-B48B-E113F1D60965}" type="presParOf" srcId="{1C591E7A-7804-417C-A996-85C58BA65A5B}" destId="{5402C73B-4627-4035-AC53-119A9D6812F2}" srcOrd="7" destOrd="0" presId="urn:microsoft.com/office/officeart/2005/8/layout/chart3"/>
    <dgm:cxn modelId="{D10352C9-813F-4FD4-AB2E-D224224DCBE7}" type="presParOf" srcId="{1C591E7A-7804-417C-A996-85C58BA65A5B}" destId="{6E550FF2-E5EE-404A-A6C7-8EC2CBF42B18}" srcOrd="8" destOrd="0" presId="urn:microsoft.com/office/officeart/2005/8/layout/chart3"/>
    <dgm:cxn modelId="{9F1B46DD-3553-41DC-A2AB-6BEB18D46542}" type="presParOf" srcId="{1C591E7A-7804-417C-A996-85C58BA65A5B}" destId="{1A31D5A1-6B24-41AD-B719-3087D9BE09FC}" srcOrd="9" destOrd="0" presId="urn:microsoft.com/office/officeart/2005/8/layout/chart3"/>
    <dgm:cxn modelId="{1A94E86A-A135-4A1B-B9E8-DA9FA4365535}" type="presParOf" srcId="{1C591E7A-7804-417C-A996-85C58BA65A5B}" destId="{D40062C9-B9E2-44C7-B40D-4F40687FB703}" srcOrd="10" destOrd="0" presId="urn:microsoft.com/office/officeart/2005/8/layout/chart3"/>
    <dgm:cxn modelId="{93A45C56-070E-433A-A241-D0AFD9236A78}" type="presParOf" srcId="{1C591E7A-7804-417C-A996-85C58BA65A5B}" destId="{65C038D0-5F7D-4C92-BEEB-2628D0746158}" srcOrd="11" destOrd="0" presId="urn:microsoft.com/office/officeart/2005/8/layout/chart3"/>
    <dgm:cxn modelId="{E670FB91-1B5C-4ECA-94A3-D019C13BD971}" type="presParOf" srcId="{1C591E7A-7804-417C-A996-85C58BA65A5B}" destId="{A17BF10D-67DA-4FEC-B975-C75E47E5E074}" srcOrd="12" destOrd="0" presId="urn:microsoft.com/office/officeart/2005/8/layout/chart3"/>
    <dgm:cxn modelId="{0F730044-A28E-4CDF-B876-7EEA49F09A63}" type="presParOf" srcId="{1C591E7A-7804-417C-A996-85C58BA65A5B}" destId="{D3A1CF87-097E-4D6A-9C5D-EB1727FA4D07}" srcOrd="13" destOrd="0" presId="urn:microsoft.com/office/officeart/2005/8/layout/char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E4569-8315-403E-B049-F04B8C135C8B}" type="doc">
      <dgm:prSet loTypeId="urn:microsoft.com/office/officeart/2005/8/layout/chart3" loCatId="relationship" qsTypeId="urn:microsoft.com/office/officeart/2005/8/quickstyle/simple1" qsCatId="simple" csTypeId="urn:microsoft.com/office/officeart/2005/8/colors/accent1_2" csCatId="accent1" phldr="1"/>
      <dgm:spPr/>
    </dgm:pt>
    <dgm:pt modelId="{541F8558-1CCE-455C-AF25-9B4EBF210580}">
      <dgm:prSet phldrT="[Text]"/>
      <dgm:spPr/>
      <dgm:t>
        <a:bodyPr/>
        <a:lstStyle/>
        <a:p>
          <a:r>
            <a:rPr lang="en-GB" dirty="0"/>
            <a:t>50</a:t>
          </a:r>
        </a:p>
      </dgm:t>
    </dgm:pt>
    <dgm:pt modelId="{24BC5EE9-AE45-4D69-BF07-3F8471565AF3}" type="parTrans" cxnId="{A17EDD98-8266-46BC-BBEA-9E7E64AA4B5B}">
      <dgm:prSet/>
      <dgm:spPr/>
      <dgm:t>
        <a:bodyPr/>
        <a:lstStyle/>
        <a:p>
          <a:endParaRPr lang="en-GB"/>
        </a:p>
      </dgm:t>
    </dgm:pt>
    <dgm:pt modelId="{CDC9B36D-A63C-4EFA-8DC4-011C48C51876}" type="sibTrans" cxnId="{A17EDD98-8266-46BC-BBEA-9E7E64AA4B5B}">
      <dgm:prSet/>
      <dgm:spPr/>
      <dgm:t>
        <a:bodyPr/>
        <a:lstStyle/>
        <a:p>
          <a:endParaRPr lang="en-GB"/>
        </a:p>
      </dgm:t>
    </dgm:pt>
    <dgm:pt modelId="{A69BF3F7-6D76-4FEA-89F2-1A55FAE45580}">
      <dgm:prSet phldrT="[Text]"/>
      <dgm:spPr>
        <a:solidFill>
          <a:schemeClr val="accent4"/>
        </a:solidFill>
      </dgm:spPr>
      <dgm:t>
        <a:bodyPr/>
        <a:lstStyle/>
        <a:p>
          <a:r>
            <a:rPr lang="en-GB" dirty="0"/>
            <a:t>30</a:t>
          </a:r>
        </a:p>
      </dgm:t>
    </dgm:pt>
    <dgm:pt modelId="{40709FC3-1BE5-4DDA-A535-4C9994516FCE}" type="parTrans" cxnId="{91EA51EE-5357-4447-B1C7-D69843CA03C2}">
      <dgm:prSet/>
      <dgm:spPr/>
      <dgm:t>
        <a:bodyPr/>
        <a:lstStyle/>
        <a:p>
          <a:endParaRPr lang="en-GB"/>
        </a:p>
      </dgm:t>
    </dgm:pt>
    <dgm:pt modelId="{2FD6A7EA-4144-464B-909A-5655C6D95E61}" type="sibTrans" cxnId="{91EA51EE-5357-4447-B1C7-D69843CA03C2}">
      <dgm:prSet/>
      <dgm:spPr/>
      <dgm:t>
        <a:bodyPr/>
        <a:lstStyle/>
        <a:p>
          <a:endParaRPr lang="en-GB"/>
        </a:p>
      </dgm:t>
    </dgm:pt>
    <dgm:pt modelId="{769F9474-19BC-4412-AC53-1AC45E62FF52}">
      <dgm:prSet phldrT="[Text]"/>
      <dgm:spPr>
        <a:solidFill>
          <a:schemeClr val="accent4"/>
        </a:solidFill>
      </dgm:spPr>
      <dgm:t>
        <a:bodyPr/>
        <a:lstStyle/>
        <a:p>
          <a:r>
            <a:rPr lang="en-GB" dirty="0"/>
            <a:t>8.2</a:t>
          </a:r>
        </a:p>
      </dgm:t>
    </dgm:pt>
    <dgm:pt modelId="{FEA88BDD-B065-4C34-88D7-FB9422C22B7D}" type="parTrans" cxnId="{60067526-8A96-41F4-B316-74704F290551}">
      <dgm:prSet/>
      <dgm:spPr/>
      <dgm:t>
        <a:bodyPr/>
        <a:lstStyle/>
        <a:p>
          <a:endParaRPr lang="en-GB"/>
        </a:p>
      </dgm:t>
    </dgm:pt>
    <dgm:pt modelId="{9DB2EABB-4309-47E3-9582-03CB5B0A763E}" type="sibTrans" cxnId="{60067526-8A96-41F4-B316-74704F290551}">
      <dgm:prSet/>
      <dgm:spPr/>
      <dgm:t>
        <a:bodyPr/>
        <a:lstStyle/>
        <a:p>
          <a:endParaRPr lang="en-GB"/>
        </a:p>
      </dgm:t>
    </dgm:pt>
    <dgm:pt modelId="{4C2C75EE-7BAB-41E1-B8A2-3B88BF840232}">
      <dgm:prSet phldrT="[Text]"/>
      <dgm:spPr/>
      <dgm:t>
        <a:bodyPr/>
        <a:lstStyle/>
        <a:p>
          <a:r>
            <a:rPr lang="en-GB" dirty="0"/>
            <a:t>5</a:t>
          </a:r>
        </a:p>
      </dgm:t>
    </dgm:pt>
    <dgm:pt modelId="{02A6D4E7-EBEF-41CF-B728-0FD93DCA0602}" type="parTrans" cxnId="{2DE80361-20E5-49F0-930C-959D9CA1A87E}">
      <dgm:prSet/>
      <dgm:spPr/>
      <dgm:t>
        <a:bodyPr/>
        <a:lstStyle/>
        <a:p>
          <a:endParaRPr lang="en-GB"/>
        </a:p>
      </dgm:t>
    </dgm:pt>
    <dgm:pt modelId="{BC86EE2C-EFB3-4522-B58A-508FD98CE64F}" type="sibTrans" cxnId="{2DE80361-20E5-49F0-930C-959D9CA1A87E}">
      <dgm:prSet/>
      <dgm:spPr/>
      <dgm:t>
        <a:bodyPr/>
        <a:lstStyle/>
        <a:p>
          <a:endParaRPr lang="en-GB"/>
        </a:p>
      </dgm:t>
    </dgm:pt>
    <dgm:pt modelId="{7E932548-F2DA-4A80-9B6A-9421165EE08A}">
      <dgm:prSet phldrT="[Text]"/>
      <dgm:spPr>
        <a:solidFill>
          <a:schemeClr val="accent4"/>
        </a:solidFill>
      </dgm:spPr>
      <dgm:t>
        <a:bodyPr/>
        <a:lstStyle/>
        <a:p>
          <a:r>
            <a:rPr lang="en-GB" dirty="0"/>
            <a:t>2.4</a:t>
          </a:r>
        </a:p>
      </dgm:t>
    </dgm:pt>
    <dgm:pt modelId="{93DC594A-9D58-4D47-A5AF-C8305375EC01}" type="parTrans" cxnId="{41570989-6284-440F-9812-D5286BB5BC72}">
      <dgm:prSet/>
      <dgm:spPr/>
      <dgm:t>
        <a:bodyPr/>
        <a:lstStyle/>
        <a:p>
          <a:endParaRPr lang="en-GB"/>
        </a:p>
      </dgm:t>
    </dgm:pt>
    <dgm:pt modelId="{8C3B5FD8-E441-436F-B827-F15282FDD630}" type="sibTrans" cxnId="{41570989-6284-440F-9812-D5286BB5BC72}">
      <dgm:prSet/>
      <dgm:spPr/>
      <dgm:t>
        <a:bodyPr/>
        <a:lstStyle/>
        <a:p>
          <a:endParaRPr lang="en-GB"/>
        </a:p>
      </dgm:t>
    </dgm:pt>
    <dgm:pt modelId="{7DFC2F98-5CDA-47B2-A88C-73308FC0156C}">
      <dgm:prSet phldrT="[Text]"/>
      <dgm:spPr/>
      <dgm:t>
        <a:bodyPr/>
        <a:lstStyle/>
        <a:p>
          <a:r>
            <a:rPr lang="en-GB" dirty="0"/>
            <a:t>0.6</a:t>
          </a:r>
        </a:p>
      </dgm:t>
    </dgm:pt>
    <dgm:pt modelId="{4648F0C8-3A39-4190-9AC3-C1EA182BB2F6}" type="parTrans" cxnId="{1E78870D-BB47-40F4-AF3D-263EF8E9C468}">
      <dgm:prSet/>
      <dgm:spPr/>
      <dgm:t>
        <a:bodyPr/>
        <a:lstStyle/>
        <a:p>
          <a:endParaRPr lang="en-GB"/>
        </a:p>
      </dgm:t>
    </dgm:pt>
    <dgm:pt modelId="{65871437-E500-4428-B5F0-9FFADBED00C6}" type="sibTrans" cxnId="{1E78870D-BB47-40F4-AF3D-263EF8E9C468}">
      <dgm:prSet/>
      <dgm:spPr/>
      <dgm:t>
        <a:bodyPr/>
        <a:lstStyle/>
        <a:p>
          <a:endParaRPr lang="en-GB"/>
        </a:p>
      </dgm:t>
    </dgm:pt>
    <dgm:pt modelId="{4A3038DF-5577-4D1B-ADF9-78BD1862E03E}">
      <dgm:prSet phldrT="[Text]"/>
      <dgm:spPr/>
      <dgm:t>
        <a:bodyPr/>
        <a:lstStyle/>
        <a:p>
          <a:r>
            <a:rPr lang="en-GB" dirty="0"/>
            <a:t>0.4</a:t>
          </a:r>
        </a:p>
      </dgm:t>
    </dgm:pt>
    <dgm:pt modelId="{D84EBAA1-D819-4515-971E-EC89C2287BB5}" type="parTrans" cxnId="{BF184B00-56AC-4C29-819D-41328B4F5F17}">
      <dgm:prSet/>
      <dgm:spPr/>
      <dgm:t>
        <a:bodyPr/>
        <a:lstStyle/>
        <a:p>
          <a:endParaRPr lang="en-GB"/>
        </a:p>
      </dgm:t>
    </dgm:pt>
    <dgm:pt modelId="{A1F84982-0150-498B-BABD-367DB1B62AD3}" type="sibTrans" cxnId="{BF184B00-56AC-4C29-819D-41328B4F5F17}">
      <dgm:prSet/>
      <dgm:spPr/>
      <dgm:t>
        <a:bodyPr/>
        <a:lstStyle/>
        <a:p>
          <a:endParaRPr lang="en-GB"/>
        </a:p>
      </dgm:t>
    </dgm:pt>
    <dgm:pt modelId="{1C591E7A-7804-417C-A996-85C58BA65A5B}" type="pres">
      <dgm:prSet presAssocID="{B74E4569-8315-403E-B049-F04B8C135C8B}" presName="compositeShape" presStyleCnt="0">
        <dgm:presLayoutVars>
          <dgm:chMax val="7"/>
          <dgm:dir/>
          <dgm:resizeHandles val="exact"/>
        </dgm:presLayoutVars>
      </dgm:prSet>
      <dgm:spPr/>
    </dgm:pt>
    <dgm:pt modelId="{98C09E4C-1828-44A9-A3F7-FD2FA391031D}" type="pres">
      <dgm:prSet presAssocID="{B74E4569-8315-403E-B049-F04B8C135C8B}" presName="wedge1" presStyleLbl="node1" presStyleIdx="0" presStyleCnt="7" custLinFactNeighborX="-2278" custLinFactNeighborY="5021"/>
      <dgm:spPr/>
    </dgm:pt>
    <dgm:pt modelId="{774DC7CE-015E-4984-AC31-FB1F011C32AE}" type="pres">
      <dgm:prSet presAssocID="{B74E4569-8315-403E-B049-F04B8C135C8B}" presName="wedge1Tx" presStyleLbl="node1" presStyleIdx="0" presStyleCnt="7">
        <dgm:presLayoutVars>
          <dgm:chMax val="0"/>
          <dgm:chPref val="0"/>
          <dgm:bulletEnabled val="1"/>
        </dgm:presLayoutVars>
      </dgm:prSet>
      <dgm:spPr/>
    </dgm:pt>
    <dgm:pt modelId="{99DC056F-8E5F-4AB1-890C-81BF0658F1FF}" type="pres">
      <dgm:prSet presAssocID="{B74E4569-8315-403E-B049-F04B8C135C8B}" presName="wedge2" presStyleLbl="node1" presStyleIdx="1" presStyleCnt="7" custLinFactNeighborX="5494" custLinFactNeighborY="-1423"/>
      <dgm:spPr/>
    </dgm:pt>
    <dgm:pt modelId="{F886345B-0BDA-4D6E-8DB4-1130C206A73A}" type="pres">
      <dgm:prSet presAssocID="{B74E4569-8315-403E-B049-F04B8C135C8B}" presName="wedge2Tx" presStyleLbl="node1" presStyleIdx="1" presStyleCnt="7">
        <dgm:presLayoutVars>
          <dgm:chMax val="0"/>
          <dgm:chPref val="0"/>
          <dgm:bulletEnabled val="1"/>
        </dgm:presLayoutVars>
      </dgm:prSet>
      <dgm:spPr/>
    </dgm:pt>
    <dgm:pt modelId="{EFFAA20D-3979-4BF6-BA15-B54964C87DB6}" type="pres">
      <dgm:prSet presAssocID="{B74E4569-8315-403E-B049-F04B8C135C8B}" presName="wedge3" presStyleLbl="node1" presStyleIdx="2" presStyleCnt="7" custLinFactNeighborX="5494" custLinFactNeighborY="3292"/>
      <dgm:spPr/>
    </dgm:pt>
    <dgm:pt modelId="{0017D63B-6902-4171-8301-57A6530C04F0}" type="pres">
      <dgm:prSet presAssocID="{B74E4569-8315-403E-B049-F04B8C135C8B}" presName="wedge3Tx" presStyleLbl="node1" presStyleIdx="2" presStyleCnt="7">
        <dgm:presLayoutVars>
          <dgm:chMax val="0"/>
          <dgm:chPref val="0"/>
          <dgm:bulletEnabled val="1"/>
        </dgm:presLayoutVars>
      </dgm:prSet>
      <dgm:spPr/>
    </dgm:pt>
    <dgm:pt modelId="{9D2ED2BC-7548-46FE-B5FA-11011AF1F625}" type="pres">
      <dgm:prSet presAssocID="{B74E4569-8315-403E-B049-F04B8C135C8B}" presName="wedge4" presStyleLbl="node1" presStyleIdx="3" presStyleCnt="7"/>
      <dgm:spPr/>
    </dgm:pt>
    <dgm:pt modelId="{5402C73B-4627-4035-AC53-119A9D6812F2}" type="pres">
      <dgm:prSet presAssocID="{B74E4569-8315-403E-B049-F04B8C135C8B}" presName="wedge4Tx" presStyleLbl="node1" presStyleIdx="3" presStyleCnt="7">
        <dgm:presLayoutVars>
          <dgm:chMax val="0"/>
          <dgm:chPref val="0"/>
          <dgm:bulletEnabled val="1"/>
        </dgm:presLayoutVars>
      </dgm:prSet>
      <dgm:spPr/>
    </dgm:pt>
    <dgm:pt modelId="{6E550FF2-E5EE-404A-A6C7-8EC2CBF42B18}" type="pres">
      <dgm:prSet presAssocID="{B74E4569-8315-403E-B049-F04B8C135C8B}" presName="wedge5" presStyleLbl="node1" presStyleIdx="4" presStyleCnt="7" custLinFactNeighborX="-4609" custLinFactNeighborY="3180"/>
      <dgm:spPr/>
    </dgm:pt>
    <dgm:pt modelId="{1A31D5A1-6B24-41AD-B719-3087D9BE09FC}" type="pres">
      <dgm:prSet presAssocID="{B74E4569-8315-403E-B049-F04B8C135C8B}" presName="wedge5Tx" presStyleLbl="node1" presStyleIdx="4" presStyleCnt="7">
        <dgm:presLayoutVars>
          <dgm:chMax val="0"/>
          <dgm:chPref val="0"/>
          <dgm:bulletEnabled val="1"/>
        </dgm:presLayoutVars>
      </dgm:prSet>
      <dgm:spPr/>
    </dgm:pt>
    <dgm:pt modelId="{D40062C9-B9E2-44C7-B40D-4F40687FB703}" type="pres">
      <dgm:prSet presAssocID="{B74E4569-8315-403E-B049-F04B8C135C8B}" presName="wedge6" presStyleLbl="node1" presStyleIdx="5" presStyleCnt="7"/>
      <dgm:spPr/>
    </dgm:pt>
    <dgm:pt modelId="{65C038D0-5F7D-4C92-BEEB-2628D0746158}" type="pres">
      <dgm:prSet presAssocID="{B74E4569-8315-403E-B049-F04B8C135C8B}" presName="wedge6Tx" presStyleLbl="node1" presStyleIdx="5" presStyleCnt="7">
        <dgm:presLayoutVars>
          <dgm:chMax val="0"/>
          <dgm:chPref val="0"/>
          <dgm:bulletEnabled val="1"/>
        </dgm:presLayoutVars>
      </dgm:prSet>
      <dgm:spPr/>
    </dgm:pt>
    <dgm:pt modelId="{A17BF10D-67DA-4FEC-B975-C75E47E5E074}" type="pres">
      <dgm:prSet presAssocID="{B74E4569-8315-403E-B049-F04B8C135C8B}" presName="wedge7" presStyleLbl="node1" presStyleIdx="6" presStyleCnt="7"/>
      <dgm:spPr/>
    </dgm:pt>
    <dgm:pt modelId="{D3A1CF87-097E-4D6A-9C5D-EB1727FA4D07}" type="pres">
      <dgm:prSet presAssocID="{B74E4569-8315-403E-B049-F04B8C135C8B}" presName="wedge7Tx" presStyleLbl="node1" presStyleIdx="6" presStyleCnt="7">
        <dgm:presLayoutVars>
          <dgm:chMax val="0"/>
          <dgm:chPref val="0"/>
          <dgm:bulletEnabled val="1"/>
        </dgm:presLayoutVars>
      </dgm:prSet>
      <dgm:spPr/>
    </dgm:pt>
  </dgm:ptLst>
  <dgm:cxnLst>
    <dgm:cxn modelId="{BF184B00-56AC-4C29-819D-41328B4F5F17}" srcId="{B74E4569-8315-403E-B049-F04B8C135C8B}" destId="{4A3038DF-5577-4D1B-ADF9-78BD1862E03E}" srcOrd="6" destOrd="0" parTransId="{D84EBAA1-D819-4515-971E-EC89C2287BB5}" sibTransId="{A1F84982-0150-498B-BABD-367DB1B62AD3}"/>
    <dgm:cxn modelId="{1E78870D-BB47-40F4-AF3D-263EF8E9C468}" srcId="{B74E4569-8315-403E-B049-F04B8C135C8B}" destId="{7DFC2F98-5CDA-47B2-A88C-73308FC0156C}" srcOrd="5" destOrd="0" parTransId="{4648F0C8-3A39-4190-9AC3-C1EA182BB2F6}" sibTransId="{65871437-E500-4428-B5F0-9FFADBED00C6}"/>
    <dgm:cxn modelId="{400E3C1E-410C-4F0B-B4C5-8CF7E2CBF547}" type="presOf" srcId="{4C2C75EE-7BAB-41E1-B8A2-3B88BF840232}" destId="{9D2ED2BC-7548-46FE-B5FA-11011AF1F625}" srcOrd="0" destOrd="0" presId="urn:microsoft.com/office/officeart/2005/8/layout/chart3"/>
    <dgm:cxn modelId="{60067526-8A96-41F4-B316-74704F290551}" srcId="{B74E4569-8315-403E-B049-F04B8C135C8B}" destId="{769F9474-19BC-4412-AC53-1AC45E62FF52}" srcOrd="2" destOrd="0" parTransId="{FEA88BDD-B065-4C34-88D7-FB9422C22B7D}" sibTransId="{9DB2EABB-4309-47E3-9582-03CB5B0A763E}"/>
    <dgm:cxn modelId="{2DE80361-20E5-49F0-930C-959D9CA1A87E}" srcId="{B74E4569-8315-403E-B049-F04B8C135C8B}" destId="{4C2C75EE-7BAB-41E1-B8A2-3B88BF840232}" srcOrd="3" destOrd="0" parTransId="{02A6D4E7-EBEF-41CF-B728-0FD93DCA0602}" sibTransId="{BC86EE2C-EFB3-4522-B58A-508FD98CE64F}"/>
    <dgm:cxn modelId="{56436B61-53E1-4D61-BFC8-311A6D9402CB}" type="presOf" srcId="{541F8558-1CCE-455C-AF25-9B4EBF210580}" destId="{98C09E4C-1828-44A9-A3F7-FD2FA391031D}" srcOrd="0" destOrd="0" presId="urn:microsoft.com/office/officeart/2005/8/layout/chart3"/>
    <dgm:cxn modelId="{17335362-1C2D-43D2-B81C-4E8367B29D97}" type="presOf" srcId="{7DFC2F98-5CDA-47B2-A88C-73308FC0156C}" destId="{65C038D0-5F7D-4C92-BEEB-2628D0746158}" srcOrd="1" destOrd="0" presId="urn:microsoft.com/office/officeart/2005/8/layout/chart3"/>
    <dgm:cxn modelId="{97FB4752-863E-41AF-887B-9096A0646E90}" type="presOf" srcId="{769F9474-19BC-4412-AC53-1AC45E62FF52}" destId="{EFFAA20D-3979-4BF6-BA15-B54964C87DB6}" srcOrd="0" destOrd="0" presId="urn:microsoft.com/office/officeart/2005/8/layout/chart3"/>
    <dgm:cxn modelId="{41570989-6284-440F-9812-D5286BB5BC72}" srcId="{B74E4569-8315-403E-B049-F04B8C135C8B}" destId="{7E932548-F2DA-4A80-9B6A-9421165EE08A}" srcOrd="4" destOrd="0" parTransId="{93DC594A-9D58-4D47-A5AF-C8305375EC01}" sibTransId="{8C3B5FD8-E441-436F-B827-F15282FDD630}"/>
    <dgm:cxn modelId="{BBD3D88A-C1F5-4153-9AD6-24991413E270}" type="presOf" srcId="{A69BF3F7-6D76-4FEA-89F2-1A55FAE45580}" destId="{99DC056F-8E5F-4AB1-890C-81BF0658F1FF}" srcOrd="0" destOrd="0" presId="urn:microsoft.com/office/officeart/2005/8/layout/chart3"/>
    <dgm:cxn modelId="{A17EDD98-8266-46BC-BBEA-9E7E64AA4B5B}" srcId="{B74E4569-8315-403E-B049-F04B8C135C8B}" destId="{541F8558-1CCE-455C-AF25-9B4EBF210580}" srcOrd="0" destOrd="0" parTransId="{24BC5EE9-AE45-4D69-BF07-3F8471565AF3}" sibTransId="{CDC9B36D-A63C-4EFA-8DC4-011C48C51876}"/>
    <dgm:cxn modelId="{ECE9C79B-529F-4CCC-B7B6-C6F777B9C456}" type="presOf" srcId="{541F8558-1CCE-455C-AF25-9B4EBF210580}" destId="{774DC7CE-015E-4984-AC31-FB1F011C32AE}" srcOrd="1" destOrd="0" presId="urn:microsoft.com/office/officeart/2005/8/layout/chart3"/>
    <dgm:cxn modelId="{C6062EA4-9AC4-4626-BF63-C9E440FB8455}" type="presOf" srcId="{4A3038DF-5577-4D1B-ADF9-78BD1862E03E}" destId="{D3A1CF87-097E-4D6A-9C5D-EB1727FA4D07}" srcOrd="1" destOrd="0" presId="urn:microsoft.com/office/officeart/2005/8/layout/chart3"/>
    <dgm:cxn modelId="{384FF9AB-AAF1-47F5-8328-DFEB9BC32399}" type="presOf" srcId="{4C2C75EE-7BAB-41E1-B8A2-3B88BF840232}" destId="{5402C73B-4627-4035-AC53-119A9D6812F2}" srcOrd="1" destOrd="0" presId="urn:microsoft.com/office/officeart/2005/8/layout/chart3"/>
    <dgm:cxn modelId="{0F8324C7-3AE2-4A17-BA8C-6DDAFA83A003}" type="presOf" srcId="{7DFC2F98-5CDA-47B2-A88C-73308FC0156C}" destId="{D40062C9-B9E2-44C7-B40D-4F40687FB703}" srcOrd="0" destOrd="0" presId="urn:microsoft.com/office/officeart/2005/8/layout/chart3"/>
    <dgm:cxn modelId="{60DED8D8-CCBC-4E3D-86F0-765B3B191A38}" type="presOf" srcId="{B74E4569-8315-403E-B049-F04B8C135C8B}" destId="{1C591E7A-7804-417C-A996-85C58BA65A5B}" srcOrd="0" destOrd="0" presId="urn:microsoft.com/office/officeart/2005/8/layout/chart3"/>
    <dgm:cxn modelId="{4ACCF6DC-83E9-4200-A28A-1AB176F76AC2}" type="presOf" srcId="{7E932548-F2DA-4A80-9B6A-9421165EE08A}" destId="{1A31D5A1-6B24-41AD-B719-3087D9BE09FC}" srcOrd="1" destOrd="0" presId="urn:microsoft.com/office/officeart/2005/8/layout/chart3"/>
    <dgm:cxn modelId="{91EA51EE-5357-4447-B1C7-D69843CA03C2}" srcId="{B74E4569-8315-403E-B049-F04B8C135C8B}" destId="{A69BF3F7-6D76-4FEA-89F2-1A55FAE45580}" srcOrd="1" destOrd="0" parTransId="{40709FC3-1BE5-4DDA-A535-4C9994516FCE}" sibTransId="{2FD6A7EA-4144-464B-909A-5655C6D95E61}"/>
    <dgm:cxn modelId="{B88B99F8-39FF-49A5-B19C-B54C88C29C0C}" type="presOf" srcId="{A69BF3F7-6D76-4FEA-89F2-1A55FAE45580}" destId="{F886345B-0BDA-4D6E-8DB4-1130C206A73A}" srcOrd="1" destOrd="0" presId="urn:microsoft.com/office/officeart/2005/8/layout/chart3"/>
    <dgm:cxn modelId="{DCAD5FFC-FDE0-40C1-8546-8BF16123FB94}" type="presOf" srcId="{769F9474-19BC-4412-AC53-1AC45E62FF52}" destId="{0017D63B-6902-4171-8301-57A6530C04F0}" srcOrd="1" destOrd="0" presId="urn:microsoft.com/office/officeart/2005/8/layout/chart3"/>
    <dgm:cxn modelId="{CF458AFD-0F37-4D82-A21C-1090637B4C0B}" type="presOf" srcId="{4A3038DF-5577-4D1B-ADF9-78BD1862E03E}" destId="{A17BF10D-67DA-4FEC-B975-C75E47E5E074}" srcOrd="0" destOrd="0" presId="urn:microsoft.com/office/officeart/2005/8/layout/chart3"/>
    <dgm:cxn modelId="{9DABD0FF-EA4A-4472-AA24-7B0045D596FF}" type="presOf" srcId="{7E932548-F2DA-4A80-9B6A-9421165EE08A}" destId="{6E550FF2-E5EE-404A-A6C7-8EC2CBF42B18}" srcOrd="0" destOrd="0" presId="urn:microsoft.com/office/officeart/2005/8/layout/chart3"/>
    <dgm:cxn modelId="{3A24FDC8-529E-4C25-844C-F5A042661CED}" type="presParOf" srcId="{1C591E7A-7804-417C-A996-85C58BA65A5B}" destId="{98C09E4C-1828-44A9-A3F7-FD2FA391031D}" srcOrd="0" destOrd="0" presId="urn:microsoft.com/office/officeart/2005/8/layout/chart3"/>
    <dgm:cxn modelId="{B1904CE8-EDDE-4D3A-B0F8-602920381CAB}" type="presParOf" srcId="{1C591E7A-7804-417C-A996-85C58BA65A5B}" destId="{774DC7CE-015E-4984-AC31-FB1F011C32AE}" srcOrd="1" destOrd="0" presId="urn:microsoft.com/office/officeart/2005/8/layout/chart3"/>
    <dgm:cxn modelId="{E3B3E019-EA93-4A30-ACBF-FEB40256DB26}" type="presParOf" srcId="{1C591E7A-7804-417C-A996-85C58BA65A5B}" destId="{99DC056F-8E5F-4AB1-890C-81BF0658F1FF}" srcOrd="2" destOrd="0" presId="urn:microsoft.com/office/officeart/2005/8/layout/chart3"/>
    <dgm:cxn modelId="{39AAF59D-530B-4E0B-A143-1302BA71FF81}" type="presParOf" srcId="{1C591E7A-7804-417C-A996-85C58BA65A5B}" destId="{F886345B-0BDA-4D6E-8DB4-1130C206A73A}" srcOrd="3" destOrd="0" presId="urn:microsoft.com/office/officeart/2005/8/layout/chart3"/>
    <dgm:cxn modelId="{31F86862-6D90-40E3-B88B-81732507BC58}" type="presParOf" srcId="{1C591E7A-7804-417C-A996-85C58BA65A5B}" destId="{EFFAA20D-3979-4BF6-BA15-B54964C87DB6}" srcOrd="4" destOrd="0" presId="urn:microsoft.com/office/officeart/2005/8/layout/chart3"/>
    <dgm:cxn modelId="{462FB51F-BB3A-4860-96CE-18CABD41A2BA}" type="presParOf" srcId="{1C591E7A-7804-417C-A996-85C58BA65A5B}" destId="{0017D63B-6902-4171-8301-57A6530C04F0}" srcOrd="5" destOrd="0" presId="urn:microsoft.com/office/officeart/2005/8/layout/chart3"/>
    <dgm:cxn modelId="{27F55CC7-0563-4E99-A3D2-011F8C33B4BE}" type="presParOf" srcId="{1C591E7A-7804-417C-A996-85C58BA65A5B}" destId="{9D2ED2BC-7548-46FE-B5FA-11011AF1F625}" srcOrd="6" destOrd="0" presId="urn:microsoft.com/office/officeart/2005/8/layout/chart3"/>
    <dgm:cxn modelId="{E93884A6-0EE9-48B4-B48B-E113F1D60965}" type="presParOf" srcId="{1C591E7A-7804-417C-A996-85C58BA65A5B}" destId="{5402C73B-4627-4035-AC53-119A9D6812F2}" srcOrd="7" destOrd="0" presId="urn:microsoft.com/office/officeart/2005/8/layout/chart3"/>
    <dgm:cxn modelId="{D10352C9-813F-4FD4-AB2E-D224224DCBE7}" type="presParOf" srcId="{1C591E7A-7804-417C-A996-85C58BA65A5B}" destId="{6E550FF2-E5EE-404A-A6C7-8EC2CBF42B18}" srcOrd="8" destOrd="0" presId="urn:microsoft.com/office/officeart/2005/8/layout/chart3"/>
    <dgm:cxn modelId="{9F1B46DD-3553-41DC-A2AB-6BEB18D46542}" type="presParOf" srcId="{1C591E7A-7804-417C-A996-85C58BA65A5B}" destId="{1A31D5A1-6B24-41AD-B719-3087D9BE09FC}" srcOrd="9" destOrd="0" presId="urn:microsoft.com/office/officeart/2005/8/layout/chart3"/>
    <dgm:cxn modelId="{1A94E86A-A135-4A1B-B9E8-DA9FA4365535}" type="presParOf" srcId="{1C591E7A-7804-417C-A996-85C58BA65A5B}" destId="{D40062C9-B9E2-44C7-B40D-4F40687FB703}" srcOrd="10" destOrd="0" presId="urn:microsoft.com/office/officeart/2005/8/layout/chart3"/>
    <dgm:cxn modelId="{93A45C56-070E-433A-A241-D0AFD9236A78}" type="presParOf" srcId="{1C591E7A-7804-417C-A996-85C58BA65A5B}" destId="{65C038D0-5F7D-4C92-BEEB-2628D0746158}" srcOrd="11" destOrd="0" presId="urn:microsoft.com/office/officeart/2005/8/layout/chart3"/>
    <dgm:cxn modelId="{E670FB91-1B5C-4ECA-94A3-D019C13BD971}" type="presParOf" srcId="{1C591E7A-7804-417C-A996-85C58BA65A5B}" destId="{A17BF10D-67DA-4FEC-B975-C75E47E5E074}" srcOrd="12" destOrd="0" presId="urn:microsoft.com/office/officeart/2005/8/layout/chart3"/>
    <dgm:cxn modelId="{0F730044-A28E-4CDF-B876-7EEA49F09A63}" type="presParOf" srcId="{1C591E7A-7804-417C-A996-85C58BA65A5B}" destId="{D3A1CF87-097E-4D6A-9C5D-EB1727FA4D07}" srcOrd="13" destOrd="0" presId="urn:microsoft.com/office/officeart/2005/8/layout/chart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09E4C-1828-44A9-A3F7-FD2FA391031D}">
      <dsp:nvSpPr>
        <dsp:cNvPr id="0" name=""/>
        <dsp:cNvSpPr/>
      </dsp:nvSpPr>
      <dsp:spPr>
        <a:xfrm>
          <a:off x="631131" y="195542"/>
          <a:ext cx="1647891" cy="1647891"/>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50</a:t>
          </a:r>
        </a:p>
      </dsp:txBody>
      <dsp:txXfrm>
        <a:off x="1471360" y="352484"/>
        <a:ext cx="451208" cy="284457"/>
      </dsp:txXfrm>
    </dsp:sp>
    <dsp:sp modelId="{99DC056F-8E5F-4AB1-890C-81BF0658F1FF}">
      <dsp:nvSpPr>
        <dsp:cNvPr id="0" name=""/>
        <dsp:cNvSpPr/>
      </dsp:nvSpPr>
      <dsp:spPr>
        <a:xfrm>
          <a:off x="626890" y="207788"/>
          <a:ext cx="1647891" cy="1647891"/>
        </a:xfrm>
        <a:prstGeom prst="pie">
          <a:avLst>
            <a:gd name="adj1" fmla="val 19285716"/>
            <a:gd name="adj2" fmla="val 771428"/>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30</a:t>
          </a:r>
        </a:p>
      </dsp:txBody>
      <dsp:txXfrm>
        <a:off x="1754911" y="796321"/>
        <a:ext cx="478673" cy="304075"/>
      </dsp:txXfrm>
    </dsp:sp>
    <dsp:sp modelId="{EFFAA20D-3979-4BF6-BA15-B54964C87DB6}">
      <dsp:nvSpPr>
        <dsp:cNvPr id="0" name=""/>
        <dsp:cNvSpPr/>
      </dsp:nvSpPr>
      <dsp:spPr>
        <a:xfrm>
          <a:off x="620233" y="197489"/>
          <a:ext cx="1647891" cy="1647891"/>
        </a:xfrm>
        <a:prstGeom prst="pie">
          <a:avLst>
            <a:gd name="adj1" fmla="val 771428"/>
            <a:gd name="adj2" fmla="val 3857143"/>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8.2</a:t>
          </a:r>
        </a:p>
      </dsp:txBody>
      <dsp:txXfrm>
        <a:off x="1679592" y="1178377"/>
        <a:ext cx="431590" cy="313884"/>
      </dsp:txXfrm>
    </dsp:sp>
    <dsp:sp modelId="{9D2ED2BC-7548-46FE-B5FA-11011AF1F625}">
      <dsp:nvSpPr>
        <dsp:cNvPr id="0" name=""/>
        <dsp:cNvSpPr/>
      </dsp:nvSpPr>
      <dsp:spPr>
        <a:xfrm>
          <a:off x="626099" y="201082"/>
          <a:ext cx="1647891" cy="1647891"/>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5</a:t>
          </a:r>
        </a:p>
      </dsp:txBody>
      <dsp:txXfrm>
        <a:off x="1229345" y="1495854"/>
        <a:ext cx="441399" cy="313884"/>
      </dsp:txXfrm>
    </dsp:sp>
    <dsp:sp modelId="{6E550FF2-E5EE-404A-A6C7-8EC2CBF42B18}">
      <dsp:nvSpPr>
        <dsp:cNvPr id="0" name=""/>
        <dsp:cNvSpPr/>
      </dsp:nvSpPr>
      <dsp:spPr>
        <a:xfrm>
          <a:off x="627269" y="202070"/>
          <a:ext cx="1647891" cy="1647891"/>
        </a:xfrm>
        <a:prstGeom prst="pie">
          <a:avLst>
            <a:gd name="adj1" fmla="val 6942858"/>
            <a:gd name="adj2" fmla="val 10028574"/>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2.4</a:t>
          </a:r>
        </a:p>
      </dsp:txBody>
      <dsp:txXfrm>
        <a:off x="784211" y="1182958"/>
        <a:ext cx="431590" cy="313884"/>
      </dsp:txXfrm>
    </dsp:sp>
    <dsp:sp modelId="{D40062C9-B9E2-44C7-B40D-4F40687FB703}">
      <dsp:nvSpPr>
        <dsp:cNvPr id="0" name=""/>
        <dsp:cNvSpPr/>
      </dsp:nvSpPr>
      <dsp:spPr>
        <a:xfrm>
          <a:off x="626099" y="201082"/>
          <a:ext cx="1647891" cy="1647891"/>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0.6</a:t>
          </a:r>
        </a:p>
      </dsp:txBody>
      <dsp:txXfrm>
        <a:off x="667297" y="789614"/>
        <a:ext cx="478673" cy="304075"/>
      </dsp:txXfrm>
    </dsp:sp>
    <dsp:sp modelId="{A17BF10D-67DA-4FEC-B975-C75E47E5E074}">
      <dsp:nvSpPr>
        <dsp:cNvPr id="0" name=""/>
        <dsp:cNvSpPr/>
      </dsp:nvSpPr>
      <dsp:spPr>
        <a:xfrm>
          <a:off x="626099" y="201082"/>
          <a:ext cx="1647891" cy="1647891"/>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0.4</a:t>
          </a:r>
        </a:p>
      </dsp:txBody>
      <dsp:txXfrm>
        <a:off x="983143" y="358024"/>
        <a:ext cx="451208" cy="284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09E4C-1828-44A9-A3F7-FD2FA391031D}">
      <dsp:nvSpPr>
        <dsp:cNvPr id="0" name=""/>
        <dsp:cNvSpPr/>
      </dsp:nvSpPr>
      <dsp:spPr>
        <a:xfrm>
          <a:off x="631131" y="195542"/>
          <a:ext cx="1647891" cy="1647891"/>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50</a:t>
          </a:r>
        </a:p>
      </dsp:txBody>
      <dsp:txXfrm>
        <a:off x="1471360" y="352484"/>
        <a:ext cx="451208" cy="284457"/>
      </dsp:txXfrm>
    </dsp:sp>
    <dsp:sp modelId="{99DC056F-8E5F-4AB1-890C-81BF0658F1FF}">
      <dsp:nvSpPr>
        <dsp:cNvPr id="0" name=""/>
        <dsp:cNvSpPr/>
      </dsp:nvSpPr>
      <dsp:spPr>
        <a:xfrm>
          <a:off x="716634" y="177632"/>
          <a:ext cx="1647891" cy="1647891"/>
        </a:xfrm>
        <a:prstGeom prst="pie">
          <a:avLst>
            <a:gd name="adj1" fmla="val 19285716"/>
            <a:gd name="adj2" fmla="val 771428"/>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30</a:t>
          </a:r>
        </a:p>
      </dsp:txBody>
      <dsp:txXfrm>
        <a:off x="1844656" y="766165"/>
        <a:ext cx="478673" cy="304075"/>
      </dsp:txXfrm>
    </dsp:sp>
    <dsp:sp modelId="{EFFAA20D-3979-4BF6-BA15-B54964C87DB6}">
      <dsp:nvSpPr>
        <dsp:cNvPr id="0" name=""/>
        <dsp:cNvSpPr/>
      </dsp:nvSpPr>
      <dsp:spPr>
        <a:xfrm>
          <a:off x="716634" y="255330"/>
          <a:ext cx="1647891" cy="1647891"/>
        </a:xfrm>
        <a:prstGeom prst="pie">
          <a:avLst>
            <a:gd name="adj1" fmla="val 771428"/>
            <a:gd name="adj2" fmla="val 3857143"/>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8.2</a:t>
          </a:r>
        </a:p>
      </dsp:txBody>
      <dsp:txXfrm>
        <a:off x="1775994" y="1236218"/>
        <a:ext cx="431590" cy="313884"/>
      </dsp:txXfrm>
    </dsp:sp>
    <dsp:sp modelId="{9D2ED2BC-7548-46FE-B5FA-11011AF1F625}">
      <dsp:nvSpPr>
        <dsp:cNvPr id="0" name=""/>
        <dsp:cNvSpPr/>
      </dsp:nvSpPr>
      <dsp:spPr>
        <a:xfrm>
          <a:off x="626099" y="201082"/>
          <a:ext cx="1647891" cy="1647891"/>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5</a:t>
          </a:r>
        </a:p>
      </dsp:txBody>
      <dsp:txXfrm>
        <a:off x="1229345" y="1495854"/>
        <a:ext cx="441399" cy="313884"/>
      </dsp:txXfrm>
    </dsp:sp>
    <dsp:sp modelId="{6E550FF2-E5EE-404A-A6C7-8EC2CBF42B18}">
      <dsp:nvSpPr>
        <dsp:cNvPr id="0" name=""/>
        <dsp:cNvSpPr/>
      </dsp:nvSpPr>
      <dsp:spPr>
        <a:xfrm>
          <a:off x="550148" y="253485"/>
          <a:ext cx="1647891" cy="1647891"/>
        </a:xfrm>
        <a:prstGeom prst="pie">
          <a:avLst>
            <a:gd name="adj1" fmla="val 6942858"/>
            <a:gd name="adj2" fmla="val 10028574"/>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2.4</a:t>
          </a:r>
        </a:p>
      </dsp:txBody>
      <dsp:txXfrm>
        <a:off x="707090" y="1234373"/>
        <a:ext cx="431590" cy="313884"/>
      </dsp:txXfrm>
    </dsp:sp>
    <dsp:sp modelId="{D40062C9-B9E2-44C7-B40D-4F40687FB703}">
      <dsp:nvSpPr>
        <dsp:cNvPr id="0" name=""/>
        <dsp:cNvSpPr/>
      </dsp:nvSpPr>
      <dsp:spPr>
        <a:xfrm>
          <a:off x="626099" y="201082"/>
          <a:ext cx="1647891" cy="1647891"/>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0.6</a:t>
          </a:r>
        </a:p>
      </dsp:txBody>
      <dsp:txXfrm>
        <a:off x="667297" y="789614"/>
        <a:ext cx="478673" cy="304075"/>
      </dsp:txXfrm>
    </dsp:sp>
    <dsp:sp modelId="{A17BF10D-67DA-4FEC-B975-C75E47E5E074}">
      <dsp:nvSpPr>
        <dsp:cNvPr id="0" name=""/>
        <dsp:cNvSpPr/>
      </dsp:nvSpPr>
      <dsp:spPr>
        <a:xfrm>
          <a:off x="626099" y="201082"/>
          <a:ext cx="1647891" cy="1647891"/>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0.4</a:t>
          </a:r>
        </a:p>
      </dsp:txBody>
      <dsp:txXfrm>
        <a:off x="983143" y="358024"/>
        <a:ext cx="451208" cy="28445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t>8/25/2020</a:t>
            </a:fld>
            <a:endParaRPr lang="en-US"/>
          </a:p>
        </p:txBody>
      </p:sp>
      <p:sp>
        <p:nvSpPr>
          <p:cNvPr id="4" name="Footer Placeholder 3">
            <a:extLst>
              <a:ext uri="{FF2B5EF4-FFF2-40B4-BE49-F238E27FC236}">
                <a16:creationId xmlns:a16="http://schemas.microsoft.com/office/drawing/2014/main"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t>‹#›</a:t>
            </a:fld>
            <a:endParaRPr lang="en-US"/>
          </a:p>
        </p:txBody>
      </p:sp>
    </p:spTree>
    <p:extLst>
      <p:ext uri="{BB962C8B-B14F-4D97-AF65-F5344CB8AC3E}">
        <p14:creationId xmlns:p14="http://schemas.microsoft.com/office/powerpoint/2010/main" val="4026166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08C64-6225-4A95-BA03-6009FF3E0689}" type="datetimeFigureOut">
              <a:rPr lang="en-GB" smtClean="0"/>
              <a:t>25/08/2020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4999C-9D27-4D66-B8E2-39648A0F11D3}" type="slidenum">
              <a:rPr lang="en-GB" smtClean="0"/>
              <a:t>‹#›</a:t>
            </a:fld>
            <a:endParaRPr lang="en-GB"/>
          </a:p>
        </p:txBody>
      </p:sp>
    </p:spTree>
    <p:extLst>
      <p:ext uri="{BB962C8B-B14F-4D97-AF65-F5344CB8AC3E}">
        <p14:creationId xmlns:p14="http://schemas.microsoft.com/office/powerpoint/2010/main" val="413500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Raluca Gaina and I am a PhD student at Queen Mary University of London. And in this video I’ll be talking about a self-adaptive rolling horizon evolutionary algorithm for general video game playing – talk based on a paper published at the IEEE Conference on Games 2020. To quickly unpack the title:</a:t>
            </a:r>
          </a:p>
          <a:p>
            <a:pPr marL="171450" indent="-171450">
              <a:buFont typeface="Arial" panose="020B0604020202020204" pitchFamily="34" charset="0"/>
              <a:buChar char="•"/>
            </a:pPr>
            <a:r>
              <a:rPr lang="en-GB" dirty="0"/>
              <a:t>rolling horizon evolutionary algorithms are algorithms which use concepts from evolution to evolve action plans while playing games; </a:t>
            </a:r>
          </a:p>
          <a:p>
            <a:pPr marL="171450" indent="-171450">
              <a:buFont typeface="Arial" panose="020B0604020202020204" pitchFamily="34" charset="0"/>
              <a:buChar char="•"/>
            </a:pPr>
            <a:r>
              <a:rPr lang="en-GB" dirty="0"/>
              <a:t>self-adaptive refers to the algorithm modifying its parameters while playing games in order to improve its structure as well as the action sequences</a:t>
            </a:r>
          </a:p>
          <a:p>
            <a:pPr marL="171450" indent="-171450">
              <a:buFont typeface="Arial" panose="020B0604020202020204" pitchFamily="34" charset="0"/>
              <a:buChar char="•"/>
            </a:pPr>
            <a:r>
              <a:rPr lang="en-GB" dirty="0"/>
              <a:t>and general video game playing is the domain concerned with creating artificial players able to play any game possible.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We’re looking at this topic in particular as there have been many advances in recent years in evolutionary algorithms for game-playing and an ever increasing number of parameters controlling its thinking process. But since we’re trying to play a variety of games, some of these parameters work well only on some games, or even in particular situations. So we are trying to increase the adaptability of the player by allowing it to modify its control parameters while running.</a:t>
            </a:r>
          </a:p>
        </p:txBody>
      </p:sp>
      <p:sp>
        <p:nvSpPr>
          <p:cNvPr id="4" name="Slide Number Placeholder 3"/>
          <p:cNvSpPr>
            <a:spLocks noGrp="1"/>
          </p:cNvSpPr>
          <p:nvPr>
            <p:ph type="sldNum" sz="quarter" idx="5"/>
          </p:nvPr>
        </p:nvSpPr>
        <p:spPr/>
        <p:txBody>
          <a:bodyPr/>
          <a:lstStyle/>
          <a:p>
            <a:fld id="{F1D4999C-9D27-4D66-B8E2-39648A0F11D3}" type="slidenum">
              <a:rPr lang="en-GB" smtClean="0"/>
              <a:t>1</a:t>
            </a:fld>
            <a:endParaRPr lang="en-GB"/>
          </a:p>
        </p:txBody>
      </p:sp>
    </p:spTree>
    <p:extLst>
      <p:ext uri="{BB962C8B-B14F-4D97-AF65-F5344CB8AC3E}">
        <p14:creationId xmlns:p14="http://schemas.microsoft.com/office/powerpoint/2010/main" val="382766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5 parameters that we will be automatically adjusting during play in this work, with some dependencies. The Genetic Operator parameter controls which operators are applied to generate the offspring: if crossover is used, the left branch only is explored and new individuals are not mutated; if mutation is used, the right branch is explored instead and each individual in the population is mutated once to create the next generation. Alternatively, both can be used, in which case individuals are created through crossover and then mutated as well.</a:t>
            </a:r>
          </a:p>
        </p:txBody>
      </p:sp>
      <p:sp>
        <p:nvSpPr>
          <p:cNvPr id="4" name="Slide Number Placeholder 3"/>
          <p:cNvSpPr>
            <a:spLocks noGrp="1"/>
          </p:cNvSpPr>
          <p:nvPr>
            <p:ph type="sldNum" sz="quarter" idx="5"/>
          </p:nvPr>
        </p:nvSpPr>
        <p:spPr/>
        <p:txBody>
          <a:bodyPr/>
          <a:lstStyle/>
          <a:p>
            <a:fld id="{F1D4999C-9D27-4D66-B8E2-39648A0F11D3}" type="slidenum">
              <a:rPr lang="en-GB" smtClean="0"/>
              <a:t>10</a:t>
            </a:fld>
            <a:endParaRPr lang="en-GB"/>
          </a:p>
        </p:txBody>
      </p:sp>
    </p:spTree>
    <p:extLst>
      <p:ext uri="{BB962C8B-B14F-4D97-AF65-F5344CB8AC3E}">
        <p14:creationId xmlns:p14="http://schemas.microsoft.com/office/powerpoint/2010/main" val="212218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Selection is the process of selecting the parents in case crossover is used. Three different types are available: roulette, which selects individuals with probabilities directly proportional to their fitness; rank, which first ranks individuals based on their fitness in descending order and selects them with probabilities directly proportional to their rank (aiming  to minimize the impact of large differences in fitness). And tournament, which randomly chooses a subset of the population and then the best amongst these is selected.</a:t>
            </a:r>
          </a:p>
          <a:p>
            <a:endParaRPr lang="en-GB" dirty="0"/>
          </a:p>
          <a:p>
            <a:r>
              <a:rPr lang="en-GB" dirty="0"/>
              <a:t>The selection type chosen is repeated so that two individuals are selected.</a:t>
            </a:r>
          </a:p>
        </p:txBody>
      </p:sp>
      <p:sp>
        <p:nvSpPr>
          <p:cNvPr id="4" name="Slide Number Placeholder 3"/>
          <p:cNvSpPr>
            <a:spLocks noGrp="1"/>
          </p:cNvSpPr>
          <p:nvPr>
            <p:ph type="sldNum" sz="quarter" idx="5"/>
          </p:nvPr>
        </p:nvSpPr>
        <p:spPr/>
        <p:txBody>
          <a:bodyPr/>
          <a:lstStyle/>
          <a:p>
            <a:fld id="{F1D4999C-9D27-4D66-B8E2-39648A0F11D3}" type="slidenum">
              <a:rPr lang="en-GB" smtClean="0"/>
              <a:t>11</a:t>
            </a:fld>
            <a:endParaRPr lang="en-GB"/>
          </a:p>
        </p:txBody>
      </p:sp>
    </p:spTree>
    <p:extLst>
      <p:ext uri="{BB962C8B-B14F-4D97-AF65-F5344CB8AC3E}">
        <p14:creationId xmlns:p14="http://schemas.microsoft.com/office/powerpoint/2010/main" val="3129543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the two individuals, in this case the red and blue ones, are crossed to obtain offspring. Three options are available here as well: uniform crossover randomly selects genes from the parents with equal probabilities. 1-point crossover randomly finds an index in the individual and chooses the first part (up until that index) from one parent, and the second part from the other. And 2-point crossover find 2 indexes and alternatively chooses the sections from the parents.</a:t>
            </a:r>
          </a:p>
          <a:p>
            <a:endParaRPr lang="en-GB" dirty="0"/>
          </a:p>
          <a:p>
            <a:r>
              <a:rPr lang="en-GB" dirty="0"/>
              <a:t>In our implementation, one individual is randomly discarded, so only one new individual is created from a crossover operation.</a:t>
            </a:r>
          </a:p>
        </p:txBody>
      </p:sp>
      <p:sp>
        <p:nvSpPr>
          <p:cNvPr id="4" name="Slide Number Placeholder 3"/>
          <p:cNvSpPr>
            <a:spLocks noGrp="1"/>
          </p:cNvSpPr>
          <p:nvPr>
            <p:ph type="sldNum" sz="quarter" idx="5"/>
          </p:nvPr>
        </p:nvSpPr>
        <p:spPr/>
        <p:txBody>
          <a:bodyPr/>
          <a:lstStyle/>
          <a:p>
            <a:fld id="{F1D4999C-9D27-4D66-B8E2-39648A0F11D3}" type="slidenum">
              <a:rPr lang="en-GB" smtClean="0"/>
              <a:t>12</a:t>
            </a:fld>
            <a:endParaRPr lang="en-GB"/>
          </a:p>
        </p:txBody>
      </p:sp>
    </p:spTree>
    <p:extLst>
      <p:ext uri="{BB962C8B-B14F-4D97-AF65-F5344CB8AC3E}">
        <p14:creationId xmlns:p14="http://schemas.microsoft.com/office/powerpoint/2010/main" val="341348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Mutation is the process of modifying some genes in an individual to new random values. We have 5 options here to select which genes are modified:</a:t>
            </a:r>
          </a:p>
          <a:p>
            <a:pPr marL="171450" indent="-171450">
              <a:buFont typeface="Arial" panose="020B0604020202020204" pitchFamily="34" charset="0"/>
              <a:buChar char="•"/>
            </a:pPr>
            <a:r>
              <a:rPr lang="en-GB" dirty="0"/>
              <a:t>Uniform mutation modifies all genes, each with probability 1/L, where L is the length of the sequence</a:t>
            </a:r>
          </a:p>
          <a:p>
            <a:pPr marL="171450" indent="-171450">
              <a:buFont typeface="Arial" panose="020B0604020202020204" pitchFamily="34" charset="0"/>
              <a:buChar char="•"/>
            </a:pPr>
            <a:r>
              <a:rPr lang="en-GB" dirty="0"/>
              <a:t>1-bit mutation modifies one randomly chosen gene</a:t>
            </a:r>
          </a:p>
          <a:p>
            <a:pPr marL="171450" indent="-171450">
              <a:buFont typeface="Arial" panose="020B0604020202020204" pitchFamily="34" charset="0"/>
              <a:buChar char="•"/>
            </a:pPr>
            <a:r>
              <a:rPr lang="en-GB" dirty="0"/>
              <a:t>3-bit mutation modifies 3 randomly chosen genes</a:t>
            </a:r>
          </a:p>
          <a:p>
            <a:pPr marL="171450" indent="-171450">
              <a:buFont typeface="Arial" panose="020B0604020202020204" pitchFamily="34" charset="0"/>
              <a:buChar char="•"/>
            </a:pPr>
            <a:r>
              <a:rPr lang="en-GB" dirty="0" err="1"/>
              <a:t>Softmax</a:t>
            </a:r>
            <a:r>
              <a:rPr lang="en-GB" dirty="0"/>
              <a:t> mutation uses the </a:t>
            </a:r>
            <a:r>
              <a:rPr lang="en-GB" dirty="0" err="1"/>
              <a:t>softmax</a:t>
            </a:r>
            <a:r>
              <a:rPr lang="en-GB" dirty="0"/>
              <a:t> equation to bias the gene selection towards the beginning of the individual, which causes the largest perturbance in phenotype (or, the actual behaviour of the agent in the environment) (as the overall path the agent takes through the level would be most different if the beginning of that path changes)</a:t>
            </a:r>
          </a:p>
          <a:p>
            <a:pPr marL="171450" indent="-171450">
              <a:buFont typeface="Arial" panose="020B0604020202020204" pitchFamily="34" charset="0"/>
              <a:buChar char="•"/>
            </a:pPr>
            <a:r>
              <a:rPr lang="en-GB" dirty="0"/>
              <a:t>And lastly, diversity mutation changes the least visited gene to its least visited value, to promote exploration of all genes and their values.</a:t>
            </a:r>
          </a:p>
        </p:txBody>
      </p:sp>
      <p:sp>
        <p:nvSpPr>
          <p:cNvPr id="4" name="Slide Number Placeholder 3"/>
          <p:cNvSpPr>
            <a:spLocks noGrp="1"/>
          </p:cNvSpPr>
          <p:nvPr>
            <p:ph type="sldNum" sz="quarter" idx="5"/>
          </p:nvPr>
        </p:nvSpPr>
        <p:spPr/>
        <p:txBody>
          <a:bodyPr/>
          <a:lstStyle/>
          <a:p>
            <a:fld id="{F1D4999C-9D27-4D66-B8E2-39648A0F11D3}" type="slidenum">
              <a:rPr lang="en-GB" smtClean="0"/>
              <a:t>13</a:t>
            </a:fld>
            <a:endParaRPr lang="en-GB"/>
          </a:p>
        </p:txBody>
      </p:sp>
    </p:spTree>
    <p:extLst>
      <p:ext uri="{BB962C8B-B14F-4D97-AF65-F5344CB8AC3E}">
        <p14:creationId xmlns:p14="http://schemas.microsoft.com/office/powerpoint/2010/main" val="222480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last parameter is the mutation transducer, which can only be enabled or disabled. If enabled, this parameter causes the genes to be changed to the previous action in the sequence, instead of a new random one. So uniform, 1-bit and 3-bit mutation would produce something like this instead, with actions repeated. This is meant to address the jitteriness observed in many of these general agents, which often choose different directions to go in at every game tick, especially in environments with sparse rewards; now, the agent is more likely to repeat the same action several times and thus choose a direction and stick to it.</a:t>
            </a:r>
          </a:p>
        </p:txBody>
      </p:sp>
      <p:sp>
        <p:nvSpPr>
          <p:cNvPr id="4" name="Slide Number Placeholder 3"/>
          <p:cNvSpPr>
            <a:spLocks noGrp="1"/>
          </p:cNvSpPr>
          <p:nvPr>
            <p:ph type="sldNum" sz="quarter" idx="5"/>
          </p:nvPr>
        </p:nvSpPr>
        <p:spPr/>
        <p:txBody>
          <a:bodyPr/>
          <a:lstStyle/>
          <a:p>
            <a:fld id="{F1D4999C-9D27-4D66-B8E2-39648A0F11D3}" type="slidenum">
              <a:rPr lang="en-GB" smtClean="0"/>
              <a:t>14</a:t>
            </a:fld>
            <a:endParaRPr lang="en-GB"/>
          </a:p>
        </p:txBody>
      </p:sp>
    </p:spTree>
    <p:extLst>
      <p:ext uri="{BB962C8B-B14F-4D97-AF65-F5344CB8AC3E}">
        <p14:creationId xmlns:p14="http://schemas.microsoft.com/office/powerpoint/2010/main" val="78464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recap, these are the parameters we’re looking at:.</a:t>
            </a:r>
          </a:p>
        </p:txBody>
      </p:sp>
      <p:sp>
        <p:nvSpPr>
          <p:cNvPr id="4" name="Slide Number Placeholder 3"/>
          <p:cNvSpPr>
            <a:spLocks noGrp="1"/>
          </p:cNvSpPr>
          <p:nvPr>
            <p:ph type="sldNum" sz="quarter" idx="5"/>
          </p:nvPr>
        </p:nvSpPr>
        <p:spPr/>
        <p:txBody>
          <a:bodyPr/>
          <a:lstStyle/>
          <a:p>
            <a:fld id="{F1D4999C-9D27-4D66-B8E2-39648A0F11D3}" type="slidenum">
              <a:rPr lang="en-GB" smtClean="0"/>
              <a:t>15</a:t>
            </a:fld>
            <a:endParaRPr lang="en-GB"/>
          </a:p>
        </p:txBody>
      </p:sp>
    </p:spTree>
    <p:extLst>
      <p:ext uri="{BB962C8B-B14F-4D97-AF65-F5344CB8AC3E}">
        <p14:creationId xmlns:p14="http://schemas.microsoft.com/office/powerpoint/2010/main" val="342712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does automatically modifying these fit into the algorithm?</a:t>
            </a:r>
          </a:p>
        </p:txBody>
      </p:sp>
      <p:sp>
        <p:nvSpPr>
          <p:cNvPr id="4" name="Slide Number Placeholder 3"/>
          <p:cNvSpPr>
            <a:spLocks noGrp="1"/>
          </p:cNvSpPr>
          <p:nvPr>
            <p:ph type="sldNum" sz="quarter" idx="5"/>
          </p:nvPr>
        </p:nvSpPr>
        <p:spPr/>
        <p:txBody>
          <a:bodyPr/>
          <a:lstStyle/>
          <a:p>
            <a:fld id="{F1D4999C-9D27-4D66-B8E2-39648A0F11D3}" type="slidenum">
              <a:rPr lang="en-GB" smtClean="0"/>
              <a:t>16</a:t>
            </a:fld>
            <a:endParaRPr lang="en-GB"/>
          </a:p>
        </p:txBody>
      </p:sp>
    </p:spTree>
    <p:extLst>
      <p:ext uri="{BB962C8B-B14F-4D97-AF65-F5344CB8AC3E}">
        <p14:creationId xmlns:p14="http://schemas.microsoft.com/office/powerpoint/2010/main" val="966660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 looked something like this before. Now, before modifying the population for the next generation, we ask the tuner to provide the parameters to be used for this iteration. The rest of the loop works the same, but after evaluating this new population, we return the value to the tuner as feedback for the quality of the suggested parameters. While RHEA attempts to maximize the fitness of the individuals (thus sequences that lead to the highest score), the tuner attempts to give those parameters which lead to the highest fitness improvement from one generation to the next.</a:t>
            </a:r>
          </a:p>
        </p:txBody>
      </p:sp>
      <p:sp>
        <p:nvSpPr>
          <p:cNvPr id="4" name="Slide Number Placeholder 3"/>
          <p:cNvSpPr>
            <a:spLocks noGrp="1"/>
          </p:cNvSpPr>
          <p:nvPr>
            <p:ph type="sldNum" sz="quarter" idx="5"/>
          </p:nvPr>
        </p:nvSpPr>
        <p:spPr/>
        <p:txBody>
          <a:bodyPr/>
          <a:lstStyle/>
          <a:p>
            <a:fld id="{F1D4999C-9D27-4D66-B8E2-39648A0F11D3}" type="slidenum">
              <a:rPr lang="en-GB" smtClean="0"/>
              <a:t>17</a:t>
            </a:fld>
            <a:endParaRPr lang="en-GB"/>
          </a:p>
        </p:txBody>
      </p:sp>
    </p:spTree>
    <p:extLst>
      <p:ext uri="{BB962C8B-B14F-4D97-AF65-F5344CB8AC3E}">
        <p14:creationId xmlns:p14="http://schemas.microsoft.com/office/powerpoint/2010/main" val="2104520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5 different methods to adjust the parameters.</a:t>
            </a:r>
          </a:p>
        </p:txBody>
      </p:sp>
      <p:sp>
        <p:nvSpPr>
          <p:cNvPr id="4" name="Slide Number Placeholder 3"/>
          <p:cNvSpPr>
            <a:spLocks noGrp="1"/>
          </p:cNvSpPr>
          <p:nvPr>
            <p:ph type="sldNum" sz="quarter" idx="5"/>
          </p:nvPr>
        </p:nvSpPr>
        <p:spPr/>
        <p:txBody>
          <a:bodyPr/>
          <a:lstStyle/>
          <a:p>
            <a:fld id="{F1D4999C-9D27-4D66-B8E2-39648A0F11D3}" type="slidenum">
              <a:rPr lang="en-GB" smtClean="0"/>
              <a:t>18</a:t>
            </a:fld>
            <a:endParaRPr lang="en-GB"/>
          </a:p>
        </p:txBody>
      </p:sp>
    </p:spTree>
    <p:extLst>
      <p:ext uri="{BB962C8B-B14F-4D97-AF65-F5344CB8AC3E}">
        <p14:creationId xmlns:p14="http://schemas.microsoft.com/office/powerpoint/2010/main" val="529210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random. For each of the different parameters, this method randomly picks one valid value in order to form the set of parameters for an iteration. It does not use the feedback of RHEA population improvement, but we do gather those statistics for post-processing.</a:t>
            </a:r>
          </a:p>
        </p:txBody>
      </p:sp>
      <p:sp>
        <p:nvSpPr>
          <p:cNvPr id="4" name="Slide Number Placeholder 3"/>
          <p:cNvSpPr>
            <a:spLocks noGrp="1"/>
          </p:cNvSpPr>
          <p:nvPr>
            <p:ph type="sldNum" sz="quarter" idx="5"/>
          </p:nvPr>
        </p:nvSpPr>
        <p:spPr/>
        <p:txBody>
          <a:bodyPr/>
          <a:lstStyle/>
          <a:p>
            <a:fld id="{F1D4999C-9D27-4D66-B8E2-39648A0F11D3}" type="slidenum">
              <a:rPr lang="en-GB" smtClean="0"/>
              <a:t>19</a:t>
            </a:fld>
            <a:endParaRPr lang="en-GB"/>
          </a:p>
        </p:txBody>
      </p:sp>
    </p:spTree>
    <p:extLst>
      <p:ext uri="{BB962C8B-B14F-4D97-AF65-F5344CB8AC3E}">
        <p14:creationId xmlns:p14="http://schemas.microsoft.com/office/powerpoint/2010/main" val="35034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 was done in a collaboration with colleagues from Maastricht University.</a:t>
            </a:r>
          </a:p>
        </p:txBody>
      </p:sp>
      <p:sp>
        <p:nvSpPr>
          <p:cNvPr id="4" name="Slide Number Placeholder 3"/>
          <p:cNvSpPr>
            <a:spLocks noGrp="1"/>
          </p:cNvSpPr>
          <p:nvPr>
            <p:ph type="sldNum" sz="quarter" idx="5"/>
          </p:nvPr>
        </p:nvSpPr>
        <p:spPr/>
        <p:txBody>
          <a:bodyPr/>
          <a:lstStyle/>
          <a:p>
            <a:fld id="{F1D4999C-9D27-4D66-B8E2-39648A0F11D3}" type="slidenum">
              <a:rPr lang="en-GB" smtClean="0"/>
              <a:t>2</a:t>
            </a:fld>
            <a:endParaRPr lang="en-GB"/>
          </a:p>
        </p:txBody>
      </p:sp>
    </p:spTree>
    <p:extLst>
      <p:ext uri="{BB962C8B-B14F-4D97-AF65-F5344CB8AC3E}">
        <p14:creationId xmlns:p14="http://schemas.microsoft.com/office/powerpoint/2010/main" val="76994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 a multi-armed bandit. Similarly, this method chooses a value for each of the parameters. However, this uses statistics on how many times each value for each parameter was chosen and what was the value returned, so that it balances between exploring those values least explored, and exploiting those values which appear to lead to the best results.</a:t>
            </a:r>
          </a:p>
        </p:txBody>
      </p:sp>
      <p:sp>
        <p:nvSpPr>
          <p:cNvPr id="4" name="Slide Number Placeholder 3"/>
          <p:cNvSpPr>
            <a:spLocks noGrp="1"/>
          </p:cNvSpPr>
          <p:nvPr>
            <p:ph type="sldNum" sz="quarter" idx="5"/>
          </p:nvPr>
        </p:nvSpPr>
        <p:spPr/>
        <p:txBody>
          <a:bodyPr/>
          <a:lstStyle/>
          <a:p>
            <a:fld id="{F1D4999C-9D27-4D66-B8E2-39648A0F11D3}" type="slidenum">
              <a:rPr lang="en-GB" smtClean="0"/>
              <a:t>20</a:t>
            </a:fld>
            <a:endParaRPr lang="en-GB"/>
          </a:p>
        </p:txBody>
      </p:sp>
    </p:spTree>
    <p:extLst>
      <p:ext uri="{BB962C8B-B14F-4D97-AF65-F5344CB8AC3E}">
        <p14:creationId xmlns:p14="http://schemas.microsoft.com/office/powerpoint/2010/main" val="2511408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Third, naïve monte </a:t>
            </a:r>
            <a:r>
              <a:rPr lang="en-GB" dirty="0" err="1"/>
              <a:t>carlo</a:t>
            </a:r>
            <a:r>
              <a:rPr lang="en-GB" dirty="0"/>
              <a:t>. This builds upon the previous method (seen on the left side), which is applied with probability epsilon. More often, however, it will instead choose to use a global multi-armed bandit instead, which will look at complete sets of parameter values, using the statistics gathered through all previous samples.</a:t>
            </a:r>
          </a:p>
        </p:txBody>
      </p:sp>
      <p:sp>
        <p:nvSpPr>
          <p:cNvPr id="4" name="Slide Number Placeholder 3"/>
          <p:cNvSpPr>
            <a:spLocks noGrp="1"/>
          </p:cNvSpPr>
          <p:nvPr>
            <p:ph type="sldNum" sz="quarter" idx="5"/>
          </p:nvPr>
        </p:nvSpPr>
        <p:spPr/>
        <p:txBody>
          <a:bodyPr/>
          <a:lstStyle/>
          <a:p>
            <a:fld id="{F1D4999C-9D27-4D66-B8E2-39648A0F11D3}" type="slidenum">
              <a:rPr lang="en-GB" smtClean="0"/>
              <a:t>21</a:t>
            </a:fld>
            <a:endParaRPr lang="en-GB"/>
          </a:p>
        </p:txBody>
      </p:sp>
    </p:spTree>
    <p:extLst>
      <p:ext uri="{BB962C8B-B14F-4D97-AF65-F5344CB8AC3E}">
        <p14:creationId xmlns:p14="http://schemas.microsoft.com/office/powerpoint/2010/main" val="301082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Fourth, a genetic algorithm. Here, individuals are represented by sets of parameters instead, and they are each evaluated as previously seen through one RHEA iteration. Once all individuals in the population have been evaluated, the best </a:t>
            </a:r>
            <a:r>
              <a:rPr lang="en-GB" dirty="0" err="1"/>
              <a:t>miu</a:t>
            </a:r>
            <a:r>
              <a:rPr lang="en-GB" dirty="0"/>
              <a:t> algorithms are selected, which will be used to generate offspring through uniform crossover, or through 1-bit mutation, with some probability for each method. This results in a new population and the process is repeated.</a:t>
            </a:r>
          </a:p>
        </p:txBody>
      </p:sp>
      <p:sp>
        <p:nvSpPr>
          <p:cNvPr id="4" name="Slide Number Placeholder 3"/>
          <p:cNvSpPr>
            <a:spLocks noGrp="1"/>
          </p:cNvSpPr>
          <p:nvPr>
            <p:ph type="sldNum" sz="quarter" idx="5"/>
          </p:nvPr>
        </p:nvSpPr>
        <p:spPr/>
        <p:txBody>
          <a:bodyPr/>
          <a:lstStyle/>
          <a:p>
            <a:fld id="{F1D4999C-9D27-4D66-B8E2-39648A0F11D3}" type="slidenum">
              <a:rPr lang="en-GB" smtClean="0"/>
              <a:t>22</a:t>
            </a:fld>
            <a:endParaRPr lang="en-GB"/>
          </a:p>
        </p:txBody>
      </p:sp>
    </p:spTree>
    <p:extLst>
      <p:ext uri="{BB962C8B-B14F-4D97-AF65-F5344CB8AC3E}">
        <p14:creationId xmlns:p14="http://schemas.microsoft.com/office/powerpoint/2010/main" val="2890726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last tuner is the  N-Tuple Bandit Evolutionary Algorithm (or NTBEA), which again uses an evolutionary algorithm which evaluates one solution at a time and uses the value returned to update an internal fitness model. For example, this individual would put one entry into the 3-tuple records with its corresponding value, and 3 other entries for each parameter 1-tuple, with its chosen parameter value and returned feedback value.</a:t>
            </a:r>
          </a:p>
          <a:p>
            <a:endParaRPr lang="en-GB" dirty="0"/>
          </a:p>
          <a:p>
            <a:r>
              <a:rPr lang="en-GB" dirty="0"/>
              <a:t>From this solution, </a:t>
            </a:r>
            <a:r>
              <a:rPr lang="en-GB" i="1" dirty="0"/>
              <a:t>several</a:t>
            </a:r>
            <a:r>
              <a:rPr lang="en-GB" i="0" dirty="0"/>
              <a:t> neighbours are generated through 1-bit mutation, and the statistics in the model are used to approximate the value of all of these new individuals (using a UCB value similar to the Multi-Armed Bandit and Naïve Monte Carlo tuners). The neighbour with the highest value is chosen as the next solution to be evaluated, and the process repeats.</a:t>
            </a:r>
            <a:endParaRPr lang="en-GB" dirty="0"/>
          </a:p>
        </p:txBody>
      </p:sp>
      <p:sp>
        <p:nvSpPr>
          <p:cNvPr id="4" name="Slide Number Placeholder 3"/>
          <p:cNvSpPr>
            <a:spLocks noGrp="1"/>
          </p:cNvSpPr>
          <p:nvPr>
            <p:ph type="sldNum" sz="quarter" idx="5"/>
          </p:nvPr>
        </p:nvSpPr>
        <p:spPr/>
        <p:txBody>
          <a:bodyPr/>
          <a:lstStyle/>
          <a:p>
            <a:fld id="{F1D4999C-9D27-4D66-B8E2-39648A0F11D3}" type="slidenum">
              <a:rPr lang="en-GB" smtClean="0"/>
              <a:t>23</a:t>
            </a:fld>
            <a:endParaRPr lang="en-GB"/>
          </a:p>
        </p:txBody>
      </p:sp>
    </p:spTree>
    <p:extLst>
      <p:ext uri="{BB962C8B-B14F-4D97-AF65-F5344CB8AC3E}">
        <p14:creationId xmlns:p14="http://schemas.microsoft.com/office/powerpoint/2010/main" val="293246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how these did in action! The link here includes more results, log summaries and code to obtain the plots and tables from the paper.</a:t>
            </a:r>
          </a:p>
        </p:txBody>
      </p:sp>
      <p:sp>
        <p:nvSpPr>
          <p:cNvPr id="4" name="Slide Number Placeholder 3"/>
          <p:cNvSpPr>
            <a:spLocks noGrp="1"/>
          </p:cNvSpPr>
          <p:nvPr>
            <p:ph type="sldNum" sz="quarter" idx="5"/>
          </p:nvPr>
        </p:nvSpPr>
        <p:spPr/>
        <p:txBody>
          <a:bodyPr/>
          <a:lstStyle/>
          <a:p>
            <a:fld id="{F1D4999C-9D27-4D66-B8E2-39648A0F11D3}" type="slidenum">
              <a:rPr lang="en-GB" smtClean="0"/>
              <a:t>24</a:t>
            </a:fld>
            <a:endParaRPr lang="en-GB"/>
          </a:p>
        </p:txBody>
      </p:sp>
    </p:spTree>
    <p:extLst>
      <p:ext uri="{BB962C8B-B14F-4D97-AF65-F5344CB8AC3E}">
        <p14:creationId xmlns:p14="http://schemas.microsoft.com/office/powerpoint/2010/main" val="318853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we’ll look at the win rates obtained by the tuned agents. Here we see a plot with win rates in each of the games tested, one bar per tuning method, with RHEA state of the art results in green. It’s important to note that these are best results obtained by any previous RHEA variant, and not a single algorithm as is our case.</a:t>
            </a:r>
          </a:p>
          <a:p>
            <a:endParaRPr lang="en-GB" dirty="0"/>
          </a:p>
          <a:p>
            <a:r>
              <a:rPr lang="en-GB" dirty="0"/>
              <a:t>The first thing to note is that the tuned agents perform very similarly to each other, with small differences (not significant). There are a few games where the results are on par with the state of the art – generally high win-rate games. But there are also some in which some of these agents perform even better. Some highlights are Butterflies and </a:t>
            </a:r>
            <a:r>
              <a:rPr lang="en-GB" dirty="0" err="1"/>
              <a:t>Seaquest</a:t>
            </a:r>
            <a:r>
              <a:rPr lang="en-GB" dirty="0"/>
              <a:t>, in which the random tuner achieves the highest performance – these are stochastic games with very dynamic environments, in which it appears to be beneficial for the agent to be switching its parameters often. A similar peak can be seen in Wait for Breakfast, a game about finding the right seat and waiting for food to be delivered: very simple in concept, but not always the easiest to get right for these general players. And we can also see first win rates in Dig Dug – a game with a large and complex environment, showcasing different navigation, puzzle and obstacle avoidance tasks. The variation introduced by the change in parameters helps the agent solve this problem, although more of such instances are needed in order to be able to analyse its performance and discover the key to success.</a:t>
            </a:r>
          </a:p>
        </p:txBody>
      </p:sp>
      <p:sp>
        <p:nvSpPr>
          <p:cNvPr id="4" name="Slide Number Placeholder 3"/>
          <p:cNvSpPr>
            <a:spLocks noGrp="1"/>
          </p:cNvSpPr>
          <p:nvPr>
            <p:ph type="sldNum" sz="quarter" idx="5"/>
          </p:nvPr>
        </p:nvSpPr>
        <p:spPr/>
        <p:txBody>
          <a:bodyPr/>
          <a:lstStyle/>
          <a:p>
            <a:fld id="{F1D4999C-9D27-4D66-B8E2-39648A0F11D3}" type="slidenum">
              <a:rPr lang="en-GB" smtClean="0"/>
              <a:t>25</a:t>
            </a:fld>
            <a:endParaRPr lang="en-GB"/>
          </a:p>
        </p:txBody>
      </p:sp>
    </p:spTree>
    <p:extLst>
      <p:ext uri="{BB962C8B-B14F-4D97-AF65-F5344CB8AC3E}">
        <p14:creationId xmlns:p14="http://schemas.microsoft.com/office/powerpoint/2010/main" val="125070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looked at what parameters were favoured by the tuning methods, as this can give further insight into what works and what doesn’t in the algorithm. Showcased here are the two most chosen combinations as the best across all games, therefore the highest agreement amongst the tuners as to which parameters work best together. In both of these we observe the combination of </a:t>
            </a:r>
            <a:r>
              <a:rPr lang="en-GB" dirty="0" err="1"/>
              <a:t>softmax</a:t>
            </a:r>
            <a:r>
              <a:rPr lang="en-GB" dirty="0"/>
              <a:t> mutation with the mutation transducer enabled, which is a trend in several other games.</a:t>
            </a:r>
          </a:p>
        </p:txBody>
      </p:sp>
      <p:sp>
        <p:nvSpPr>
          <p:cNvPr id="4" name="Slide Number Placeholder 3"/>
          <p:cNvSpPr>
            <a:spLocks noGrp="1"/>
          </p:cNvSpPr>
          <p:nvPr>
            <p:ph type="sldNum" sz="quarter" idx="5"/>
          </p:nvPr>
        </p:nvSpPr>
        <p:spPr/>
        <p:txBody>
          <a:bodyPr/>
          <a:lstStyle/>
          <a:p>
            <a:fld id="{F1D4999C-9D27-4D66-B8E2-39648A0F11D3}" type="slidenum">
              <a:rPr lang="en-GB" smtClean="0"/>
              <a:t>26</a:t>
            </a:fld>
            <a:endParaRPr lang="en-GB"/>
          </a:p>
        </p:txBody>
      </p:sp>
    </p:spTree>
    <p:extLst>
      <p:ext uri="{BB962C8B-B14F-4D97-AF65-F5344CB8AC3E}">
        <p14:creationId xmlns:p14="http://schemas.microsoft.com/office/powerpoint/2010/main" val="3935819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measured the consistency in recommendations across all tuners, and observed Naïve Monte Carlo to be most consistent, while the genetic algorithm was the least consistent. The NMC tuner was on average worse performing, suggesting that variation is actually beneficial when higher win rates are targeted, although the difference was not significant and thus we have no strong evidence in this direction.</a:t>
            </a:r>
          </a:p>
          <a:p>
            <a:endParaRPr lang="en-GB" dirty="0"/>
          </a:p>
          <a:p>
            <a:r>
              <a:rPr lang="en-GB" dirty="0"/>
              <a:t>If we look at the games individually, no two tuners recommended the same combination of parameters for any of them, but there were some partial agreements in 2-tuples observed, as mentioned previously. </a:t>
            </a:r>
          </a:p>
        </p:txBody>
      </p:sp>
      <p:sp>
        <p:nvSpPr>
          <p:cNvPr id="4" name="Slide Number Placeholder 3"/>
          <p:cNvSpPr>
            <a:spLocks noGrp="1"/>
          </p:cNvSpPr>
          <p:nvPr>
            <p:ph type="sldNum" sz="quarter" idx="5"/>
          </p:nvPr>
        </p:nvSpPr>
        <p:spPr/>
        <p:txBody>
          <a:bodyPr/>
          <a:lstStyle/>
          <a:p>
            <a:fld id="{F1D4999C-9D27-4D66-B8E2-39648A0F11D3}" type="slidenum">
              <a:rPr lang="en-GB" smtClean="0"/>
              <a:t>27</a:t>
            </a:fld>
            <a:endParaRPr lang="en-GB"/>
          </a:p>
        </p:txBody>
      </p:sp>
    </p:spTree>
    <p:extLst>
      <p:ext uri="{BB962C8B-B14F-4D97-AF65-F5344CB8AC3E}">
        <p14:creationId xmlns:p14="http://schemas.microsoft.com/office/powerpoint/2010/main" val="2515642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looking at the individual parameters, there were some clear preferences in some cases for particular values. Most interestingly, we note that no tuner valued </a:t>
            </a:r>
            <a:r>
              <a:rPr lang="en-GB" dirty="0" err="1"/>
              <a:t>softmax</a:t>
            </a:r>
            <a:r>
              <a:rPr lang="en-GB" dirty="0"/>
              <a:t> mutation very highly in isolation, although it appears in several best 5-tuple recommendations. 1-bit mutation is preferred instead on average. We further note that the mutation genetic operator was preferred by most tuners, while crossover only was deemed the worst option.</a:t>
            </a:r>
          </a:p>
        </p:txBody>
      </p:sp>
      <p:sp>
        <p:nvSpPr>
          <p:cNvPr id="4" name="Slide Number Placeholder 3"/>
          <p:cNvSpPr>
            <a:spLocks noGrp="1"/>
          </p:cNvSpPr>
          <p:nvPr>
            <p:ph type="sldNum" sz="quarter" idx="5"/>
          </p:nvPr>
        </p:nvSpPr>
        <p:spPr/>
        <p:txBody>
          <a:bodyPr/>
          <a:lstStyle/>
          <a:p>
            <a:fld id="{F1D4999C-9D27-4D66-B8E2-39648A0F11D3}" type="slidenum">
              <a:rPr lang="en-GB" smtClean="0"/>
              <a:t>28</a:t>
            </a:fld>
            <a:endParaRPr lang="en-GB"/>
          </a:p>
        </p:txBody>
      </p:sp>
    </p:spTree>
    <p:extLst>
      <p:ext uri="{BB962C8B-B14F-4D97-AF65-F5344CB8AC3E}">
        <p14:creationId xmlns:p14="http://schemas.microsoft.com/office/powerpoint/2010/main" val="2832227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if we look at specific examples of parameter values in specific games, we can observe the difference in the tuners’ thinking process, as well as an interesting dip or steep increase after only a few game ticks: this suggests that the initialisation methods could be improved for all tuners. Not all of them converge in the given time for a game either (the Naïve Monte Carlo tuner is a good example shown here), so playing longer games, with more information and more time to adapt to the specific games and scenarios could show an overall boost in performance.</a:t>
            </a:r>
          </a:p>
        </p:txBody>
      </p:sp>
      <p:sp>
        <p:nvSpPr>
          <p:cNvPr id="4" name="Slide Number Placeholder 3"/>
          <p:cNvSpPr>
            <a:spLocks noGrp="1"/>
          </p:cNvSpPr>
          <p:nvPr>
            <p:ph type="sldNum" sz="quarter" idx="5"/>
          </p:nvPr>
        </p:nvSpPr>
        <p:spPr/>
        <p:txBody>
          <a:bodyPr/>
          <a:lstStyle/>
          <a:p>
            <a:fld id="{F1D4999C-9D27-4D66-B8E2-39648A0F11D3}" type="slidenum">
              <a:rPr lang="en-GB" smtClean="0"/>
              <a:t>29</a:t>
            </a:fld>
            <a:endParaRPr lang="en-GB"/>
          </a:p>
        </p:txBody>
      </p:sp>
    </p:spTree>
    <p:extLst>
      <p:ext uri="{BB962C8B-B14F-4D97-AF65-F5344CB8AC3E}">
        <p14:creationId xmlns:p14="http://schemas.microsoft.com/office/powerpoint/2010/main" val="4038846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give a quick overview of this video, we’re looking first at some background on general video game playing to contextualize the work. Next, I’ll go over how our rolling horizon evolutionary algorithm works and its parameter space that we are concerned with in this work, as well as the parameter optimisers used for this study. Lastly, we’ll look at the results obtained, some interesting insights and a few ways in which this work can be extended further. Let’s dive in!</a:t>
            </a:r>
          </a:p>
        </p:txBody>
      </p:sp>
      <p:sp>
        <p:nvSpPr>
          <p:cNvPr id="4" name="Slide Number Placeholder 3"/>
          <p:cNvSpPr>
            <a:spLocks noGrp="1"/>
          </p:cNvSpPr>
          <p:nvPr>
            <p:ph type="sldNum" sz="quarter" idx="5"/>
          </p:nvPr>
        </p:nvSpPr>
        <p:spPr/>
        <p:txBody>
          <a:bodyPr/>
          <a:lstStyle/>
          <a:p>
            <a:fld id="{F1D4999C-9D27-4D66-B8E2-39648A0F11D3}" type="slidenum">
              <a:rPr lang="en-GB" smtClean="0"/>
              <a:t>3</a:t>
            </a:fld>
            <a:endParaRPr lang="en-GB"/>
          </a:p>
        </p:txBody>
      </p:sp>
    </p:spTree>
    <p:extLst>
      <p:ext uri="{BB962C8B-B14F-4D97-AF65-F5344CB8AC3E}">
        <p14:creationId xmlns:p14="http://schemas.microsoft.com/office/powerpoint/2010/main" val="3463031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summarise, we automatically adjusted parameters for a rolling horizon evolutionary algorithm during play, with several optimisers…</a:t>
            </a:r>
          </a:p>
        </p:txBody>
      </p:sp>
      <p:sp>
        <p:nvSpPr>
          <p:cNvPr id="4" name="Slide Number Placeholder 3"/>
          <p:cNvSpPr>
            <a:spLocks noGrp="1"/>
          </p:cNvSpPr>
          <p:nvPr>
            <p:ph type="sldNum" sz="quarter" idx="5"/>
          </p:nvPr>
        </p:nvSpPr>
        <p:spPr/>
        <p:txBody>
          <a:bodyPr/>
          <a:lstStyle/>
          <a:p>
            <a:fld id="{F1D4999C-9D27-4D66-B8E2-39648A0F11D3}" type="slidenum">
              <a:rPr lang="en-GB" smtClean="0"/>
              <a:t>30</a:t>
            </a:fld>
            <a:endParaRPr lang="en-GB"/>
          </a:p>
        </p:txBody>
      </p:sp>
    </p:spTree>
    <p:extLst>
      <p:ext uri="{BB962C8B-B14F-4D97-AF65-F5344CB8AC3E}">
        <p14:creationId xmlns:p14="http://schemas.microsoft.com/office/powerpoint/2010/main" val="2837862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found that win rates of the tuned agents are comparable with the hand-picked RHEA state of the art, surpassing it in several games, thus more general as a single algorithm. The performance of the optimisation methods was very similar, although the random and n-tuple bandit evolutionary algorithm stood out as better; no significant differences were observed. From the parameter analysis, we noticed a combination of the </a:t>
            </a:r>
            <a:r>
              <a:rPr lang="en-GB" dirty="0" err="1"/>
              <a:t>softmax</a:t>
            </a:r>
            <a:r>
              <a:rPr lang="en-GB" dirty="0"/>
              <a:t> mutation with the mutation transducer was most beneficial in many cases. However, if dependencies are ignored, 1-bit mutation was individually better, as was only using mutation to generate individuals, with the mutation transducer enabled.</a:t>
            </a:r>
          </a:p>
          <a:p>
            <a:endParaRPr lang="en-GB" dirty="0"/>
          </a:p>
          <a:p>
            <a:r>
              <a:rPr lang="en-GB" dirty="0"/>
              <a:t>Lastly, we saw several win rates in very difficult problems such as Dig Dug and Lemmings….</a:t>
            </a:r>
          </a:p>
        </p:txBody>
      </p:sp>
      <p:sp>
        <p:nvSpPr>
          <p:cNvPr id="4" name="Slide Number Placeholder 3"/>
          <p:cNvSpPr>
            <a:spLocks noGrp="1"/>
          </p:cNvSpPr>
          <p:nvPr>
            <p:ph type="sldNum" sz="quarter" idx="5"/>
          </p:nvPr>
        </p:nvSpPr>
        <p:spPr/>
        <p:txBody>
          <a:bodyPr/>
          <a:lstStyle/>
          <a:p>
            <a:fld id="{F1D4999C-9D27-4D66-B8E2-39648A0F11D3}" type="slidenum">
              <a:rPr lang="en-GB" smtClean="0"/>
              <a:t>31</a:t>
            </a:fld>
            <a:endParaRPr lang="en-GB"/>
          </a:p>
        </p:txBody>
      </p:sp>
    </p:spTree>
    <p:extLst>
      <p:ext uri="{BB962C8B-B14F-4D97-AF65-F5344CB8AC3E}">
        <p14:creationId xmlns:p14="http://schemas.microsoft.com/office/powerpoint/2010/main" val="175552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which we aim to investigate further: obtaining more data points of such winning games and analysing the resulting statistics could offer important information on how to tackle these very difficult problems; and, in general, playing longer or more complex games, with more iterations for the algorithm, could give more statistics for more accurate performance checks and possibly more significant differences in the methods used.</a:t>
            </a:r>
          </a:p>
          <a:p>
            <a:endParaRPr lang="en-GB" dirty="0"/>
          </a:p>
          <a:p>
            <a:r>
              <a:rPr lang="en-GB" dirty="0"/>
              <a:t>The tuners can further be investigated and analysed in more depth, as well as trying different options, with Bayesian Optimisation as an example kindly suggested by a reviewer. Even more so, the choice of tuner and the parameters of the tuners themselves could be optimised, for a many-level hierarchical optimisation problem!</a:t>
            </a:r>
          </a:p>
          <a:p>
            <a:endParaRPr lang="en-GB" dirty="0"/>
          </a:p>
          <a:p>
            <a:r>
              <a:rPr lang="en-GB" dirty="0"/>
              <a:t>And lastly, the fitness function for RHEA evaluations could be improved, and things such as the average or standard deviation of </a:t>
            </a:r>
            <a:r>
              <a:rPr lang="en-GB" dirty="0" err="1"/>
              <a:t>fitnesses</a:t>
            </a:r>
            <a:r>
              <a:rPr lang="en-GB" dirty="0"/>
              <a:t> in a population be considered. Not to mention that the parameter space for the algorithm is much larger than that explored here, and many more interesting insights could be given by a larger-scale optimisation.</a:t>
            </a:r>
          </a:p>
        </p:txBody>
      </p:sp>
      <p:sp>
        <p:nvSpPr>
          <p:cNvPr id="4" name="Slide Number Placeholder 3"/>
          <p:cNvSpPr>
            <a:spLocks noGrp="1"/>
          </p:cNvSpPr>
          <p:nvPr>
            <p:ph type="sldNum" sz="quarter" idx="5"/>
          </p:nvPr>
        </p:nvSpPr>
        <p:spPr/>
        <p:txBody>
          <a:bodyPr/>
          <a:lstStyle/>
          <a:p>
            <a:fld id="{F1D4999C-9D27-4D66-B8E2-39648A0F11D3}" type="slidenum">
              <a:rPr lang="en-GB" smtClean="0"/>
              <a:t>32</a:t>
            </a:fld>
            <a:endParaRPr lang="en-GB"/>
          </a:p>
        </p:txBody>
      </p:sp>
    </p:spTree>
    <p:extLst>
      <p:ext uri="{BB962C8B-B14F-4D97-AF65-F5344CB8AC3E}">
        <p14:creationId xmlns:p14="http://schemas.microsoft.com/office/powerpoint/2010/main" val="3933979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paper itself and full details of our methods can be found at the link attached, and you can contact me or any of the authors for any questions you might have. Thank you for watching! </a:t>
            </a:r>
          </a:p>
        </p:txBody>
      </p:sp>
      <p:sp>
        <p:nvSpPr>
          <p:cNvPr id="4" name="Slide Number Placeholder 3"/>
          <p:cNvSpPr>
            <a:spLocks noGrp="1"/>
          </p:cNvSpPr>
          <p:nvPr>
            <p:ph type="sldNum" sz="quarter" idx="5"/>
          </p:nvPr>
        </p:nvSpPr>
        <p:spPr/>
        <p:txBody>
          <a:bodyPr/>
          <a:lstStyle/>
          <a:p>
            <a:fld id="{F1D4999C-9D27-4D66-B8E2-39648A0F11D3}" type="slidenum">
              <a:rPr lang="en-GB" smtClean="0"/>
              <a:t>33</a:t>
            </a:fld>
            <a:endParaRPr lang="en-GB"/>
          </a:p>
        </p:txBody>
      </p:sp>
    </p:spTree>
    <p:extLst>
      <p:ext uri="{BB962C8B-B14F-4D97-AF65-F5344CB8AC3E}">
        <p14:creationId xmlns:p14="http://schemas.microsoft.com/office/powerpoint/2010/main" val="26599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D4999C-9D27-4D66-B8E2-39648A0F11D3}" type="slidenum">
              <a:rPr lang="en-GB" smtClean="0"/>
              <a:t>4</a:t>
            </a:fld>
            <a:endParaRPr lang="en-GB"/>
          </a:p>
        </p:txBody>
      </p:sp>
    </p:spTree>
    <p:extLst>
      <p:ext uri="{BB962C8B-B14F-4D97-AF65-F5344CB8AC3E}">
        <p14:creationId xmlns:p14="http://schemas.microsoft.com/office/powerpoint/2010/main" val="8275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 is within the domain of general video game playing. We’ve seen a lot in media news of very good AI players in Go, </a:t>
            </a:r>
            <a:r>
              <a:rPr lang="en-GB" dirty="0" err="1"/>
              <a:t>Dota</a:t>
            </a:r>
            <a:r>
              <a:rPr lang="en-GB" dirty="0"/>
              <a:t>, </a:t>
            </a:r>
            <a:r>
              <a:rPr lang="en-GB" dirty="0" err="1"/>
              <a:t>Starcraft</a:t>
            </a:r>
            <a:r>
              <a:rPr lang="en-GB" dirty="0"/>
              <a:t>. And while these are very impressive advancements, those players would have a very hard time picking up a new game. Therefore we’re looking instead at highly adaptive general players, that are able to take any game given to them and act intelligently in that environment.</a:t>
            </a:r>
          </a:p>
        </p:txBody>
      </p:sp>
      <p:sp>
        <p:nvSpPr>
          <p:cNvPr id="4" name="Slide Number Placeholder 3"/>
          <p:cNvSpPr>
            <a:spLocks noGrp="1"/>
          </p:cNvSpPr>
          <p:nvPr>
            <p:ph type="sldNum" sz="quarter" idx="5"/>
          </p:nvPr>
        </p:nvSpPr>
        <p:spPr/>
        <p:txBody>
          <a:bodyPr/>
          <a:lstStyle/>
          <a:p>
            <a:fld id="{F1D4999C-9D27-4D66-B8E2-39648A0F11D3}" type="slidenum">
              <a:rPr lang="en-GB" smtClean="0"/>
              <a:t>5</a:t>
            </a:fld>
            <a:endParaRPr lang="en-GB"/>
          </a:p>
        </p:txBody>
      </p:sp>
    </p:spTree>
    <p:extLst>
      <p:ext uri="{BB962C8B-B14F-4D97-AF65-F5344CB8AC3E}">
        <p14:creationId xmlns:p14="http://schemas.microsoft.com/office/powerpoint/2010/main" val="121050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using General Video Game AI (or GVGAI) for our benchmark, which contains over 160 games and proposes many different challenges for AI methods, from playing games by planning without seeing the game previously, learning how to play games by repeatedly playing them and gathering experience; or even playing two-player games, generating levels or generating rules! In this particular work, we’re focused on the single-player planning track. You can find out about the framework and competition in the book mentioned at the bottom of the screen.</a:t>
            </a:r>
          </a:p>
        </p:txBody>
      </p:sp>
      <p:sp>
        <p:nvSpPr>
          <p:cNvPr id="4" name="Slide Number Placeholder 3"/>
          <p:cNvSpPr>
            <a:spLocks noGrp="1"/>
          </p:cNvSpPr>
          <p:nvPr>
            <p:ph type="sldNum" sz="quarter" idx="5"/>
          </p:nvPr>
        </p:nvSpPr>
        <p:spPr/>
        <p:txBody>
          <a:bodyPr/>
          <a:lstStyle/>
          <a:p>
            <a:fld id="{F1D4999C-9D27-4D66-B8E2-39648A0F11D3}" type="slidenum">
              <a:rPr lang="en-GB" smtClean="0"/>
              <a:t>6</a:t>
            </a:fld>
            <a:endParaRPr lang="en-GB"/>
          </a:p>
        </p:txBody>
      </p:sp>
    </p:spTree>
    <p:extLst>
      <p:ext uri="{BB962C8B-B14F-4D97-AF65-F5344CB8AC3E}">
        <p14:creationId xmlns:p14="http://schemas.microsoft.com/office/powerpoint/2010/main" val="162182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a subset of 20 games from the GVGAI corpus with various features. All are listed on the right, with some highlighted that will be mentioned more in this discussion. A breakdown of all their features can be found in the paper cited at the bottom, and all games can be found and played from the GVGAI framework. For our experiments, we used all 5 levels of each game, with 20 runs per level (that gives 100 runs per game) and results and statistics will be presented averaged over all runs in a game.</a:t>
            </a:r>
          </a:p>
        </p:txBody>
      </p:sp>
      <p:sp>
        <p:nvSpPr>
          <p:cNvPr id="4" name="Slide Number Placeholder 3"/>
          <p:cNvSpPr>
            <a:spLocks noGrp="1"/>
          </p:cNvSpPr>
          <p:nvPr>
            <p:ph type="sldNum" sz="quarter" idx="5"/>
          </p:nvPr>
        </p:nvSpPr>
        <p:spPr/>
        <p:txBody>
          <a:bodyPr/>
          <a:lstStyle/>
          <a:p>
            <a:fld id="{F1D4999C-9D27-4D66-B8E2-39648A0F11D3}" type="slidenum">
              <a:rPr lang="en-GB" smtClean="0"/>
              <a:t>7</a:t>
            </a:fld>
            <a:endParaRPr lang="en-GB"/>
          </a:p>
        </p:txBody>
      </p:sp>
    </p:spTree>
    <p:extLst>
      <p:ext uri="{BB962C8B-B14F-4D97-AF65-F5344CB8AC3E}">
        <p14:creationId xmlns:p14="http://schemas.microsoft.com/office/powerpoint/2010/main" val="413371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Within this domain, we look at rolling horizon evolutionary algorithms, which have been shown to achieve high performance on a range of games, beating the previous state of the art.</a:t>
            </a:r>
          </a:p>
        </p:txBody>
      </p:sp>
      <p:sp>
        <p:nvSpPr>
          <p:cNvPr id="4" name="Slide Number Placeholder 3"/>
          <p:cNvSpPr>
            <a:spLocks noGrp="1"/>
          </p:cNvSpPr>
          <p:nvPr>
            <p:ph type="sldNum" sz="quarter" idx="5"/>
          </p:nvPr>
        </p:nvSpPr>
        <p:spPr/>
        <p:txBody>
          <a:bodyPr/>
          <a:lstStyle/>
          <a:p>
            <a:fld id="{F1D4999C-9D27-4D66-B8E2-39648A0F11D3}" type="slidenum">
              <a:rPr lang="en-GB" smtClean="0"/>
              <a:t>8</a:t>
            </a:fld>
            <a:endParaRPr lang="en-GB"/>
          </a:p>
        </p:txBody>
      </p:sp>
    </p:spTree>
    <p:extLst>
      <p:ext uri="{BB962C8B-B14F-4D97-AF65-F5344CB8AC3E}">
        <p14:creationId xmlns:p14="http://schemas.microsoft.com/office/powerpoint/2010/main" val="46467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runs at every game tick, and begins with a population of individuals, where each individual (or row in this diagram) is a random sequence of actions to be played in the game. We can call the initial population P-0. We then evaluate each individual using a copy of the current game state observation and a forward model (which allows to simulate the effect of actions without actually playing them); the game state reached after running through all the actions in the sequence is evaluated with a heuristic function and the given value becomes the fitness of the individual. In this case, the heuristic function simply aims to maximize the game score obtained by the agent, prioritizing winning game states and avoiding losing game states.</a:t>
            </a:r>
          </a:p>
          <a:p>
            <a:endParaRPr lang="en-GB" dirty="0"/>
          </a:p>
          <a:p>
            <a:r>
              <a:rPr lang="en-GB" dirty="0"/>
              <a:t>Based on these values, the population is sorted and the best individual is promoted directly to the next generation through elitism. The population is then modified with various genetic operators in order to obtain a new population of the same size. The process is repeated until the budget is spent, in this case 1000 simulations with the forward model. Finally, the first action of the best sequence at the end of this evolution process is actually played in the game. Everything repeats in the next game tick. </a:t>
            </a:r>
          </a:p>
          <a:p>
            <a:endParaRPr lang="en-GB" dirty="0"/>
          </a:p>
          <a:p>
            <a:r>
              <a:rPr lang="en-GB" dirty="0"/>
              <a:t>Many parameters control this process, but for this work we are interested in those that most affect one iteration, thus those included in this part. Let’s look at them more closely.</a:t>
            </a:r>
          </a:p>
        </p:txBody>
      </p:sp>
      <p:sp>
        <p:nvSpPr>
          <p:cNvPr id="4" name="Slide Number Placeholder 3"/>
          <p:cNvSpPr>
            <a:spLocks noGrp="1"/>
          </p:cNvSpPr>
          <p:nvPr>
            <p:ph type="sldNum" sz="quarter" idx="5"/>
          </p:nvPr>
        </p:nvSpPr>
        <p:spPr/>
        <p:txBody>
          <a:bodyPr/>
          <a:lstStyle/>
          <a:p>
            <a:fld id="{F1D4999C-9D27-4D66-B8E2-39648A0F11D3}" type="slidenum">
              <a:rPr lang="en-GB" smtClean="0"/>
              <a:t>9</a:t>
            </a:fld>
            <a:endParaRPr lang="en-GB"/>
          </a:p>
        </p:txBody>
      </p:sp>
    </p:spTree>
    <p:extLst>
      <p:ext uri="{BB962C8B-B14F-4D97-AF65-F5344CB8AC3E}">
        <p14:creationId xmlns:p14="http://schemas.microsoft.com/office/powerpoint/2010/main" val="252299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74226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9802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0505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301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val="3177938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3766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7951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65972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590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id="{39B7D4BC-8397-4297-9425-5B8BAEB381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val="21517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id="{67513D5B-5A42-4F30-9E94-6D9B89BC88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val="1241694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35698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6208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71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08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4112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709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82" r:id="rId3"/>
    <p:sldLayoutId id="2147483783" r:id="rId4"/>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6" r:id="rId2"/>
    <p:sldLayoutId id="2147483738" r:id="rId3"/>
    <p:sldLayoutId id="2147483739" r:id="rId4"/>
    <p:sldLayoutId id="2147483740" r:id="rId5"/>
    <p:sldLayoutId id="2147483741" r:id="rId6"/>
    <p:sldLayoutId id="2147483742" r:id="rId7"/>
    <p:sldLayoutId id="2147483745" r:id="rId8"/>
    <p:sldLayoutId id="2147483743" r:id="rId9"/>
    <p:sldLayoutId id="2147483744" r:id="rId10"/>
    <p:sldLayoutId id="2147483746" r:id="rId11"/>
    <p:sldLayoutId id="2147483747" r:id="rId12"/>
    <p:sldLayoutId id="2147483749" r:id="rId13"/>
    <p:sldLayoutId id="2147483750" r:id="rId14"/>
    <p:sldLayoutId id="2147483751" r:id="rId15"/>
    <p:sldLayoutId id="2147483752" r:id="rId16"/>
    <p:sldLayoutId id="2147483753" r:id="rId17"/>
    <p:sldLayoutId id="2147483784" r:id="rId18"/>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mailto:r.d.gaina@qmul.ac.uk"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6.png"/><Relationship Id="rId12"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2.sv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chart" Target="../charts/chart1.xml"/><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image" Target="../media/image49.svg"/><Relationship Id="rId2" Type="http://schemas.openxmlformats.org/officeDocument/2006/relationships/notesSlide" Target="../notesSlides/notesSlide11.xml"/><Relationship Id="rId16" Type="http://schemas.openxmlformats.org/officeDocument/2006/relationships/image" Target="../media/image48.png"/><Relationship Id="rId1" Type="http://schemas.openxmlformats.org/officeDocument/2006/relationships/slideLayout" Target="../slideLayouts/slideLayout8.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chart" Target="../charts/chart3.xml"/><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chart" Target="../charts/chart2.xml"/><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54.svg"/><Relationship Id="rId5" Type="http://schemas.openxmlformats.org/officeDocument/2006/relationships/image" Target="../media/image5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45.sv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13" Type="http://schemas.microsoft.com/office/2007/relationships/hdphoto" Target="../media/hdphoto2.wdp"/><Relationship Id="rId3" Type="http://schemas.openxmlformats.org/officeDocument/2006/relationships/image" Target="../media/image55.png"/><Relationship Id="rId7" Type="http://schemas.openxmlformats.org/officeDocument/2006/relationships/image" Target="../media/image59.svg"/><Relationship Id="rId12"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58.png"/><Relationship Id="rId11" Type="http://schemas.openxmlformats.org/officeDocument/2006/relationships/image" Target="../media/image61.svg"/><Relationship Id="rId5" Type="http://schemas.openxmlformats.org/officeDocument/2006/relationships/image" Target="../media/image57.svg"/><Relationship Id="rId15" Type="http://schemas.openxmlformats.org/officeDocument/2006/relationships/image" Target="../media/image63.sv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43.svg"/><Relationship Id="rId1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3" Type="http://schemas.openxmlformats.org/officeDocument/2006/relationships/image" Target="../media/image64.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55.png"/><Relationship Id="rId10" Type="http://schemas.openxmlformats.org/officeDocument/2006/relationships/image" Target="../media/image72.svg"/><Relationship Id="rId4" Type="http://schemas.openxmlformats.org/officeDocument/2006/relationships/image" Target="../media/image65.svg"/><Relationship Id="rId9" Type="http://schemas.openxmlformats.org/officeDocument/2006/relationships/image" Target="../media/image71.png"/><Relationship Id="rId14" Type="http://schemas.openxmlformats.org/officeDocument/2006/relationships/image" Target="../media/image76.svg"/></Relationships>
</file>

<file path=ppt/slides/_rels/slide19.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60.png"/><Relationship Id="rId3" Type="http://schemas.openxmlformats.org/officeDocument/2006/relationships/image" Target="../media/image360.png"/><Relationship Id="rId12" Type="http://schemas.openxmlformats.org/officeDocument/2006/relationships/image" Target="../media/image450.png"/><Relationship Id="rId7" Type="http://schemas.openxmlformats.org/officeDocument/2006/relationships/image" Target="../media/image400.png"/><Relationship Id="rId17" Type="http://schemas.openxmlformats.org/officeDocument/2006/relationships/image" Target="../media/image76.svg"/><Relationship Id="rId2" Type="http://schemas.openxmlformats.org/officeDocument/2006/relationships/notesSlide" Target="../notesSlides/notesSlide19.xml"/><Relationship Id="rId16" Type="http://schemas.openxmlformats.org/officeDocument/2006/relationships/image" Target="../media/image75.png"/><Relationship Id="rId1" Type="http://schemas.openxmlformats.org/officeDocument/2006/relationships/slideLayout" Target="../slideLayouts/slideLayout8.xml"/><Relationship Id="rId6" Type="http://schemas.openxmlformats.org/officeDocument/2006/relationships/image" Target="../media/image390.png"/><Relationship Id="rId11" Type="http://schemas.openxmlformats.org/officeDocument/2006/relationships/image" Target="../media/image440.png"/><Relationship Id="rId5" Type="http://schemas.openxmlformats.org/officeDocument/2006/relationships/image" Target="../media/image380.png"/><Relationship Id="rId15" Type="http://schemas.openxmlformats.org/officeDocument/2006/relationships/image" Target="../media/image79.png"/><Relationship Id="rId10" Type="http://schemas.openxmlformats.org/officeDocument/2006/relationships/image" Target="../media/image430.png"/><Relationship Id="rId4" Type="http://schemas.openxmlformats.org/officeDocument/2006/relationships/image" Target="../media/image370.png"/><Relationship Id="rId9" Type="http://schemas.openxmlformats.org/officeDocument/2006/relationships/image" Target="../media/image420.png"/><Relationship Id="rId14" Type="http://schemas.openxmlformats.org/officeDocument/2006/relationships/image" Target="../media/image470.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8" Type="http://schemas.openxmlformats.org/officeDocument/2006/relationships/image" Target="../media/image400.png"/><Relationship Id="rId18" Type="http://schemas.openxmlformats.org/officeDocument/2006/relationships/image" Target="../media/image79.png"/><Relationship Id="rId3" Type="http://schemas.openxmlformats.org/officeDocument/2006/relationships/image" Target="../media/image360.png"/><Relationship Id="rId7" Type="http://schemas.openxmlformats.org/officeDocument/2006/relationships/image" Target="../media/image390.png"/><Relationship Id="rId12" Type="http://schemas.openxmlformats.org/officeDocument/2006/relationships/image" Target="../media/image430.png"/><Relationship Id="rId17" Type="http://schemas.openxmlformats.org/officeDocument/2006/relationships/image" Target="../media/image470.png"/><Relationship Id="rId2" Type="http://schemas.openxmlformats.org/officeDocument/2006/relationships/notesSlide" Target="../notesSlides/notesSlide20.xml"/><Relationship Id="rId16" Type="http://schemas.openxmlformats.org/officeDocument/2006/relationships/image" Target="../media/image460.png"/><Relationship Id="rId20" Type="http://schemas.openxmlformats.org/officeDocument/2006/relationships/image" Target="../media/image78.svg"/><Relationship Id="rId1" Type="http://schemas.openxmlformats.org/officeDocument/2006/relationships/slideLayout" Target="../slideLayouts/slideLayout8.xml"/><Relationship Id="rId6" Type="http://schemas.openxmlformats.org/officeDocument/2006/relationships/image" Target="../media/image380.png"/><Relationship Id="rId11" Type="http://schemas.openxmlformats.org/officeDocument/2006/relationships/image" Target="../media/image420.png"/><Relationship Id="rId5" Type="http://schemas.openxmlformats.org/officeDocument/2006/relationships/image" Target="../media/image370.png"/><Relationship Id="rId15" Type="http://schemas.openxmlformats.org/officeDocument/2006/relationships/image" Target="../media/image450.png"/><Relationship Id="rId10" Type="http://schemas.openxmlformats.org/officeDocument/2006/relationships/image" Target="../media/image410.png"/><Relationship Id="rId19" Type="http://schemas.openxmlformats.org/officeDocument/2006/relationships/image" Target="../media/image77.png"/><Relationship Id="rId14" Type="http://schemas.openxmlformats.org/officeDocument/2006/relationships/image" Target="../media/image440.png"/></Relationships>
</file>

<file path=ppt/slides/_rels/slide21.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40.png"/><Relationship Id="rId18" Type="http://schemas.openxmlformats.org/officeDocument/2006/relationships/image" Target="../media/image68.png"/><Relationship Id="rId26" Type="http://schemas.openxmlformats.org/officeDocument/2006/relationships/image" Target="../media/image72.png"/><Relationship Id="rId21" Type="http://schemas.openxmlformats.org/officeDocument/2006/relationships/image" Target="../media/image83.png"/><Relationship Id="rId7" Type="http://schemas.openxmlformats.org/officeDocument/2006/relationships/image" Target="../media/image590.png"/><Relationship Id="rId12" Type="http://schemas.openxmlformats.org/officeDocument/2006/relationships/image" Target="../media/image630.png"/><Relationship Id="rId17" Type="http://schemas.openxmlformats.org/officeDocument/2006/relationships/image" Target="../media/image670.png"/><Relationship Id="rId25" Type="http://schemas.openxmlformats.org/officeDocument/2006/relationships/image" Target="../media/image710.png"/><Relationship Id="rId2" Type="http://schemas.openxmlformats.org/officeDocument/2006/relationships/notesSlide" Target="../notesSlides/notesSlide21.xml"/><Relationship Id="rId16" Type="http://schemas.openxmlformats.org/officeDocument/2006/relationships/image" Target="../media/image660.png"/><Relationship Id="rId20" Type="http://schemas.openxmlformats.org/officeDocument/2006/relationships/image" Target="../media/image82.png"/><Relationship Id="rId29" Type="http://schemas.openxmlformats.org/officeDocument/2006/relationships/image" Target="../media/image81.svg"/><Relationship Id="rId1" Type="http://schemas.openxmlformats.org/officeDocument/2006/relationships/slideLayout" Target="../slideLayouts/slideLayout8.xml"/><Relationship Id="rId6" Type="http://schemas.openxmlformats.org/officeDocument/2006/relationships/image" Target="../media/image580.png"/><Relationship Id="rId11" Type="http://schemas.openxmlformats.org/officeDocument/2006/relationships/image" Target="../media/image620.png"/><Relationship Id="rId24" Type="http://schemas.openxmlformats.org/officeDocument/2006/relationships/image" Target="../media/image70.png"/><Relationship Id="rId28" Type="http://schemas.openxmlformats.org/officeDocument/2006/relationships/image" Target="../media/image80.png"/><Relationship Id="rId19" Type="http://schemas.openxmlformats.org/officeDocument/2006/relationships/image" Target="../media/image690.png"/><Relationship Id="rId31" Type="http://schemas.openxmlformats.org/officeDocument/2006/relationships/image" Target="../media/image68.svg"/><Relationship Id="rId9" Type="http://schemas.openxmlformats.org/officeDocument/2006/relationships/image" Target="../media/image610.png"/><Relationship Id="rId14" Type="http://schemas.openxmlformats.org/officeDocument/2006/relationships/image" Target="../media/image650.png"/><Relationship Id="rId22" Type="http://schemas.openxmlformats.org/officeDocument/2006/relationships/image" Target="../media/image84.png"/><Relationship Id="rId27" Type="http://schemas.openxmlformats.org/officeDocument/2006/relationships/image" Target="../media/image85.png"/><Relationship Id="rId30"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861.png"/><Relationship Id="rId13" Type="http://schemas.openxmlformats.org/officeDocument/2006/relationships/image" Target="../media/image87.png"/><Relationship Id="rId18" Type="http://schemas.openxmlformats.org/officeDocument/2006/relationships/image" Target="../media/image86.png"/><Relationship Id="rId3" Type="http://schemas.openxmlformats.org/officeDocument/2006/relationships/image" Target="../media/image770.png"/><Relationship Id="rId7" Type="http://schemas.openxmlformats.org/officeDocument/2006/relationships/image" Target="../media/image851.png"/><Relationship Id="rId12" Type="http://schemas.openxmlformats.org/officeDocument/2006/relationships/image" Target="../media/image860.png"/><Relationship Id="rId17" Type="http://schemas.openxmlformats.org/officeDocument/2006/relationships/image" Target="../media/image91.png"/><Relationship Id="rId2" Type="http://schemas.openxmlformats.org/officeDocument/2006/relationships/notesSlide" Target="../notesSlides/notesSlide22.xml"/><Relationship Id="rId16" Type="http://schemas.openxmlformats.org/officeDocument/2006/relationships/image" Target="../media/image90.png"/><Relationship Id="rId1" Type="http://schemas.openxmlformats.org/officeDocument/2006/relationships/slideLayout" Target="../slideLayouts/slideLayout8.xml"/><Relationship Id="rId6" Type="http://schemas.openxmlformats.org/officeDocument/2006/relationships/image" Target="../media/image800.png"/><Relationship Id="rId11" Type="http://schemas.openxmlformats.org/officeDocument/2006/relationships/image" Target="../media/image850.png"/><Relationship Id="rId5" Type="http://schemas.openxmlformats.org/officeDocument/2006/relationships/image" Target="../media/image790.png"/><Relationship Id="rId15" Type="http://schemas.openxmlformats.org/officeDocument/2006/relationships/image" Target="../media/image89.png"/><Relationship Id="rId10" Type="http://schemas.openxmlformats.org/officeDocument/2006/relationships/image" Target="../media/image840.png"/><Relationship Id="rId19" Type="http://schemas.openxmlformats.org/officeDocument/2006/relationships/image" Target="../media/image87.svg"/><Relationship Id="rId4" Type="http://schemas.openxmlformats.org/officeDocument/2006/relationships/image" Target="../media/image78.png"/><Relationship Id="rId9" Type="http://schemas.openxmlformats.org/officeDocument/2006/relationships/image" Target="../media/image830.png"/><Relationship Id="rId14" Type="http://schemas.openxmlformats.org/officeDocument/2006/relationships/image" Target="../media/image88.png"/></Relationships>
</file>

<file path=ppt/slides/_rels/slide23.xml.rels><?xml version="1.0" encoding="UTF-8" standalone="yes"?>
<Relationships xmlns="http://schemas.openxmlformats.org/package/2006/relationships"><Relationship Id="rId8" Type="http://schemas.openxmlformats.org/officeDocument/2006/relationships/image" Target="../media/image99.png"/><Relationship Id="rId18" Type="http://schemas.openxmlformats.org/officeDocument/2006/relationships/image" Target="../media/image103.png"/><Relationship Id="rId26" Type="http://schemas.openxmlformats.org/officeDocument/2006/relationships/image" Target="NULL"/><Relationship Id="rId3" Type="http://schemas.openxmlformats.org/officeDocument/2006/relationships/image" Target="../media/image92.png"/><Relationship Id="rId34" Type="http://schemas.openxmlformats.org/officeDocument/2006/relationships/image" Target="../media/image108.png"/><Relationship Id="rId7" Type="http://schemas.openxmlformats.org/officeDocument/2006/relationships/image" Target="../media/image98.png"/><Relationship Id="rId12" Type="http://schemas.openxmlformats.org/officeDocument/2006/relationships/image" Target="../media/image1000.png"/><Relationship Id="rId17" Type="http://schemas.openxmlformats.org/officeDocument/2006/relationships/image" Target="../media/image102.png"/><Relationship Id="rId33" Type="http://schemas.openxmlformats.org/officeDocument/2006/relationships/image" Target="../media/image97.svg"/><Relationship Id="rId2" Type="http://schemas.openxmlformats.org/officeDocument/2006/relationships/notesSlide" Target="../notesSlides/notesSlide23.xml"/><Relationship Id="rId16" Type="http://schemas.openxmlformats.org/officeDocument/2006/relationships/image" Target="../media/image1010.png"/><Relationship Id="rId29" Type="http://schemas.openxmlformats.org/officeDocument/2006/relationships/image" Target="../media/image105.png"/><Relationship Id="rId1" Type="http://schemas.openxmlformats.org/officeDocument/2006/relationships/slideLayout" Target="../slideLayouts/slideLayout8.xml"/><Relationship Id="rId6" Type="http://schemas.openxmlformats.org/officeDocument/2006/relationships/image" Target="../media/image95.svg"/><Relationship Id="rId11" Type="http://schemas.openxmlformats.org/officeDocument/2006/relationships/image" Target="../media/image990.png"/><Relationship Id="rId32" Type="http://schemas.openxmlformats.org/officeDocument/2006/relationships/image" Target="../media/image96.png"/><Relationship Id="rId24" Type="http://schemas.openxmlformats.org/officeDocument/2006/relationships/image" Target="NULL"/><Relationship Id="rId37" Type="http://schemas.openxmlformats.org/officeDocument/2006/relationships/image" Target="../media/image113.png"/><Relationship Id="rId5" Type="http://schemas.openxmlformats.org/officeDocument/2006/relationships/image" Target="../media/image94.png"/><Relationship Id="rId15" Type="http://schemas.openxmlformats.org/officeDocument/2006/relationships/image" Target="NULL"/><Relationship Id="rId28" Type="http://schemas.openxmlformats.org/officeDocument/2006/relationships/image" Target="../media/image104.png"/><Relationship Id="rId36" Type="http://schemas.openxmlformats.org/officeDocument/2006/relationships/image" Target="../media/image112.png"/><Relationship Id="rId10" Type="http://schemas.openxmlformats.org/officeDocument/2006/relationships/image" Target="../media/image101.png"/><Relationship Id="rId31" Type="http://schemas.openxmlformats.org/officeDocument/2006/relationships/image" Target="../media/image107.png"/><Relationship Id="rId4" Type="http://schemas.openxmlformats.org/officeDocument/2006/relationships/image" Target="../media/image93.svg"/><Relationship Id="rId9" Type="http://schemas.openxmlformats.org/officeDocument/2006/relationships/image" Target="../media/image100.png"/><Relationship Id="rId27" Type="http://schemas.openxmlformats.org/officeDocument/2006/relationships/image" Target="NULL"/><Relationship Id="rId30" Type="http://schemas.openxmlformats.org/officeDocument/2006/relationships/image" Target="../media/image106.png"/><Relationship Id="rId35" Type="http://schemas.openxmlformats.org/officeDocument/2006/relationships/image" Target="../media/image109.sv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5.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14.png"/><Relationship Id="rId5" Type="http://schemas.openxmlformats.org/officeDocument/2006/relationships/image" Target="../media/image111.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116.png"/><Relationship Id="rId7" Type="http://schemas.openxmlformats.org/officeDocument/2006/relationships/image" Target="../media/image58.png"/><Relationship Id="rId12" Type="http://schemas.openxmlformats.org/officeDocument/2006/relationships/image" Target="../media/image120.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47.svg"/><Relationship Id="rId11" Type="http://schemas.openxmlformats.org/officeDocument/2006/relationships/image" Target="../media/image119.png"/><Relationship Id="rId5" Type="http://schemas.openxmlformats.org/officeDocument/2006/relationships/image" Target="../media/image46.png"/><Relationship Id="rId10" Type="http://schemas.microsoft.com/office/2007/relationships/hdphoto" Target="../media/hdphoto3.wdp"/><Relationship Id="rId4" Type="http://schemas.openxmlformats.org/officeDocument/2006/relationships/image" Target="../media/image117.svg"/><Relationship Id="rId9" Type="http://schemas.openxmlformats.org/officeDocument/2006/relationships/image" Target="../media/image1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24.png"/><Relationship Id="rId11" Type="http://schemas.openxmlformats.org/officeDocument/2006/relationships/image" Target="../media/image129.svg"/><Relationship Id="rId5" Type="http://schemas.openxmlformats.org/officeDocument/2006/relationships/image" Target="../media/image123.sv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sv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131.png"/><Relationship Id="rId4" Type="http://schemas.openxmlformats.org/officeDocument/2006/relationships/image" Target="../media/image114.png"/></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21.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mailto:r.d.gaina@qmul.ac.u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9.sv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148" y="4715261"/>
            <a:ext cx="12191852" cy="615553"/>
          </a:xfrm>
          <a:prstGeom prst="rect">
            <a:avLst/>
          </a:prstGeom>
          <a:noFill/>
        </p:spPr>
        <p:txBody>
          <a:bodyPr wrap="square" rtlCol="0">
            <a:spAutoFit/>
          </a:bodyPr>
          <a:lstStyle/>
          <a:p>
            <a:pPr algn="ctr"/>
            <a:r>
              <a:rPr lang="en-US" altLang="ko-KR" dirty="0">
                <a:solidFill>
                  <a:schemeClr val="bg1"/>
                </a:solidFill>
                <a:cs typeface="Arial" pitchFamily="34" charset="0"/>
              </a:rPr>
              <a:t>Raluca D. Gaina | QMUL, UK </a:t>
            </a:r>
          </a:p>
          <a:p>
            <a:pPr algn="ctr"/>
            <a:r>
              <a:rPr lang="en-US" altLang="ko-KR" sz="1600" dirty="0">
                <a:solidFill>
                  <a:schemeClr val="bg1"/>
                </a:solidFill>
                <a:cs typeface="Arial" pitchFamily="34" charset="0"/>
                <a:hlinkClick r:id="rId4"/>
              </a:rPr>
              <a:t>r.d.gaina@qmul.ac.uk</a:t>
            </a:r>
            <a:r>
              <a:rPr lang="en-US" altLang="ko-KR" sz="1600" dirty="0">
                <a:solidFill>
                  <a:schemeClr val="bg1"/>
                </a:solidFill>
                <a:cs typeface="Arial" pitchFamily="34" charset="0"/>
              </a:rPr>
              <a:t> | @b_gum22</a:t>
            </a:r>
            <a:endParaRPr lang="ko-KR" altLang="en-US" sz="1600" dirty="0">
              <a:solidFill>
                <a:schemeClr val="bg1"/>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0" y="2896063"/>
            <a:ext cx="12192000" cy="923330"/>
          </a:xfrm>
          <a:prstGeom prst="rect">
            <a:avLst/>
          </a:prstGeom>
          <a:noFill/>
        </p:spPr>
        <p:txBody>
          <a:bodyPr wrap="square" rtlCol="0" anchor="ctr">
            <a:spAutoFit/>
          </a:bodyPr>
          <a:lstStyle/>
          <a:p>
            <a:pPr algn="ctr"/>
            <a:r>
              <a:rPr lang="en-US" altLang="ko-KR" sz="5400" dirty="0">
                <a:solidFill>
                  <a:schemeClr val="bg1"/>
                </a:solidFill>
                <a:cs typeface="Arial" pitchFamily="34" charset="0"/>
              </a:rPr>
              <a:t>Self-Adaptive Rolling Horizon EA</a:t>
            </a:r>
          </a:p>
        </p:txBody>
      </p:sp>
      <p:sp>
        <p:nvSpPr>
          <p:cNvPr id="14" name="TextBox 13">
            <a:extLst>
              <a:ext uri="{FF2B5EF4-FFF2-40B4-BE49-F238E27FC236}">
                <a16:creationId xmlns:a16="http://schemas.microsoft.com/office/drawing/2014/main" id="{DF166F6B-B975-4F3C-BCF2-9971086140FB}"/>
              </a:ext>
            </a:extLst>
          </p:cNvPr>
          <p:cNvSpPr txBox="1"/>
          <p:nvPr/>
        </p:nvSpPr>
        <p:spPr>
          <a:xfrm>
            <a:off x="-37814" y="3755660"/>
            <a:ext cx="12191852" cy="369332"/>
          </a:xfrm>
          <a:prstGeom prst="rect">
            <a:avLst/>
          </a:prstGeom>
          <a:noFill/>
        </p:spPr>
        <p:txBody>
          <a:bodyPr wrap="square" rtlCol="0" anchor="ctr">
            <a:spAutoFit/>
          </a:bodyPr>
          <a:lstStyle/>
          <a:p>
            <a:pPr algn="ctr"/>
            <a:r>
              <a:rPr lang="en-US" altLang="ko-KR" dirty="0">
                <a:solidFill>
                  <a:schemeClr val="bg1"/>
                </a:solidFill>
                <a:cs typeface="Arial" pitchFamily="34" charset="0"/>
              </a:rPr>
              <a:t>For General Video Game Playing</a:t>
            </a: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1919703" y="761011"/>
            <a:ext cx="8352445" cy="5193434"/>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TextBox 21">
            <a:extLst>
              <a:ext uri="{FF2B5EF4-FFF2-40B4-BE49-F238E27FC236}">
                <a16:creationId xmlns:a16="http://schemas.microsoft.com/office/drawing/2014/main" id="{0C6446FE-A4D6-4DE7-B1C9-BFD364EA2EE0}"/>
              </a:ext>
            </a:extLst>
          </p:cNvPr>
          <p:cNvSpPr txBox="1"/>
          <p:nvPr/>
        </p:nvSpPr>
        <p:spPr>
          <a:xfrm>
            <a:off x="0" y="1554646"/>
            <a:ext cx="12191852" cy="369332"/>
          </a:xfrm>
          <a:prstGeom prst="rect">
            <a:avLst/>
          </a:prstGeom>
          <a:noFill/>
        </p:spPr>
        <p:txBody>
          <a:bodyPr wrap="square" rtlCol="0" anchor="ctr">
            <a:spAutoFit/>
          </a:bodyPr>
          <a:lstStyle/>
          <a:p>
            <a:pPr algn="ctr"/>
            <a:r>
              <a:rPr lang="en-US" altLang="ko-KR" dirty="0">
                <a:solidFill>
                  <a:schemeClr val="bg1"/>
                </a:solidFill>
                <a:cs typeface="Arial" pitchFamily="34" charset="0"/>
              </a:rPr>
              <a:t>IEEE Conference on Games 2020</a:t>
            </a:r>
          </a:p>
        </p:txBody>
      </p:sp>
      <p:pic>
        <p:nvPicPr>
          <p:cNvPr id="3" name="Picture 2" descr="A close up of a logo&#10;&#10;Description automatically generated">
            <a:extLst>
              <a:ext uri="{FF2B5EF4-FFF2-40B4-BE49-F238E27FC236}">
                <a16:creationId xmlns:a16="http://schemas.microsoft.com/office/drawing/2014/main" id="{B11D7120-92B2-427C-8C84-D095BFFA2F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691" y="5040524"/>
            <a:ext cx="1536417" cy="1536417"/>
          </a:xfrm>
          <a:prstGeom prst="rect">
            <a:avLst/>
          </a:prstGeom>
        </p:spPr>
      </p:pic>
      <p:sp>
        <p:nvSpPr>
          <p:cNvPr id="24" name="Rectangle 23">
            <a:extLst>
              <a:ext uri="{FF2B5EF4-FFF2-40B4-BE49-F238E27FC236}">
                <a16:creationId xmlns:a16="http://schemas.microsoft.com/office/drawing/2014/main" id="{07B4EB47-07A6-4B57-9FE3-ADE98F4929F3}"/>
              </a:ext>
            </a:extLst>
          </p:cNvPr>
          <p:cNvSpPr/>
          <p:nvPr/>
        </p:nvSpPr>
        <p:spPr>
          <a:xfrm>
            <a:off x="4374942" y="1923978"/>
            <a:ext cx="3441968" cy="369332"/>
          </a:xfrm>
          <a:prstGeom prst="rect">
            <a:avLst/>
          </a:prstGeom>
        </p:spPr>
        <p:txBody>
          <a:bodyPr wrap="none">
            <a:spAutoFit/>
          </a:bodyPr>
          <a:lstStyle/>
          <a:p>
            <a:r>
              <a:rPr lang="en-GB" u="sng" dirty="0">
                <a:solidFill>
                  <a:schemeClr val="bg1"/>
                </a:solidFill>
              </a:rPr>
              <a:t>https://tinyurl.com/rhea20-paper</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(1)</a:t>
            </a:r>
          </a:p>
        </p:txBody>
      </p:sp>
      <p:sp>
        <p:nvSpPr>
          <p:cNvPr id="31" name="Flowchart: Direct Access Storage 30">
            <a:extLst>
              <a:ext uri="{FF2B5EF4-FFF2-40B4-BE49-F238E27FC236}">
                <a16:creationId xmlns:a16="http://schemas.microsoft.com/office/drawing/2014/main" id="{B340B984-4606-4058-8D36-9B02F365DFFD}"/>
              </a:ext>
            </a:extLst>
          </p:cNvPr>
          <p:cNvSpPr/>
          <p:nvPr/>
        </p:nvSpPr>
        <p:spPr>
          <a:xfrm flipH="1">
            <a:off x="1662546" y="1600198"/>
            <a:ext cx="5423022" cy="4298737"/>
          </a:xfrm>
          <a:prstGeom prst="flowChartMagneticDrum">
            <a:avLst/>
          </a:prstGeom>
          <a:solidFill>
            <a:schemeClr val="bg1">
              <a:lumMod val="95000"/>
            </a:schemeClr>
          </a:solidFill>
          <a:ln>
            <a:solidFill>
              <a:schemeClr val="accent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33" name="Rectangle 32">
            <a:extLst>
              <a:ext uri="{FF2B5EF4-FFF2-40B4-BE49-F238E27FC236}">
                <a16:creationId xmlns:a16="http://schemas.microsoft.com/office/drawing/2014/main" id="{0F31BB31-52C9-4E2E-8042-C8636354239E}"/>
              </a:ext>
            </a:extLst>
          </p:cNvPr>
          <p:cNvSpPr/>
          <p:nvPr/>
        </p:nvSpPr>
        <p:spPr>
          <a:xfrm>
            <a:off x="2176563" y="1681572"/>
            <a:ext cx="5123833" cy="523220"/>
          </a:xfrm>
          <a:prstGeom prst="rect">
            <a:avLst/>
          </a:prstGeom>
        </p:spPr>
        <p:txBody>
          <a:bodyPr wrap="square">
            <a:spAutoFit/>
          </a:bodyPr>
          <a:lstStyle/>
          <a:p>
            <a:pPr algn="ctr"/>
            <a:r>
              <a:rPr lang="en-GB" sz="2800" dirty="0">
                <a:solidFill>
                  <a:schemeClr val="accent1">
                    <a:lumMod val="75000"/>
                  </a:schemeClr>
                </a:solidFill>
              </a:rPr>
              <a:t>Modify</a:t>
            </a:r>
          </a:p>
        </p:txBody>
      </p:sp>
      <p:sp>
        <p:nvSpPr>
          <p:cNvPr id="35" name="TextBox 34">
            <a:extLst>
              <a:ext uri="{FF2B5EF4-FFF2-40B4-BE49-F238E27FC236}">
                <a16:creationId xmlns:a16="http://schemas.microsoft.com/office/drawing/2014/main" id="{FA8B9A9C-F239-4E42-8614-7FDA0354887F}"/>
              </a:ext>
            </a:extLst>
          </p:cNvPr>
          <p:cNvSpPr txBox="1"/>
          <p:nvPr/>
        </p:nvSpPr>
        <p:spPr>
          <a:xfrm>
            <a:off x="3738565" y="3029157"/>
            <a:ext cx="1979046" cy="338554"/>
          </a:xfrm>
          <a:prstGeom prst="rect">
            <a:avLst/>
          </a:prstGeom>
          <a:noFill/>
        </p:spPr>
        <p:txBody>
          <a:bodyPr wrap="square" rtlCol="0" anchor="ctr">
            <a:spAutoFit/>
          </a:bodyPr>
          <a:lstStyle/>
          <a:p>
            <a:pPr algn="ctr"/>
            <a:r>
              <a:rPr lang="en-US" altLang="ko-KR" sz="1600" b="1" dirty="0">
                <a:solidFill>
                  <a:schemeClr val="accent6"/>
                </a:solidFill>
                <a:cs typeface="Arial" pitchFamily="34" charset="0"/>
              </a:rPr>
              <a:t>Genetic Operator</a:t>
            </a:r>
            <a:endParaRPr lang="ko-KR" altLang="en-US" sz="1600" b="1" dirty="0">
              <a:solidFill>
                <a:schemeClr val="accent6"/>
              </a:solidFill>
              <a:cs typeface="Arial" pitchFamily="34" charset="0"/>
            </a:endParaRPr>
          </a:p>
        </p:txBody>
      </p:sp>
      <p:pic>
        <p:nvPicPr>
          <p:cNvPr id="38" name="Graphic 37" descr="Mathematics">
            <a:extLst>
              <a:ext uri="{FF2B5EF4-FFF2-40B4-BE49-F238E27FC236}">
                <a16:creationId xmlns:a16="http://schemas.microsoft.com/office/drawing/2014/main" id="{B51A7EB3-9C89-4CB1-BBB2-E124523E5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0888" y="2284034"/>
            <a:ext cx="914400" cy="914400"/>
          </a:xfrm>
          <a:prstGeom prst="rect">
            <a:avLst/>
          </a:prstGeom>
        </p:spPr>
      </p:pic>
      <p:sp>
        <p:nvSpPr>
          <p:cNvPr id="40" name="TextBox 39">
            <a:extLst>
              <a:ext uri="{FF2B5EF4-FFF2-40B4-BE49-F238E27FC236}">
                <a16:creationId xmlns:a16="http://schemas.microsoft.com/office/drawing/2014/main" id="{984D47A3-01A5-4F75-A011-A94F290E04B7}"/>
              </a:ext>
            </a:extLst>
          </p:cNvPr>
          <p:cNvSpPr txBox="1"/>
          <p:nvPr/>
        </p:nvSpPr>
        <p:spPr>
          <a:xfrm>
            <a:off x="5488568" y="3904018"/>
            <a:ext cx="1979046" cy="338554"/>
          </a:xfrm>
          <a:prstGeom prst="rect">
            <a:avLst/>
          </a:prstGeom>
          <a:noFill/>
        </p:spPr>
        <p:txBody>
          <a:bodyPr wrap="square" rtlCol="0" anchor="ctr">
            <a:spAutoFit/>
          </a:bodyPr>
          <a:lstStyle/>
          <a:p>
            <a:r>
              <a:rPr lang="en-US" altLang="ko-KR" sz="1600" b="1" dirty="0">
                <a:solidFill>
                  <a:schemeClr val="accent6"/>
                </a:solidFill>
                <a:cs typeface="Arial" pitchFamily="34" charset="0"/>
              </a:rPr>
              <a:t>Mutation Type</a:t>
            </a:r>
            <a:endParaRPr lang="ko-KR" altLang="en-US" sz="1600" b="1" dirty="0">
              <a:solidFill>
                <a:schemeClr val="accent6"/>
              </a:solidFill>
              <a:cs typeface="Arial" pitchFamily="34" charset="0"/>
            </a:endParaRPr>
          </a:p>
        </p:txBody>
      </p:sp>
      <p:sp>
        <p:nvSpPr>
          <p:cNvPr id="43" name="TextBox 42">
            <a:extLst>
              <a:ext uri="{FF2B5EF4-FFF2-40B4-BE49-F238E27FC236}">
                <a16:creationId xmlns:a16="http://schemas.microsoft.com/office/drawing/2014/main" id="{1B4A2AB7-F5C7-4576-AE29-5B0DCF61B193}"/>
              </a:ext>
            </a:extLst>
          </p:cNvPr>
          <p:cNvSpPr txBox="1"/>
          <p:nvPr/>
        </p:nvSpPr>
        <p:spPr>
          <a:xfrm>
            <a:off x="5463340" y="4887362"/>
            <a:ext cx="1979046" cy="584775"/>
          </a:xfrm>
          <a:prstGeom prst="rect">
            <a:avLst/>
          </a:prstGeom>
          <a:noFill/>
        </p:spPr>
        <p:txBody>
          <a:bodyPr wrap="square" rtlCol="0" anchor="ctr">
            <a:spAutoFit/>
          </a:bodyPr>
          <a:lstStyle/>
          <a:p>
            <a:r>
              <a:rPr lang="en-US" altLang="ko-KR" sz="1600" b="1" dirty="0">
                <a:solidFill>
                  <a:schemeClr val="accent6"/>
                </a:solidFill>
                <a:cs typeface="Arial" pitchFamily="34" charset="0"/>
              </a:rPr>
              <a:t>Mutation </a:t>
            </a:r>
          </a:p>
          <a:p>
            <a:r>
              <a:rPr lang="en-US" altLang="ko-KR" sz="1600" b="1" dirty="0">
                <a:solidFill>
                  <a:schemeClr val="accent6"/>
                </a:solidFill>
                <a:cs typeface="Arial" pitchFamily="34" charset="0"/>
              </a:rPr>
              <a:t>Transducer</a:t>
            </a:r>
            <a:endParaRPr lang="ko-KR" altLang="en-US" sz="1600" b="1" dirty="0">
              <a:solidFill>
                <a:schemeClr val="accent6"/>
              </a:solidFill>
              <a:cs typeface="Arial" pitchFamily="34" charset="0"/>
            </a:endParaRPr>
          </a:p>
        </p:txBody>
      </p:sp>
      <p:pic>
        <p:nvPicPr>
          <p:cNvPr id="46" name="Graphic 45" descr="Network">
            <a:extLst>
              <a:ext uri="{FF2B5EF4-FFF2-40B4-BE49-F238E27FC236}">
                <a16:creationId xmlns:a16="http://schemas.microsoft.com/office/drawing/2014/main" id="{A115E8BE-79D8-401E-A8B9-0D35B6601D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0927" y="3814392"/>
            <a:ext cx="684439" cy="684439"/>
          </a:xfrm>
          <a:prstGeom prst="rect">
            <a:avLst/>
          </a:prstGeom>
        </p:spPr>
      </p:pic>
      <p:pic>
        <p:nvPicPr>
          <p:cNvPr id="47" name="Graphic 46" descr="Arrow Horizontal U turn">
            <a:extLst>
              <a:ext uri="{FF2B5EF4-FFF2-40B4-BE49-F238E27FC236}">
                <a16:creationId xmlns:a16="http://schemas.microsoft.com/office/drawing/2014/main" id="{02C8E73E-9ED4-4DDE-9C97-37C274E7D6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7192" y="4844274"/>
            <a:ext cx="664308" cy="664308"/>
          </a:xfrm>
          <a:prstGeom prst="rect">
            <a:avLst/>
          </a:prstGeom>
        </p:spPr>
      </p:pic>
      <p:sp>
        <p:nvSpPr>
          <p:cNvPr id="51" name="TextBox 50">
            <a:extLst>
              <a:ext uri="{FF2B5EF4-FFF2-40B4-BE49-F238E27FC236}">
                <a16:creationId xmlns:a16="http://schemas.microsoft.com/office/drawing/2014/main" id="{DA9E5E1C-91A9-449C-9DE8-83A398099260}"/>
              </a:ext>
            </a:extLst>
          </p:cNvPr>
          <p:cNvSpPr txBox="1"/>
          <p:nvPr/>
        </p:nvSpPr>
        <p:spPr>
          <a:xfrm>
            <a:off x="3080630" y="3909877"/>
            <a:ext cx="1979046" cy="338554"/>
          </a:xfrm>
          <a:prstGeom prst="rect">
            <a:avLst/>
          </a:prstGeom>
          <a:noFill/>
        </p:spPr>
        <p:txBody>
          <a:bodyPr wrap="square" rtlCol="0" anchor="ctr">
            <a:spAutoFit/>
          </a:bodyPr>
          <a:lstStyle/>
          <a:p>
            <a:r>
              <a:rPr lang="en-US" altLang="ko-KR" sz="1600" b="1" dirty="0">
                <a:solidFill>
                  <a:schemeClr val="accent6"/>
                </a:solidFill>
                <a:cs typeface="Arial" pitchFamily="34" charset="0"/>
              </a:rPr>
              <a:t>Selection Type</a:t>
            </a:r>
            <a:endParaRPr lang="ko-KR" altLang="en-US" sz="1600" b="1" dirty="0">
              <a:solidFill>
                <a:schemeClr val="accent6"/>
              </a:solidFill>
              <a:cs typeface="Arial" pitchFamily="34" charset="0"/>
            </a:endParaRPr>
          </a:p>
        </p:txBody>
      </p:sp>
      <p:sp>
        <p:nvSpPr>
          <p:cNvPr id="56" name="TextBox 55">
            <a:extLst>
              <a:ext uri="{FF2B5EF4-FFF2-40B4-BE49-F238E27FC236}">
                <a16:creationId xmlns:a16="http://schemas.microsoft.com/office/drawing/2014/main" id="{87717F1F-15C0-4253-83E1-541C4A23FDE9}"/>
              </a:ext>
            </a:extLst>
          </p:cNvPr>
          <p:cNvSpPr txBox="1"/>
          <p:nvPr/>
        </p:nvSpPr>
        <p:spPr>
          <a:xfrm>
            <a:off x="3082886" y="4986825"/>
            <a:ext cx="1979046" cy="338554"/>
          </a:xfrm>
          <a:prstGeom prst="rect">
            <a:avLst/>
          </a:prstGeom>
          <a:noFill/>
        </p:spPr>
        <p:txBody>
          <a:bodyPr wrap="square" rtlCol="0" anchor="ctr">
            <a:spAutoFit/>
          </a:bodyPr>
          <a:lstStyle/>
          <a:p>
            <a:r>
              <a:rPr lang="en-US" altLang="ko-KR" sz="1600" b="1" dirty="0">
                <a:solidFill>
                  <a:schemeClr val="accent6"/>
                </a:solidFill>
                <a:cs typeface="Arial" pitchFamily="34" charset="0"/>
              </a:rPr>
              <a:t>Crossover Type</a:t>
            </a:r>
            <a:endParaRPr lang="ko-KR" altLang="en-US" sz="1600" b="1" dirty="0">
              <a:solidFill>
                <a:schemeClr val="accent6"/>
              </a:solidFill>
              <a:cs typeface="Arial" pitchFamily="34" charset="0"/>
            </a:endParaRPr>
          </a:p>
        </p:txBody>
      </p:sp>
      <p:pic>
        <p:nvPicPr>
          <p:cNvPr id="58" name="Graphic 57" descr="Plug">
            <a:extLst>
              <a:ext uri="{FF2B5EF4-FFF2-40B4-BE49-F238E27FC236}">
                <a16:creationId xmlns:a16="http://schemas.microsoft.com/office/drawing/2014/main" id="{819EE12E-8680-4596-9C84-5D7F7259BA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45788" y="3772668"/>
            <a:ext cx="664308" cy="664308"/>
          </a:xfrm>
          <a:prstGeom prst="rect">
            <a:avLst/>
          </a:prstGeom>
        </p:spPr>
      </p:pic>
      <p:pic>
        <p:nvPicPr>
          <p:cNvPr id="59" name="Picture 58" descr="A close up of a logo&#10;&#10;Description automatically generated">
            <a:extLst>
              <a:ext uri="{FF2B5EF4-FFF2-40B4-BE49-F238E27FC236}">
                <a16:creationId xmlns:a16="http://schemas.microsoft.com/office/drawing/2014/main" id="{0933DFCF-5B61-4DC1-AB70-B0971DD39ECA}"/>
              </a:ext>
            </a:extLst>
          </p:cNvPr>
          <p:cNvPicPr>
            <a:picLocks noChangeAspect="1"/>
          </p:cNvPicPr>
          <p:nvPr/>
        </p:nvPicPr>
        <p:blipFill>
          <a:blip r:embed="rId11" cstate="print">
            <a:clrChange>
              <a:clrFrom>
                <a:srgbClr val="000000">
                  <a:alpha val="0"/>
                </a:srgbClr>
              </a:clrFrom>
              <a:clrTo>
                <a:srgbClr val="000000">
                  <a:alpha val="0"/>
                </a:srgbClr>
              </a:clrTo>
            </a:clrChange>
            <a:alphaModFix/>
            <a:duotone>
              <a:schemeClr val="accent4">
                <a:shade val="45000"/>
                <a:satMod val="135000"/>
              </a:schemeClr>
              <a:prstClr val="white"/>
            </a:duotone>
            <a:extLst>
              <a:ext uri="{BEBA8EAE-BF5A-486C-A8C5-ECC9F3942E4B}">
                <a14:imgProps xmlns:a14="http://schemas.microsoft.com/office/drawing/2010/main">
                  <a14:imgLayer r:embed="rId12">
                    <a14:imgEffect>
                      <a14:colorTemperature colorTemp="1623"/>
                    </a14:imgEffect>
                  </a14:imgLayer>
                </a14:imgProps>
              </a:ext>
              <a:ext uri="{28A0092B-C50C-407E-A947-70E740481C1C}">
                <a14:useLocalDpi xmlns:a14="http://schemas.microsoft.com/office/drawing/2010/main" val="0"/>
              </a:ext>
            </a:extLst>
          </a:blip>
          <a:stretch>
            <a:fillRect/>
          </a:stretch>
        </p:blipFill>
        <p:spPr>
          <a:xfrm>
            <a:off x="2445788" y="4881979"/>
            <a:ext cx="586922" cy="586922"/>
          </a:xfrm>
          <a:prstGeom prst="rect">
            <a:avLst/>
          </a:prstGeom>
          <a:noFill/>
        </p:spPr>
      </p:pic>
      <p:cxnSp>
        <p:nvCxnSpPr>
          <p:cNvPr id="4" name="Straight Arrow Connector 3">
            <a:extLst>
              <a:ext uri="{FF2B5EF4-FFF2-40B4-BE49-F238E27FC236}">
                <a16:creationId xmlns:a16="http://schemas.microsoft.com/office/drawing/2014/main" id="{E4684C8A-8E54-49C2-AFA4-CA66126EE9F9}"/>
              </a:ext>
            </a:extLst>
          </p:cNvPr>
          <p:cNvCxnSpPr>
            <a:cxnSpLocks/>
          </p:cNvCxnSpPr>
          <p:nvPr/>
        </p:nvCxnSpPr>
        <p:spPr>
          <a:xfrm flipH="1">
            <a:off x="3738566" y="3336230"/>
            <a:ext cx="989522" cy="5483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0A6656D-40A2-497D-B526-6559AE1DC2BD}"/>
              </a:ext>
            </a:extLst>
          </p:cNvPr>
          <p:cNvCxnSpPr>
            <a:cxnSpLocks/>
          </p:cNvCxnSpPr>
          <p:nvPr/>
        </p:nvCxnSpPr>
        <p:spPr>
          <a:xfrm>
            <a:off x="3738565" y="4235199"/>
            <a:ext cx="0" cy="664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AEE1B4-D6BD-4E06-96F4-C91350D4018C}"/>
              </a:ext>
            </a:extLst>
          </p:cNvPr>
          <p:cNvCxnSpPr>
            <a:cxnSpLocks/>
          </p:cNvCxnSpPr>
          <p:nvPr/>
        </p:nvCxnSpPr>
        <p:spPr>
          <a:xfrm>
            <a:off x="6052904" y="4217671"/>
            <a:ext cx="0" cy="664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4B9403B-9CB3-46F2-AC86-DDA5A1277067}"/>
              </a:ext>
            </a:extLst>
          </p:cNvPr>
          <p:cNvCxnSpPr>
            <a:cxnSpLocks/>
          </p:cNvCxnSpPr>
          <p:nvPr/>
        </p:nvCxnSpPr>
        <p:spPr>
          <a:xfrm>
            <a:off x="4728088" y="3328536"/>
            <a:ext cx="989522" cy="5637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FA7BB2E-B413-4598-A997-63A806AC8465}"/>
              </a:ext>
            </a:extLst>
          </p:cNvPr>
          <p:cNvSpPr/>
          <p:nvPr/>
        </p:nvSpPr>
        <p:spPr>
          <a:xfrm>
            <a:off x="7832719" y="339509"/>
            <a:ext cx="3671798" cy="2062103"/>
          </a:xfrm>
          <a:prstGeom prst="rect">
            <a:avLst/>
          </a:prstGeom>
        </p:spPr>
        <p:txBody>
          <a:bodyPr wrap="square">
            <a:spAutoFit/>
          </a:bodyPr>
          <a:lstStyle/>
          <a:p>
            <a:r>
              <a:rPr lang="en-GB" sz="3200" b="1" dirty="0">
                <a:solidFill>
                  <a:schemeClr val="bg1"/>
                </a:solidFill>
              </a:rPr>
              <a:t>Genetic Operator</a:t>
            </a:r>
          </a:p>
          <a:p>
            <a:pPr marL="457200" indent="-457200">
              <a:buFontTx/>
              <a:buChar char="-"/>
            </a:pPr>
            <a:endParaRPr lang="en-GB" sz="2400" dirty="0">
              <a:solidFill>
                <a:schemeClr val="bg1"/>
              </a:solidFill>
            </a:endParaRPr>
          </a:p>
          <a:p>
            <a:pPr marL="457200" indent="-457200">
              <a:buFontTx/>
              <a:buChar char="-"/>
            </a:pPr>
            <a:r>
              <a:rPr lang="en-GB" sz="2400" dirty="0">
                <a:solidFill>
                  <a:schemeClr val="bg1"/>
                </a:solidFill>
              </a:rPr>
              <a:t>Crossover only</a:t>
            </a:r>
          </a:p>
          <a:p>
            <a:pPr marL="457200" indent="-457200">
              <a:buFontTx/>
              <a:buChar char="-"/>
            </a:pPr>
            <a:r>
              <a:rPr lang="en-GB" sz="2400" dirty="0">
                <a:solidFill>
                  <a:schemeClr val="bg1"/>
                </a:solidFill>
              </a:rPr>
              <a:t>Mutation only</a:t>
            </a:r>
          </a:p>
          <a:p>
            <a:pPr marL="457200" indent="-457200">
              <a:buFontTx/>
              <a:buChar char="-"/>
            </a:pPr>
            <a:r>
              <a:rPr lang="en-GB" sz="2400" dirty="0">
                <a:solidFill>
                  <a:schemeClr val="bg1"/>
                </a:solidFill>
              </a:rPr>
              <a:t>Both</a:t>
            </a:r>
            <a:endParaRPr lang="en-GB" sz="3200" dirty="0">
              <a:solidFill>
                <a:schemeClr val="bg1"/>
              </a:solidFill>
            </a:endParaRPr>
          </a:p>
        </p:txBody>
      </p:sp>
      <p:pic>
        <p:nvPicPr>
          <p:cNvPr id="65" name="Graphic 64" descr="Mathematics">
            <a:extLst>
              <a:ext uri="{FF2B5EF4-FFF2-40B4-BE49-F238E27FC236}">
                <a16:creationId xmlns:a16="http://schemas.microsoft.com/office/drawing/2014/main" id="{B76A8503-5312-44E2-9364-21F44E5831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1903" y="1403265"/>
            <a:ext cx="914400" cy="914400"/>
          </a:xfrm>
          <a:prstGeom prst="rect">
            <a:avLst/>
          </a:prstGeom>
        </p:spPr>
      </p:pic>
      <p:pic>
        <p:nvPicPr>
          <p:cNvPr id="66" name="Graphic 65" descr="Arrow Horizontal U turn">
            <a:extLst>
              <a:ext uri="{FF2B5EF4-FFF2-40B4-BE49-F238E27FC236}">
                <a16:creationId xmlns:a16="http://schemas.microsoft.com/office/drawing/2014/main" id="{1321C634-968E-4723-8FD1-EBB0843A62C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31673" y="4844274"/>
            <a:ext cx="664308" cy="664308"/>
          </a:xfrm>
          <a:prstGeom prst="rect">
            <a:avLst/>
          </a:prstGeom>
        </p:spPr>
      </p:pic>
      <p:sp>
        <p:nvSpPr>
          <p:cNvPr id="24" name="TextBox 23">
            <a:extLst>
              <a:ext uri="{FF2B5EF4-FFF2-40B4-BE49-F238E27FC236}">
                <a16:creationId xmlns:a16="http://schemas.microsoft.com/office/drawing/2014/main" id="{0F49A492-D326-452F-BE6C-34C571B37B02}"/>
              </a:ext>
            </a:extLst>
          </p:cNvPr>
          <p:cNvSpPr txBox="1"/>
          <p:nvPr/>
        </p:nvSpPr>
        <p:spPr>
          <a:xfrm>
            <a:off x="106168" y="6375866"/>
            <a:ext cx="557878" cy="369332"/>
          </a:xfrm>
          <a:prstGeom prst="rect">
            <a:avLst/>
          </a:prstGeom>
          <a:noFill/>
        </p:spPr>
        <p:txBody>
          <a:bodyPr wrap="square" rtlCol="0">
            <a:spAutoFit/>
          </a:bodyPr>
          <a:lstStyle/>
          <a:p>
            <a:r>
              <a:rPr lang="en-GB" dirty="0"/>
              <a:t>10</a:t>
            </a:r>
          </a:p>
        </p:txBody>
      </p:sp>
    </p:spTree>
    <p:extLst>
      <p:ext uri="{BB962C8B-B14F-4D97-AF65-F5344CB8AC3E}">
        <p14:creationId xmlns:p14="http://schemas.microsoft.com/office/powerpoint/2010/main" val="415255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(2)</a:t>
            </a:r>
          </a:p>
        </p:txBody>
      </p:sp>
      <p:sp>
        <p:nvSpPr>
          <p:cNvPr id="63" name="Rectangle 62">
            <a:extLst>
              <a:ext uri="{FF2B5EF4-FFF2-40B4-BE49-F238E27FC236}">
                <a16:creationId xmlns:a16="http://schemas.microsoft.com/office/drawing/2014/main" id="{BFA7BB2E-B413-4598-A997-63A806AC8465}"/>
              </a:ext>
            </a:extLst>
          </p:cNvPr>
          <p:cNvSpPr/>
          <p:nvPr/>
        </p:nvSpPr>
        <p:spPr>
          <a:xfrm>
            <a:off x="7832719" y="339509"/>
            <a:ext cx="3671798" cy="2062103"/>
          </a:xfrm>
          <a:prstGeom prst="rect">
            <a:avLst/>
          </a:prstGeom>
        </p:spPr>
        <p:txBody>
          <a:bodyPr wrap="square">
            <a:spAutoFit/>
          </a:bodyPr>
          <a:lstStyle/>
          <a:p>
            <a:r>
              <a:rPr lang="en-GB" sz="3200" b="1" dirty="0">
                <a:solidFill>
                  <a:schemeClr val="bg1"/>
                </a:solidFill>
              </a:rPr>
              <a:t>Selection Type</a:t>
            </a:r>
          </a:p>
          <a:p>
            <a:pPr marL="457200" indent="-457200">
              <a:buFontTx/>
              <a:buChar char="-"/>
            </a:pPr>
            <a:endParaRPr lang="en-GB" sz="2400" dirty="0">
              <a:solidFill>
                <a:schemeClr val="bg1"/>
              </a:solidFill>
            </a:endParaRPr>
          </a:p>
          <a:p>
            <a:pPr marL="457200" indent="-457200">
              <a:buFontTx/>
              <a:buChar char="-"/>
            </a:pPr>
            <a:r>
              <a:rPr lang="en-GB" sz="2400" dirty="0">
                <a:solidFill>
                  <a:schemeClr val="bg1"/>
                </a:solidFill>
              </a:rPr>
              <a:t>Roulette</a:t>
            </a:r>
          </a:p>
          <a:p>
            <a:pPr marL="457200" indent="-457200">
              <a:buFontTx/>
              <a:buChar char="-"/>
            </a:pPr>
            <a:r>
              <a:rPr lang="en-GB" sz="2400" dirty="0">
                <a:solidFill>
                  <a:schemeClr val="bg1"/>
                </a:solidFill>
              </a:rPr>
              <a:t>Rank</a:t>
            </a:r>
          </a:p>
          <a:p>
            <a:pPr marL="457200" indent="-457200">
              <a:buFontTx/>
              <a:buChar char="-"/>
            </a:pPr>
            <a:r>
              <a:rPr lang="en-GB" sz="2400" dirty="0">
                <a:solidFill>
                  <a:schemeClr val="bg1"/>
                </a:solidFill>
              </a:rPr>
              <a:t>Tournament</a:t>
            </a:r>
          </a:p>
        </p:txBody>
      </p:sp>
      <p:graphicFrame>
        <p:nvGraphicFramePr>
          <p:cNvPr id="22" name="Chart 21">
            <a:extLst>
              <a:ext uri="{FF2B5EF4-FFF2-40B4-BE49-F238E27FC236}">
                <a16:creationId xmlns:a16="http://schemas.microsoft.com/office/drawing/2014/main" id="{C2804774-C78D-4F19-90A4-76712957D146}"/>
              </a:ext>
            </a:extLst>
          </p:cNvPr>
          <p:cNvGraphicFramePr/>
          <p:nvPr>
            <p:extLst>
              <p:ext uri="{D42A27DB-BD31-4B8C-83A1-F6EECF244321}">
                <p14:modId xmlns:p14="http://schemas.microsoft.com/office/powerpoint/2010/main" val="3775445123"/>
              </p:ext>
            </p:extLst>
          </p:nvPr>
        </p:nvGraphicFramePr>
        <p:xfrm>
          <a:off x="962890" y="3429000"/>
          <a:ext cx="3573669" cy="238244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266E3FE1-8F65-47A5-BB53-56B6E8E8DEDF}"/>
              </a:ext>
            </a:extLst>
          </p:cNvPr>
          <p:cNvGrpSpPr/>
          <p:nvPr/>
        </p:nvGrpSpPr>
        <p:grpSpPr>
          <a:xfrm>
            <a:off x="98674" y="3595255"/>
            <a:ext cx="3621271" cy="2532958"/>
            <a:chOff x="462966" y="3450702"/>
            <a:chExt cx="4009538" cy="2740881"/>
          </a:xfrm>
        </p:grpSpPr>
        <p:graphicFrame>
          <p:nvGraphicFramePr>
            <p:cNvPr id="24" name="Chart 23">
              <a:extLst>
                <a:ext uri="{FF2B5EF4-FFF2-40B4-BE49-F238E27FC236}">
                  <a16:creationId xmlns:a16="http://schemas.microsoft.com/office/drawing/2014/main" id="{32FD616B-7124-4345-A90D-C9B6AA1C0BDB}"/>
                </a:ext>
              </a:extLst>
            </p:cNvPr>
            <p:cNvGraphicFramePr/>
            <p:nvPr>
              <p:extLst>
                <p:ext uri="{D42A27DB-BD31-4B8C-83A1-F6EECF244321}">
                  <p14:modId xmlns:p14="http://schemas.microsoft.com/office/powerpoint/2010/main" val="1718682005"/>
                </p:ext>
              </p:extLst>
            </p:nvPr>
          </p:nvGraphicFramePr>
          <p:xfrm>
            <a:off x="898835" y="3450702"/>
            <a:ext cx="3573669" cy="2382446"/>
          </p:xfrm>
          <a:graphic>
            <a:graphicData uri="http://schemas.openxmlformats.org/drawingml/2006/chart">
              <c:chart xmlns:c="http://schemas.openxmlformats.org/drawingml/2006/chart" xmlns:r="http://schemas.openxmlformats.org/officeDocument/2006/relationships" r:id="rId4"/>
            </a:graphicData>
          </a:graphic>
        </p:graphicFrame>
        <p:sp>
          <p:nvSpPr>
            <p:cNvPr id="25" name="Freeform: Shape 24">
              <a:extLst>
                <a:ext uri="{FF2B5EF4-FFF2-40B4-BE49-F238E27FC236}">
                  <a16:creationId xmlns:a16="http://schemas.microsoft.com/office/drawing/2014/main" id="{19513EFF-9E50-434C-B7BF-ADC6EBD298EF}"/>
                </a:ext>
              </a:extLst>
            </p:cNvPr>
            <p:cNvSpPr/>
            <p:nvPr/>
          </p:nvSpPr>
          <p:spPr>
            <a:xfrm>
              <a:off x="3537530" y="3810637"/>
              <a:ext cx="216903" cy="1689015"/>
            </a:xfrm>
            <a:custGeom>
              <a:avLst/>
              <a:gdLst>
                <a:gd name="connsiteX0" fmla="*/ 0 w 397727"/>
                <a:gd name="connsiteY0" fmla="*/ 0 h 1868556"/>
                <a:gd name="connsiteX1" fmla="*/ 397565 w 397727"/>
                <a:gd name="connsiteY1" fmla="*/ 1033669 h 1868556"/>
                <a:gd name="connsiteX2" fmla="*/ 53009 w 397727"/>
                <a:gd name="connsiteY2" fmla="*/ 1868556 h 1868556"/>
                <a:gd name="connsiteX3" fmla="*/ 53009 w 397727"/>
                <a:gd name="connsiteY3" fmla="*/ 1868556 h 1868556"/>
              </a:gdLst>
              <a:ahLst/>
              <a:cxnLst>
                <a:cxn ang="0">
                  <a:pos x="connsiteX0" y="connsiteY0"/>
                </a:cxn>
                <a:cxn ang="0">
                  <a:pos x="connsiteX1" y="connsiteY1"/>
                </a:cxn>
                <a:cxn ang="0">
                  <a:pos x="connsiteX2" y="connsiteY2"/>
                </a:cxn>
                <a:cxn ang="0">
                  <a:pos x="connsiteX3" y="connsiteY3"/>
                </a:cxn>
              </a:cxnLst>
              <a:rect l="l" t="t" r="r" b="b"/>
              <a:pathLst>
                <a:path w="397727" h="1868556">
                  <a:moveTo>
                    <a:pt x="0" y="0"/>
                  </a:moveTo>
                  <a:cubicBezTo>
                    <a:pt x="194365" y="361121"/>
                    <a:pt x="388730" y="722243"/>
                    <a:pt x="397565" y="1033669"/>
                  </a:cubicBezTo>
                  <a:cubicBezTo>
                    <a:pt x="406400" y="1345095"/>
                    <a:pt x="53009" y="1868556"/>
                    <a:pt x="53009" y="1868556"/>
                  </a:cubicBezTo>
                  <a:lnTo>
                    <a:pt x="53009" y="1868556"/>
                  </a:lnTo>
                </a:path>
              </a:pathLst>
            </a:custGeom>
            <a:ln w="28575">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074E2C2C-CE67-4883-8174-D4B555ABBCC1}"/>
                </a:ext>
              </a:extLst>
            </p:cNvPr>
            <p:cNvSpPr txBox="1"/>
            <p:nvPr/>
          </p:nvSpPr>
          <p:spPr>
            <a:xfrm>
              <a:off x="2032736" y="5791934"/>
              <a:ext cx="1240551" cy="399649"/>
            </a:xfrm>
            <a:prstGeom prst="rect">
              <a:avLst/>
            </a:prstGeom>
            <a:noFill/>
          </p:spPr>
          <p:txBody>
            <a:bodyPr wrap="square" rtlCol="0">
              <a:spAutoFit/>
            </a:bodyPr>
            <a:lstStyle/>
            <a:p>
              <a:r>
                <a:rPr lang="en-GB" dirty="0">
                  <a:solidFill>
                    <a:srgbClr val="07345F"/>
                  </a:solidFill>
                  <a:latin typeface="+mj-lt"/>
                  <a:ea typeface="CMU Sans Serif" panose="02000603000000000000" pitchFamily="2" charset="0"/>
                  <a:cs typeface="CMU Sans Serif" panose="02000603000000000000" pitchFamily="2" charset="0"/>
                </a:rPr>
                <a:t>Roulette</a:t>
              </a:r>
            </a:p>
          </p:txBody>
        </p:sp>
        <p:sp>
          <p:nvSpPr>
            <p:cNvPr id="30" name="Isosceles Triangle 29">
              <a:extLst>
                <a:ext uri="{FF2B5EF4-FFF2-40B4-BE49-F238E27FC236}">
                  <a16:creationId xmlns:a16="http://schemas.microsoft.com/office/drawing/2014/main" id="{056FC8DF-B380-4CCC-864F-BAB4867E8815}"/>
                </a:ext>
              </a:extLst>
            </p:cNvPr>
            <p:cNvSpPr/>
            <p:nvPr/>
          </p:nvSpPr>
          <p:spPr>
            <a:xfrm rot="5400000">
              <a:off x="1650107" y="4439480"/>
              <a:ext cx="249380" cy="3975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5D1F6432-E973-411F-ABC5-A1B26E06AF23}"/>
                </a:ext>
              </a:extLst>
            </p:cNvPr>
            <p:cNvSpPr txBox="1"/>
            <p:nvPr/>
          </p:nvSpPr>
          <p:spPr>
            <a:xfrm>
              <a:off x="462966" y="4338755"/>
              <a:ext cx="1247658" cy="632777"/>
            </a:xfrm>
            <a:prstGeom prst="rect">
              <a:avLst/>
            </a:prstGeom>
            <a:noFill/>
          </p:spPr>
          <p:txBody>
            <a:bodyPr wrap="square" rtlCol="0">
              <a:spAutoFit/>
            </a:bodyPr>
            <a:lstStyle/>
            <a:p>
              <a:r>
                <a:rPr lang="en-GB" sz="1600" dirty="0">
                  <a:solidFill>
                    <a:srgbClr val="07345F"/>
                  </a:solidFill>
                  <a:latin typeface="+mj-lt"/>
                  <a:ea typeface="CMU Sans Serif" panose="02000603000000000000" pitchFamily="2" charset="0"/>
                  <a:cs typeface="CMU Sans Serif" panose="02000603000000000000" pitchFamily="2" charset="0"/>
                </a:rPr>
                <a:t>Selection point</a:t>
              </a:r>
            </a:p>
          </p:txBody>
        </p:sp>
      </p:grpSp>
      <p:grpSp>
        <p:nvGrpSpPr>
          <p:cNvPr id="7" name="Group 6">
            <a:extLst>
              <a:ext uri="{FF2B5EF4-FFF2-40B4-BE49-F238E27FC236}">
                <a16:creationId xmlns:a16="http://schemas.microsoft.com/office/drawing/2014/main" id="{E5D7CFED-6AD6-4EC4-88CE-2DFAC517A6F7}"/>
              </a:ext>
            </a:extLst>
          </p:cNvPr>
          <p:cNvGrpSpPr/>
          <p:nvPr/>
        </p:nvGrpSpPr>
        <p:grpSpPr>
          <a:xfrm>
            <a:off x="2749724" y="3606785"/>
            <a:ext cx="3245670" cy="2527310"/>
            <a:chOff x="4184475" y="3429000"/>
            <a:chExt cx="3573669" cy="2782714"/>
          </a:xfrm>
        </p:grpSpPr>
        <p:graphicFrame>
          <p:nvGraphicFramePr>
            <p:cNvPr id="23" name="Chart 22">
              <a:extLst>
                <a:ext uri="{FF2B5EF4-FFF2-40B4-BE49-F238E27FC236}">
                  <a16:creationId xmlns:a16="http://schemas.microsoft.com/office/drawing/2014/main" id="{5DA17625-AD83-4B0D-B26D-5F4BD8FD1F5A}"/>
                </a:ext>
              </a:extLst>
            </p:cNvPr>
            <p:cNvGraphicFramePr/>
            <p:nvPr>
              <p:extLst>
                <p:ext uri="{D42A27DB-BD31-4B8C-83A1-F6EECF244321}">
                  <p14:modId xmlns:p14="http://schemas.microsoft.com/office/powerpoint/2010/main" val="2196272282"/>
                </p:ext>
              </p:extLst>
            </p:nvPr>
          </p:nvGraphicFramePr>
          <p:xfrm>
            <a:off x="4184475" y="3429000"/>
            <a:ext cx="3573669" cy="2382446"/>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46E53D55-A7D8-4E59-B247-01262ED8434F}"/>
                </a:ext>
              </a:extLst>
            </p:cNvPr>
            <p:cNvSpPr txBox="1"/>
            <p:nvPr/>
          </p:nvSpPr>
          <p:spPr>
            <a:xfrm>
              <a:off x="5396396" y="5805058"/>
              <a:ext cx="1113183" cy="406656"/>
            </a:xfrm>
            <a:prstGeom prst="rect">
              <a:avLst/>
            </a:prstGeom>
            <a:noFill/>
          </p:spPr>
          <p:txBody>
            <a:bodyPr wrap="square" rtlCol="0">
              <a:spAutoFit/>
            </a:bodyPr>
            <a:lstStyle/>
            <a:p>
              <a:pPr algn="ctr"/>
              <a:r>
                <a:rPr lang="en-GB" dirty="0">
                  <a:solidFill>
                    <a:srgbClr val="07345F"/>
                  </a:solidFill>
                  <a:latin typeface="+mj-lt"/>
                  <a:ea typeface="CMU Sans Serif" panose="02000603000000000000" pitchFamily="2" charset="0"/>
                  <a:cs typeface="CMU Sans Serif" panose="02000603000000000000" pitchFamily="2" charset="0"/>
                </a:rPr>
                <a:t>Rank</a:t>
              </a:r>
            </a:p>
          </p:txBody>
        </p:sp>
        <p:sp>
          <p:nvSpPr>
            <p:cNvPr id="36" name="Isosceles Triangle 35">
              <a:extLst>
                <a:ext uri="{FF2B5EF4-FFF2-40B4-BE49-F238E27FC236}">
                  <a16:creationId xmlns:a16="http://schemas.microsoft.com/office/drawing/2014/main" id="{4F594FDD-1D71-4E53-9BF7-01A8D10AC98F}"/>
                </a:ext>
              </a:extLst>
            </p:cNvPr>
            <p:cNvSpPr/>
            <p:nvPr/>
          </p:nvSpPr>
          <p:spPr>
            <a:xfrm rot="5400000">
              <a:off x="4940176" y="4421442"/>
              <a:ext cx="249380" cy="3975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Freeform: Shape 38">
              <a:extLst>
                <a:ext uri="{FF2B5EF4-FFF2-40B4-BE49-F238E27FC236}">
                  <a16:creationId xmlns:a16="http://schemas.microsoft.com/office/drawing/2014/main" id="{3F7BC7F6-1CF0-4776-A451-DD811B2B10C7}"/>
                </a:ext>
              </a:extLst>
            </p:cNvPr>
            <p:cNvSpPr/>
            <p:nvPr/>
          </p:nvSpPr>
          <p:spPr>
            <a:xfrm>
              <a:off x="6819901" y="3775715"/>
              <a:ext cx="216903" cy="1689015"/>
            </a:xfrm>
            <a:custGeom>
              <a:avLst/>
              <a:gdLst>
                <a:gd name="connsiteX0" fmla="*/ 0 w 397727"/>
                <a:gd name="connsiteY0" fmla="*/ 0 h 1868556"/>
                <a:gd name="connsiteX1" fmla="*/ 397565 w 397727"/>
                <a:gd name="connsiteY1" fmla="*/ 1033669 h 1868556"/>
                <a:gd name="connsiteX2" fmla="*/ 53009 w 397727"/>
                <a:gd name="connsiteY2" fmla="*/ 1868556 h 1868556"/>
                <a:gd name="connsiteX3" fmla="*/ 53009 w 397727"/>
                <a:gd name="connsiteY3" fmla="*/ 1868556 h 1868556"/>
              </a:gdLst>
              <a:ahLst/>
              <a:cxnLst>
                <a:cxn ang="0">
                  <a:pos x="connsiteX0" y="connsiteY0"/>
                </a:cxn>
                <a:cxn ang="0">
                  <a:pos x="connsiteX1" y="connsiteY1"/>
                </a:cxn>
                <a:cxn ang="0">
                  <a:pos x="connsiteX2" y="connsiteY2"/>
                </a:cxn>
                <a:cxn ang="0">
                  <a:pos x="connsiteX3" y="connsiteY3"/>
                </a:cxn>
              </a:cxnLst>
              <a:rect l="l" t="t" r="r" b="b"/>
              <a:pathLst>
                <a:path w="397727" h="1868556">
                  <a:moveTo>
                    <a:pt x="0" y="0"/>
                  </a:moveTo>
                  <a:cubicBezTo>
                    <a:pt x="194365" y="361121"/>
                    <a:pt x="388730" y="722243"/>
                    <a:pt x="397565" y="1033669"/>
                  </a:cubicBezTo>
                  <a:cubicBezTo>
                    <a:pt x="406400" y="1345095"/>
                    <a:pt x="53009" y="1868556"/>
                    <a:pt x="53009" y="1868556"/>
                  </a:cubicBezTo>
                  <a:lnTo>
                    <a:pt x="53009" y="1868556"/>
                  </a:lnTo>
                </a:path>
              </a:pathLst>
            </a:custGeom>
            <a:ln w="28575">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C7ED857B-D107-4144-B461-F271D60C0AC4}"/>
              </a:ext>
            </a:extLst>
          </p:cNvPr>
          <p:cNvGrpSpPr/>
          <p:nvPr/>
        </p:nvGrpSpPr>
        <p:grpSpPr>
          <a:xfrm>
            <a:off x="5090821" y="3625608"/>
            <a:ext cx="2943116" cy="2512292"/>
            <a:chOff x="7652134" y="3481361"/>
            <a:chExt cx="3493225" cy="2981873"/>
          </a:xfrm>
        </p:grpSpPr>
        <p:sp>
          <p:nvSpPr>
            <p:cNvPr id="29" name="TextBox 28">
              <a:extLst>
                <a:ext uri="{FF2B5EF4-FFF2-40B4-BE49-F238E27FC236}">
                  <a16:creationId xmlns:a16="http://schemas.microsoft.com/office/drawing/2014/main" id="{FAD46BBF-D122-43D4-9E98-1B860C0BF9FA}"/>
                </a:ext>
              </a:extLst>
            </p:cNvPr>
            <p:cNvSpPr txBox="1"/>
            <p:nvPr/>
          </p:nvSpPr>
          <p:spPr>
            <a:xfrm>
              <a:off x="8521496" y="6024869"/>
              <a:ext cx="1668097" cy="438365"/>
            </a:xfrm>
            <a:prstGeom prst="rect">
              <a:avLst/>
            </a:prstGeom>
            <a:noFill/>
          </p:spPr>
          <p:txBody>
            <a:bodyPr wrap="square" rtlCol="0">
              <a:spAutoFit/>
            </a:bodyPr>
            <a:lstStyle/>
            <a:p>
              <a:pPr algn="ctr"/>
              <a:r>
                <a:rPr lang="en-GB" dirty="0">
                  <a:solidFill>
                    <a:srgbClr val="07345F"/>
                  </a:solidFill>
                  <a:latin typeface="+mj-lt"/>
                  <a:ea typeface="CMU Sans Serif" panose="02000603000000000000" pitchFamily="2" charset="0"/>
                  <a:cs typeface="CMU Sans Serif" panose="02000603000000000000" pitchFamily="2" charset="0"/>
                </a:rPr>
                <a:t>Tournament</a:t>
              </a:r>
            </a:p>
          </p:txBody>
        </p:sp>
        <p:graphicFrame>
          <p:nvGraphicFramePr>
            <p:cNvPr id="37" name="Diagram 16">
              <a:extLst>
                <a:ext uri="{FF2B5EF4-FFF2-40B4-BE49-F238E27FC236}">
                  <a16:creationId xmlns:a16="http://schemas.microsoft.com/office/drawing/2014/main" id="{85F8866C-FD1C-46A7-BDDD-2551431ECB48}"/>
                </a:ext>
              </a:extLst>
            </p:cNvPr>
            <p:cNvGraphicFramePr/>
            <p:nvPr>
              <p:extLst>
                <p:ext uri="{D42A27DB-BD31-4B8C-83A1-F6EECF244321}">
                  <p14:modId xmlns:p14="http://schemas.microsoft.com/office/powerpoint/2010/main" val="3113376491"/>
                </p:ext>
              </p:extLst>
            </p:nvPr>
          </p:nvGraphicFramePr>
          <p:xfrm>
            <a:off x="7652673" y="3481361"/>
            <a:ext cx="3492686" cy="23284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1" name="Diagram 18">
              <a:extLst>
                <a:ext uri="{FF2B5EF4-FFF2-40B4-BE49-F238E27FC236}">
                  <a16:creationId xmlns:a16="http://schemas.microsoft.com/office/drawing/2014/main" id="{77CF4F45-9CED-434D-9700-48F0A2EE06F8}"/>
                </a:ext>
              </a:extLst>
            </p:cNvPr>
            <p:cNvGraphicFramePr/>
            <p:nvPr>
              <p:extLst>
                <p:ext uri="{D42A27DB-BD31-4B8C-83A1-F6EECF244321}">
                  <p14:modId xmlns:p14="http://schemas.microsoft.com/office/powerpoint/2010/main" val="2127428101"/>
                </p:ext>
              </p:extLst>
            </p:nvPr>
          </p:nvGraphicFramePr>
          <p:xfrm>
            <a:off x="7652134" y="3482988"/>
            <a:ext cx="3492686" cy="232845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pSp>
          <p:nvGrpSpPr>
            <p:cNvPr id="42" name="Group 41">
              <a:extLst>
                <a:ext uri="{FF2B5EF4-FFF2-40B4-BE49-F238E27FC236}">
                  <a16:creationId xmlns:a16="http://schemas.microsoft.com/office/drawing/2014/main" id="{DC74D7F1-AAA1-4D53-BD6B-3A84EE3CDD63}"/>
                </a:ext>
              </a:extLst>
            </p:cNvPr>
            <p:cNvGrpSpPr/>
            <p:nvPr/>
          </p:nvGrpSpPr>
          <p:grpSpPr>
            <a:xfrm>
              <a:off x="8505005" y="3693359"/>
              <a:ext cx="1955904" cy="1955904"/>
              <a:chOff x="850584" y="210834"/>
              <a:chExt cx="1955904" cy="1955904"/>
            </a:xfrm>
            <a:solidFill>
              <a:schemeClr val="accent6"/>
            </a:solidFill>
          </p:grpSpPr>
          <p:sp>
            <p:nvSpPr>
              <p:cNvPr id="44" name="Partial Circle 43">
                <a:extLst>
                  <a:ext uri="{FF2B5EF4-FFF2-40B4-BE49-F238E27FC236}">
                    <a16:creationId xmlns:a16="http://schemas.microsoft.com/office/drawing/2014/main" id="{75578C24-62D4-4EA9-AED4-7AA483F5ED46}"/>
                  </a:ext>
                </a:extLst>
              </p:cNvPr>
              <p:cNvSpPr/>
              <p:nvPr/>
            </p:nvSpPr>
            <p:spPr>
              <a:xfrm>
                <a:off x="850584" y="210834"/>
                <a:ext cx="1955904" cy="1955904"/>
              </a:xfrm>
              <a:prstGeom prst="pie">
                <a:avLst>
                  <a:gd name="adj1" fmla="val 19285716"/>
                  <a:gd name="adj2" fmla="val 771428"/>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Partial Circle 4">
                <a:extLst>
                  <a:ext uri="{FF2B5EF4-FFF2-40B4-BE49-F238E27FC236}">
                    <a16:creationId xmlns:a16="http://schemas.microsoft.com/office/drawing/2014/main" id="{EED1738E-26BE-4795-9F39-5026BD41813E}"/>
                  </a:ext>
                </a:extLst>
              </p:cNvPr>
              <p:cNvSpPr txBox="1"/>
              <p:nvPr/>
            </p:nvSpPr>
            <p:spPr>
              <a:xfrm>
                <a:off x="2189447" y="909371"/>
                <a:ext cx="568143" cy="3609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30</a:t>
                </a:r>
              </a:p>
            </p:txBody>
          </p:sp>
        </p:grpSp>
      </p:grpSp>
      <p:sp>
        <p:nvSpPr>
          <p:cNvPr id="48" name="Rectangle: Top Corners One Rounded and One Snipped 47">
            <a:extLst>
              <a:ext uri="{FF2B5EF4-FFF2-40B4-BE49-F238E27FC236}">
                <a16:creationId xmlns:a16="http://schemas.microsoft.com/office/drawing/2014/main" id="{C0363AF9-189C-47D9-B4E7-279DCBF19C20}"/>
              </a:ext>
            </a:extLst>
          </p:cNvPr>
          <p:cNvSpPr/>
          <p:nvPr/>
        </p:nvSpPr>
        <p:spPr>
          <a:xfrm>
            <a:off x="3390095" y="1493607"/>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00" dirty="0">
                <a:solidFill>
                  <a:schemeClr val="accent4"/>
                </a:solidFill>
              </a:rPr>
              <a:t>a</a:t>
            </a:r>
            <a:r>
              <a:rPr lang="en-GB" sz="1300" baseline="-25000" dirty="0">
                <a:solidFill>
                  <a:schemeClr val="accent4"/>
                </a:solidFill>
              </a:rPr>
              <a:t>1</a:t>
            </a:r>
            <a:r>
              <a:rPr lang="en-GB" sz="1300" dirty="0">
                <a:solidFill>
                  <a:schemeClr val="accent4"/>
                </a:solidFill>
              </a:rPr>
              <a:t>, a</a:t>
            </a:r>
            <a:r>
              <a:rPr lang="en-GB" sz="1300" baseline="-25000" dirty="0">
                <a:solidFill>
                  <a:schemeClr val="accent4"/>
                </a:solidFill>
              </a:rPr>
              <a:t>2</a:t>
            </a:r>
            <a:r>
              <a:rPr lang="en-GB" sz="1300" dirty="0">
                <a:solidFill>
                  <a:schemeClr val="accent4"/>
                </a:solidFill>
              </a:rPr>
              <a:t>, a</a:t>
            </a:r>
            <a:r>
              <a:rPr lang="en-GB" sz="1300" baseline="-25000" dirty="0">
                <a:solidFill>
                  <a:schemeClr val="accent4"/>
                </a:solidFill>
              </a:rPr>
              <a:t>3</a:t>
            </a:r>
            <a:r>
              <a:rPr lang="en-GB" sz="1300" dirty="0">
                <a:solidFill>
                  <a:schemeClr val="accent4"/>
                </a:solidFill>
              </a:rPr>
              <a:t>,</a:t>
            </a:r>
            <a:r>
              <a:rPr lang="en-GB" sz="1300" baseline="-25000" dirty="0">
                <a:solidFill>
                  <a:schemeClr val="accent4"/>
                </a:solidFill>
              </a:rPr>
              <a:t> </a:t>
            </a:r>
            <a:r>
              <a:rPr lang="en-GB" sz="1300" dirty="0">
                <a:solidFill>
                  <a:schemeClr val="accent4"/>
                </a:solidFill>
              </a:rPr>
              <a:t>a</a:t>
            </a:r>
            <a:r>
              <a:rPr lang="en-GB" sz="1300" baseline="-25000" dirty="0">
                <a:solidFill>
                  <a:schemeClr val="accent4"/>
                </a:solidFill>
              </a:rPr>
              <a:t>4</a:t>
            </a:r>
          </a:p>
          <a:p>
            <a:pPr algn="ctr"/>
            <a:r>
              <a:rPr lang="en-GB" sz="1300" dirty="0">
                <a:solidFill>
                  <a:schemeClr val="accent1">
                    <a:lumMod val="75000"/>
                  </a:schemeClr>
                </a:solidFill>
              </a:rPr>
              <a:t>b</a:t>
            </a:r>
            <a:r>
              <a:rPr lang="en-GB" sz="1300" baseline="-25000" dirty="0">
                <a:solidFill>
                  <a:schemeClr val="accent1">
                    <a:lumMod val="75000"/>
                  </a:schemeClr>
                </a:solidFill>
              </a:rPr>
              <a:t>1</a:t>
            </a:r>
            <a:r>
              <a:rPr lang="en-GB" sz="1300" dirty="0">
                <a:solidFill>
                  <a:schemeClr val="accent1">
                    <a:lumMod val="75000"/>
                  </a:schemeClr>
                </a:solidFill>
              </a:rPr>
              <a:t>, b</a:t>
            </a:r>
            <a:r>
              <a:rPr lang="en-GB" sz="1300" baseline="-25000" dirty="0">
                <a:solidFill>
                  <a:schemeClr val="accent1">
                    <a:lumMod val="75000"/>
                  </a:schemeClr>
                </a:solidFill>
              </a:rPr>
              <a:t>2</a:t>
            </a:r>
            <a:r>
              <a:rPr lang="en-GB" sz="1300" dirty="0">
                <a:solidFill>
                  <a:schemeClr val="accent1">
                    <a:lumMod val="75000"/>
                  </a:schemeClr>
                </a:solidFill>
              </a:rPr>
              <a:t>, b</a:t>
            </a:r>
            <a:r>
              <a:rPr lang="en-GB" sz="1300" baseline="-25000" dirty="0">
                <a:solidFill>
                  <a:schemeClr val="accent1">
                    <a:lumMod val="75000"/>
                  </a:schemeClr>
                </a:solidFill>
              </a:rPr>
              <a:t>3</a:t>
            </a:r>
            <a:r>
              <a:rPr lang="en-GB" sz="1300" dirty="0">
                <a:solidFill>
                  <a:schemeClr val="accent1">
                    <a:lumMod val="75000"/>
                  </a:schemeClr>
                </a:solidFill>
              </a:rPr>
              <a:t>,</a:t>
            </a:r>
            <a:r>
              <a:rPr lang="en-GB" sz="1300" baseline="-25000" dirty="0">
                <a:solidFill>
                  <a:schemeClr val="accent1">
                    <a:lumMod val="75000"/>
                  </a:schemeClr>
                </a:solidFill>
              </a:rPr>
              <a:t> </a:t>
            </a:r>
            <a:r>
              <a:rPr lang="en-GB" sz="1300" dirty="0">
                <a:solidFill>
                  <a:schemeClr val="accent1">
                    <a:lumMod val="75000"/>
                  </a:schemeClr>
                </a:solidFill>
              </a:rPr>
              <a:t>b</a:t>
            </a:r>
            <a:r>
              <a:rPr lang="en-GB" sz="1300" baseline="-25000" dirty="0">
                <a:solidFill>
                  <a:schemeClr val="accent1">
                    <a:lumMod val="75000"/>
                  </a:schemeClr>
                </a:solidFill>
              </a:rPr>
              <a:t>4</a:t>
            </a:r>
            <a:endParaRPr lang="en-GB" sz="1300" dirty="0">
              <a:solidFill>
                <a:schemeClr val="accent1">
                  <a:lumMod val="75000"/>
                </a:schemeClr>
              </a:solidFill>
            </a:endParaRPr>
          </a:p>
          <a:p>
            <a:pPr algn="ctr"/>
            <a:r>
              <a:rPr lang="en-GB" sz="1300" dirty="0">
                <a:solidFill>
                  <a:srgbClr val="E93C0D"/>
                </a:solidFill>
              </a:rPr>
              <a:t>c</a:t>
            </a:r>
            <a:r>
              <a:rPr lang="en-GB" sz="1300" baseline="-25000" dirty="0">
                <a:solidFill>
                  <a:srgbClr val="E93C0D"/>
                </a:solidFill>
              </a:rPr>
              <a:t>1</a:t>
            </a:r>
            <a:r>
              <a:rPr lang="en-GB" sz="1300" dirty="0">
                <a:solidFill>
                  <a:srgbClr val="E93C0D"/>
                </a:solidFill>
              </a:rPr>
              <a:t>, c</a:t>
            </a:r>
            <a:r>
              <a:rPr lang="en-GB" sz="1300" baseline="-25000" dirty="0">
                <a:solidFill>
                  <a:srgbClr val="E93C0D"/>
                </a:solidFill>
              </a:rPr>
              <a:t>2</a:t>
            </a:r>
            <a:r>
              <a:rPr lang="en-GB" sz="1300" dirty="0">
                <a:solidFill>
                  <a:srgbClr val="E93C0D"/>
                </a:solidFill>
              </a:rPr>
              <a:t>, c</a:t>
            </a:r>
            <a:r>
              <a:rPr lang="en-GB" sz="1300" baseline="-25000" dirty="0">
                <a:solidFill>
                  <a:srgbClr val="E93C0D"/>
                </a:solidFill>
              </a:rPr>
              <a:t>3</a:t>
            </a:r>
            <a:r>
              <a:rPr lang="en-GB" sz="1300" dirty="0">
                <a:solidFill>
                  <a:srgbClr val="E93C0D"/>
                </a:solidFill>
              </a:rPr>
              <a:t>,</a:t>
            </a:r>
            <a:r>
              <a:rPr lang="en-GB" sz="1300" baseline="-25000" dirty="0">
                <a:solidFill>
                  <a:srgbClr val="E93C0D"/>
                </a:solidFill>
              </a:rPr>
              <a:t> </a:t>
            </a:r>
            <a:r>
              <a:rPr lang="en-GB" sz="1300" dirty="0">
                <a:solidFill>
                  <a:srgbClr val="E93C0D"/>
                </a:solidFill>
              </a:rPr>
              <a:t>c</a:t>
            </a:r>
            <a:r>
              <a:rPr lang="en-GB" sz="1300" baseline="-25000" dirty="0">
                <a:solidFill>
                  <a:srgbClr val="E93C0D"/>
                </a:solidFill>
              </a:rPr>
              <a:t>4</a:t>
            </a:r>
            <a:endParaRPr lang="en-GB" sz="1300" dirty="0">
              <a:solidFill>
                <a:srgbClr val="E93C0D"/>
              </a:solidFill>
            </a:endParaRPr>
          </a:p>
          <a:p>
            <a:pPr algn="ct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endParaRPr lang="en-GB" sz="1300" dirty="0">
              <a:solidFill>
                <a:srgbClr val="7030A0"/>
              </a:solidFill>
            </a:endParaRPr>
          </a:p>
          <a:p>
            <a:pPr algn="ctr"/>
            <a:r>
              <a:rPr lang="en-GB" sz="1300" dirty="0">
                <a:solidFill>
                  <a:schemeClr val="accent6"/>
                </a:solidFill>
              </a:rPr>
              <a:t>...</a:t>
            </a:r>
          </a:p>
          <a:p>
            <a:pPr algn="ctr"/>
            <a:r>
              <a:rPr lang="en-GB" sz="1300" dirty="0">
                <a:solidFill>
                  <a:srgbClr val="00B0F0"/>
                </a:solidFill>
              </a:rPr>
              <a:t>z</a:t>
            </a:r>
            <a:r>
              <a:rPr lang="en-GB" sz="1300" baseline="-25000" dirty="0">
                <a:solidFill>
                  <a:srgbClr val="00B0F0"/>
                </a:solidFill>
              </a:rPr>
              <a:t>1</a:t>
            </a:r>
            <a:r>
              <a:rPr lang="en-GB" sz="1300" dirty="0">
                <a:solidFill>
                  <a:srgbClr val="00B0F0"/>
                </a:solidFill>
              </a:rPr>
              <a:t>, z</a:t>
            </a:r>
            <a:r>
              <a:rPr lang="en-GB" sz="1300" baseline="-25000" dirty="0">
                <a:solidFill>
                  <a:srgbClr val="00B0F0"/>
                </a:solidFill>
              </a:rPr>
              <a:t>2</a:t>
            </a:r>
            <a:r>
              <a:rPr lang="en-GB" sz="1300" dirty="0">
                <a:solidFill>
                  <a:srgbClr val="00B0F0"/>
                </a:solidFill>
              </a:rPr>
              <a:t>, z</a:t>
            </a:r>
            <a:r>
              <a:rPr lang="en-GB" sz="1300" baseline="-25000" dirty="0">
                <a:solidFill>
                  <a:srgbClr val="00B0F0"/>
                </a:solidFill>
              </a:rPr>
              <a:t>3</a:t>
            </a:r>
            <a:r>
              <a:rPr lang="en-GB" sz="1300" dirty="0">
                <a:solidFill>
                  <a:srgbClr val="00B0F0"/>
                </a:solidFill>
              </a:rPr>
              <a:t>,</a:t>
            </a:r>
            <a:r>
              <a:rPr lang="en-GB" sz="1300" baseline="-25000" dirty="0">
                <a:solidFill>
                  <a:srgbClr val="00B0F0"/>
                </a:solidFill>
              </a:rPr>
              <a:t> </a:t>
            </a:r>
            <a:r>
              <a:rPr lang="en-GB" sz="1300" dirty="0">
                <a:solidFill>
                  <a:srgbClr val="00B0F0"/>
                </a:solidFill>
              </a:rPr>
              <a:t>z</a:t>
            </a:r>
            <a:r>
              <a:rPr lang="en-GB" sz="1300" baseline="-25000" dirty="0">
                <a:solidFill>
                  <a:srgbClr val="00B0F0"/>
                </a:solidFill>
              </a:rPr>
              <a:t>4</a:t>
            </a:r>
            <a:endParaRPr lang="en-GB" sz="1300" dirty="0">
              <a:solidFill>
                <a:srgbClr val="00B0F0"/>
              </a:solidFill>
            </a:endParaRPr>
          </a:p>
        </p:txBody>
      </p:sp>
      <p:sp>
        <p:nvSpPr>
          <p:cNvPr id="9" name="Oval 8">
            <a:extLst>
              <a:ext uri="{FF2B5EF4-FFF2-40B4-BE49-F238E27FC236}">
                <a16:creationId xmlns:a16="http://schemas.microsoft.com/office/drawing/2014/main" id="{9CC362C5-FA32-4317-96EB-113D6910D046}"/>
              </a:ext>
            </a:extLst>
          </p:cNvPr>
          <p:cNvSpPr/>
          <p:nvPr/>
        </p:nvSpPr>
        <p:spPr>
          <a:xfrm>
            <a:off x="3210791" y="1686133"/>
            <a:ext cx="1558636" cy="26735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C0BCB079-1741-4630-8938-EF59692AF2AE}"/>
              </a:ext>
            </a:extLst>
          </p:cNvPr>
          <p:cNvSpPr/>
          <p:nvPr/>
        </p:nvSpPr>
        <p:spPr>
          <a:xfrm>
            <a:off x="3184649" y="2119746"/>
            <a:ext cx="1558636" cy="26735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0" name="Graphic 49" descr="Plug">
            <a:extLst>
              <a:ext uri="{FF2B5EF4-FFF2-40B4-BE49-F238E27FC236}">
                <a16:creationId xmlns:a16="http://schemas.microsoft.com/office/drawing/2014/main" id="{783399BA-E62B-4163-9B53-EB71A16FEC2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20928" y="1400530"/>
            <a:ext cx="664308" cy="664308"/>
          </a:xfrm>
          <a:prstGeom prst="rect">
            <a:avLst/>
          </a:prstGeom>
        </p:spPr>
      </p:pic>
      <p:sp>
        <p:nvSpPr>
          <p:cNvPr id="31" name="TextBox 30">
            <a:extLst>
              <a:ext uri="{FF2B5EF4-FFF2-40B4-BE49-F238E27FC236}">
                <a16:creationId xmlns:a16="http://schemas.microsoft.com/office/drawing/2014/main" id="{074DE1D2-82E8-41B9-A378-64C49AC626A7}"/>
              </a:ext>
            </a:extLst>
          </p:cNvPr>
          <p:cNvSpPr txBox="1"/>
          <p:nvPr/>
        </p:nvSpPr>
        <p:spPr>
          <a:xfrm>
            <a:off x="106168" y="6375866"/>
            <a:ext cx="557878" cy="369332"/>
          </a:xfrm>
          <a:prstGeom prst="rect">
            <a:avLst/>
          </a:prstGeom>
          <a:noFill/>
        </p:spPr>
        <p:txBody>
          <a:bodyPr wrap="square" rtlCol="0">
            <a:spAutoFit/>
          </a:bodyPr>
          <a:lstStyle/>
          <a:p>
            <a:r>
              <a:rPr lang="en-GB" dirty="0"/>
              <a:t>11</a:t>
            </a:r>
          </a:p>
        </p:txBody>
      </p:sp>
    </p:spTree>
    <p:extLst>
      <p:ext uri="{BB962C8B-B14F-4D97-AF65-F5344CB8AC3E}">
        <p14:creationId xmlns:p14="http://schemas.microsoft.com/office/powerpoint/2010/main" val="6892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500"/>
                                        <p:tgtEl>
                                          <p:spTgt spid="4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4E40B1E-5036-4476-95C3-160C6F676712}"/>
              </a:ext>
            </a:extLst>
          </p:cNvPr>
          <p:cNvCxnSpPr/>
          <p:nvPr/>
        </p:nvCxnSpPr>
        <p:spPr>
          <a:xfrm>
            <a:off x="0" y="4279120"/>
            <a:ext cx="7616536" cy="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(3)</a:t>
            </a:r>
          </a:p>
        </p:txBody>
      </p:sp>
      <p:sp>
        <p:nvSpPr>
          <p:cNvPr id="63" name="Rectangle 62">
            <a:extLst>
              <a:ext uri="{FF2B5EF4-FFF2-40B4-BE49-F238E27FC236}">
                <a16:creationId xmlns:a16="http://schemas.microsoft.com/office/drawing/2014/main" id="{BFA7BB2E-B413-4598-A997-63A806AC8465}"/>
              </a:ext>
            </a:extLst>
          </p:cNvPr>
          <p:cNvSpPr/>
          <p:nvPr/>
        </p:nvSpPr>
        <p:spPr>
          <a:xfrm>
            <a:off x="7832719" y="339509"/>
            <a:ext cx="3671798" cy="2062103"/>
          </a:xfrm>
          <a:prstGeom prst="rect">
            <a:avLst/>
          </a:prstGeom>
        </p:spPr>
        <p:txBody>
          <a:bodyPr wrap="square">
            <a:spAutoFit/>
          </a:bodyPr>
          <a:lstStyle/>
          <a:p>
            <a:r>
              <a:rPr lang="en-GB" sz="3200" b="1" dirty="0">
                <a:solidFill>
                  <a:schemeClr val="bg1"/>
                </a:solidFill>
              </a:rPr>
              <a:t>Crossover Type</a:t>
            </a:r>
          </a:p>
          <a:p>
            <a:pPr marL="457200" indent="-457200">
              <a:buFontTx/>
              <a:buChar char="-"/>
            </a:pPr>
            <a:endParaRPr lang="en-GB" sz="2400" dirty="0">
              <a:solidFill>
                <a:schemeClr val="bg1"/>
              </a:solidFill>
            </a:endParaRPr>
          </a:p>
          <a:p>
            <a:pPr marL="457200" indent="-457200">
              <a:buFontTx/>
              <a:buChar char="-"/>
            </a:pPr>
            <a:r>
              <a:rPr lang="en-GB" sz="2400" dirty="0">
                <a:solidFill>
                  <a:schemeClr val="bg1"/>
                </a:solidFill>
              </a:rPr>
              <a:t>Uniform</a:t>
            </a:r>
          </a:p>
          <a:p>
            <a:pPr marL="457200" indent="-457200">
              <a:buFontTx/>
              <a:buChar char="-"/>
            </a:pPr>
            <a:r>
              <a:rPr lang="en-GB" sz="2400" dirty="0">
                <a:solidFill>
                  <a:schemeClr val="bg1"/>
                </a:solidFill>
              </a:rPr>
              <a:t>1-point</a:t>
            </a:r>
          </a:p>
          <a:p>
            <a:pPr marL="457200" indent="-457200">
              <a:buFontTx/>
              <a:buChar char="-"/>
            </a:pPr>
            <a:r>
              <a:rPr lang="en-GB" sz="2400" dirty="0">
                <a:solidFill>
                  <a:schemeClr val="bg1"/>
                </a:solidFill>
              </a:rPr>
              <a:t>2-point</a:t>
            </a:r>
            <a:endParaRPr lang="en-GB" sz="3200" dirty="0">
              <a:solidFill>
                <a:schemeClr val="bg1"/>
              </a:solidFill>
            </a:endParaRPr>
          </a:p>
        </p:txBody>
      </p:sp>
      <p:sp>
        <p:nvSpPr>
          <p:cNvPr id="3" name="Rectangle 2">
            <a:extLst>
              <a:ext uri="{FF2B5EF4-FFF2-40B4-BE49-F238E27FC236}">
                <a16:creationId xmlns:a16="http://schemas.microsoft.com/office/drawing/2014/main" id="{7539E31D-599F-4D4D-AD24-233854C7CF75}"/>
              </a:ext>
            </a:extLst>
          </p:cNvPr>
          <p:cNvSpPr/>
          <p:nvPr/>
        </p:nvSpPr>
        <p:spPr>
          <a:xfrm>
            <a:off x="1228573" y="1370560"/>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4" name="Rectangle 3">
            <a:extLst>
              <a:ext uri="{FF2B5EF4-FFF2-40B4-BE49-F238E27FC236}">
                <a16:creationId xmlns:a16="http://schemas.microsoft.com/office/drawing/2014/main" id="{9963A0BD-2B7E-432D-8E89-2ADEA197D8B2}"/>
              </a:ext>
            </a:extLst>
          </p:cNvPr>
          <p:cNvSpPr/>
          <p:nvPr/>
        </p:nvSpPr>
        <p:spPr>
          <a:xfrm>
            <a:off x="1228573" y="1856686"/>
            <a:ext cx="1401346" cy="369332"/>
          </a:xfrm>
          <a:prstGeom prst="rect">
            <a:avLst/>
          </a:prstGeom>
        </p:spPr>
        <p:txBody>
          <a:bodyPr wrap="none">
            <a:spAutoFit/>
          </a:bodyPr>
          <a:lstStyle/>
          <a:p>
            <a:pPr algn="ctr"/>
            <a:r>
              <a:rPr lang="en-GB" dirty="0">
                <a:solidFill>
                  <a:srgbClr val="E93C0D"/>
                </a:solidFill>
              </a:rPr>
              <a:t>c</a:t>
            </a:r>
            <a:r>
              <a:rPr lang="en-GB" baseline="-25000" dirty="0">
                <a:solidFill>
                  <a:srgbClr val="E93C0D"/>
                </a:solidFill>
              </a:rPr>
              <a:t>1</a:t>
            </a:r>
            <a:r>
              <a:rPr lang="en-GB" dirty="0">
                <a:solidFill>
                  <a:srgbClr val="E93C0D"/>
                </a:solidFill>
              </a:rPr>
              <a:t>, c</a:t>
            </a:r>
            <a:r>
              <a:rPr lang="en-GB" baseline="-25000" dirty="0">
                <a:solidFill>
                  <a:srgbClr val="E93C0D"/>
                </a:solidFill>
              </a:rPr>
              <a:t>2</a:t>
            </a:r>
            <a:r>
              <a:rPr lang="en-GB" dirty="0">
                <a:solidFill>
                  <a:srgbClr val="E93C0D"/>
                </a:solidFill>
              </a:rPr>
              <a:t>, c</a:t>
            </a:r>
            <a:r>
              <a:rPr lang="en-GB" baseline="-25000" dirty="0">
                <a:solidFill>
                  <a:srgbClr val="E93C0D"/>
                </a:solidFill>
              </a:rPr>
              <a:t>3</a:t>
            </a:r>
            <a:r>
              <a:rPr lang="en-GB" dirty="0">
                <a:solidFill>
                  <a:srgbClr val="E93C0D"/>
                </a:solidFill>
              </a:rPr>
              <a:t>,</a:t>
            </a:r>
            <a:r>
              <a:rPr lang="en-GB" baseline="-25000" dirty="0">
                <a:solidFill>
                  <a:srgbClr val="E93C0D"/>
                </a:solidFill>
              </a:rPr>
              <a:t> </a:t>
            </a:r>
            <a:r>
              <a:rPr lang="en-GB" dirty="0">
                <a:solidFill>
                  <a:srgbClr val="E93C0D"/>
                </a:solidFill>
              </a:rPr>
              <a:t>c</a:t>
            </a:r>
            <a:r>
              <a:rPr lang="en-GB" baseline="-25000" dirty="0">
                <a:solidFill>
                  <a:srgbClr val="E93C0D"/>
                </a:solidFill>
              </a:rPr>
              <a:t>4</a:t>
            </a:r>
            <a:endParaRPr lang="en-GB" dirty="0">
              <a:solidFill>
                <a:srgbClr val="E93C0D"/>
              </a:solidFill>
            </a:endParaRPr>
          </a:p>
        </p:txBody>
      </p:sp>
      <p:pic>
        <p:nvPicPr>
          <p:cNvPr id="11" name="Picture 10" descr="A close up of a logo&#10;&#10;Description automatically generated">
            <a:extLst>
              <a:ext uri="{FF2B5EF4-FFF2-40B4-BE49-F238E27FC236}">
                <a16:creationId xmlns:a16="http://schemas.microsoft.com/office/drawing/2014/main" id="{CE40D254-E011-487A-8EDB-05F5F4624242}"/>
              </a:ext>
            </a:extLst>
          </p:cNvPr>
          <p:cNvPicPr>
            <a:picLocks noChangeAspect="1"/>
          </p:cNvPicPr>
          <p:nvPr/>
        </p:nvPicPr>
        <p:blipFill>
          <a:blip r:embed="rId3" cstate="print">
            <a:clrChange>
              <a:clrFrom>
                <a:srgbClr val="000000">
                  <a:alpha val="0"/>
                </a:srgbClr>
              </a:clrFrom>
              <a:clrTo>
                <a:srgbClr val="000000">
                  <a:alpha val="0"/>
                </a:srgbClr>
              </a:clrTo>
            </a:clrChange>
            <a:alphaModFix/>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1623"/>
                    </a14:imgEffect>
                  </a14:imgLayer>
                </a14:imgProps>
              </a:ext>
              <a:ext uri="{28A0092B-C50C-407E-A947-70E740481C1C}">
                <a14:useLocalDpi xmlns:a14="http://schemas.microsoft.com/office/drawing/2010/main" val="0"/>
              </a:ext>
            </a:extLst>
          </a:blip>
          <a:stretch>
            <a:fillRect/>
          </a:stretch>
        </p:blipFill>
        <p:spPr>
          <a:xfrm>
            <a:off x="10020760" y="1549435"/>
            <a:ext cx="586922" cy="586922"/>
          </a:xfrm>
          <a:prstGeom prst="rect">
            <a:avLst/>
          </a:prstGeom>
          <a:noFill/>
        </p:spPr>
      </p:pic>
      <p:pic>
        <p:nvPicPr>
          <p:cNvPr id="12" name="Picture 11" descr="A close up of a logo&#10;&#10;Description automatically generated">
            <a:extLst>
              <a:ext uri="{FF2B5EF4-FFF2-40B4-BE49-F238E27FC236}">
                <a16:creationId xmlns:a16="http://schemas.microsoft.com/office/drawing/2014/main" id="{2A038A5E-7C92-4416-9D3D-B016603E55C0}"/>
              </a:ext>
            </a:extLst>
          </p:cNvPr>
          <p:cNvPicPr>
            <a:picLocks noChangeAspect="1"/>
          </p:cNvPicPr>
          <p:nvPr/>
        </p:nvPicPr>
        <p:blipFill>
          <a:blip r:embed="rId3" cstate="print">
            <a:clrChange>
              <a:clrFrom>
                <a:srgbClr val="000000">
                  <a:alpha val="0"/>
                </a:srgbClr>
              </a:clrFrom>
              <a:clrTo>
                <a:srgbClr val="000000">
                  <a:alpha val="0"/>
                </a:srgbClr>
              </a:clrTo>
            </a:clrChange>
            <a:alphaModFix/>
            <a:extLst>
              <a:ext uri="{BEBA8EAE-BF5A-486C-A8C5-ECC9F3942E4B}">
                <a14:imgProps xmlns:a14="http://schemas.microsoft.com/office/drawing/2010/main">
                  <a14:imgLayer r:embed="rId4">
                    <a14:imgEffect>
                      <a14:colorTemperature colorTemp="1623"/>
                    </a14:imgEffect>
                  </a14:imgLayer>
                </a14:imgProps>
              </a:ext>
              <a:ext uri="{28A0092B-C50C-407E-A947-70E740481C1C}">
                <a14:useLocalDpi xmlns:a14="http://schemas.microsoft.com/office/drawing/2010/main" val="0"/>
              </a:ext>
            </a:extLst>
          </a:blip>
          <a:stretch>
            <a:fillRect/>
          </a:stretch>
        </p:blipFill>
        <p:spPr>
          <a:xfrm>
            <a:off x="2784511" y="1254593"/>
            <a:ext cx="1116585" cy="1116585"/>
          </a:xfrm>
          <a:prstGeom prst="rect">
            <a:avLst/>
          </a:prstGeom>
          <a:noFill/>
        </p:spPr>
      </p:pic>
      <p:pic>
        <p:nvPicPr>
          <p:cNvPr id="9" name="Graphic 8" descr="Question mark">
            <a:extLst>
              <a:ext uri="{FF2B5EF4-FFF2-40B4-BE49-F238E27FC236}">
                <a16:creationId xmlns:a16="http://schemas.microsoft.com/office/drawing/2014/main" id="{32CFB9FE-60A6-4633-A2F9-7E738AAAD8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94397" y="1312004"/>
            <a:ext cx="500881" cy="500881"/>
          </a:xfrm>
          <a:prstGeom prst="rect">
            <a:avLst/>
          </a:prstGeom>
        </p:spPr>
      </p:pic>
      <p:pic>
        <p:nvPicPr>
          <p:cNvPr id="15" name="Graphic 14" descr="Question mark">
            <a:extLst>
              <a:ext uri="{FF2B5EF4-FFF2-40B4-BE49-F238E27FC236}">
                <a16:creationId xmlns:a16="http://schemas.microsoft.com/office/drawing/2014/main" id="{2AB2CA4F-C458-457E-BA25-15FC72C2DE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94397" y="1757906"/>
            <a:ext cx="500881" cy="500881"/>
          </a:xfrm>
          <a:prstGeom prst="rect">
            <a:avLst/>
          </a:prstGeom>
        </p:spPr>
      </p:pic>
      <p:pic>
        <p:nvPicPr>
          <p:cNvPr id="16" name="Graphic 15" descr="Question mark">
            <a:extLst>
              <a:ext uri="{FF2B5EF4-FFF2-40B4-BE49-F238E27FC236}">
                <a16:creationId xmlns:a16="http://schemas.microsoft.com/office/drawing/2014/main" id="{07B6D8D1-12E2-4CD1-B566-3BD0D7D68E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485" y="3725318"/>
            <a:ext cx="500881" cy="500881"/>
          </a:xfrm>
          <a:prstGeom prst="rect">
            <a:avLst/>
          </a:prstGeom>
        </p:spPr>
      </p:pic>
      <p:pic>
        <p:nvPicPr>
          <p:cNvPr id="17" name="Graphic 16" descr="Question mark">
            <a:extLst>
              <a:ext uri="{FF2B5EF4-FFF2-40B4-BE49-F238E27FC236}">
                <a16:creationId xmlns:a16="http://schemas.microsoft.com/office/drawing/2014/main" id="{C0CD672F-10B3-4E96-B357-C726D993B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485" y="4399820"/>
            <a:ext cx="500881" cy="500881"/>
          </a:xfrm>
          <a:prstGeom prst="rect">
            <a:avLst/>
          </a:prstGeom>
        </p:spPr>
      </p:pic>
      <p:sp>
        <p:nvSpPr>
          <p:cNvPr id="18" name="TextBox 17">
            <a:extLst>
              <a:ext uri="{FF2B5EF4-FFF2-40B4-BE49-F238E27FC236}">
                <a16:creationId xmlns:a16="http://schemas.microsoft.com/office/drawing/2014/main" id="{DB98162B-355D-466C-B43A-DCF71CDEAFE1}"/>
              </a:ext>
            </a:extLst>
          </p:cNvPr>
          <p:cNvSpPr txBox="1"/>
          <p:nvPr/>
        </p:nvSpPr>
        <p:spPr>
          <a:xfrm>
            <a:off x="996889" y="5302774"/>
            <a:ext cx="1120421" cy="369332"/>
          </a:xfrm>
          <a:prstGeom prst="rect">
            <a:avLst/>
          </a:prstGeom>
          <a:noFill/>
        </p:spPr>
        <p:txBody>
          <a:bodyPr wrap="square" rtlCol="0">
            <a:spAutoFit/>
          </a:bodyPr>
          <a:lstStyle/>
          <a:p>
            <a:r>
              <a:rPr lang="en-GB" dirty="0">
                <a:solidFill>
                  <a:srgbClr val="07345F"/>
                </a:solidFill>
                <a:latin typeface="+mj-lt"/>
                <a:ea typeface="CMU Sans Serif" panose="02000603000000000000" pitchFamily="2" charset="0"/>
                <a:cs typeface="CMU Sans Serif" panose="02000603000000000000" pitchFamily="2" charset="0"/>
              </a:rPr>
              <a:t>Uniform</a:t>
            </a:r>
          </a:p>
        </p:txBody>
      </p:sp>
      <p:sp>
        <p:nvSpPr>
          <p:cNvPr id="19" name="TextBox 18">
            <a:extLst>
              <a:ext uri="{FF2B5EF4-FFF2-40B4-BE49-F238E27FC236}">
                <a16:creationId xmlns:a16="http://schemas.microsoft.com/office/drawing/2014/main" id="{5F19CE08-AF9B-4CFD-8359-08B05A8C0D82}"/>
              </a:ext>
            </a:extLst>
          </p:cNvPr>
          <p:cNvSpPr txBox="1"/>
          <p:nvPr/>
        </p:nvSpPr>
        <p:spPr>
          <a:xfrm>
            <a:off x="3208080" y="5302774"/>
            <a:ext cx="1120421" cy="369332"/>
          </a:xfrm>
          <a:prstGeom prst="rect">
            <a:avLst/>
          </a:prstGeom>
          <a:noFill/>
        </p:spPr>
        <p:txBody>
          <a:bodyPr wrap="square" rtlCol="0">
            <a:spAutoFit/>
          </a:bodyPr>
          <a:lstStyle/>
          <a:p>
            <a:r>
              <a:rPr lang="en-GB" dirty="0">
                <a:solidFill>
                  <a:srgbClr val="07345F"/>
                </a:solidFill>
                <a:latin typeface="+mj-lt"/>
                <a:ea typeface="CMU Sans Serif" panose="02000603000000000000" pitchFamily="2" charset="0"/>
                <a:cs typeface="CMU Sans Serif" panose="02000603000000000000" pitchFamily="2" charset="0"/>
              </a:rPr>
              <a:t>1-point</a:t>
            </a:r>
          </a:p>
        </p:txBody>
      </p:sp>
      <p:sp>
        <p:nvSpPr>
          <p:cNvPr id="20" name="TextBox 19">
            <a:extLst>
              <a:ext uri="{FF2B5EF4-FFF2-40B4-BE49-F238E27FC236}">
                <a16:creationId xmlns:a16="http://schemas.microsoft.com/office/drawing/2014/main" id="{1C78B680-B739-480B-8A74-8747F8E1B99C}"/>
              </a:ext>
            </a:extLst>
          </p:cNvPr>
          <p:cNvSpPr txBox="1"/>
          <p:nvPr/>
        </p:nvSpPr>
        <p:spPr>
          <a:xfrm>
            <a:off x="5419271" y="5302774"/>
            <a:ext cx="1120421" cy="369332"/>
          </a:xfrm>
          <a:prstGeom prst="rect">
            <a:avLst/>
          </a:prstGeom>
          <a:noFill/>
        </p:spPr>
        <p:txBody>
          <a:bodyPr wrap="square" rtlCol="0">
            <a:spAutoFit/>
          </a:bodyPr>
          <a:lstStyle/>
          <a:p>
            <a:r>
              <a:rPr lang="en-GB" dirty="0">
                <a:solidFill>
                  <a:srgbClr val="07345F"/>
                </a:solidFill>
                <a:latin typeface="+mj-lt"/>
                <a:ea typeface="CMU Sans Serif" panose="02000603000000000000" pitchFamily="2" charset="0"/>
                <a:cs typeface="CMU Sans Serif" panose="02000603000000000000" pitchFamily="2" charset="0"/>
              </a:rPr>
              <a:t>2-point</a:t>
            </a:r>
          </a:p>
        </p:txBody>
      </p:sp>
      <p:sp>
        <p:nvSpPr>
          <p:cNvPr id="21" name="Rectangle 20">
            <a:extLst>
              <a:ext uri="{FF2B5EF4-FFF2-40B4-BE49-F238E27FC236}">
                <a16:creationId xmlns:a16="http://schemas.microsoft.com/office/drawing/2014/main" id="{E547F07E-6F54-4380-8727-C91AD43AD4AF}"/>
              </a:ext>
            </a:extLst>
          </p:cNvPr>
          <p:cNvSpPr/>
          <p:nvPr/>
        </p:nvSpPr>
        <p:spPr>
          <a:xfrm>
            <a:off x="856426" y="3776212"/>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t>
            </a:r>
            <a:r>
              <a:rPr lang="en-GB" dirty="0">
                <a:solidFill>
                  <a:srgbClr val="E93C0D"/>
                </a:solidFill>
              </a:rPr>
              <a:t>c</a:t>
            </a:r>
            <a:r>
              <a:rPr lang="en-GB" baseline="-25000" dirty="0">
                <a:solidFill>
                  <a:srgbClr val="E93C0D"/>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rgbClr val="E93C0D"/>
                </a:solidFill>
              </a:rPr>
              <a:t>c</a:t>
            </a:r>
            <a:r>
              <a:rPr lang="en-GB" baseline="-25000" dirty="0">
                <a:solidFill>
                  <a:srgbClr val="E93C0D"/>
                </a:solidFill>
              </a:rPr>
              <a:t>4</a:t>
            </a:r>
          </a:p>
        </p:txBody>
      </p:sp>
      <p:sp>
        <p:nvSpPr>
          <p:cNvPr id="22" name="Rectangle 21">
            <a:extLst>
              <a:ext uri="{FF2B5EF4-FFF2-40B4-BE49-F238E27FC236}">
                <a16:creationId xmlns:a16="http://schemas.microsoft.com/office/drawing/2014/main" id="{75F7D29B-B5E9-444A-89F1-F871C639E827}"/>
              </a:ext>
            </a:extLst>
          </p:cNvPr>
          <p:cNvSpPr/>
          <p:nvPr/>
        </p:nvSpPr>
        <p:spPr>
          <a:xfrm>
            <a:off x="856426" y="4399820"/>
            <a:ext cx="1401346" cy="369332"/>
          </a:xfrm>
          <a:prstGeom prst="rect">
            <a:avLst/>
          </a:prstGeom>
        </p:spPr>
        <p:txBody>
          <a:bodyPr wrap="none">
            <a:spAutoFit/>
          </a:bodyPr>
          <a:lstStyle/>
          <a:p>
            <a:pPr algn="ctr"/>
            <a:r>
              <a:rPr lang="en-GB" dirty="0">
                <a:solidFill>
                  <a:srgbClr val="E93C0D"/>
                </a:solidFill>
              </a:rPr>
              <a:t>c</a:t>
            </a:r>
            <a:r>
              <a:rPr lang="en-GB" baseline="-25000" dirty="0">
                <a:solidFill>
                  <a:srgbClr val="E93C0D"/>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t>
            </a:r>
            <a:r>
              <a:rPr lang="en-GB" dirty="0">
                <a:solidFill>
                  <a:srgbClr val="E93C0D"/>
                </a:solidFill>
              </a:rPr>
              <a:t>c</a:t>
            </a:r>
            <a:r>
              <a:rPr lang="en-GB" baseline="-25000" dirty="0">
                <a:solidFill>
                  <a:srgbClr val="E93C0D"/>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23" name="Rectangle 22">
            <a:extLst>
              <a:ext uri="{FF2B5EF4-FFF2-40B4-BE49-F238E27FC236}">
                <a16:creationId xmlns:a16="http://schemas.microsoft.com/office/drawing/2014/main" id="{1462936F-4B0C-4ED3-AD17-57E2EA0F3C38}"/>
              </a:ext>
            </a:extLst>
          </p:cNvPr>
          <p:cNvSpPr/>
          <p:nvPr/>
        </p:nvSpPr>
        <p:spPr>
          <a:xfrm>
            <a:off x="2961640" y="3791092"/>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t>
            </a:r>
            <a:r>
              <a:rPr lang="en-GB" dirty="0">
                <a:solidFill>
                  <a:srgbClr val="E93C0D"/>
                </a:solidFill>
              </a:rPr>
              <a:t>c</a:t>
            </a:r>
            <a:r>
              <a:rPr lang="en-GB" baseline="-25000" dirty="0">
                <a:solidFill>
                  <a:srgbClr val="E93C0D"/>
                </a:solidFill>
              </a:rPr>
              <a:t>3</a:t>
            </a:r>
            <a:r>
              <a:rPr lang="en-GB" dirty="0">
                <a:solidFill>
                  <a:srgbClr val="E93C0D"/>
                </a:solidFill>
              </a:rPr>
              <a:t>,</a:t>
            </a:r>
            <a:r>
              <a:rPr lang="en-GB" baseline="-25000" dirty="0">
                <a:solidFill>
                  <a:srgbClr val="E93C0D"/>
                </a:solidFill>
              </a:rPr>
              <a:t> </a:t>
            </a:r>
            <a:r>
              <a:rPr lang="en-GB" dirty="0">
                <a:solidFill>
                  <a:srgbClr val="E93C0D"/>
                </a:solidFill>
              </a:rPr>
              <a:t>c</a:t>
            </a:r>
            <a:r>
              <a:rPr lang="en-GB" baseline="-25000" dirty="0">
                <a:solidFill>
                  <a:srgbClr val="E93C0D"/>
                </a:solidFill>
              </a:rPr>
              <a:t>4</a:t>
            </a:r>
          </a:p>
        </p:txBody>
      </p:sp>
      <p:sp>
        <p:nvSpPr>
          <p:cNvPr id="24" name="Rectangle 23">
            <a:extLst>
              <a:ext uri="{FF2B5EF4-FFF2-40B4-BE49-F238E27FC236}">
                <a16:creationId xmlns:a16="http://schemas.microsoft.com/office/drawing/2014/main" id="{919ECCF4-4326-414F-8CF4-232E69629068}"/>
              </a:ext>
            </a:extLst>
          </p:cNvPr>
          <p:cNvSpPr/>
          <p:nvPr/>
        </p:nvSpPr>
        <p:spPr>
          <a:xfrm>
            <a:off x="2961640" y="4393894"/>
            <a:ext cx="1401346" cy="369332"/>
          </a:xfrm>
          <a:prstGeom prst="rect">
            <a:avLst/>
          </a:prstGeom>
        </p:spPr>
        <p:txBody>
          <a:bodyPr wrap="none">
            <a:spAutoFit/>
          </a:bodyPr>
          <a:lstStyle/>
          <a:p>
            <a:pPr algn="ctr"/>
            <a:r>
              <a:rPr lang="en-GB" dirty="0">
                <a:solidFill>
                  <a:srgbClr val="E93C0D"/>
                </a:solidFill>
              </a:rPr>
              <a:t>c</a:t>
            </a:r>
            <a:r>
              <a:rPr lang="en-GB" baseline="-25000" dirty="0">
                <a:solidFill>
                  <a:srgbClr val="E93C0D"/>
                </a:solidFill>
              </a:rPr>
              <a:t>1</a:t>
            </a:r>
            <a:r>
              <a:rPr lang="en-GB" dirty="0">
                <a:solidFill>
                  <a:srgbClr val="E93C0D"/>
                </a:solidFill>
              </a:rPr>
              <a:t>, c</a:t>
            </a:r>
            <a:r>
              <a:rPr lang="en-GB" baseline="-25000" dirty="0">
                <a:solidFill>
                  <a:srgbClr val="E93C0D"/>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cxnSp>
        <p:nvCxnSpPr>
          <p:cNvPr id="13" name="Straight Connector 12">
            <a:extLst>
              <a:ext uri="{FF2B5EF4-FFF2-40B4-BE49-F238E27FC236}">
                <a16:creationId xmlns:a16="http://schemas.microsoft.com/office/drawing/2014/main" id="{CFFC9752-829A-4337-AF34-2DCEACA4AC49}"/>
              </a:ext>
            </a:extLst>
          </p:cNvPr>
          <p:cNvCxnSpPr/>
          <p:nvPr/>
        </p:nvCxnSpPr>
        <p:spPr>
          <a:xfrm>
            <a:off x="3667026" y="3429000"/>
            <a:ext cx="0" cy="167293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6DC7EC-E69F-491A-BC8E-98144D73C799}"/>
              </a:ext>
            </a:extLst>
          </p:cNvPr>
          <p:cNvSpPr/>
          <p:nvPr/>
        </p:nvSpPr>
        <p:spPr>
          <a:xfrm>
            <a:off x="5085196" y="3791092"/>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t>
            </a:r>
            <a:r>
              <a:rPr lang="en-GB" dirty="0">
                <a:solidFill>
                  <a:srgbClr val="E93C0D"/>
                </a:solidFill>
              </a:rPr>
              <a:t>c</a:t>
            </a:r>
            <a:r>
              <a:rPr lang="en-GB" baseline="-25000" dirty="0">
                <a:solidFill>
                  <a:srgbClr val="E93C0D"/>
                </a:solidFill>
              </a:rPr>
              <a:t>2</a:t>
            </a:r>
            <a:r>
              <a:rPr lang="en-GB" dirty="0">
                <a:solidFill>
                  <a:srgbClr val="E93C0D"/>
                </a:solidFill>
              </a:rPr>
              <a:t>, c</a:t>
            </a:r>
            <a:r>
              <a:rPr lang="en-GB" baseline="-25000" dirty="0">
                <a:solidFill>
                  <a:srgbClr val="E93C0D"/>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29" name="Rectangle 28">
            <a:extLst>
              <a:ext uri="{FF2B5EF4-FFF2-40B4-BE49-F238E27FC236}">
                <a16:creationId xmlns:a16="http://schemas.microsoft.com/office/drawing/2014/main" id="{48314EEF-DE33-44C4-A9E1-09EC45D9826E}"/>
              </a:ext>
            </a:extLst>
          </p:cNvPr>
          <p:cNvSpPr/>
          <p:nvPr/>
        </p:nvSpPr>
        <p:spPr>
          <a:xfrm>
            <a:off x="5091385" y="4333975"/>
            <a:ext cx="1401346" cy="369332"/>
          </a:xfrm>
          <a:prstGeom prst="rect">
            <a:avLst/>
          </a:prstGeom>
        </p:spPr>
        <p:txBody>
          <a:bodyPr wrap="none">
            <a:spAutoFit/>
          </a:bodyPr>
          <a:lstStyle/>
          <a:p>
            <a:pPr algn="ctr"/>
            <a:r>
              <a:rPr lang="en-GB" dirty="0">
                <a:solidFill>
                  <a:srgbClr val="E93C0D"/>
                </a:solidFill>
              </a:rPr>
              <a:t>c</a:t>
            </a:r>
            <a:r>
              <a:rPr lang="en-GB" baseline="-25000" dirty="0">
                <a:solidFill>
                  <a:srgbClr val="E93C0D"/>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rgbClr val="E93C0D"/>
                </a:solidFill>
              </a:rPr>
              <a:t>c</a:t>
            </a:r>
            <a:r>
              <a:rPr lang="en-GB" baseline="-25000" dirty="0">
                <a:solidFill>
                  <a:srgbClr val="E93C0D"/>
                </a:solidFill>
              </a:rPr>
              <a:t>4</a:t>
            </a:r>
          </a:p>
        </p:txBody>
      </p:sp>
      <p:cxnSp>
        <p:nvCxnSpPr>
          <p:cNvPr id="33" name="Straight Connector 32">
            <a:extLst>
              <a:ext uri="{FF2B5EF4-FFF2-40B4-BE49-F238E27FC236}">
                <a16:creationId xmlns:a16="http://schemas.microsoft.com/office/drawing/2014/main" id="{2748EE86-2BDB-4F34-9D95-0C0CB9425791}"/>
              </a:ext>
            </a:extLst>
          </p:cNvPr>
          <p:cNvCxnSpPr/>
          <p:nvPr/>
        </p:nvCxnSpPr>
        <p:spPr>
          <a:xfrm>
            <a:off x="5440053" y="3429000"/>
            <a:ext cx="0" cy="167293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4ED864-D580-44AA-AF08-DB54056DC26B}"/>
              </a:ext>
            </a:extLst>
          </p:cNvPr>
          <p:cNvCxnSpPr/>
          <p:nvPr/>
        </p:nvCxnSpPr>
        <p:spPr>
          <a:xfrm>
            <a:off x="6122744" y="3429000"/>
            <a:ext cx="0" cy="167293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4FF1AC-97B7-40D5-B2D6-AC0F3612700C}"/>
              </a:ext>
            </a:extLst>
          </p:cNvPr>
          <p:cNvCxnSpPr/>
          <p:nvPr/>
        </p:nvCxnSpPr>
        <p:spPr>
          <a:xfrm flipH="1" flipV="1">
            <a:off x="3945644" y="1819854"/>
            <a:ext cx="598385" cy="383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Graphic 34" descr="Question mark">
            <a:extLst>
              <a:ext uri="{FF2B5EF4-FFF2-40B4-BE49-F238E27FC236}">
                <a16:creationId xmlns:a16="http://schemas.microsoft.com/office/drawing/2014/main" id="{3E108B97-946E-4ED5-BEEF-0C276A3783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94397" y="1318973"/>
            <a:ext cx="500881" cy="500881"/>
          </a:xfrm>
          <a:prstGeom prst="rect">
            <a:avLst/>
          </a:prstGeom>
        </p:spPr>
      </p:pic>
      <p:sp>
        <p:nvSpPr>
          <p:cNvPr id="30" name="TextBox 29">
            <a:extLst>
              <a:ext uri="{FF2B5EF4-FFF2-40B4-BE49-F238E27FC236}">
                <a16:creationId xmlns:a16="http://schemas.microsoft.com/office/drawing/2014/main" id="{8E787E94-5FCC-4F9D-B169-7AA577751346}"/>
              </a:ext>
            </a:extLst>
          </p:cNvPr>
          <p:cNvSpPr txBox="1"/>
          <p:nvPr/>
        </p:nvSpPr>
        <p:spPr>
          <a:xfrm>
            <a:off x="106168" y="6375866"/>
            <a:ext cx="557878" cy="369332"/>
          </a:xfrm>
          <a:prstGeom prst="rect">
            <a:avLst/>
          </a:prstGeom>
          <a:noFill/>
        </p:spPr>
        <p:txBody>
          <a:bodyPr wrap="square" rtlCol="0">
            <a:spAutoFit/>
          </a:bodyPr>
          <a:lstStyle/>
          <a:p>
            <a:r>
              <a:rPr lang="en-GB" dirty="0"/>
              <a:t>12</a:t>
            </a:r>
          </a:p>
        </p:txBody>
      </p:sp>
    </p:spTree>
    <p:extLst>
      <p:ext uri="{BB962C8B-B14F-4D97-AF65-F5344CB8AC3E}">
        <p14:creationId xmlns:p14="http://schemas.microsoft.com/office/powerpoint/2010/main" val="34868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(4)</a:t>
            </a:r>
          </a:p>
        </p:txBody>
      </p:sp>
      <p:sp>
        <p:nvSpPr>
          <p:cNvPr id="63" name="Rectangle 62">
            <a:extLst>
              <a:ext uri="{FF2B5EF4-FFF2-40B4-BE49-F238E27FC236}">
                <a16:creationId xmlns:a16="http://schemas.microsoft.com/office/drawing/2014/main" id="{BFA7BB2E-B413-4598-A997-63A806AC8465}"/>
              </a:ext>
            </a:extLst>
          </p:cNvPr>
          <p:cNvSpPr/>
          <p:nvPr/>
        </p:nvSpPr>
        <p:spPr>
          <a:xfrm>
            <a:off x="7832719" y="339509"/>
            <a:ext cx="3671798" cy="2800767"/>
          </a:xfrm>
          <a:prstGeom prst="rect">
            <a:avLst/>
          </a:prstGeom>
        </p:spPr>
        <p:txBody>
          <a:bodyPr wrap="square">
            <a:spAutoFit/>
          </a:bodyPr>
          <a:lstStyle/>
          <a:p>
            <a:r>
              <a:rPr lang="en-GB" sz="3200" b="1" dirty="0">
                <a:solidFill>
                  <a:schemeClr val="bg1"/>
                </a:solidFill>
              </a:rPr>
              <a:t>Mutation Type</a:t>
            </a:r>
          </a:p>
          <a:p>
            <a:pPr marL="457200" indent="-457200">
              <a:buFontTx/>
              <a:buChar char="-"/>
            </a:pPr>
            <a:endParaRPr lang="en-GB" sz="2400" dirty="0">
              <a:solidFill>
                <a:schemeClr val="bg1"/>
              </a:solidFill>
            </a:endParaRPr>
          </a:p>
          <a:p>
            <a:pPr marL="457200" indent="-457200">
              <a:buFontTx/>
              <a:buChar char="-"/>
            </a:pPr>
            <a:r>
              <a:rPr lang="en-GB" sz="2400" dirty="0">
                <a:solidFill>
                  <a:schemeClr val="bg1"/>
                </a:solidFill>
              </a:rPr>
              <a:t>Uniform</a:t>
            </a:r>
          </a:p>
          <a:p>
            <a:pPr marL="457200" indent="-457200">
              <a:buFontTx/>
              <a:buChar char="-"/>
            </a:pPr>
            <a:r>
              <a:rPr lang="en-GB" sz="2400" dirty="0">
                <a:solidFill>
                  <a:schemeClr val="bg1"/>
                </a:solidFill>
              </a:rPr>
              <a:t>1-bit</a:t>
            </a:r>
          </a:p>
          <a:p>
            <a:pPr marL="457200" indent="-457200">
              <a:buFontTx/>
              <a:buChar char="-"/>
            </a:pPr>
            <a:r>
              <a:rPr lang="en-GB" sz="2400" dirty="0">
                <a:solidFill>
                  <a:schemeClr val="bg1"/>
                </a:solidFill>
              </a:rPr>
              <a:t>3-bit</a:t>
            </a:r>
          </a:p>
          <a:p>
            <a:pPr marL="457200" indent="-457200">
              <a:buFontTx/>
              <a:buChar char="-"/>
            </a:pPr>
            <a:r>
              <a:rPr lang="en-GB" sz="2400" dirty="0" err="1">
                <a:solidFill>
                  <a:schemeClr val="bg1"/>
                </a:solidFill>
              </a:rPr>
              <a:t>Softmax</a:t>
            </a:r>
            <a:endParaRPr lang="en-GB" sz="2400" dirty="0">
              <a:solidFill>
                <a:schemeClr val="bg1"/>
              </a:solidFill>
            </a:endParaRPr>
          </a:p>
          <a:p>
            <a:pPr marL="457200" indent="-457200">
              <a:buFontTx/>
              <a:buChar char="-"/>
            </a:pPr>
            <a:r>
              <a:rPr lang="en-GB" sz="2400" dirty="0">
                <a:solidFill>
                  <a:schemeClr val="bg1"/>
                </a:solidFill>
              </a:rPr>
              <a:t>Diversity</a:t>
            </a:r>
            <a:endParaRPr lang="en-GB" sz="3200" dirty="0">
              <a:solidFill>
                <a:schemeClr val="bg1"/>
              </a:solidFill>
            </a:endParaRPr>
          </a:p>
        </p:txBody>
      </p:sp>
      <p:pic>
        <p:nvPicPr>
          <p:cNvPr id="6" name="Graphic 5" descr="Network">
            <a:extLst>
              <a:ext uri="{FF2B5EF4-FFF2-40B4-BE49-F238E27FC236}">
                <a16:creationId xmlns:a16="http://schemas.microsoft.com/office/drawing/2014/main" id="{EF24E394-3395-41BD-A7FD-714FDF2627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5209" y="1759796"/>
            <a:ext cx="684439" cy="684439"/>
          </a:xfrm>
          <a:prstGeom prst="rect">
            <a:avLst/>
          </a:prstGeom>
        </p:spPr>
      </p:pic>
      <p:sp>
        <p:nvSpPr>
          <p:cNvPr id="7" name="Rectangle 6">
            <a:extLst>
              <a:ext uri="{FF2B5EF4-FFF2-40B4-BE49-F238E27FC236}">
                <a16:creationId xmlns:a16="http://schemas.microsoft.com/office/drawing/2014/main" id="{BC3D0144-F216-405D-8B88-2ECD7C132185}"/>
              </a:ext>
            </a:extLst>
          </p:cNvPr>
          <p:cNvSpPr/>
          <p:nvPr/>
        </p:nvSpPr>
        <p:spPr>
          <a:xfrm>
            <a:off x="1228573" y="1370560"/>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4" name="Freeform: Shape 3">
            <a:extLst>
              <a:ext uri="{FF2B5EF4-FFF2-40B4-BE49-F238E27FC236}">
                <a16:creationId xmlns:a16="http://schemas.microsoft.com/office/drawing/2014/main" id="{D1989040-47C8-4C1A-9945-2944B7C7BA0B}"/>
              </a:ext>
            </a:extLst>
          </p:cNvPr>
          <p:cNvSpPr/>
          <p:nvPr/>
        </p:nvSpPr>
        <p:spPr>
          <a:xfrm rot="20946060">
            <a:off x="2782001" y="1443800"/>
            <a:ext cx="1391416" cy="371950"/>
          </a:xfrm>
          <a:custGeom>
            <a:avLst/>
            <a:gdLst>
              <a:gd name="connsiteX0" fmla="*/ 0 w 675409"/>
              <a:gd name="connsiteY0" fmla="*/ 48381 h 132462"/>
              <a:gd name="connsiteX1" fmla="*/ 51954 w 675409"/>
              <a:gd name="connsiteY1" fmla="*/ 6817 h 132462"/>
              <a:gd name="connsiteX2" fmla="*/ 124691 w 675409"/>
              <a:gd name="connsiteY2" fmla="*/ 48381 h 132462"/>
              <a:gd name="connsiteX3" fmla="*/ 145473 w 675409"/>
              <a:gd name="connsiteY3" fmla="*/ 79553 h 132462"/>
              <a:gd name="connsiteX4" fmla="*/ 155864 w 675409"/>
              <a:gd name="connsiteY4" fmla="*/ 110726 h 132462"/>
              <a:gd name="connsiteX5" fmla="*/ 207818 w 675409"/>
              <a:gd name="connsiteY5" fmla="*/ 58772 h 132462"/>
              <a:gd name="connsiteX6" fmla="*/ 238991 w 675409"/>
              <a:gd name="connsiteY6" fmla="*/ 37990 h 132462"/>
              <a:gd name="connsiteX7" fmla="*/ 301336 w 675409"/>
              <a:gd name="connsiteY7" fmla="*/ 48381 h 132462"/>
              <a:gd name="connsiteX8" fmla="*/ 322118 w 675409"/>
              <a:gd name="connsiteY8" fmla="*/ 79553 h 132462"/>
              <a:gd name="connsiteX9" fmla="*/ 446809 w 675409"/>
              <a:gd name="connsiteY9" fmla="*/ 69162 h 132462"/>
              <a:gd name="connsiteX10" fmla="*/ 457200 w 675409"/>
              <a:gd name="connsiteY10" fmla="*/ 37990 h 132462"/>
              <a:gd name="connsiteX11" fmla="*/ 519545 w 675409"/>
              <a:gd name="connsiteY11" fmla="*/ 17208 h 132462"/>
              <a:gd name="connsiteX12" fmla="*/ 561109 w 675409"/>
              <a:gd name="connsiteY12" fmla="*/ 89944 h 132462"/>
              <a:gd name="connsiteX13" fmla="*/ 623454 w 675409"/>
              <a:gd name="connsiteY13" fmla="*/ 131508 h 132462"/>
              <a:gd name="connsiteX14" fmla="*/ 675409 w 675409"/>
              <a:gd name="connsiteY14" fmla="*/ 131508 h 132462"/>
              <a:gd name="connsiteX0" fmla="*/ 0 w 770521"/>
              <a:gd name="connsiteY0" fmla="*/ 13922 h 127958"/>
              <a:gd name="connsiteX1" fmla="*/ 147066 w 770521"/>
              <a:gd name="connsiteY1" fmla="*/ 2313 h 127958"/>
              <a:gd name="connsiteX2" fmla="*/ 219803 w 770521"/>
              <a:gd name="connsiteY2" fmla="*/ 43877 h 127958"/>
              <a:gd name="connsiteX3" fmla="*/ 240585 w 770521"/>
              <a:gd name="connsiteY3" fmla="*/ 75049 h 127958"/>
              <a:gd name="connsiteX4" fmla="*/ 250976 w 770521"/>
              <a:gd name="connsiteY4" fmla="*/ 106222 h 127958"/>
              <a:gd name="connsiteX5" fmla="*/ 302930 w 770521"/>
              <a:gd name="connsiteY5" fmla="*/ 54268 h 127958"/>
              <a:gd name="connsiteX6" fmla="*/ 334103 w 770521"/>
              <a:gd name="connsiteY6" fmla="*/ 33486 h 127958"/>
              <a:gd name="connsiteX7" fmla="*/ 396448 w 770521"/>
              <a:gd name="connsiteY7" fmla="*/ 43877 h 127958"/>
              <a:gd name="connsiteX8" fmla="*/ 417230 w 770521"/>
              <a:gd name="connsiteY8" fmla="*/ 75049 h 127958"/>
              <a:gd name="connsiteX9" fmla="*/ 541921 w 770521"/>
              <a:gd name="connsiteY9" fmla="*/ 64658 h 127958"/>
              <a:gd name="connsiteX10" fmla="*/ 552312 w 770521"/>
              <a:gd name="connsiteY10" fmla="*/ 33486 h 127958"/>
              <a:gd name="connsiteX11" fmla="*/ 614657 w 770521"/>
              <a:gd name="connsiteY11" fmla="*/ 12704 h 127958"/>
              <a:gd name="connsiteX12" fmla="*/ 656221 w 770521"/>
              <a:gd name="connsiteY12" fmla="*/ 85440 h 127958"/>
              <a:gd name="connsiteX13" fmla="*/ 718566 w 770521"/>
              <a:gd name="connsiteY13" fmla="*/ 127004 h 127958"/>
              <a:gd name="connsiteX14" fmla="*/ 770521 w 770521"/>
              <a:gd name="connsiteY14" fmla="*/ 127004 h 127958"/>
              <a:gd name="connsiteX0" fmla="*/ 0 w 770521"/>
              <a:gd name="connsiteY0" fmla="*/ 11884 h 125920"/>
              <a:gd name="connsiteX1" fmla="*/ 147066 w 770521"/>
              <a:gd name="connsiteY1" fmla="*/ 275 h 125920"/>
              <a:gd name="connsiteX2" fmla="*/ 219803 w 770521"/>
              <a:gd name="connsiteY2" fmla="*/ 41839 h 125920"/>
              <a:gd name="connsiteX3" fmla="*/ 240585 w 770521"/>
              <a:gd name="connsiteY3" fmla="*/ 73011 h 125920"/>
              <a:gd name="connsiteX4" fmla="*/ 250976 w 770521"/>
              <a:gd name="connsiteY4" fmla="*/ 104184 h 125920"/>
              <a:gd name="connsiteX5" fmla="*/ 302930 w 770521"/>
              <a:gd name="connsiteY5" fmla="*/ 52230 h 125920"/>
              <a:gd name="connsiteX6" fmla="*/ 334103 w 770521"/>
              <a:gd name="connsiteY6" fmla="*/ 31448 h 125920"/>
              <a:gd name="connsiteX7" fmla="*/ 396448 w 770521"/>
              <a:gd name="connsiteY7" fmla="*/ 41839 h 125920"/>
              <a:gd name="connsiteX8" fmla="*/ 417230 w 770521"/>
              <a:gd name="connsiteY8" fmla="*/ 73011 h 125920"/>
              <a:gd name="connsiteX9" fmla="*/ 541921 w 770521"/>
              <a:gd name="connsiteY9" fmla="*/ 62620 h 125920"/>
              <a:gd name="connsiteX10" fmla="*/ 552312 w 770521"/>
              <a:gd name="connsiteY10" fmla="*/ 31448 h 125920"/>
              <a:gd name="connsiteX11" fmla="*/ 614657 w 770521"/>
              <a:gd name="connsiteY11" fmla="*/ 10666 h 125920"/>
              <a:gd name="connsiteX12" fmla="*/ 656221 w 770521"/>
              <a:gd name="connsiteY12" fmla="*/ 83402 h 125920"/>
              <a:gd name="connsiteX13" fmla="*/ 718566 w 770521"/>
              <a:gd name="connsiteY13" fmla="*/ 124966 h 125920"/>
              <a:gd name="connsiteX14" fmla="*/ 770521 w 770521"/>
              <a:gd name="connsiteY14" fmla="*/ 124966 h 125920"/>
              <a:gd name="connsiteX0" fmla="*/ 0 w 795396"/>
              <a:gd name="connsiteY0" fmla="*/ 11884 h 125585"/>
              <a:gd name="connsiteX1" fmla="*/ 147066 w 795396"/>
              <a:gd name="connsiteY1" fmla="*/ 275 h 125585"/>
              <a:gd name="connsiteX2" fmla="*/ 219803 w 795396"/>
              <a:gd name="connsiteY2" fmla="*/ 41839 h 125585"/>
              <a:gd name="connsiteX3" fmla="*/ 240585 w 795396"/>
              <a:gd name="connsiteY3" fmla="*/ 73011 h 125585"/>
              <a:gd name="connsiteX4" fmla="*/ 250976 w 795396"/>
              <a:gd name="connsiteY4" fmla="*/ 104184 h 125585"/>
              <a:gd name="connsiteX5" fmla="*/ 302930 w 795396"/>
              <a:gd name="connsiteY5" fmla="*/ 52230 h 125585"/>
              <a:gd name="connsiteX6" fmla="*/ 334103 w 795396"/>
              <a:gd name="connsiteY6" fmla="*/ 31448 h 125585"/>
              <a:gd name="connsiteX7" fmla="*/ 396448 w 795396"/>
              <a:gd name="connsiteY7" fmla="*/ 41839 h 125585"/>
              <a:gd name="connsiteX8" fmla="*/ 417230 w 795396"/>
              <a:gd name="connsiteY8" fmla="*/ 73011 h 125585"/>
              <a:gd name="connsiteX9" fmla="*/ 541921 w 795396"/>
              <a:gd name="connsiteY9" fmla="*/ 62620 h 125585"/>
              <a:gd name="connsiteX10" fmla="*/ 552312 w 795396"/>
              <a:gd name="connsiteY10" fmla="*/ 31448 h 125585"/>
              <a:gd name="connsiteX11" fmla="*/ 614657 w 795396"/>
              <a:gd name="connsiteY11" fmla="*/ 10666 h 125585"/>
              <a:gd name="connsiteX12" fmla="*/ 656221 w 795396"/>
              <a:gd name="connsiteY12" fmla="*/ 83402 h 125585"/>
              <a:gd name="connsiteX13" fmla="*/ 718566 w 795396"/>
              <a:gd name="connsiteY13" fmla="*/ 124966 h 125585"/>
              <a:gd name="connsiteX14" fmla="*/ 795396 w 795396"/>
              <a:gd name="connsiteY14" fmla="*/ 109437 h 125585"/>
              <a:gd name="connsiteX0" fmla="*/ 0 w 790977"/>
              <a:gd name="connsiteY0" fmla="*/ 11884 h 125856"/>
              <a:gd name="connsiteX1" fmla="*/ 147066 w 790977"/>
              <a:gd name="connsiteY1" fmla="*/ 275 h 125856"/>
              <a:gd name="connsiteX2" fmla="*/ 219803 w 790977"/>
              <a:gd name="connsiteY2" fmla="*/ 41839 h 125856"/>
              <a:gd name="connsiteX3" fmla="*/ 240585 w 790977"/>
              <a:gd name="connsiteY3" fmla="*/ 73011 h 125856"/>
              <a:gd name="connsiteX4" fmla="*/ 250976 w 790977"/>
              <a:gd name="connsiteY4" fmla="*/ 104184 h 125856"/>
              <a:gd name="connsiteX5" fmla="*/ 302930 w 790977"/>
              <a:gd name="connsiteY5" fmla="*/ 52230 h 125856"/>
              <a:gd name="connsiteX6" fmla="*/ 334103 w 790977"/>
              <a:gd name="connsiteY6" fmla="*/ 31448 h 125856"/>
              <a:gd name="connsiteX7" fmla="*/ 396448 w 790977"/>
              <a:gd name="connsiteY7" fmla="*/ 41839 h 125856"/>
              <a:gd name="connsiteX8" fmla="*/ 417230 w 790977"/>
              <a:gd name="connsiteY8" fmla="*/ 73011 h 125856"/>
              <a:gd name="connsiteX9" fmla="*/ 541921 w 790977"/>
              <a:gd name="connsiteY9" fmla="*/ 62620 h 125856"/>
              <a:gd name="connsiteX10" fmla="*/ 552312 w 790977"/>
              <a:gd name="connsiteY10" fmla="*/ 31448 h 125856"/>
              <a:gd name="connsiteX11" fmla="*/ 614657 w 790977"/>
              <a:gd name="connsiteY11" fmla="*/ 10666 h 125856"/>
              <a:gd name="connsiteX12" fmla="*/ 656221 w 790977"/>
              <a:gd name="connsiteY12" fmla="*/ 83402 h 125856"/>
              <a:gd name="connsiteX13" fmla="*/ 718566 w 790977"/>
              <a:gd name="connsiteY13" fmla="*/ 124966 h 125856"/>
              <a:gd name="connsiteX14" fmla="*/ 790977 w 790977"/>
              <a:gd name="connsiteY14" fmla="*/ 112869 h 12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977" h="125856">
                <a:moveTo>
                  <a:pt x="0" y="11884"/>
                </a:moveTo>
                <a:cubicBezTo>
                  <a:pt x="20757" y="60771"/>
                  <a:pt x="110432" y="-4717"/>
                  <a:pt x="147066" y="275"/>
                </a:cubicBezTo>
                <a:cubicBezTo>
                  <a:pt x="183700" y="5267"/>
                  <a:pt x="202598" y="7430"/>
                  <a:pt x="219803" y="41839"/>
                </a:cubicBezTo>
                <a:cubicBezTo>
                  <a:pt x="225388" y="53009"/>
                  <a:pt x="233658" y="62620"/>
                  <a:pt x="240585" y="73011"/>
                </a:cubicBezTo>
                <a:cubicBezTo>
                  <a:pt x="244049" y="83402"/>
                  <a:pt x="240236" y="102036"/>
                  <a:pt x="250976" y="104184"/>
                </a:cubicBezTo>
                <a:cubicBezTo>
                  <a:pt x="303636" y="114716"/>
                  <a:pt x="286721" y="72491"/>
                  <a:pt x="302930" y="52230"/>
                </a:cubicBezTo>
                <a:cubicBezTo>
                  <a:pt x="310732" y="42478"/>
                  <a:pt x="323712" y="38375"/>
                  <a:pt x="334103" y="31448"/>
                </a:cubicBezTo>
                <a:cubicBezTo>
                  <a:pt x="354885" y="34912"/>
                  <a:pt x="377604" y="32417"/>
                  <a:pt x="396448" y="41839"/>
                </a:cubicBezTo>
                <a:cubicBezTo>
                  <a:pt x="407618" y="47424"/>
                  <a:pt x="404867" y="71245"/>
                  <a:pt x="417230" y="73011"/>
                </a:cubicBezTo>
                <a:cubicBezTo>
                  <a:pt x="458519" y="78909"/>
                  <a:pt x="500357" y="66084"/>
                  <a:pt x="541921" y="62620"/>
                </a:cubicBezTo>
                <a:cubicBezTo>
                  <a:pt x="545385" y="52229"/>
                  <a:pt x="543399" y="37814"/>
                  <a:pt x="552312" y="31448"/>
                </a:cubicBezTo>
                <a:cubicBezTo>
                  <a:pt x="570138" y="18716"/>
                  <a:pt x="614657" y="10666"/>
                  <a:pt x="614657" y="10666"/>
                </a:cubicBezTo>
                <a:cubicBezTo>
                  <a:pt x="678218" y="31853"/>
                  <a:pt x="620176" y="2302"/>
                  <a:pt x="656221" y="83402"/>
                </a:cubicBezTo>
                <a:cubicBezTo>
                  <a:pt x="666312" y="106106"/>
                  <a:pt x="696107" y="120055"/>
                  <a:pt x="718566" y="124966"/>
                </a:cubicBezTo>
                <a:cubicBezTo>
                  <a:pt x="741025" y="129877"/>
                  <a:pt x="773659" y="112869"/>
                  <a:pt x="790977" y="112869"/>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Question mark">
            <a:extLst>
              <a:ext uri="{FF2B5EF4-FFF2-40B4-BE49-F238E27FC236}">
                <a16:creationId xmlns:a16="http://schemas.microsoft.com/office/drawing/2014/main" id="{E09226D2-CB2F-4EFB-9816-439DD65451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6331" y="1370560"/>
            <a:ext cx="500881" cy="500881"/>
          </a:xfrm>
          <a:prstGeom prst="rect">
            <a:avLst/>
          </a:prstGeom>
        </p:spPr>
      </p:pic>
      <p:sp>
        <p:nvSpPr>
          <p:cNvPr id="5" name="Rectangle 4">
            <a:extLst>
              <a:ext uri="{FF2B5EF4-FFF2-40B4-BE49-F238E27FC236}">
                <a16:creationId xmlns:a16="http://schemas.microsoft.com/office/drawing/2014/main" id="{50EE8460-C49E-4B0F-94C6-A622801C855D}"/>
              </a:ext>
            </a:extLst>
          </p:cNvPr>
          <p:cNvSpPr/>
          <p:nvPr/>
        </p:nvSpPr>
        <p:spPr>
          <a:xfrm>
            <a:off x="2340218" y="1881411"/>
            <a:ext cx="2274982" cy="369332"/>
          </a:xfrm>
          <a:prstGeom prst="rect">
            <a:avLst/>
          </a:prstGeom>
        </p:spPr>
        <p:txBody>
          <a:bodyPr wrap="none">
            <a:spAutoFit/>
          </a:bodyPr>
          <a:lstStyle/>
          <a:p>
            <a:r>
              <a:rPr lang="en-GB" dirty="0">
                <a:solidFill>
                  <a:schemeClr val="accent6"/>
                </a:solidFill>
              </a:rPr>
              <a:t>(Random new gene)</a:t>
            </a:r>
          </a:p>
        </p:txBody>
      </p:sp>
      <p:sp>
        <p:nvSpPr>
          <p:cNvPr id="12" name="TextBox 11">
            <a:extLst>
              <a:ext uri="{FF2B5EF4-FFF2-40B4-BE49-F238E27FC236}">
                <a16:creationId xmlns:a16="http://schemas.microsoft.com/office/drawing/2014/main" id="{4F607B5B-ACD3-438D-81BA-55182E46A883}"/>
              </a:ext>
            </a:extLst>
          </p:cNvPr>
          <p:cNvSpPr txBox="1"/>
          <p:nvPr/>
        </p:nvSpPr>
        <p:spPr>
          <a:xfrm>
            <a:off x="1020024" y="3372138"/>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Uniform</a:t>
            </a:r>
          </a:p>
        </p:txBody>
      </p:sp>
      <p:sp>
        <p:nvSpPr>
          <p:cNvPr id="13" name="TextBox 12">
            <a:extLst>
              <a:ext uri="{FF2B5EF4-FFF2-40B4-BE49-F238E27FC236}">
                <a16:creationId xmlns:a16="http://schemas.microsoft.com/office/drawing/2014/main" id="{B9331418-BC28-4C72-B72E-315D525F940F}"/>
              </a:ext>
            </a:extLst>
          </p:cNvPr>
          <p:cNvSpPr txBox="1"/>
          <p:nvPr/>
        </p:nvSpPr>
        <p:spPr>
          <a:xfrm>
            <a:off x="3368896" y="3372138"/>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1-bit</a:t>
            </a:r>
          </a:p>
        </p:txBody>
      </p:sp>
      <p:sp>
        <p:nvSpPr>
          <p:cNvPr id="14" name="TextBox 13">
            <a:extLst>
              <a:ext uri="{FF2B5EF4-FFF2-40B4-BE49-F238E27FC236}">
                <a16:creationId xmlns:a16="http://schemas.microsoft.com/office/drawing/2014/main" id="{5E3B249C-9BF1-457E-8D12-4AC6874F7D67}"/>
              </a:ext>
            </a:extLst>
          </p:cNvPr>
          <p:cNvSpPr txBox="1"/>
          <p:nvPr/>
        </p:nvSpPr>
        <p:spPr>
          <a:xfrm>
            <a:off x="5783841" y="3372138"/>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3-bit</a:t>
            </a:r>
          </a:p>
        </p:txBody>
      </p:sp>
      <p:sp>
        <p:nvSpPr>
          <p:cNvPr id="15" name="TextBox 14">
            <a:extLst>
              <a:ext uri="{FF2B5EF4-FFF2-40B4-BE49-F238E27FC236}">
                <a16:creationId xmlns:a16="http://schemas.microsoft.com/office/drawing/2014/main" id="{65D4AD98-1B84-4930-AF28-0A130E979879}"/>
              </a:ext>
            </a:extLst>
          </p:cNvPr>
          <p:cNvSpPr txBox="1"/>
          <p:nvPr/>
        </p:nvSpPr>
        <p:spPr>
          <a:xfrm>
            <a:off x="568626" y="4607258"/>
            <a:ext cx="6758150" cy="646331"/>
          </a:xfrm>
          <a:prstGeom prst="rect">
            <a:avLst/>
          </a:prstGeom>
          <a:noFill/>
        </p:spPr>
        <p:txBody>
          <a:bodyPr wrap="square" rtlCol="0">
            <a:spAutoFit/>
          </a:bodyPr>
          <a:lstStyle/>
          <a:p>
            <a:pPr marL="285750" indent="-285750">
              <a:buFont typeface="Arial" panose="020B0604020202020204" pitchFamily="34" charset="0"/>
              <a:buChar char="•"/>
            </a:pPr>
            <a:r>
              <a:rPr lang="en-GB" b="1" dirty="0" err="1">
                <a:solidFill>
                  <a:srgbClr val="07345F"/>
                </a:solidFill>
                <a:latin typeface="+mj-lt"/>
                <a:ea typeface="CMU Sans Serif" panose="02000603000000000000" pitchFamily="2" charset="0"/>
                <a:cs typeface="CMU Sans Serif" panose="02000603000000000000" pitchFamily="2" charset="0"/>
              </a:rPr>
              <a:t>Softmax</a:t>
            </a:r>
            <a:r>
              <a:rPr lang="en-GB" dirty="0">
                <a:solidFill>
                  <a:srgbClr val="07345F"/>
                </a:solidFill>
                <a:latin typeface="+mj-lt"/>
                <a:ea typeface="CMU Sans Serif" panose="02000603000000000000" pitchFamily="2" charset="0"/>
                <a:cs typeface="CMU Sans Serif" panose="02000603000000000000" pitchFamily="2" charset="0"/>
              </a:rPr>
              <a:t>: change 1 gene towards beginning of individual</a:t>
            </a:r>
          </a:p>
          <a:p>
            <a:pPr marL="285750" indent="-285750">
              <a:buFont typeface="Arial" panose="020B0604020202020204" pitchFamily="34" charset="0"/>
              <a:buChar char="•"/>
            </a:pPr>
            <a:r>
              <a:rPr lang="en-GB" b="1" dirty="0">
                <a:solidFill>
                  <a:srgbClr val="07345F"/>
                </a:solidFill>
                <a:latin typeface="+mj-lt"/>
                <a:ea typeface="CMU Sans Serif" panose="02000603000000000000" pitchFamily="2" charset="0"/>
                <a:cs typeface="CMU Sans Serif" panose="02000603000000000000" pitchFamily="2" charset="0"/>
              </a:rPr>
              <a:t>Diversity</a:t>
            </a:r>
            <a:r>
              <a:rPr lang="en-GB" dirty="0">
                <a:solidFill>
                  <a:srgbClr val="07345F"/>
                </a:solidFill>
                <a:latin typeface="+mj-lt"/>
                <a:ea typeface="CMU Sans Serif" panose="02000603000000000000" pitchFamily="2" charset="0"/>
                <a:cs typeface="CMU Sans Serif" panose="02000603000000000000" pitchFamily="2" charset="0"/>
              </a:rPr>
              <a:t>: change least visited gene to its least visited value</a:t>
            </a:r>
          </a:p>
        </p:txBody>
      </p:sp>
      <p:sp>
        <p:nvSpPr>
          <p:cNvPr id="17" name="Rectangle 16">
            <a:extLst>
              <a:ext uri="{FF2B5EF4-FFF2-40B4-BE49-F238E27FC236}">
                <a16:creationId xmlns:a16="http://schemas.microsoft.com/office/drawing/2014/main" id="{884993C0-8CB2-4199-8D83-E996ABDE0969}"/>
              </a:ext>
            </a:extLst>
          </p:cNvPr>
          <p:cNvSpPr/>
          <p:nvPr/>
        </p:nvSpPr>
        <p:spPr>
          <a:xfrm>
            <a:off x="820250" y="2863979"/>
            <a:ext cx="1519968"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t>
            </a:r>
            <a:r>
              <a:rPr lang="en-GB" b="1" dirty="0">
                <a:solidFill>
                  <a:srgbClr val="F29476"/>
                </a:solidFill>
              </a:rPr>
              <a:t>a’</a:t>
            </a:r>
            <a:r>
              <a:rPr lang="en-GB" b="1" baseline="-25000" dirty="0">
                <a:solidFill>
                  <a:srgbClr val="F29476"/>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b="1" dirty="0">
                <a:solidFill>
                  <a:srgbClr val="F29476"/>
                </a:solidFill>
              </a:rPr>
              <a:t>a’</a:t>
            </a:r>
            <a:r>
              <a:rPr lang="en-GB" b="1" baseline="-25000" dirty="0">
                <a:solidFill>
                  <a:srgbClr val="F29476"/>
                </a:solidFill>
              </a:rPr>
              <a:t>4</a:t>
            </a:r>
          </a:p>
        </p:txBody>
      </p:sp>
      <p:sp>
        <p:nvSpPr>
          <p:cNvPr id="18" name="Rectangle 17">
            <a:extLst>
              <a:ext uri="{FF2B5EF4-FFF2-40B4-BE49-F238E27FC236}">
                <a16:creationId xmlns:a16="http://schemas.microsoft.com/office/drawing/2014/main" id="{FF5C0FA4-E512-4B6C-BB11-2BA133A56E20}"/>
              </a:ext>
            </a:extLst>
          </p:cNvPr>
          <p:cNvSpPr/>
          <p:nvPr/>
        </p:nvSpPr>
        <p:spPr>
          <a:xfrm>
            <a:off x="3014233" y="2861287"/>
            <a:ext cx="1494320" cy="369332"/>
          </a:xfrm>
          <a:prstGeom prst="rect">
            <a:avLst/>
          </a:prstGeom>
        </p:spPr>
        <p:txBody>
          <a:bodyPr wrap="none">
            <a:spAutoFit/>
          </a:bodyPr>
          <a:lstStyle/>
          <a:p>
            <a:pPr algn="ctr"/>
            <a:r>
              <a:rPr lang="en-GB" b="1" dirty="0">
                <a:solidFill>
                  <a:srgbClr val="F29476"/>
                </a:solidFill>
              </a:rPr>
              <a:t>a’</a:t>
            </a:r>
            <a:r>
              <a:rPr lang="en-GB" b="1" baseline="-25000" dirty="0">
                <a:solidFill>
                  <a:srgbClr val="F29476"/>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19" name="Rectangle 18">
            <a:extLst>
              <a:ext uri="{FF2B5EF4-FFF2-40B4-BE49-F238E27FC236}">
                <a16:creationId xmlns:a16="http://schemas.microsoft.com/office/drawing/2014/main" id="{AD894AEA-105D-4E0B-9F48-791B3DA3EDD5}"/>
              </a:ext>
            </a:extLst>
          </p:cNvPr>
          <p:cNvSpPr/>
          <p:nvPr/>
        </p:nvSpPr>
        <p:spPr>
          <a:xfrm>
            <a:off x="5281281" y="2861287"/>
            <a:ext cx="1584088" cy="369332"/>
          </a:xfrm>
          <a:prstGeom prst="rect">
            <a:avLst/>
          </a:prstGeom>
        </p:spPr>
        <p:txBody>
          <a:bodyPr wrap="none">
            <a:spAutoFit/>
          </a:bodyPr>
          <a:lstStyle/>
          <a:p>
            <a:pPr algn="ctr"/>
            <a:r>
              <a:rPr lang="en-GB" b="1" dirty="0">
                <a:solidFill>
                  <a:srgbClr val="F29476"/>
                </a:solidFill>
              </a:rPr>
              <a:t>a’</a:t>
            </a:r>
            <a:r>
              <a:rPr lang="en-GB" b="1" baseline="-25000" dirty="0">
                <a:solidFill>
                  <a:srgbClr val="F29476"/>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t>
            </a:r>
            <a:r>
              <a:rPr lang="en-GB" b="1" dirty="0">
                <a:solidFill>
                  <a:srgbClr val="F29476"/>
                </a:solidFill>
              </a:rPr>
              <a:t>a’</a:t>
            </a:r>
            <a:r>
              <a:rPr lang="en-GB" b="1" baseline="-25000" dirty="0">
                <a:solidFill>
                  <a:srgbClr val="F29476"/>
                </a:solidFill>
              </a:rPr>
              <a:t>3</a:t>
            </a:r>
            <a:r>
              <a:rPr lang="en-GB" dirty="0">
                <a:solidFill>
                  <a:schemeClr val="accent4"/>
                </a:solidFill>
              </a:rPr>
              <a:t>,</a:t>
            </a:r>
            <a:r>
              <a:rPr lang="en-GB" b="1" baseline="-25000" dirty="0">
                <a:solidFill>
                  <a:srgbClr val="F29476"/>
                </a:solidFill>
              </a:rPr>
              <a:t> </a:t>
            </a:r>
            <a:r>
              <a:rPr lang="en-GB" b="1" dirty="0">
                <a:solidFill>
                  <a:srgbClr val="F29476"/>
                </a:solidFill>
              </a:rPr>
              <a:t>a’</a:t>
            </a:r>
            <a:r>
              <a:rPr lang="en-GB" b="1" baseline="-25000" dirty="0">
                <a:solidFill>
                  <a:srgbClr val="F29476"/>
                </a:solidFill>
              </a:rPr>
              <a:t>4</a:t>
            </a:r>
          </a:p>
        </p:txBody>
      </p:sp>
      <p:pic>
        <p:nvPicPr>
          <p:cNvPr id="20" name="Graphic 19" descr="Question mark">
            <a:extLst>
              <a:ext uri="{FF2B5EF4-FFF2-40B4-BE49-F238E27FC236}">
                <a16:creationId xmlns:a16="http://schemas.microsoft.com/office/drawing/2014/main" id="{DA99BF69-A5C9-41A3-94AA-7738F69D4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7" y="2861287"/>
            <a:ext cx="500881" cy="500881"/>
          </a:xfrm>
          <a:prstGeom prst="rect">
            <a:avLst/>
          </a:prstGeom>
        </p:spPr>
      </p:pic>
      <p:sp>
        <p:nvSpPr>
          <p:cNvPr id="21" name="TextBox 20">
            <a:extLst>
              <a:ext uri="{FF2B5EF4-FFF2-40B4-BE49-F238E27FC236}">
                <a16:creationId xmlns:a16="http://schemas.microsoft.com/office/drawing/2014/main" id="{CC509B73-3B07-4BC7-9583-CAC9AF1C4732}"/>
              </a:ext>
            </a:extLst>
          </p:cNvPr>
          <p:cNvSpPr txBox="1"/>
          <p:nvPr/>
        </p:nvSpPr>
        <p:spPr>
          <a:xfrm>
            <a:off x="106168" y="6375866"/>
            <a:ext cx="557878" cy="369332"/>
          </a:xfrm>
          <a:prstGeom prst="rect">
            <a:avLst/>
          </a:prstGeom>
          <a:noFill/>
        </p:spPr>
        <p:txBody>
          <a:bodyPr wrap="square" rtlCol="0">
            <a:spAutoFit/>
          </a:bodyPr>
          <a:lstStyle/>
          <a:p>
            <a:r>
              <a:rPr lang="en-GB" dirty="0"/>
              <a:t>13</a:t>
            </a:r>
          </a:p>
        </p:txBody>
      </p:sp>
    </p:spTree>
    <p:extLst>
      <p:ext uri="{BB962C8B-B14F-4D97-AF65-F5344CB8AC3E}">
        <p14:creationId xmlns:p14="http://schemas.microsoft.com/office/powerpoint/2010/main" val="38594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(5)</a:t>
            </a:r>
          </a:p>
        </p:txBody>
      </p:sp>
      <p:sp>
        <p:nvSpPr>
          <p:cNvPr id="63" name="Rectangle 62">
            <a:extLst>
              <a:ext uri="{FF2B5EF4-FFF2-40B4-BE49-F238E27FC236}">
                <a16:creationId xmlns:a16="http://schemas.microsoft.com/office/drawing/2014/main" id="{BFA7BB2E-B413-4598-A997-63A806AC8465}"/>
              </a:ext>
            </a:extLst>
          </p:cNvPr>
          <p:cNvSpPr/>
          <p:nvPr/>
        </p:nvSpPr>
        <p:spPr>
          <a:xfrm>
            <a:off x="7832719" y="339509"/>
            <a:ext cx="3671798" cy="2185214"/>
          </a:xfrm>
          <a:prstGeom prst="rect">
            <a:avLst/>
          </a:prstGeom>
        </p:spPr>
        <p:txBody>
          <a:bodyPr wrap="square">
            <a:spAutoFit/>
          </a:bodyPr>
          <a:lstStyle/>
          <a:p>
            <a:r>
              <a:rPr lang="en-GB" sz="3200" b="1" dirty="0">
                <a:solidFill>
                  <a:schemeClr val="bg1"/>
                </a:solidFill>
              </a:rPr>
              <a:t>Mutation Transducer</a:t>
            </a:r>
          </a:p>
          <a:p>
            <a:pPr marL="457200" indent="-457200">
              <a:buFontTx/>
              <a:buChar char="-"/>
            </a:pPr>
            <a:endParaRPr lang="en-GB" sz="2400" dirty="0">
              <a:solidFill>
                <a:schemeClr val="bg1"/>
              </a:solidFill>
            </a:endParaRPr>
          </a:p>
          <a:p>
            <a:pPr marL="457200" indent="-457200">
              <a:buFontTx/>
              <a:buChar char="-"/>
            </a:pPr>
            <a:r>
              <a:rPr lang="en-GB" sz="2400" dirty="0">
                <a:solidFill>
                  <a:schemeClr val="bg1"/>
                </a:solidFill>
              </a:rPr>
              <a:t>True</a:t>
            </a:r>
          </a:p>
          <a:p>
            <a:pPr marL="457200" indent="-457200">
              <a:buFontTx/>
              <a:buChar char="-"/>
            </a:pPr>
            <a:r>
              <a:rPr lang="en-GB" sz="2400" dirty="0">
                <a:solidFill>
                  <a:schemeClr val="bg1"/>
                </a:solidFill>
              </a:rPr>
              <a:t>False</a:t>
            </a:r>
            <a:endParaRPr lang="en-GB" sz="3200" dirty="0">
              <a:solidFill>
                <a:schemeClr val="bg1"/>
              </a:solidFill>
            </a:endParaRPr>
          </a:p>
        </p:txBody>
      </p:sp>
      <p:pic>
        <p:nvPicPr>
          <p:cNvPr id="6" name="Graphic 5" descr="Arrow Horizontal U turn">
            <a:extLst>
              <a:ext uri="{FF2B5EF4-FFF2-40B4-BE49-F238E27FC236}">
                <a16:creationId xmlns:a16="http://schemas.microsoft.com/office/drawing/2014/main" id="{D5C810FA-06C0-452F-8257-6EF770395E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4846" y="1704153"/>
            <a:ext cx="664308" cy="664308"/>
          </a:xfrm>
          <a:prstGeom prst="rect">
            <a:avLst/>
          </a:prstGeom>
        </p:spPr>
      </p:pic>
      <p:sp>
        <p:nvSpPr>
          <p:cNvPr id="7" name="Rectangle 6">
            <a:extLst>
              <a:ext uri="{FF2B5EF4-FFF2-40B4-BE49-F238E27FC236}">
                <a16:creationId xmlns:a16="http://schemas.microsoft.com/office/drawing/2014/main" id="{1BB36E69-829F-4A31-B20A-A7B48179978B}"/>
              </a:ext>
            </a:extLst>
          </p:cNvPr>
          <p:cNvSpPr/>
          <p:nvPr/>
        </p:nvSpPr>
        <p:spPr>
          <a:xfrm>
            <a:off x="1228573" y="1370560"/>
            <a:ext cx="1401346"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8" name="Freeform: Shape 7">
            <a:extLst>
              <a:ext uri="{FF2B5EF4-FFF2-40B4-BE49-F238E27FC236}">
                <a16:creationId xmlns:a16="http://schemas.microsoft.com/office/drawing/2014/main" id="{F038182D-FAC1-460A-A9E4-A85C32B29F8B}"/>
              </a:ext>
            </a:extLst>
          </p:cNvPr>
          <p:cNvSpPr/>
          <p:nvPr/>
        </p:nvSpPr>
        <p:spPr>
          <a:xfrm rot="20946060">
            <a:off x="2782001" y="1443800"/>
            <a:ext cx="1391416" cy="371950"/>
          </a:xfrm>
          <a:custGeom>
            <a:avLst/>
            <a:gdLst>
              <a:gd name="connsiteX0" fmla="*/ 0 w 675409"/>
              <a:gd name="connsiteY0" fmla="*/ 48381 h 132462"/>
              <a:gd name="connsiteX1" fmla="*/ 51954 w 675409"/>
              <a:gd name="connsiteY1" fmla="*/ 6817 h 132462"/>
              <a:gd name="connsiteX2" fmla="*/ 124691 w 675409"/>
              <a:gd name="connsiteY2" fmla="*/ 48381 h 132462"/>
              <a:gd name="connsiteX3" fmla="*/ 145473 w 675409"/>
              <a:gd name="connsiteY3" fmla="*/ 79553 h 132462"/>
              <a:gd name="connsiteX4" fmla="*/ 155864 w 675409"/>
              <a:gd name="connsiteY4" fmla="*/ 110726 h 132462"/>
              <a:gd name="connsiteX5" fmla="*/ 207818 w 675409"/>
              <a:gd name="connsiteY5" fmla="*/ 58772 h 132462"/>
              <a:gd name="connsiteX6" fmla="*/ 238991 w 675409"/>
              <a:gd name="connsiteY6" fmla="*/ 37990 h 132462"/>
              <a:gd name="connsiteX7" fmla="*/ 301336 w 675409"/>
              <a:gd name="connsiteY7" fmla="*/ 48381 h 132462"/>
              <a:gd name="connsiteX8" fmla="*/ 322118 w 675409"/>
              <a:gd name="connsiteY8" fmla="*/ 79553 h 132462"/>
              <a:gd name="connsiteX9" fmla="*/ 446809 w 675409"/>
              <a:gd name="connsiteY9" fmla="*/ 69162 h 132462"/>
              <a:gd name="connsiteX10" fmla="*/ 457200 w 675409"/>
              <a:gd name="connsiteY10" fmla="*/ 37990 h 132462"/>
              <a:gd name="connsiteX11" fmla="*/ 519545 w 675409"/>
              <a:gd name="connsiteY11" fmla="*/ 17208 h 132462"/>
              <a:gd name="connsiteX12" fmla="*/ 561109 w 675409"/>
              <a:gd name="connsiteY12" fmla="*/ 89944 h 132462"/>
              <a:gd name="connsiteX13" fmla="*/ 623454 w 675409"/>
              <a:gd name="connsiteY13" fmla="*/ 131508 h 132462"/>
              <a:gd name="connsiteX14" fmla="*/ 675409 w 675409"/>
              <a:gd name="connsiteY14" fmla="*/ 131508 h 132462"/>
              <a:gd name="connsiteX0" fmla="*/ 0 w 770521"/>
              <a:gd name="connsiteY0" fmla="*/ 13922 h 127958"/>
              <a:gd name="connsiteX1" fmla="*/ 147066 w 770521"/>
              <a:gd name="connsiteY1" fmla="*/ 2313 h 127958"/>
              <a:gd name="connsiteX2" fmla="*/ 219803 w 770521"/>
              <a:gd name="connsiteY2" fmla="*/ 43877 h 127958"/>
              <a:gd name="connsiteX3" fmla="*/ 240585 w 770521"/>
              <a:gd name="connsiteY3" fmla="*/ 75049 h 127958"/>
              <a:gd name="connsiteX4" fmla="*/ 250976 w 770521"/>
              <a:gd name="connsiteY4" fmla="*/ 106222 h 127958"/>
              <a:gd name="connsiteX5" fmla="*/ 302930 w 770521"/>
              <a:gd name="connsiteY5" fmla="*/ 54268 h 127958"/>
              <a:gd name="connsiteX6" fmla="*/ 334103 w 770521"/>
              <a:gd name="connsiteY6" fmla="*/ 33486 h 127958"/>
              <a:gd name="connsiteX7" fmla="*/ 396448 w 770521"/>
              <a:gd name="connsiteY7" fmla="*/ 43877 h 127958"/>
              <a:gd name="connsiteX8" fmla="*/ 417230 w 770521"/>
              <a:gd name="connsiteY8" fmla="*/ 75049 h 127958"/>
              <a:gd name="connsiteX9" fmla="*/ 541921 w 770521"/>
              <a:gd name="connsiteY9" fmla="*/ 64658 h 127958"/>
              <a:gd name="connsiteX10" fmla="*/ 552312 w 770521"/>
              <a:gd name="connsiteY10" fmla="*/ 33486 h 127958"/>
              <a:gd name="connsiteX11" fmla="*/ 614657 w 770521"/>
              <a:gd name="connsiteY11" fmla="*/ 12704 h 127958"/>
              <a:gd name="connsiteX12" fmla="*/ 656221 w 770521"/>
              <a:gd name="connsiteY12" fmla="*/ 85440 h 127958"/>
              <a:gd name="connsiteX13" fmla="*/ 718566 w 770521"/>
              <a:gd name="connsiteY13" fmla="*/ 127004 h 127958"/>
              <a:gd name="connsiteX14" fmla="*/ 770521 w 770521"/>
              <a:gd name="connsiteY14" fmla="*/ 127004 h 127958"/>
              <a:gd name="connsiteX0" fmla="*/ 0 w 770521"/>
              <a:gd name="connsiteY0" fmla="*/ 11884 h 125920"/>
              <a:gd name="connsiteX1" fmla="*/ 147066 w 770521"/>
              <a:gd name="connsiteY1" fmla="*/ 275 h 125920"/>
              <a:gd name="connsiteX2" fmla="*/ 219803 w 770521"/>
              <a:gd name="connsiteY2" fmla="*/ 41839 h 125920"/>
              <a:gd name="connsiteX3" fmla="*/ 240585 w 770521"/>
              <a:gd name="connsiteY3" fmla="*/ 73011 h 125920"/>
              <a:gd name="connsiteX4" fmla="*/ 250976 w 770521"/>
              <a:gd name="connsiteY4" fmla="*/ 104184 h 125920"/>
              <a:gd name="connsiteX5" fmla="*/ 302930 w 770521"/>
              <a:gd name="connsiteY5" fmla="*/ 52230 h 125920"/>
              <a:gd name="connsiteX6" fmla="*/ 334103 w 770521"/>
              <a:gd name="connsiteY6" fmla="*/ 31448 h 125920"/>
              <a:gd name="connsiteX7" fmla="*/ 396448 w 770521"/>
              <a:gd name="connsiteY7" fmla="*/ 41839 h 125920"/>
              <a:gd name="connsiteX8" fmla="*/ 417230 w 770521"/>
              <a:gd name="connsiteY8" fmla="*/ 73011 h 125920"/>
              <a:gd name="connsiteX9" fmla="*/ 541921 w 770521"/>
              <a:gd name="connsiteY9" fmla="*/ 62620 h 125920"/>
              <a:gd name="connsiteX10" fmla="*/ 552312 w 770521"/>
              <a:gd name="connsiteY10" fmla="*/ 31448 h 125920"/>
              <a:gd name="connsiteX11" fmla="*/ 614657 w 770521"/>
              <a:gd name="connsiteY11" fmla="*/ 10666 h 125920"/>
              <a:gd name="connsiteX12" fmla="*/ 656221 w 770521"/>
              <a:gd name="connsiteY12" fmla="*/ 83402 h 125920"/>
              <a:gd name="connsiteX13" fmla="*/ 718566 w 770521"/>
              <a:gd name="connsiteY13" fmla="*/ 124966 h 125920"/>
              <a:gd name="connsiteX14" fmla="*/ 770521 w 770521"/>
              <a:gd name="connsiteY14" fmla="*/ 124966 h 125920"/>
              <a:gd name="connsiteX0" fmla="*/ 0 w 795396"/>
              <a:gd name="connsiteY0" fmla="*/ 11884 h 125585"/>
              <a:gd name="connsiteX1" fmla="*/ 147066 w 795396"/>
              <a:gd name="connsiteY1" fmla="*/ 275 h 125585"/>
              <a:gd name="connsiteX2" fmla="*/ 219803 w 795396"/>
              <a:gd name="connsiteY2" fmla="*/ 41839 h 125585"/>
              <a:gd name="connsiteX3" fmla="*/ 240585 w 795396"/>
              <a:gd name="connsiteY3" fmla="*/ 73011 h 125585"/>
              <a:gd name="connsiteX4" fmla="*/ 250976 w 795396"/>
              <a:gd name="connsiteY4" fmla="*/ 104184 h 125585"/>
              <a:gd name="connsiteX5" fmla="*/ 302930 w 795396"/>
              <a:gd name="connsiteY5" fmla="*/ 52230 h 125585"/>
              <a:gd name="connsiteX6" fmla="*/ 334103 w 795396"/>
              <a:gd name="connsiteY6" fmla="*/ 31448 h 125585"/>
              <a:gd name="connsiteX7" fmla="*/ 396448 w 795396"/>
              <a:gd name="connsiteY7" fmla="*/ 41839 h 125585"/>
              <a:gd name="connsiteX8" fmla="*/ 417230 w 795396"/>
              <a:gd name="connsiteY8" fmla="*/ 73011 h 125585"/>
              <a:gd name="connsiteX9" fmla="*/ 541921 w 795396"/>
              <a:gd name="connsiteY9" fmla="*/ 62620 h 125585"/>
              <a:gd name="connsiteX10" fmla="*/ 552312 w 795396"/>
              <a:gd name="connsiteY10" fmla="*/ 31448 h 125585"/>
              <a:gd name="connsiteX11" fmla="*/ 614657 w 795396"/>
              <a:gd name="connsiteY11" fmla="*/ 10666 h 125585"/>
              <a:gd name="connsiteX12" fmla="*/ 656221 w 795396"/>
              <a:gd name="connsiteY12" fmla="*/ 83402 h 125585"/>
              <a:gd name="connsiteX13" fmla="*/ 718566 w 795396"/>
              <a:gd name="connsiteY13" fmla="*/ 124966 h 125585"/>
              <a:gd name="connsiteX14" fmla="*/ 795396 w 795396"/>
              <a:gd name="connsiteY14" fmla="*/ 109437 h 125585"/>
              <a:gd name="connsiteX0" fmla="*/ 0 w 790977"/>
              <a:gd name="connsiteY0" fmla="*/ 11884 h 125856"/>
              <a:gd name="connsiteX1" fmla="*/ 147066 w 790977"/>
              <a:gd name="connsiteY1" fmla="*/ 275 h 125856"/>
              <a:gd name="connsiteX2" fmla="*/ 219803 w 790977"/>
              <a:gd name="connsiteY2" fmla="*/ 41839 h 125856"/>
              <a:gd name="connsiteX3" fmla="*/ 240585 w 790977"/>
              <a:gd name="connsiteY3" fmla="*/ 73011 h 125856"/>
              <a:gd name="connsiteX4" fmla="*/ 250976 w 790977"/>
              <a:gd name="connsiteY4" fmla="*/ 104184 h 125856"/>
              <a:gd name="connsiteX5" fmla="*/ 302930 w 790977"/>
              <a:gd name="connsiteY5" fmla="*/ 52230 h 125856"/>
              <a:gd name="connsiteX6" fmla="*/ 334103 w 790977"/>
              <a:gd name="connsiteY6" fmla="*/ 31448 h 125856"/>
              <a:gd name="connsiteX7" fmla="*/ 396448 w 790977"/>
              <a:gd name="connsiteY7" fmla="*/ 41839 h 125856"/>
              <a:gd name="connsiteX8" fmla="*/ 417230 w 790977"/>
              <a:gd name="connsiteY8" fmla="*/ 73011 h 125856"/>
              <a:gd name="connsiteX9" fmla="*/ 541921 w 790977"/>
              <a:gd name="connsiteY9" fmla="*/ 62620 h 125856"/>
              <a:gd name="connsiteX10" fmla="*/ 552312 w 790977"/>
              <a:gd name="connsiteY10" fmla="*/ 31448 h 125856"/>
              <a:gd name="connsiteX11" fmla="*/ 614657 w 790977"/>
              <a:gd name="connsiteY11" fmla="*/ 10666 h 125856"/>
              <a:gd name="connsiteX12" fmla="*/ 656221 w 790977"/>
              <a:gd name="connsiteY12" fmla="*/ 83402 h 125856"/>
              <a:gd name="connsiteX13" fmla="*/ 718566 w 790977"/>
              <a:gd name="connsiteY13" fmla="*/ 124966 h 125856"/>
              <a:gd name="connsiteX14" fmla="*/ 790977 w 790977"/>
              <a:gd name="connsiteY14" fmla="*/ 112869 h 12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977" h="125856">
                <a:moveTo>
                  <a:pt x="0" y="11884"/>
                </a:moveTo>
                <a:cubicBezTo>
                  <a:pt x="20757" y="60771"/>
                  <a:pt x="110432" y="-4717"/>
                  <a:pt x="147066" y="275"/>
                </a:cubicBezTo>
                <a:cubicBezTo>
                  <a:pt x="183700" y="5267"/>
                  <a:pt x="202598" y="7430"/>
                  <a:pt x="219803" y="41839"/>
                </a:cubicBezTo>
                <a:cubicBezTo>
                  <a:pt x="225388" y="53009"/>
                  <a:pt x="233658" y="62620"/>
                  <a:pt x="240585" y="73011"/>
                </a:cubicBezTo>
                <a:cubicBezTo>
                  <a:pt x="244049" y="83402"/>
                  <a:pt x="240236" y="102036"/>
                  <a:pt x="250976" y="104184"/>
                </a:cubicBezTo>
                <a:cubicBezTo>
                  <a:pt x="303636" y="114716"/>
                  <a:pt x="286721" y="72491"/>
                  <a:pt x="302930" y="52230"/>
                </a:cubicBezTo>
                <a:cubicBezTo>
                  <a:pt x="310732" y="42478"/>
                  <a:pt x="323712" y="38375"/>
                  <a:pt x="334103" y="31448"/>
                </a:cubicBezTo>
                <a:cubicBezTo>
                  <a:pt x="354885" y="34912"/>
                  <a:pt x="377604" y="32417"/>
                  <a:pt x="396448" y="41839"/>
                </a:cubicBezTo>
                <a:cubicBezTo>
                  <a:pt x="407618" y="47424"/>
                  <a:pt x="404867" y="71245"/>
                  <a:pt x="417230" y="73011"/>
                </a:cubicBezTo>
                <a:cubicBezTo>
                  <a:pt x="458519" y="78909"/>
                  <a:pt x="500357" y="66084"/>
                  <a:pt x="541921" y="62620"/>
                </a:cubicBezTo>
                <a:cubicBezTo>
                  <a:pt x="545385" y="52229"/>
                  <a:pt x="543399" y="37814"/>
                  <a:pt x="552312" y="31448"/>
                </a:cubicBezTo>
                <a:cubicBezTo>
                  <a:pt x="570138" y="18716"/>
                  <a:pt x="614657" y="10666"/>
                  <a:pt x="614657" y="10666"/>
                </a:cubicBezTo>
                <a:cubicBezTo>
                  <a:pt x="678218" y="31853"/>
                  <a:pt x="620176" y="2302"/>
                  <a:pt x="656221" y="83402"/>
                </a:cubicBezTo>
                <a:cubicBezTo>
                  <a:pt x="666312" y="106106"/>
                  <a:pt x="696107" y="120055"/>
                  <a:pt x="718566" y="124966"/>
                </a:cubicBezTo>
                <a:cubicBezTo>
                  <a:pt x="741025" y="129877"/>
                  <a:pt x="773659" y="112869"/>
                  <a:pt x="790977" y="112869"/>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Question mark">
            <a:extLst>
              <a:ext uri="{FF2B5EF4-FFF2-40B4-BE49-F238E27FC236}">
                <a16:creationId xmlns:a16="http://schemas.microsoft.com/office/drawing/2014/main" id="{9FF74585-E286-4E12-B401-92C8B3A817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6331" y="1370560"/>
            <a:ext cx="500881" cy="500881"/>
          </a:xfrm>
          <a:prstGeom prst="rect">
            <a:avLst/>
          </a:prstGeom>
        </p:spPr>
      </p:pic>
      <p:sp>
        <p:nvSpPr>
          <p:cNvPr id="10" name="Rectangle 9">
            <a:extLst>
              <a:ext uri="{FF2B5EF4-FFF2-40B4-BE49-F238E27FC236}">
                <a16:creationId xmlns:a16="http://schemas.microsoft.com/office/drawing/2014/main" id="{3DC40407-F687-43FC-B918-998006E61927}"/>
              </a:ext>
            </a:extLst>
          </p:cNvPr>
          <p:cNvSpPr/>
          <p:nvPr/>
        </p:nvSpPr>
        <p:spPr>
          <a:xfrm>
            <a:off x="2340218" y="1881411"/>
            <a:ext cx="2274982" cy="369332"/>
          </a:xfrm>
          <a:prstGeom prst="rect">
            <a:avLst/>
          </a:prstGeom>
        </p:spPr>
        <p:txBody>
          <a:bodyPr wrap="none">
            <a:spAutoFit/>
          </a:bodyPr>
          <a:lstStyle/>
          <a:p>
            <a:r>
              <a:rPr lang="en-GB" dirty="0">
                <a:solidFill>
                  <a:schemeClr val="accent6"/>
                </a:solidFill>
              </a:rPr>
              <a:t>(Random new gene)</a:t>
            </a:r>
          </a:p>
        </p:txBody>
      </p:sp>
      <p:sp>
        <p:nvSpPr>
          <p:cNvPr id="12" name="Rectangle 11">
            <a:extLst>
              <a:ext uri="{FF2B5EF4-FFF2-40B4-BE49-F238E27FC236}">
                <a16:creationId xmlns:a16="http://schemas.microsoft.com/office/drawing/2014/main" id="{0F540500-381F-4859-9BFC-D394C53E8F0F}"/>
              </a:ext>
            </a:extLst>
          </p:cNvPr>
          <p:cNvSpPr/>
          <p:nvPr/>
        </p:nvSpPr>
        <p:spPr>
          <a:xfrm>
            <a:off x="2571050" y="2454030"/>
            <a:ext cx="1813317" cy="369332"/>
          </a:xfrm>
          <a:prstGeom prst="rect">
            <a:avLst/>
          </a:prstGeom>
        </p:spPr>
        <p:txBody>
          <a:bodyPr wrap="none">
            <a:spAutoFit/>
          </a:bodyPr>
          <a:lstStyle/>
          <a:p>
            <a:r>
              <a:rPr lang="en-GB" dirty="0">
                <a:solidFill>
                  <a:schemeClr val="accent6"/>
                </a:solidFill>
              </a:rPr>
              <a:t>(Previous gene)</a:t>
            </a:r>
          </a:p>
        </p:txBody>
      </p:sp>
      <p:cxnSp>
        <p:nvCxnSpPr>
          <p:cNvPr id="13" name="Straight Connector 12">
            <a:extLst>
              <a:ext uri="{FF2B5EF4-FFF2-40B4-BE49-F238E27FC236}">
                <a16:creationId xmlns:a16="http://schemas.microsoft.com/office/drawing/2014/main" id="{DDEEFBF5-222A-4A8E-9C35-9B5B0AF32B1E}"/>
              </a:ext>
            </a:extLst>
          </p:cNvPr>
          <p:cNvCxnSpPr>
            <a:cxnSpLocks/>
          </p:cNvCxnSpPr>
          <p:nvPr/>
        </p:nvCxnSpPr>
        <p:spPr>
          <a:xfrm flipH="1" flipV="1">
            <a:off x="2759387" y="1877591"/>
            <a:ext cx="1624980" cy="3731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4253FDE-13A2-46C0-A5BF-F61003816811}"/>
              </a:ext>
            </a:extLst>
          </p:cNvPr>
          <p:cNvSpPr txBox="1"/>
          <p:nvPr/>
        </p:nvSpPr>
        <p:spPr>
          <a:xfrm>
            <a:off x="916273" y="4568801"/>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Uniform</a:t>
            </a:r>
          </a:p>
        </p:txBody>
      </p:sp>
      <p:sp>
        <p:nvSpPr>
          <p:cNvPr id="19" name="TextBox 18">
            <a:extLst>
              <a:ext uri="{FF2B5EF4-FFF2-40B4-BE49-F238E27FC236}">
                <a16:creationId xmlns:a16="http://schemas.microsoft.com/office/drawing/2014/main" id="{047E19E0-E51B-46C1-8859-07240AB8F071}"/>
              </a:ext>
            </a:extLst>
          </p:cNvPr>
          <p:cNvSpPr txBox="1"/>
          <p:nvPr/>
        </p:nvSpPr>
        <p:spPr>
          <a:xfrm>
            <a:off x="3265145" y="4568801"/>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1-bit</a:t>
            </a:r>
          </a:p>
        </p:txBody>
      </p:sp>
      <p:sp>
        <p:nvSpPr>
          <p:cNvPr id="20" name="TextBox 19">
            <a:extLst>
              <a:ext uri="{FF2B5EF4-FFF2-40B4-BE49-F238E27FC236}">
                <a16:creationId xmlns:a16="http://schemas.microsoft.com/office/drawing/2014/main" id="{FA3C028C-A6DB-4BD5-9085-8A34B57F5E0C}"/>
              </a:ext>
            </a:extLst>
          </p:cNvPr>
          <p:cNvSpPr txBox="1"/>
          <p:nvPr/>
        </p:nvSpPr>
        <p:spPr>
          <a:xfrm>
            <a:off x="5680090" y="4568801"/>
            <a:ext cx="1120421" cy="369332"/>
          </a:xfrm>
          <a:prstGeom prst="rect">
            <a:avLst/>
          </a:prstGeom>
          <a:noFill/>
        </p:spPr>
        <p:txBody>
          <a:bodyPr wrap="square" rtlCol="0">
            <a:spAutoFit/>
          </a:bodyPr>
          <a:lstStyle/>
          <a:p>
            <a:r>
              <a:rPr lang="en-GB" b="1" dirty="0">
                <a:solidFill>
                  <a:srgbClr val="07345F"/>
                </a:solidFill>
                <a:latin typeface="+mj-lt"/>
                <a:ea typeface="CMU Sans Serif" panose="02000603000000000000" pitchFamily="2" charset="0"/>
                <a:cs typeface="CMU Sans Serif" panose="02000603000000000000" pitchFamily="2" charset="0"/>
              </a:rPr>
              <a:t>3-bit</a:t>
            </a:r>
          </a:p>
        </p:txBody>
      </p:sp>
      <p:sp>
        <p:nvSpPr>
          <p:cNvPr id="21" name="Rectangle 20">
            <a:extLst>
              <a:ext uri="{FF2B5EF4-FFF2-40B4-BE49-F238E27FC236}">
                <a16:creationId xmlns:a16="http://schemas.microsoft.com/office/drawing/2014/main" id="{9E06D08A-8614-408F-A5FE-E7234667094C}"/>
              </a:ext>
            </a:extLst>
          </p:cNvPr>
          <p:cNvSpPr/>
          <p:nvPr/>
        </p:nvSpPr>
        <p:spPr>
          <a:xfrm>
            <a:off x="775810" y="4060642"/>
            <a:ext cx="1401345" cy="369332"/>
          </a:xfrm>
          <a:prstGeom prst="rect">
            <a:avLst/>
          </a:prstGeom>
        </p:spPr>
        <p:txBody>
          <a:bodyPr wrap="none">
            <a:spAutoFit/>
          </a:bodyPr>
          <a:lstStyle/>
          <a:p>
            <a:pPr algn="ctr"/>
            <a:r>
              <a:rPr lang="en-GB" dirty="0">
                <a:solidFill>
                  <a:schemeClr val="accent4"/>
                </a:solidFill>
              </a:rPr>
              <a:t>a</a:t>
            </a:r>
            <a:r>
              <a:rPr lang="en-GB" baseline="-25000" dirty="0">
                <a:solidFill>
                  <a:schemeClr val="accent4"/>
                </a:solidFill>
              </a:rPr>
              <a:t>1</a:t>
            </a:r>
            <a:r>
              <a:rPr lang="en-GB" dirty="0">
                <a:solidFill>
                  <a:schemeClr val="accent4"/>
                </a:solidFill>
              </a:rPr>
              <a:t>, </a:t>
            </a:r>
            <a:r>
              <a:rPr lang="en-GB" b="1" dirty="0">
                <a:solidFill>
                  <a:srgbClr val="F29476"/>
                </a:solidFill>
              </a:rPr>
              <a:t>a</a:t>
            </a:r>
            <a:r>
              <a:rPr lang="en-GB" b="1" baseline="-25000" dirty="0">
                <a:solidFill>
                  <a:srgbClr val="F29476"/>
                </a:solidFill>
              </a:rPr>
              <a:t>1</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b="1" dirty="0">
                <a:solidFill>
                  <a:srgbClr val="F29476"/>
                </a:solidFill>
              </a:rPr>
              <a:t>a</a:t>
            </a:r>
            <a:r>
              <a:rPr lang="en-GB" b="1" baseline="-25000" dirty="0">
                <a:solidFill>
                  <a:srgbClr val="F29476"/>
                </a:solidFill>
              </a:rPr>
              <a:t>3</a:t>
            </a:r>
          </a:p>
        </p:txBody>
      </p:sp>
      <p:sp>
        <p:nvSpPr>
          <p:cNvPr id="22" name="Rectangle 21">
            <a:extLst>
              <a:ext uri="{FF2B5EF4-FFF2-40B4-BE49-F238E27FC236}">
                <a16:creationId xmlns:a16="http://schemas.microsoft.com/office/drawing/2014/main" id="{DCFAC0A3-E113-452B-8447-94B120F10FCA}"/>
              </a:ext>
            </a:extLst>
          </p:cNvPr>
          <p:cNvSpPr/>
          <p:nvPr/>
        </p:nvSpPr>
        <p:spPr>
          <a:xfrm>
            <a:off x="2910482" y="4057950"/>
            <a:ext cx="1494320" cy="369332"/>
          </a:xfrm>
          <a:prstGeom prst="rect">
            <a:avLst/>
          </a:prstGeom>
        </p:spPr>
        <p:txBody>
          <a:bodyPr wrap="none">
            <a:spAutoFit/>
          </a:bodyPr>
          <a:lstStyle/>
          <a:p>
            <a:pPr algn="ctr"/>
            <a:r>
              <a:rPr lang="en-GB" b="1" dirty="0">
                <a:solidFill>
                  <a:srgbClr val="F29476"/>
                </a:solidFill>
              </a:rPr>
              <a:t>a’</a:t>
            </a:r>
            <a:r>
              <a:rPr lang="en-GB" b="1" baseline="-25000" dirty="0">
                <a:solidFill>
                  <a:srgbClr val="F29476"/>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a:t>
            </a:r>
            <a:r>
              <a:rPr lang="en-GB" baseline="-25000" dirty="0">
                <a:solidFill>
                  <a:schemeClr val="accent4"/>
                </a:solidFill>
              </a:rPr>
              <a:t>3</a:t>
            </a:r>
            <a:r>
              <a:rPr lang="en-GB" dirty="0">
                <a:solidFill>
                  <a:schemeClr val="accent4"/>
                </a:solidFill>
              </a:rPr>
              <a:t>,</a:t>
            </a:r>
            <a:r>
              <a:rPr lang="en-GB" baseline="-25000" dirty="0">
                <a:solidFill>
                  <a:schemeClr val="accent4"/>
                </a:solidFill>
              </a:rPr>
              <a:t> </a:t>
            </a:r>
            <a:r>
              <a:rPr lang="en-GB" dirty="0">
                <a:solidFill>
                  <a:schemeClr val="accent4"/>
                </a:solidFill>
              </a:rPr>
              <a:t>a</a:t>
            </a:r>
            <a:r>
              <a:rPr lang="en-GB" baseline="-25000" dirty="0">
                <a:solidFill>
                  <a:schemeClr val="accent4"/>
                </a:solidFill>
              </a:rPr>
              <a:t>4</a:t>
            </a:r>
          </a:p>
        </p:txBody>
      </p:sp>
      <p:sp>
        <p:nvSpPr>
          <p:cNvPr id="23" name="Rectangle 22">
            <a:extLst>
              <a:ext uri="{FF2B5EF4-FFF2-40B4-BE49-F238E27FC236}">
                <a16:creationId xmlns:a16="http://schemas.microsoft.com/office/drawing/2014/main" id="{19D29F4B-7306-4433-AAA1-9BDDCF4AFACF}"/>
              </a:ext>
            </a:extLst>
          </p:cNvPr>
          <p:cNvSpPr/>
          <p:nvPr/>
        </p:nvSpPr>
        <p:spPr>
          <a:xfrm>
            <a:off x="5236841" y="4057950"/>
            <a:ext cx="1465465" cy="369332"/>
          </a:xfrm>
          <a:prstGeom prst="rect">
            <a:avLst/>
          </a:prstGeom>
        </p:spPr>
        <p:txBody>
          <a:bodyPr wrap="none">
            <a:spAutoFit/>
          </a:bodyPr>
          <a:lstStyle/>
          <a:p>
            <a:pPr algn="ctr"/>
            <a:r>
              <a:rPr lang="en-GB" b="1" dirty="0">
                <a:solidFill>
                  <a:srgbClr val="F29476"/>
                </a:solidFill>
              </a:rPr>
              <a:t>a’</a:t>
            </a:r>
            <a:r>
              <a:rPr lang="en-GB" b="1" baseline="-25000" dirty="0">
                <a:solidFill>
                  <a:srgbClr val="F29476"/>
                </a:solidFill>
              </a:rPr>
              <a:t>1</a:t>
            </a:r>
            <a:r>
              <a:rPr lang="en-GB" dirty="0">
                <a:solidFill>
                  <a:schemeClr val="accent4"/>
                </a:solidFill>
              </a:rPr>
              <a:t>, a</a:t>
            </a:r>
            <a:r>
              <a:rPr lang="en-GB" baseline="-25000" dirty="0">
                <a:solidFill>
                  <a:schemeClr val="accent4"/>
                </a:solidFill>
              </a:rPr>
              <a:t>2</a:t>
            </a:r>
            <a:r>
              <a:rPr lang="en-GB" dirty="0">
                <a:solidFill>
                  <a:schemeClr val="accent4"/>
                </a:solidFill>
              </a:rPr>
              <a:t>, </a:t>
            </a:r>
            <a:r>
              <a:rPr lang="en-GB" b="1" dirty="0">
                <a:solidFill>
                  <a:srgbClr val="F29476"/>
                </a:solidFill>
              </a:rPr>
              <a:t>a</a:t>
            </a:r>
            <a:r>
              <a:rPr lang="en-GB" b="1" baseline="-25000" dirty="0">
                <a:solidFill>
                  <a:srgbClr val="F29476"/>
                </a:solidFill>
              </a:rPr>
              <a:t>2</a:t>
            </a:r>
            <a:r>
              <a:rPr lang="en-GB" dirty="0">
                <a:solidFill>
                  <a:schemeClr val="accent4"/>
                </a:solidFill>
              </a:rPr>
              <a:t>,</a:t>
            </a:r>
            <a:r>
              <a:rPr lang="en-GB" b="1" baseline="-25000" dirty="0">
                <a:solidFill>
                  <a:srgbClr val="F29476"/>
                </a:solidFill>
              </a:rPr>
              <a:t> </a:t>
            </a:r>
            <a:r>
              <a:rPr lang="en-GB" b="1" dirty="0">
                <a:solidFill>
                  <a:srgbClr val="F29476"/>
                </a:solidFill>
              </a:rPr>
              <a:t>a</a:t>
            </a:r>
            <a:r>
              <a:rPr lang="en-GB" b="1" baseline="-25000" dirty="0">
                <a:solidFill>
                  <a:srgbClr val="F29476"/>
                </a:solidFill>
              </a:rPr>
              <a:t>2</a:t>
            </a:r>
          </a:p>
        </p:txBody>
      </p:sp>
      <p:pic>
        <p:nvPicPr>
          <p:cNvPr id="24" name="Graphic 23" descr="Question mark">
            <a:extLst>
              <a:ext uri="{FF2B5EF4-FFF2-40B4-BE49-F238E27FC236}">
                <a16:creationId xmlns:a16="http://schemas.microsoft.com/office/drawing/2014/main" id="{0C3804B6-A2C8-4BA9-BDF6-071827A2B8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17" y="3992175"/>
            <a:ext cx="500881" cy="500881"/>
          </a:xfrm>
          <a:prstGeom prst="rect">
            <a:avLst/>
          </a:prstGeom>
        </p:spPr>
      </p:pic>
      <p:sp>
        <p:nvSpPr>
          <p:cNvPr id="25" name="TextBox 24">
            <a:extLst>
              <a:ext uri="{FF2B5EF4-FFF2-40B4-BE49-F238E27FC236}">
                <a16:creationId xmlns:a16="http://schemas.microsoft.com/office/drawing/2014/main" id="{2A0B2D9F-120B-4FDD-9697-13A0FE66AE5A}"/>
              </a:ext>
            </a:extLst>
          </p:cNvPr>
          <p:cNvSpPr txBox="1"/>
          <p:nvPr/>
        </p:nvSpPr>
        <p:spPr>
          <a:xfrm>
            <a:off x="106168" y="6375866"/>
            <a:ext cx="557878" cy="369332"/>
          </a:xfrm>
          <a:prstGeom prst="rect">
            <a:avLst/>
          </a:prstGeom>
          <a:noFill/>
        </p:spPr>
        <p:txBody>
          <a:bodyPr wrap="square" rtlCol="0">
            <a:spAutoFit/>
          </a:bodyPr>
          <a:lstStyle/>
          <a:p>
            <a:r>
              <a:rPr lang="en-GB" dirty="0"/>
              <a:t>14</a:t>
            </a:r>
          </a:p>
        </p:txBody>
      </p:sp>
    </p:spTree>
    <p:extLst>
      <p:ext uri="{BB962C8B-B14F-4D97-AF65-F5344CB8AC3E}">
        <p14:creationId xmlns:p14="http://schemas.microsoft.com/office/powerpoint/2010/main" val="212908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Parameters (6)</a:t>
            </a:r>
          </a:p>
        </p:txBody>
      </p:sp>
      <p:sp>
        <p:nvSpPr>
          <p:cNvPr id="5" name="Freeform: Shape 4">
            <a:extLst>
              <a:ext uri="{FF2B5EF4-FFF2-40B4-BE49-F238E27FC236}">
                <a16:creationId xmlns:a16="http://schemas.microsoft.com/office/drawing/2014/main" id="{E006EFAA-FDB9-423F-B387-33E0F8238CC2}"/>
              </a:ext>
            </a:extLst>
          </p:cNvPr>
          <p:cNvSpPr/>
          <p:nvPr/>
        </p:nvSpPr>
        <p:spPr>
          <a:xfrm rot="10800000">
            <a:off x="5184966" y="2072268"/>
            <a:ext cx="3764586" cy="1878267"/>
          </a:xfrm>
          <a:custGeom>
            <a:avLst/>
            <a:gdLst>
              <a:gd name="connsiteX0" fmla="*/ 1840807 w 3764586"/>
              <a:gd name="connsiteY0" fmla="*/ 656523 h 1878267"/>
              <a:gd name="connsiteX1" fmla="*/ 1851676 w 3764586"/>
              <a:gd name="connsiteY1" fmla="*/ 639816 h 1878267"/>
              <a:gd name="connsiteX2" fmla="*/ 1856129 w 3764586"/>
              <a:gd name="connsiteY2" fmla="*/ 646935 h 1878267"/>
              <a:gd name="connsiteX3" fmla="*/ 600644 w 3764586"/>
              <a:gd name="connsiteY3" fmla="*/ 1878267 h 1878267"/>
              <a:gd name="connsiteX4" fmla="*/ 595038 w 3764586"/>
              <a:gd name="connsiteY4" fmla="*/ 1878267 h 1878267"/>
              <a:gd name="connsiteX5" fmla="*/ 317287 w 3764586"/>
              <a:gd name="connsiteY5" fmla="*/ 1711357 h 1878267"/>
              <a:gd name="connsiteX6" fmla="*/ 0 w 3764586"/>
              <a:gd name="connsiteY6" fmla="*/ 1113090 h 1878267"/>
              <a:gd name="connsiteX7" fmla="*/ 137364 w 3764586"/>
              <a:gd name="connsiteY7" fmla="*/ 1027014 h 1878267"/>
              <a:gd name="connsiteX8" fmla="*/ 460044 w 3764586"/>
              <a:gd name="connsiteY8" fmla="*/ 1635450 h 1878267"/>
              <a:gd name="connsiteX9" fmla="*/ 597626 w 3764586"/>
              <a:gd name="connsiteY9" fmla="*/ 1716533 h 1878267"/>
              <a:gd name="connsiteX10" fmla="*/ 1214370 w 3764586"/>
              <a:gd name="connsiteY10" fmla="*/ 1706182 h 1878267"/>
              <a:gd name="connsiteX11" fmla="*/ 1344188 w 3764586"/>
              <a:gd name="connsiteY11" fmla="*/ 1629844 h 1878267"/>
              <a:gd name="connsiteX12" fmla="*/ 2192535 w 3764586"/>
              <a:gd name="connsiteY12" fmla="*/ 157421 h 1878267"/>
              <a:gd name="connsiteX13" fmla="*/ 2465110 w 3764586"/>
              <a:gd name="connsiteY13" fmla="*/ 0 h 1878267"/>
              <a:gd name="connsiteX14" fmla="*/ 2467698 w 3764586"/>
              <a:gd name="connsiteY14" fmla="*/ 0 h 1878267"/>
              <a:gd name="connsiteX15" fmla="*/ 3153880 w 3764586"/>
              <a:gd name="connsiteY15" fmla="*/ 5607 h 1878267"/>
              <a:gd name="connsiteX16" fmla="*/ 3419986 w 3764586"/>
              <a:gd name="connsiteY16" fmla="*/ 156127 h 1878267"/>
              <a:gd name="connsiteX17" fmla="*/ 3764586 w 3764586"/>
              <a:gd name="connsiteY17" fmla="*/ 721116 h 1878267"/>
              <a:gd name="connsiteX18" fmla="*/ 3626573 w 3764586"/>
              <a:gd name="connsiteY18" fmla="*/ 805218 h 1878267"/>
              <a:gd name="connsiteX19" fmla="*/ 3281973 w 3764586"/>
              <a:gd name="connsiteY19" fmla="*/ 240229 h 1878267"/>
              <a:gd name="connsiteX20" fmla="*/ 3152586 w 3764586"/>
              <a:gd name="connsiteY20" fmla="*/ 166909 h 1878267"/>
              <a:gd name="connsiteX21" fmla="*/ 2466404 w 3764586"/>
              <a:gd name="connsiteY21" fmla="*/ 161302 h 1878267"/>
              <a:gd name="connsiteX22" fmla="*/ 2465110 w 3764586"/>
              <a:gd name="connsiteY22" fmla="*/ 161302 h 1878267"/>
              <a:gd name="connsiteX23" fmla="*/ 2332704 w 3764586"/>
              <a:gd name="connsiteY23" fmla="*/ 237641 h 1878267"/>
              <a:gd name="connsiteX24" fmla="*/ 1484357 w 3764586"/>
              <a:gd name="connsiteY24" fmla="*/ 1710495 h 1878267"/>
              <a:gd name="connsiteX25" fmla="*/ 1217389 w 3764586"/>
              <a:gd name="connsiteY25" fmla="*/ 1867916 h 187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64586" h="1878267">
                <a:moveTo>
                  <a:pt x="1840807" y="656523"/>
                </a:moveTo>
                <a:lnTo>
                  <a:pt x="1851676" y="639816"/>
                </a:lnTo>
                <a:lnTo>
                  <a:pt x="1856129" y="646935"/>
                </a:lnTo>
                <a:close/>
                <a:moveTo>
                  <a:pt x="600644" y="1878267"/>
                </a:moveTo>
                <a:cubicBezTo>
                  <a:pt x="598488" y="1878267"/>
                  <a:pt x="596763" y="1878267"/>
                  <a:pt x="595038" y="1878267"/>
                </a:cubicBezTo>
                <a:cubicBezTo>
                  <a:pt x="478158" y="1878267"/>
                  <a:pt x="372492" y="1814867"/>
                  <a:pt x="317287" y="1711357"/>
                </a:cubicBezTo>
                <a:lnTo>
                  <a:pt x="0" y="1113090"/>
                </a:lnTo>
                <a:lnTo>
                  <a:pt x="137364" y="1027014"/>
                </a:lnTo>
                <a:lnTo>
                  <a:pt x="460044" y="1635450"/>
                </a:lnTo>
                <a:cubicBezTo>
                  <a:pt x="487215" y="1686343"/>
                  <a:pt x="539833" y="1717827"/>
                  <a:pt x="597626" y="1716533"/>
                </a:cubicBezTo>
                <a:lnTo>
                  <a:pt x="1214370" y="1706182"/>
                </a:lnTo>
                <a:cubicBezTo>
                  <a:pt x="1267850" y="1705319"/>
                  <a:pt x="1317448" y="1675992"/>
                  <a:pt x="1344188" y="1629844"/>
                </a:cubicBezTo>
                <a:lnTo>
                  <a:pt x="2192535" y="157421"/>
                </a:lnTo>
                <a:cubicBezTo>
                  <a:pt x="2248603" y="60381"/>
                  <a:pt x="2352975" y="0"/>
                  <a:pt x="2465110" y="0"/>
                </a:cubicBezTo>
                <a:cubicBezTo>
                  <a:pt x="2465973" y="0"/>
                  <a:pt x="2466835" y="0"/>
                  <a:pt x="2467698" y="0"/>
                </a:cubicBezTo>
                <a:lnTo>
                  <a:pt x="3153880" y="5607"/>
                </a:lnTo>
                <a:cubicBezTo>
                  <a:pt x="3263427" y="6470"/>
                  <a:pt x="3362624" y="62968"/>
                  <a:pt x="3419986" y="156127"/>
                </a:cubicBezTo>
                <a:lnTo>
                  <a:pt x="3764586" y="721116"/>
                </a:lnTo>
                <a:lnTo>
                  <a:pt x="3626573" y="805218"/>
                </a:lnTo>
                <a:lnTo>
                  <a:pt x="3281973" y="240229"/>
                </a:lnTo>
                <a:cubicBezTo>
                  <a:pt x="3254370" y="194943"/>
                  <a:pt x="3206066" y="167341"/>
                  <a:pt x="3152586" y="166909"/>
                </a:cubicBezTo>
                <a:lnTo>
                  <a:pt x="2466404" y="161302"/>
                </a:lnTo>
                <a:cubicBezTo>
                  <a:pt x="2465973" y="161302"/>
                  <a:pt x="2465541" y="161302"/>
                  <a:pt x="2465110" y="161302"/>
                </a:cubicBezTo>
                <a:cubicBezTo>
                  <a:pt x="2410768" y="161302"/>
                  <a:pt x="2359875" y="190630"/>
                  <a:pt x="2332704" y="237641"/>
                </a:cubicBezTo>
                <a:lnTo>
                  <a:pt x="1484357" y="1710495"/>
                </a:lnTo>
                <a:cubicBezTo>
                  <a:pt x="1429583" y="1805810"/>
                  <a:pt x="1326936" y="1866191"/>
                  <a:pt x="1217389" y="1867916"/>
                </a:cubicBezTo>
                <a:close/>
              </a:path>
            </a:pathLst>
          </a:custGeom>
          <a:solidFill>
            <a:schemeClr val="accent4"/>
          </a:solidFill>
          <a:ln w="9525" cap="flat">
            <a:noFill/>
            <a:prstDash val="solid"/>
            <a:miter/>
          </a:ln>
        </p:spPr>
        <p:txBody>
          <a:bodyPr rtlCol="0" anchor="ctr"/>
          <a:lstStyle/>
          <a:p>
            <a:endParaRPr lang="en-US"/>
          </a:p>
        </p:txBody>
      </p:sp>
      <p:sp>
        <p:nvSpPr>
          <p:cNvPr id="7" name="Graphic 25">
            <a:extLst>
              <a:ext uri="{FF2B5EF4-FFF2-40B4-BE49-F238E27FC236}">
                <a16:creationId xmlns:a16="http://schemas.microsoft.com/office/drawing/2014/main" id="{14033ED1-97F3-47AB-BD0C-6D55282CB0E5}"/>
              </a:ext>
            </a:extLst>
          </p:cNvPr>
          <p:cNvSpPr/>
          <p:nvPr/>
        </p:nvSpPr>
        <p:spPr>
          <a:xfrm>
            <a:off x="1305655" y="2074425"/>
            <a:ext cx="3829853" cy="1876110"/>
          </a:xfrm>
          <a:custGeom>
            <a:avLst/>
            <a:gdLst>
              <a:gd name="connsiteX0" fmla="*/ 1459914 w 8458200"/>
              <a:gd name="connsiteY0" fmla="*/ 4148138 h 4143375"/>
              <a:gd name="connsiteX1" fmla="*/ 846504 w 8458200"/>
              <a:gd name="connsiteY1" fmla="*/ 3779520 h 4143375"/>
              <a:gd name="connsiteX2" fmla="*/ 80694 w 8458200"/>
              <a:gd name="connsiteY2" fmla="*/ 2335530 h 4143375"/>
              <a:gd name="connsiteX3" fmla="*/ 96886 w 8458200"/>
              <a:gd name="connsiteY3" fmla="*/ 1655445 h 4143375"/>
              <a:gd name="connsiteX4" fmla="*/ 867459 w 8458200"/>
              <a:gd name="connsiteY4" fmla="*/ 357188 h 4143375"/>
              <a:gd name="connsiteX5" fmla="*/ 1466581 w 8458200"/>
              <a:gd name="connsiteY5" fmla="*/ 17145 h 4143375"/>
              <a:gd name="connsiteX6" fmla="*/ 2982009 w 8458200"/>
              <a:gd name="connsiteY6" fmla="*/ 21908 h 4143375"/>
              <a:gd name="connsiteX7" fmla="*/ 3568749 w 8458200"/>
              <a:gd name="connsiteY7" fmla="*/ 347663 h 4143375"/>
              <a:gd name="connsiteX8" fmla="*/ 4245024 w 8458200"/>
              <a:gd name="connsiteY8" fmla="*/ 1428750 h 4143375"/>
              <a:gd name="connsiteX9" fmla="*/ 3942129 w 8458200"/>
              <a:gd name="connsiteY9" fmla="*/ 1618298 h 4143375"/>
              <a:gd name="connsiteX10" fmla="*/ 3265854 w 8458200"/>
              <a:gd name="connsiteY10" fmla="*/ 537210 h 4143375"/>
              <a:gd name="connsiteX11" fmla="*/ 2981056 w 8458200"/>
              <a:gd name="connsiteY11" fmla="*/ 379095 h 4143375"/>
              <a:gd name="connsiteX12" fmla="*/ 1465629 w 8458200"/>
              <a:gd name="connsiteY12" fmla="*/ 374333 h 4143375"/>
              <a:gd name="connsiteX13" fmla="*/ 1174164 w 8458200"/>
              <a:gd name="connsiteY13" fmla="*/ 539115 h 4143375"/>
              <a:gd name="connsiteX14" fmla="*/ 403591 w 8458200"/>
              <a:gd name="connsiteY14" fmla="*/ 1837373 h 4143375"/>
              <a:gd name="connsiteX15" fmla="*/ 395971 w 8458200"/>
              <a:gd name="connsiteY15" fmla="*/ 2167890 h 4143375"/>
              <a:gd name="connsiteX16" fmla="*/ 1161781 w 8458200"/>
              <a:gd name="connsiteY16" fmla="*/ 3611880 h 4143375"/>
              <a:gd name="connsiteX17" fmla="*/ 1465629 w 8458200"/>
              <a:gd name="connsiteY17" fmla="*/ 3790950 h 4143375"/>
              <a:gd name="connsiteX18" fmla="*/ 2827704 w 8458200"/>
              <a:gd name="connsiteY18" fmla="*/ 3768090 h 4143375"/>
              <a:gd name="connsiteX19" fmla="*/ 3114406 w 8458200"/>
              <a:gd name="connsiteY19" fmla="*/ 3599498 h 4143375"/>
              <a:gd name="connsiteX20" fmla="*/ 4987974 w 8458200"/>
              <a:gd name="connsiteY20" fmla="*/ 347663 h 4143375"/>
              <a:gd name="connsiteX21" fmla="*/ 5589954 w 8458200"/>
              <a:gd name="connsiteY21" fmla="*/ 0 h 4143375"/>
              <a:gd name="connsiteX22" fmla="*/ 5595669 w 8458200"/>
              <a:gd name="connsiteY22" fmla="*/ 0 h 4143375"/>
              <a:gd name="connsiteX23" fmla="*/ 7111096 w 8458200"/>
              <a:gd name="connsiteY23" fmla="*/ 12383 h 4143375"/>
              <a:gd name="connsiteX24" fmla="*/ 7698789 w 8458200"/>
              <a:gd name="connsiteY24" fmla="*/ 344805 h 4143375"/>
              <a:gd name="connsiteX25" fmla="*/ 8459836 w 8458200"/>
              <a:gd name="connsiteY25" fmla="*/ 1592580 h 4143375"/>
              <a:gd name="connsiteX26" fmla="*/ 8155036 w 8458200"/>
              <a:gd name="connsiteY26" fmla="*/ 1778318 h 4143375"/>
              <a:gd name="connsiteX27" fmla="*/ 7393989 w 8458200"/>
              <a:gd name="connsiteY27" fmla="*/ 530543 h 4143375"/>
              <a:gd name="connsiteX28" fmla="*/ 7108239 w 8458200"/>
              <a:gd name="connsiteY28" fmla="*/ 368618 h 4143375"/>
              <a:gd name="connsiteX29" fmla="*/ 5592811 w 8458200"/>
              <a:gd name="connsiteY29" fmla="*/ 356235 h 4143375"/>
              <a:gd name="connsiteX30" fmla="*/ 5589954 w 8458200"/>
              <a:gd name="connsiteY30" fmla="*/ 356235 h 4143375"/>
              <a:gd name="connsiteX31" fmla="*/ 5297536 w 8458200"/>
              <a:gd name="connsiteY31" fmla="*/ 524828 h 4143375"/>
              <a:gd name="connsiteX32" fmla="*/ 3423969 w 8458200"/>
              <a:gd name="connsiteY32" fmla="*/ 3777615 h 4143375"/>
              <a:gd name="connsiteX33" fmla="*/ 2834371 w 8458200"/>
              <a:gd name="connsiteY33" fmla="*/ 4125278 h 4143375"/>
              <a:gd name="connsiteX34" fmla="*/ 1472296 w 8458200"/>
              <a:gd name="connsiteY34" fmla="*/ 4148138 h 4143375"/>
              <a:gd name="connsiteX35" fmla="*/ 1459914 w 8458200"/>
              <a:gd name="connsiteY35" fmla="*/ 414813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58200" h="4143375">
                <a:moveTo>
                  <a:pt x="1459914" y="4148138"/>
                </a:moveTo>
                <a:cubicBezTo>
                  <a:pt x="1201786" y="4148138"/>
                  <a:pt x="968424" y="4008120"/>
                  <a:pt x="846504" y="3779520"/>
                </a:cubicBezTo>
                <a:lnTo>
                  <a:pt x="80694" y="2335530"/>
                </a:lnTo>
                <a:cubicBezTo>
                  <a:pt x="-32654" y="2123123"/>
                  <a:pt x="-25986" y="1862138"/>
                  <a:pt x="96886" y="1655445"/>
                </a:cubicBezTo>
                <a:lnTo>
                  <a:pt x="867459" y="357188"/>
                </a:lnTo>
                <a:cubicBezTo>
                  <a:pt x="992236" y="146685"/>
                  <a:pt x="1221789" y="16193"/>
                  <a:pt x="1466581" y="17145"/>
                </a:cubicBezTo>
                <a:lnTo>
                  <a:pt x="2982009" y="21908"/>
                </a:lnTo>
                <a:cubicBezTo>
                  <a:pt x="3222039" y="22860"/>
                  <a:pt x="3441114" y="144780"/>
                  <a:pt x="3568749" y="347663"/>
                </a:cubicBezTo>
                <a:lnTo>
                  <a:pt x="4245024" y="1428750"/>
                </a:lnTo>
                <a:lnTo>
                  <a:pt x="3942129" y="1618298"/>
                </a:lnTo>
                <a:lnTo>
                  <a:pt x="3265854" y="537210"/>
                </a:lnTo>
                <a:cubicBezTo>
                  <a:pt x="3203941" y="438150"/>
                  <a:pt x="3097261" y="379095"/>
                  <a:pt x="2981056" y="379095"/>
                </a:cubicBezTo>
                <a:lnTo>
                  <a:pt x="1465629" y="374333"/>
                </a:lnTo>
                <a:cubicBezTo>
                  <a:pt x="1346566" y="374333"/>
                  <a:pt x="1235124" y="437198"/>
                  <a:pt x="1174164" y="539115"/>
                </a:cubicBezTo>
                <a:lnTo>
                  <a:pt x="403591" y="1837373"/>
                </a:lnTo>
                <a:cubicBezTo>
                  <a:pt x="343584" y="1938338"/>
                  <a:pt x="340726" y="2065020"/>
                  <a:pt x="395971" y="2167890"/>
                </a:cubicBezTo>
                <a:lnTo>
                  <a:pt x="1161781" y="3611880"/>
                </a:lnTo>
                <a:cubicBezTo>
                  <a:pt x="1221789" y="3724275"/>
                  <a:pt x="1337994" y="3793808"/>
                  <a:pt x="1465629" y="3790950"/>
                </a:cubicBezTo>
                <a:lnTo>
                  <a:pt x="2827704" y="3768090"/>
                </a:lnTo>
                <a:cubicBezTo>
                  <a:pt x="2945814" y="3766185"/>
                  <a:pt x="3055351" y="3701415"/>
                  <a:pt x="3114406" y="3599498"/>
                </a:cubicBezTo>
                <a:lnTo>
                  <a:pt x="4987974" y="347663"/>
                </a:lnTo>
                <a:cubicBezTo>
                  <a:pt x="5111799" y="133350"/>
                  <a:pt x="5342304" y="0"/>
                  <a:pt x="5589954" y="0"/>
                </a:cubicBezTo>
                <a:cubicBezTo>
                  <a:pt x="5591859" y="0"/>
                  <a:pt x="5593764" y="0"/>
                  <a:pt x="5595669" y="0"/>
                </a:cubicBezTo>
                <a:lnTo>
                  <a:pt x="7111096" y="12383"/>
                </a:lnTo>
                <a:cubicBezTo>
                  <a:pt x="7353031" y="14288"/>
                  <a:pt x="7572106" y="139065"/>
                  <a:pt x="7698789" y="344805"/>
                </a:cubicBezTo>
                <a:lnTo>
                  <a:pt x="8459836" y="1592580"/>
                </a:lnTo>
                <a:lnTo>
                  <a:pt x="8155036" y="1778318"/>
                </a:lnTo>
                <a:lnTo>
                  <a:pt x="7393989" y="530543"/>
                </a:lnTo>
                <a:cubicBezTo>
                  <a:pt x="7333029" y="430530"/>
                  <a:pt x="7226349" y="369570"/>
                  <a:pt x="7108239" y="368618"/>
                </a:cubicBezTo>
                <a:lnTo>
                  <a:pt x="5592811" y="356235"/>
                </a:lnTo>
                <a:cubicBezTo>
                  <a:pt x="5591859" y="356235"/>
                  <a:pt x="5590906" y="356235"/>
                  <a:pt x="5589954" y="356235"/>
                </a:cubicBezTo>
                <a:cubicBezTo>
                  <a:pt x="5469939" y="356235"/>
                  <a:pt x="5357544" y="421005"/>
                  <a:pt x="5297536" y="524828"/>
                </a:cubicBezTo>
                <a:lnTo>
                  <a:pt x="3423969" y="3777615"/>
                </a:lnTo>
                <a:cubicBezTo>
                  <a:pt x="3303001" y="3988118"/>
                  <a:pt x="3076306" y="4121468"/>
                  <a:pt x="2834371" y="4125278"/>
                </a:cubicBezTo>
                <a:lnTo>
                  <a:pt x="1472296" y="4148138"/>
                </a:lnTo>
                <a:cubicBezTo>
                  <a:pt x="1467534" y="4148138"/>
                  <a:pt x="1463724" y="4148138"/>
                  <a:pt x="1459914" y="4148138"/>
                </a:cubicBezTo>
                <a:close/>
              </a:path>
            </a:pathLst>
          </a:custGeom>
          <a:solidFill>
            <a:schemeClr val="accent4"/>
          </a:solidFill>
          <a:ln w="9525" cap="flat">
            <a:noFill/>
            <a:prstDash val="solid"/>
            <a:miter/>
          </a:ln>
        </p:spPr>
        <p:txBody>
          <a:bodyPr rtlCol="0" anchor="ctr"/>
          <a:lstStyle/>
          <a:p>
            <a:endParaRPr lang="en-US"/>
          </a:p>
        </p:txBody>
      </p:sp>
      <p:sp>
        <p:nvSpPr>
          <p:cNvPr id="8" name="Graphic 25">
            <a:extLst>
              <a:ext uri="{FF2B5EF4-FFF2-40B4-BE49-F238E27FC236}">
                <a16:creationId xmlns:a16="http://schemas.microsoft.com/office/drawing/2014/main" id="{16EF448F-686B-4697-89D5-5979A5F2310D}"/>
              </a:ext>
            </a:extLst>
          </p:cNvPr>
          <p:cNvSpPr/>
          <p:nvPr/>
        </p:nvSpPr>
        <p:spPr>
          <a:xfrm rot="10800000">
            <a:off x="7091987" y="2074424"/>
            <a:ext cx="3829853" cy="1876110"/>
          </a:xfrm>
          <a:custGeom>
            <a:avLst/>
            <a:gdLst>
              <a:gd name="connsiteX0" fmla="*/ 1459914 w 8458200"/>
              <a:gd name="connsiteY0" fmla="*/ 4148138 h 4143375"/>
              <a:gd name="connsiteX1" fmla="*/ 846504 w 8458200"/>
              <a:gd name="connsiteY1" fmla="*/ 3779520 h 4143375"/>
              <a:gd name="connsiteX2" fmla="*/ 80694 w 8458200"/>
              <a:gd name="connsiteY2" fmla="*/ 2335530 h 4143375"/>
              <a:gd name="connsiteX3" fmla="*/ 96886 w 8458200"/>
              <a:gd name="connsiteY3" fmla="*/ 1655445 h 4143375"/>
              <a:gd name="connsiteX4" fmla="*/ 867459 w 8458200"/>
              <a:gd name="connsiteY4" fmla="*/ 357188 h 4143375"/>
              <a:gd name="connsiteX5" fmla="*/ 1466581 w 8458200"/>
              <a:gd name="connsiteY5" fmla="*/ 17145 h 4143375"/>
              <a:gd name="connsiteX6" fmla="*/ 2982009 w 8458200"/>
              <a:gd name="connsiteY6" fmla="*/ 21908 h 4143375"/>
              <a:gd name="connsiteX7" fmla="*/ 3568749 w 8458200"/>
              <a:gd name="connsiteY7" fmla="*/ 347663 h 4143375"/>
              <a:gd name="connsiteX8" fmla="*/ 4245024 w 8458200"/>
              <a:gd name="connsiteY8" fmla="*/ 1428750 h 4143375"/>
              <a:gd name="connsiteX9" fmla="*/ 3942129 w 8458200"/>
              <a:gd name="connsiteY9" fmla="*/ 1618298 h 4143375"/>
              <a:gd name="connsiteX10" fmla="*/ 3265854 w 8458200"/>
              <a:gd name="connsiteY10" fmla="*/ 537210 h 4143375"/>
              <a:gd name="connsiteX11" fmla="*/ 2981056 w 8458200"/>
              <a:gd name="connsiteY11" fmla="*/ 379095 h 4143375"/>
              <a:gd name="connsiteX12" fmla="*/ 1465629 w 8458200"/>
              <a:gd name="connsiteY12" fmla="*/ 374333 h 4143375"/>
              <a:gd name="connsiteX13" fmla="*/ 1174164 w 8458200"/>
              <a:gd name="connsiteY13" fmla="*/ 539115 h 4143375"/>
              <a:gd name="connsiteX14" fmla="*/ 403591 w 8458200"/>
              <a:gd name="connsiteY14" fmla="*/ 1837373 h 4143375"/>
              <a:gd name="connsiteX15" fmla="*/ 395971 w 8458200"/>
              <a:gd name="connsiteY15" fmla="*/ 2167890 h 4143375"/>
              <a:gd name="connsiteX16" fmla="*/ 1161781 w 8458200"/>
              <a:gd name="connsiteY16" fmla="*/ 3611880 h 4143375"/>
              <a:gd name="connsiteX17" fmla="*/ 1465629 w 8458200"/>
              <a:gd name="connsiteY17" fmla="*/ 3790950 h 4143375"/>
              <a:gd name="connsiteX18" fmla="*/ 2827704 w 8458200"/>
              <a:gd name="connsiteY18" fmla="*/ 3768090 h 4143375"/>
              <a:gd name="connsiteX19" fmla="*/ 3114406 w 8458200"/>
              <a:gd name="connsiteY19" fmla="*/ 3599498 h 4143375"/>
              <a:gd name="connsiteX20" fmla="*/ 4987974 w 8458200"/>
              <a:gd name="connsiteY20" fmla="*/ 347663 h 4143375"/>
              <a:gd name="connsiteX21" fmla="*/ 5589954 w 8458200"/>
              <a:gd name="connsiteY21" fmla="*/ 0 h 4143375"/>
              <a:gd name="connsiteX22" fmla="*/ 5595669 w 8458200"/>
              <a:gd name="connsiteY22" fmla="*/ 0 h 4143375"/>
              <a:gd name="connsiteX23" fmla="*/ 7111096 w 8458200"/>
              <a:gd name="connsiteY23" fmla="*/ 12383 h 4143375"/>
              <a:gd name="connsiteX24" fmla="*/ 7698789 w 8458200"/>
              <a:gd name="connsiteY24" fmla="*/ 344805 h 4143375"/>
              <a:gd name="connsiteX25" fmla="*/ 8459836 w 8458200"/>
              <a:gd name="connsiteY25" fmla="*/ 1592580 h 4143375"/>
              <a:gd name="connsiteX26" fmla="*/ 8155036 w 8458200"/>
              <a:gd name="connsiteY26" fmla="*/ 1778318 h 4143375"/>
              <a:gd name="connsiteX27" fmla="*/ 7393989 w 8458200"/>
              <a:gd name="connsiteY27" fmla="*/ 530543 h 4143375"/>
              <a:gd name="connsiteX28" fmla="*/ 7108239 w 8458200"/>
              <a:gd name="connsiteY28" fmla="*/ 368618 h 4143375"/>
              <a:gd name="connsiteX29" fmla="*/ 5592811 w 8458200"/>
              <a:gd name="connsiteY29" fmla="*/ 356235 h 4143375"/>
              <a:gd name="connsiteX30" fmla="*/ 5589954 w 8458200"/>
              <a:gd name="connsiteY30" fmla="*/ 356235 h 4143375"/>
              <a:gd name="connsiteX31" fmla="*/ 5297536 w 8458200"/>
              <a:gd name="connsiteY31" fmla="*/ 524828 h 4143375"/>
              <a:gd name="connsiteX32" fmla="*/ 3423969 w 8458200"/>
              <a:gd name="connsiteY32" fmla="*/ 3777615 h 4143375"/>
              <a:gd name="connsiteX33" fmla="*/ 2834371 w 8458200"/>
              <a:gd name="connsiteY33" fmla="*/ 4125278 h 4143375"/>
              <a:gd name="connsiteX34" fmla="*/ 1472296 w 8458200"/>
              <a:gd name="connsiteY34" fmla="*/ 4148138 h 4143375"/>
              <a:gd name="connsiteX35" fmla="*/ 1459914 w 8458200"/>
              <a:gd name="connsiteY35" fmla="*/ 414813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58200" h="4143375">
                <a:moveTo>
                  <a:pt x="1459914" y="4148138"/>
                </a:moveTo>
                <a:cubicBezTo>
                  <a:pt x="1201786" y="4148138"/>
                  <a:pt x="968424" y="4008120"/>
                  <a:pt x="846504" y="3779520"/>
                </a:cubicBezTo>
                <a:lnTo>
                  <a:pt x="80694" y="2335530"/>
                </a:lnTo>
                <a:cubicBezTo>
                  <a:pt x="-32654" y="2123123"/>
                  <a:pt x="-25986" y="1862138"/>
                  <a:pt x="96886" y="1655445"/>
                </a:cubicBezTo>
                <a:lnTo>
                  <a:pt x="867459" y="357188"/>
                </a:lnTo>
                <a:cubicBezTo>
                  <a:pt x="992236" y="146685"/>
                  <a:pt x="1221789" y="16193"/>
                  <a:pt x="1466581" y="17145"/>
                </a:cubicBezTo>
                <a:lnTo>
                  <a:pt x="2982009" y="21908"/>
                </a:lnTo>
                <a:cubicBezTo>
                  <a:pt x="3222039" y="22860"/>
                  <a:pt x="3441114" y="144780"/>
                  <a:pt x="3568749" y="347663"/>
                </a:cubicBezTo>
                <a:lnTo>
                  <a:pt x="4245024" y="1428750"/>
                </a:lnTo>
                <a:lnTo>
                  <a:pt x="3942129" y="1618298"/>
                </a:lnTo>
                <a:lnTo>
                  <a:pt x="3265854" y="537210"/>
                </a:lnTo>
                <a:cubicBezTo>
                  <a:pt x="3203941" y="438150"/>
                  <a:pt x="3097261" y="379095"/>
                  <a:pt x="2981056" y="379095"/>
                </a:cubicBezTo>
                <a:lnTo>
                  <a:pt x="1465629" y="374333"/>
                </a:lnTo>
                <a:cubicBezTo>
                  <a:pt x="1346566" y="374333"/>
                  <a:pt x="1235124" y="437198"/>
                  <a:pt x="1174164" y="539115"/>
                </a:cubicBezTo>
                <a:lnTo>
                  <a:pt x="403591" y="1837373"/>
                </a:lnTo>
                <a:cubicBezTo>
                  <a:pt x="343584" y="1938338"/>
                  <a:pt x="340726" y="2065020"/>
                  <a:pt x="395971" y="2167890"/>
                </a:cubicBezTo>
                <a:lnTo>
                  <a:pt x="1161781" y="3611880"/>
                </a:lnTo>
                <a:cubicBezTo>
                  <a:pt x="1221789" y="3724275"/>
                  <a:pt x="1337994" y="3793808"/>
                  <a:pt x="1465629" y="3790950"/>
                </a:cubicBezTo>
                <a:lnTo>
                  <a:pt x="2827704" y="3768090"/>
                </a:lnTo>
                <a:cubicBezTo>
                  <a:pt x="2945814" y="3766185"/>
                  <a:pt x="3055351" y="3701415"/>
                  <a:pt x="3114406" y="3599498"/>
                </a:cubicBezTo>
                <a:lnTo>
                  <a:pt x="4987974" y="347663"/>
                </a:lnTo>
                <a:cubicBezTo>
                  <a:pt x="5111799" y="133350"/>
                  <a:pt x="5342304" y="0"/>
                  <a:pt x="5589954" y="0"/>
                </a:cubicBezTo>
                <a:cubicBezTo>
                  <a:pt x="5591859" y="0"/>
                  <a:pt x="5593764" y="0"/>
                  <a:pt x="5595669" y="0"/>
                </a:cubicBezTo>
                <a:lnTo>
                  <a:pt x="7111096" y="12383"/>
                </a:lnTo>
                <a:cubicBezTo>
                  <a:pt x="7353031" y="14288"/>
                  <a:pt x="7572106" y="139065"/>
                  <a:pt x="7698789" y="344805"/>
                </a:cubicBezTo>
                <a:lnTo>
                  <a:pt x="8459836" y="1592580"/>
                </a:lnTo>
                <a:lnTo>
                  <a:pt x="8155036" y="1778318"/>
                </a:lnTo>
                <a:lnTo>
                  <a:pt x="7393989" y="530543"/>
                </a:lnTo>
                <a:cubicBezTo>
                  <a:pt x="7333029" y="430530"/>
                  <a:pt x="7226349" y="369570"/>
                  <a:pt x="7108239" y="368618"/>
                </a:cubicBezTo>
                <a:lnTo>
                  <a:pt x="5592811" y="356235"/>
                </a:lnTo>
                <a:cubicBezTo>
                  <a:pt x="5591859" y="356235"/>
                  <a:pt x="5590906" y="356235"/>
                  <a:pt x="5589954" y="356235"/>
                </a:cubicBezTo>
                <a:cubicBezTo>
                  <a:pt x="5469939" y="356235"/>
                  <a:pt x="5357544" y="421005"/>
                  <a:pt x="5297536" y="524828"/>
                </a:cubicBezTo>
                <a:lnTo>
                  <a:pt x="3423969" y="3777615"/>
                </a:lnTo>
                <a:cubicBezTo>
                  <a:pt x="3303001" y="3988118"/>
                  <a:pt x="3076306" y="4121468"/>
                  <a:pt x="2834371" y="4125278"/>
                </a:cubicBezTo>
                <a:lnTo>
                  <a:pt x="1472296" y="4148138"/>
                </a:lnTo>
                <a:cubicBezTo>
                  <a:pt x="1467534" y="4148138"/>
                  <a:pt x="1463724" y="4148138"/>
                  <a:pt x="1459914" y="4148138"/>
                </a:cubicBezTo>
                <a:close/>
              </a:path>
            </a:pathLst>
          </a:custGeom>
          <a:solidFill>
            <a:schemeClr val="accent6"/>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E5C5CF6-1092-494B-A2FF-6B3B0C29A164}"/>
              </a:ext>
            </a:extLst>
          </p:cNvPr>
          <p:cNvSpPr/>
          <p:nvPr/>
        </p:nvSpPr>
        <p:spPr>
          <a:xfrm rot="10800000">
            <a:off x="3277944" y="2072267"/>
            <a:ext cx="3764586" cy="1878267"/>
          </a:xfrm>
          <a:custGeom>
            <a:avLst/>
            <a:gdLst>
              <a:gd name="connsiteX0" fmla="*/ 1840807 w 3764586"/>
              <a:gd name="connsiteY0" fmla="*/ 656523 h 1878267"/>
              <a:gd name="connsiteX1" fmla="*/ 1851676 w 3764586"/>
              <a:gd name="connsiteY1" fmla="*/ 639816 h 1878267"/>
              <a:gd name="connsiteX2" fmla="*/ 1856129 w 3764586"/>
              <a:gd name="connsiteY2" fmla="*/ 646935 h 1878267"/>
              <a:gd name="connsiteX3" fmla="*/ 600644 w 3764586"/>
              <a:gd name="connsiteY3" fmla="*/ 1878267 h 1878267"/>
              <a:gd name="connsiteX4" fmla="*/ 595038 w 3764586"/>
              <a:gd name="connsiteY4" fmla="*/ 1878267 h 1878267"/>
              <a:gd name="connsiteX5" fmla="*/ 317287 w 3764586"/>
              <a:gd name="connsiteY5" fmla="*/ 1711357 h 1878267"/>
              <a:gd name="connsiteX6" fmla="*/ 0 w 3764586"/>
              <a:gd name="connsiteY6" fmla="*/ 1113090 h 1878267"/>
              <a:gd name="connsiteX7" fmla="*/ 137364 w 3764586"/>
              <a:gd name="connsiteY7" fmla="*/ 1027014 h 1878267"/>
              <a:gd name="connsiteX8" fmla="*/ 460044 w 3764586"/>
              <a:gd name="connsiteY8" fmla="*/ 1635450 h 1878267"/>
              <a:gd name="connsiteX9" fmla="*/ 597626 w 3764586"/>
              <a:gd name="connsiteY9" fmla="*/ 1716533 h 1878267"/>
              <a:gd name="connsiteX10" fmla="*/ 1214370 w 3764586"/>
              <a:gd name="connsiteY10" fmla="*/ 1706182 h 1878267"/>
              <a:gd name="connsiteX11" fmla="*/ 1344188 w 3764586"/>
              <a:gd name="connsiteY11" fmla="*/ 1629844 h 1878267"/>
              <a:gd name="connsiteX12" fmla="*/ 2192535 w 3764586"/>
              <a:gd name="connsiteY12" fmla="*/ 157421 h 1878267"/>
              <a:gd name="connsiteX13" fmla="*/ 2465110 w 3764586"/>
              <a:gd name="connsiteY13" fmla="*/ 0 h 1878267"/>
              <a:gd name="connsiteX14" fmla="*/ 2467698 w 3764586"/>
              <a:gd name="connsiteY14" fmla="*/ 0 h 1878267"/>
              <a:gd name="connsiteX15" fmla="*/ 3153880 w 3764586"/>
              <a:gd name="connsiteY15" fmla="*/ 5607 h 1878267"/>
              <a:gd name="connsiteX16" fmla="*/ 3419986 w 3764586"/>
              <a:gd name="connsiteY16" fmla="*/ 156127 h 1878267"/>
              <a:gd name="connsiteX17" fmla="*/ 3764586 w 3764586"/>
              <a:gd name="connsiteY17" fmla="*/ 721116 h 1878267"/>
              <a:gd name="connsiteX18" fmla="*/ 3626573 w 3764586"/>
              <a:gd name="connsiteY18" fmla="*/ 805218 h 1878267"/>
              <a:gd name="connsiteX19" fmla="*/ 3281973 w 3764586"/>
              <a:gd name="connsiteY19" fmla="*/ 240229 h 1878267"/>
              <a:gd name="connsiteX20" fmla="*/ 3152586 w 3764586"/>
              <a:gd name="connsiteY20" fmla="*/ 166909 h 1878267"/>
              <a:gd name="connsiteX21" fmla="*/ 2466404 w 3764586"/>
              <a:gd name="connsiteY21" fmla="*/ 161302 h 1878267"/>
              <a:gd name="connsiteX22" fmla="*/ 2465110 w 3764586"/>
              <a:gd name="connsiteY22" fmla="*/ 161302 h 1878267"/>
              <a:gd name="connsiteX23" fmla="*/ 2332704 w 3764586"/>
              <a:gd name="connsiteY23" fmla="*/ 237641 h 1878267"/>
              <a:gd name="connsiteX24" fmla="*/ 1484357 w 3764586"/>
              <a:gd name="connsiteY24" fmla="*/ 1710495 h 1878267"/>
              <a:gd name="connsiteX25" fmla="*/ 1217389 w 3764586"/>
              <a:gd name="connsiteY25" fmla="*/ 1867916 h 187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64586" h="1878267">
                <a:moveTo>
                  <a:pt x="1840807" y="656523"/>
                </a:moveTo>
                <a:lnTo>
                  <a:pt x="1851676" y="639816"/>
                </a:lnTo>
                <a:lnTo>
                  <a:pt x="1856129" y="646935"/>
                </a:lnTo>
                <a:close/>
                <a:moveTo>
                  <a:pt x="600644" y="1878267"/>
                </a:moveTo>
                <a:cubicBezTo>
                  <a:pt x="598488" y="1878267"/>
                  <a:pt x="596763" y="1878267"/>
                  <a:pt x="595038" y="1878267"/>
                </a:cubicBezTo>
                <a:cubicBezTo>
                  <a:pt x="478158" y="1878267"/>
                  <a:pt x="372492" y="1814867"/>
                  <a:pt x="317287" y="1711357"/>
                </a:cubicBezTo>
                <a:lnTo>
                  <a:pt x="0" y="1113090"/>
                </a:lnTo>
                <a:lnTo>
                  <a:pt x="137364" y="1027014"/>
                </a:lnTo>
                <a:lnTo>
                  <a:pt x="460044" y="1635450"/>
                </a:lnTo>
                <a:cubicBezTo>
                  <a:pt x="487215" y="1686343"/>
                  <a:pt x="539833" y="1717827"/>
                  <a:pt x="597626" y="1716533"/>
                </a:cubicBezTo>
                <a:lnTo>
                  <a:pt x="1214370" y="1706182"/>
                </a:lnTo>
                <a:cubicBezTo>
                  <a:pt x="1267850" y="1705319"/>
                  <a:pt x="1317448" y="1675992"/>
                  <a:pt x="1344188" y="1629844"/>
                </a:cubicBezTo>
                <a:lnTo>
                  <a:pt x="2192535" y="157421"/>
                </a:lnTo>
                <a:cubicBezTo>
                  <a:pt x="2248603" y="60381"/>
                  <a:pt x="2352975" y="0"/>
                  <a:pt x="2465110" y="0"/>
                </a:cubicBezTo>
                <a:cubicBezTo>
                  <a:pt x="2465973" y="0"/>
                  <a:pt x="2466835" y="0"/>
                  <a:pt x="2467698" y="0"/>
                </a:cubicBezTo>
                <a:lnTo>
                  <a:pt x="3153880" y="5607"/>
                </a:lnTo>
                <a:cubicBezTo>
                  <a:pt x="3263427" y="6470"/>
                  <a:pt x="3362624" y="62968"/>
                  <a:pt x="3419986" y="156127"/>
                </a:cubicBezTo>
                <a:lnTo>
                  <a:pt x="3764586" y="721116"/>
                </a:lnTo>
                <a:lnTo>
                  <a:pt x="3626573" y="805218"/>
                </a:lnTo>
                <a:lnTo>
                  <a:pt x="3281973" y="240229"/>
                </a:lnTo>
                <a:cubicBezTo>
                  <a:pt x="3254370" y="194943"/>
                  <a:pt x="3206066" y="167341"/>
                  <a:pt x="3152586" y="166909"/>
                </a:cubicBezTo>
                <a:lnTo>
                  <a:pt x="2466404" y="161302"/>
                </a:lnTo>
                <a:cubicBezTo>
                  <a:pt x="2465973" y="161302"/>
                  <a:pt x="2465541" y="161302"/>
                  <a:pt x="2465110" y="161302"/>
                </a:cubicBezTo>
                <a:cubicBezTo>
                  <a:pt x="2410768" y="161302"/>
                  <a:pt x="2359875" y="190630"/>
                  <a:pt x="2332704" y="237641"/>
                </a:cubicBezTo>
                <a:lnTo>
                  <a:pt x="1484357" y="1710495"/>
                </a:lnTo>
                <a:cubicBezTo>
                  <a:pt x="1429583" y="1805810"/>
                  <a:pt x="1326936" y="1866191"/>
                  <a:pt x="1217389" y="1867916"/>
                </a:cubicBezTo>
                <a:close/>
              </a:path>
            </a:pathLst>
          </a:custGeom>
          <a:solidFill>
            <a:schemeClr val="accent2"/>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78E37733-DA6C-49D9-A371-24D75772D672}"/>
              </a:ext>
            </a:extLst>
          </p:cNvPr>
          <p:cNvGrpSpPr/>
          <p:nvPr/>
        </p:nvGrpSpPr>
        <p:grpSpPr>
          <a:xfrm>
            <a:off x="1259344" y="4131280"/>
            <a:ext cx="1979046" cy="589521"/>
            <a:chOff x="662404" y="4636435"/>
            <a:chExt cx="1728192" cy="589521"/>
          </a:xfrm>
        </p:grpSpPr>
        <p:sp>
          <p:nvSpPr>
            <p:cNvPr id="11" name="TextBox 10">
              <a:extLst>
                <a:ext uri="{FF2B5EF4-FFF2-40B4-BE49-F238E27FC236}">
                  <a16:creationId xmlns:a16="http://schemas.microsoft.com/office/drawing/2014/main" id="{5EF97CBA-5B3B-4C68-9B96-B6C501629BE4}"/>
                </a:ext>
              </a:extLst>
            </p:cNvPr>
            <p:cNvSpPr txBox="1"/>
            <p:nvPr/>
          </p:nvSpPr>
          <p:spPr>
            <a:xfrm>
              <a:off x="662404" y="4636435"/>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Genetic Operator</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6BEC0393-DB04-4478-ACCA-9E443CD9F6DA}"/>
                </a:ext>
              </a:extLst>
            </p:cNvPr>
            <p:cNvSpPr txBox="1"/>
            <p:nvPr/>
          </p:nvSpPr>
          <p:spPr>
            <a:xfrm>
              <a:off x="662404"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C6E1FAFC-9F91-4FD8-A3A0-2AE367E76C3E}"/>
              </a:ext>
            </a:extLst>
          </p:cNvPr>
          <p:cNvGrpSpPr/>
          <p:nvPr/>
        </p:nvGrpSpPr>
        <p:grpSpPr>
          <a:xfrm>
            <a:off x="7026640" y="4125019"/>
            <a:ext cx="2112051" cy="589521"/>
            <a:chOff x="5202982" y="2341496"/>
            <a:chExt cx="1844338" cy="589521"/>
          </a:xfrm>
        </p:grpSpPr>
        <p:sp>
          <p:nvSpPr>
            <p:cNvPr id="14" name="TextBox 13">
              <a:extLst>
                <a:ext uri="{FF2B5EF4-FFF2-40B4-BE49-F238E27FC236}">
                  <a16:creationId xmlns:a16="http://schemas.microsoft.com/office/drawing/2014/main" id="{9E9AC489-1F95-49E0-B0E2-1A3A99F0A101}"/>
                </a:ext>
              </a:extLst>
            </p:cNvPr>
            <p:cNvSpPr txBox="1"/>
            <p:nvPr/>
          </p:nvSpPr>
          <p:spPr>
            <a:xfrm>
              <a:off x="5319128" y="2341496"/>
              <a:ext cx="1728192" cy="307777"/>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Mutation Type</a:t>
              </a:r>
              <a:endParaRPr lang="ko-KR" altLang="en-US" sz="1400" b="1" dirty="0">
                <a:solidFill>
                  <a:schemeClr val="accent3"/>
                </a:solidFill>
                <a:cs typeface="Arial" pitchFamily="34" charset="0"/>
              </a:endParaRPr>
            </a:p>
          </p:txBody>
        </p:sp>
        <p:sp>
          <p:nvSpPr>
            <p:cNvPr id="15" name="TextBox 14">
              <a:extLst>
                <a:ext uri="{FF2B5EF4-FFF2-40B4-BE49-F238E27FC236}">
                  <a16:creationId xmlns:a16="http://schemas.microsoft.com/office/drawing/2014/main" id="{1E3AA391-A585-4D07-94B7-6EB0E16CA4FD}"/>
                </a:ext>
              </a:extLst>
            </p:cNvPr>
            <p:cNvSpPr txBox="1"/>
            <p:nvPr/>
          </p:nvSpPr>
          <p:spPr>
            <a:xfrm>
              <a:off x="5202982" y="2654018"/>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8214AAB3-B546-476F-978D-962589248DF9}"/>
              </a:ext>
            </a:extLst>
          </p:cNvPr>
          <p:cNvGrpSpPr/>
          <p:nvPr/>
        </p:nvGrpSpPr>
        <p:grpSpPr>
          <a:xfrm>
            <a:off x="3181776" y="4129139"/>
            <a:ext cx="1979046" cy="589521"/>
            <a:chOff x="2175930" y="2341496"/>
            <a:chExt cx="1728192" cy="589521"/>
          </a:xfrm>
        </p:grpSpPr>
        <p:sp>
          <p:nvSpPr>
            <p:cNvPr id="17" name="TextBox 16">
              <a:extLst>
                <a:ext uri="{FF2B5EF4-FFF2-40B4-BE49-F238E27FC236}">
                  <a16:creationId xmlns:a16="http://schemas.microsoft.com/office/drawing/2014/main" id="{84600BF6-BA02-4BB4-BE98-9E5B35C5AEBC}"/>
                </a:ext>
              </a:extLst>
            </p:cNvPr>
            <p:cNvSpPr txBox="1"/>
            <p:nvPr/>
          </p:nvSpPr>
          <p:spPr>
            <a:xfrm>
              <a:off x="2175930" y="2341496"/>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Selection Type</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89343FD4-9AD8-42C7-B39D-EE69D0D6CDE4}"/>
                </a:ext>
              </a:extLst>
            </p:cNvPr>
            <p:cNvSpPr txBox="1"/>
            <p:nvPr/>
          </p:nvSpPr>
          <p:spPr>
            <a:xfrm>
              <a:off x="2175930" y="2654018"/>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AD802973-CD78-46B9-8721-A1A4A12782DA}"/>
              </a:ext>
            </a:extLst>
          </p:cNvPr>
          <p:cNvGrpSpPr/>
          <p:nvPr/>
        </p:nvGrpSpPr>
        <p:grpSpPr>
          <a:xfrm>
            <a:off x="5104208" y="4131280"/>
            <a:ext cx="1979046" cy="589521"/>
            <a:chOff x="3689456" y="4636435"/>
            <a:chExt cx="1728192" cy="589521"/>
          </a:xfrm>
        </p:grpSpPr>
        <p:sp>
          <p:nvSpPr>
            <p:cNvPr id="20" name="TextBox 19">
              <a:extLst>
                <a:ext uri="{FF2B5EF4-FFF2-40B4-BE49-F238E27FC236}">
                  <a16:creationId xmlns:a16="http://schemas.microsoft.com/office/drawing/2014/main" id="{27505FDC-0723-43E8-B85C-8BF4EBC1C053}"/>
                </a:ext>
              </a:extLst>
            </p:cNvPr>
            <p:cNvSpPr txBox="1"/>
            <p:nvPr/>
          </p:nvSpPr>
          <p:spPr>
            <a:xfrm>
              <a:off x="3689456" y="4636435"/>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Crossover Type</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F5AFFDE9-9871-4DCB-B4DB-F38E20485AE1}"/>
                </a:ext>
              </a:extLst>
            </p:cNvPr>
            <p:cNvSpPr txBox="1"/>
            <p:nvPr/>
          </p:nvSpPr>
          <p:spPr>
            <a:xfrm>
              <a:off x="3689456"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04B874D8-5ED1-4D49-B7D4-83A96A808021}"/>
              </a:ext>
            </a:extLst>
          </p:cNvPr>
          <p:cNvGrpSpPr/>
          <p:nvPr/>
        </p:nvGrpSpPr>
        <p:grpSpPr>
          <a:xfrm>
            <a:off x="8949073" y="4131280"/>
            <a:ext cx="1979046" cy="589521"/>
            <a:chOff x="6716509" y="4636435"/>
            <a:chExt cx="1728192" cy="589521"/>
          </a:xfrm>
        </p:grpSpPr>
        <p:sp>
          <p:nvSpPr>
            <p:cNvPr id="23" name="TextBox 22">
              <a:extLst>
                <a:ext uri="{FF2B5EF4-FFF2-40B4-BE49-F238E27FC236}">
                  <a16:creationId xmlns:a16="http://schemas.microsoft.com/office/drawing/2014/main" id="{B72ED072-4373-4F16-BAAA-2F7FF6BED369}"/>
                </a:ext>
              </a:extLst>
            </p:cNvPr>
            <p:cNvSpPr txBox="1"/>
            <p:nvPr/>
          </p:nvSpPr>
          <p:spPr>
            <a:xfrm>
              <a:off x="6716509" y="4636435"/>
              <a:ext cx="1728192" cy="307777"/>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Mutation Transducer</a:t>
              </a:r>
              <a:endParaRPr lang="ko-KR" altLang="en-US" sz="1400" b="1" dirty="0">
                <a:solidFill>
                  <a:schemeClr val="accent3"/>
                </a:solidFill>
                <a:cs typeface="Arial" pitchFamily="34" charset="0"/>
              </a:endParaRPr>
            </a:p>
          </p:txBody>
        </p:sp>
        <p:sp>
          <p:nvSpPr>
            <p:cNvPr id="24" name="TextBox 23">
              <a:extLst>
                <a:ext uri="{FF2B5EF4-FFF2-40B4-BE49-F238E27FC236}">
                  <a16:creationId xmlns:a16="http://schemas.microsoft.com/office/drawing/2014/main" id="{A4E8EE09-ADE8-4D2B-B3BD-792F81A4DFFD}"/>
                </a:ext>
              </a:extLst>
            </p:cNvPr>
            <p:cNvSpPr txBox="1"/>
            <p:nvPr/>
          </p:nvSpPr>
          <p:spPr>
            <a:xfrm>
              <a:off x="6716509"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pic>
        <p:nvPicPr>
          <p:cNvPr id="36" name="Picture 35" descr="A picture containing clock, drawing&#10;&#10;Description automatically generated">
            <a:extLst>
              <a:ext uri="{FF2B5EF4-FFF2-40B4-BE49-F238E27FC236}">
                <a16:creationId xmlns:a16="http://schemas.microsoft.com/office/drawing/2014/main" id="{17C308C1-8600-4222-A998-3B80EB6AE4BB}"/>
              </a:ext>
            </a:extLst>
          </p:cNvPr>
          <p:cNvPicPr>
            <a:picLocks noChangeAspect="1"/>
          </p:cNvPicPr>
          <p:nvPr/>
        </p:nvPicPr>
        <p:blipFill rotWithShape="1">
          <a:blip r:embed="rId3">
            <a:extLst>
              <a:ext uri="{28A0092B-C50C-407E-A947-70E740481C1C}">
                <a14:useLocalDpi xmlns:a14="http://schemas.microsoft.com/office/drawing/2010/main" val="0"/>
              </a:ext>
            </a:extLst>
          </a:blip>
          <a:srcRect r="88789"/>
          <a:stretch/>
        </p:blipFill>
        <p:spPr>
          <a:xfrm>
            <a:off x="7083128" y="2074396"/>
            <a:ext cx="430581" cy="1877731"/>
          </a:xfrm>
          <a:prstGeom prst="rect">
            <a:avLst/>
          </a:prstGeom>
        </p:spPr>
      </p:pic>
      <p:pic>
        <p:nvPicPr>
          <p:cNvPr id="44" name="Graphic 43" descr="Network">
            <a:extLst>
              <a:ext uri="{FF2B5EF4-FFF2-40B4-BE49-F238E27FC236}">
                <a16:creationId xmlns:a16="http://schemas.microsoft.com/office/drawing/2014/main" id="{0B88FFE7-E075-4212-A546-E6B1E2CEA9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1057" y="2533809"/>
            <a:ext cx="914400" cy="914400"/>
          </a:xfrm>
          <a:prstGeom prst="rect">
            <a:avLst/>
          </a:prstGeom>
        </p:spPr>
      </p:pic>
      <p:pic>
        <p:nvPicPr>
          <p:cNvPr id="48" name="Graphic 47" descr="Plug">
            <a:extLst>
              <a:ext uri="{FF2B5EF4-FFF2-40B4-BE49-F238E27FC236}">
                <a16:creationId xmlns:a16="http://schemas.microsoft.com/office/drawing/2014/main" id="{5800C8F6-AB61-4141-97A9-2960B550F7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32113" y="2520891"/>
            <a:ext cx="914400" cy="914400"/>
          </a:xfrm>
          <a:prstGeom prst="rect">
            <a:avLst/>
          </a:prstGeom>
        </p:spPr>
      </p:pic>
      <p:pic>
        <p:nvPicPr>
          <p:cNvPr id="50" name="Graphic 49" descr="Mathematics">
            <a:extLst>
              <a:ext uri="{FF2B5EF4-FFF2-40B4-BE49-F238E27FC236}">
                <a16:creationId xmlns:a16="http://schemas.microsoft.com/office/drawing/2014/main" id="{E6284F50-0C8D-45B8-8D74-71010B2AD0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43518" y="2593580"/>
            <a:ext cx="914400" cy="914400"/>
          </a:xfrm>
          <a:prstGeom prst="rect">
            <a:avLst/>
          </a:prstGeom>
        </p:spPr>
      </p:pic>
      <p:pic>
        <p:nvPicPr>
          <p:cNvPr id="52" name="Graphic 51" descr="Arrow Horizontal U turn">
            <a:extLst>
              <a:ext uri="{FF2B5EF4-FFF2-40B4-BE49-F238E27FC236}">
                <a16:creationId xmlns:a16="http://schemas.microsoft.com/office/drawing/2014/main" id="{5EDB170D-7A71-411B-85A2-5C75FEBDA4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34082" y="2514600"/>
            <a:ext cx="914400" cy="914400"/>
          </a:xfrm>
          <a:prstGeom prst="rect">
            <a:avLst/>
          </a:prstGeom>
        </p:spPr>
      </p:pic>
      <p:pic>
        <p:nvPicPr>
          <p:cNvPr id="54" name="Picture 53" descr="A close up of a logo&#10;&#10;Description automatically generated">
            <a:extLst>
              <a:ext uri="{FF2B5EF4-FFF2-40B4-BE49-F238E27FC236}">
                <a16:creationId xmlns:a16="http://schemas.microsoft.com/office/drawing/2014/main" id="{A177C088-1500-484E-A00F-31D4E9F71DF4}"/>
              </a:ext>
            </a:extLst>
          </p:cNvPr>
          <p:cNvPicPr>
            <a:picLocks noChangeAspect="1"/>
          </p:cNvPicPr>
          <p:nvPr/>
        </p:nvPicPr>
        <p:blipFill>
          <a:blip r:embed="rId12" cstate="print">
            <a:clrChange>
              <a:clrFrom>
                <a:srgbClr val="000000">
                  <a:alpha val="0"/>
                </a:srgbClr>
              </a:clrFrom>
              <a:clrTo>
                <a:srgbClr val="000000">
                  <a:alpha val="0"/>
                </a:srgbClr>
              </a:clrTo>
            </a:clrChange>
            <a:alphaModFix/>
            <a:duotone>
              <a:schemeClr val="accent4">
                <a:shade val="45000"/>
                <a:satMod val="135000"/>
              </a:schemeClr>
              <a:prstClr val="white"/>
            </a:duotone>
            <a:extLst>
              <a:ext uri="{BEBA8EAE-BF5A-486C-A8C5-ECC9F3942E4B}">
                <a14:imgProps xmlns:a14="http://schemas.microsoft.com/office/drawing/2010/main">
                  <a14:imgLayer r:embed="rId13">
                    <a14:imgEffect>
                      <a14:colorTemperature colorTemp="1623"/>
                    </a14:imgEffect>
                  </a14:imgLayer>
                </a14:imgProps>
              </a:ext>
              <a:ext uri="{28A0092B-C50C-407E-A947-70E740481C1C}">
                <a14:useLocalDpi xmlns:a14="http://schemas.microsoft.com/office/drawing/2010/main" val="0"/>
              </a:ext>
            </a:extLst>
          </a:blip>
          <a:stretch>
            <a:fillRect/>
          </a:stretch>
        </p:blipFill>
        <p:spPr>
          <a:xfrm>
            <a:off x="5663550" y="2593580"/>
            <a:ext cx="920326" cy="920326"/>
          </a:xfrm>
          <a:prstGeom prst="rect">
            <a:avLst/>
          </a:prstGeom>
          <a:noFill/>
        </p:spPr>
      </p:pic>
      <p:grpSp>
        <p:nvGrpSpPr>
          <p:cNvPr id="31" name="Group 30">
            <a:extLst>
              <a:ext uri="{FF2B5EF4-FFF2-40B4-BE49-F238E27FC236}">
                <a16:creationId xmlns:a16="http://schemas.microsoft.com/office/drawing/2014/main" id="{1CF5A3A5-3D39-4BB4-9E0D-284DE6E9915E}"/>
              </a:ext>
            </a:extLst>
          </p:cNvPr>
          <p:cNvGrpSpPr/>
          <p:nvPr/>
        </p:nvGrpSpPr>
        <p:grpSpPr>
          <a:xfrm>
            <a:off x="3179152" y="4125019"/>
            <a:ext cx="1979046" cy="589521"/>
            <a:chOff x="2175930" y="2341496"/>
            <a:chExt cx="1728192" cy="589521"/>
          </a:xfrm>
        </p:grpSpPr>
        <p:sp>
          <p:nvSpPr>
            <p:cNvPr id="33" name="TextBox 32">
              <a:extLst>
                <a:ext uri="{FF2B5EF4-FFF2-40B4-BE49-F238E27FC236}">
                  <a16:creationId xmlns:a16="http://schemas.microsoft.com/office/drawing/2014/main" id="{C29D4DBE-C32C-4134-B897-7731A9AFE532}"/>
                </a:ext>
              </a:extLst>
            </p:cNvPr>
            <p:cNvSpPr txBox="1"/>
            <p:nvPr/>
          </p:nvSpPr>
          <p:spPr>
            <a:xfrm>
              <a:off x="2175930" y="2341496"/>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Selection Type</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573E40FB-4038-4265-B485-A464DBEE262B}"/>
                </a:ext>
              </a:extLst>
            </p:cNvPr>
            <p:cNvSpPr txBox="1"/>
            <p:nvPr/>
          </p:nvSpPr>
          <p:spPr>
            <a:xfrm>
              <a:off x="2175930" y="2654018"/>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DAC0EA1E-4A12-4B0A-9BE8-0DAE8406CF3F}"/>
              </a:ext>
            </a:extLst>
          </p:cNvPr>
          <p:cNvGrpSpPr/>
          <p:nvPr/>
        </p:nvGrpSpPr>
        <p:grpSpPr>
          <a:xfrm>
            <a:off x="5101584" y="4127160"/>
            <a:ext cx="1979046" cy="589521"/>
            <a:chOff x="3689456" y="4636435"/>
            <a:chExt cx="1728192" cy="589521"/>
          </a:xfrm>
        </p:grpSpPr>
        <p:sp>
          <p:nvSpPr>
            <p:cNvPr id="37" name="TextBox 36">
              <a:extLst>
                <a:ext uri="{FF2B5EF4-FFF2-40B4-BE49-F238E27FC236}">
                  <a16:creationId xmlns:a16="http://schemas.microsoft.com/office/drawing/2014/main" id="{E134395F-2556-4360-95DC-9DAC8538A483}"/>
                </a:ext>
              </a:extLst>
            </p:cNvPr>
            <p:cNvSpPr txBox="1"/>
            <p:nvPr/>
          </p:nvSpPr>
          <p:spPr>
            <a:xfrm>
              <a:off x="3689456" y="4636435"/>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Crossover Type</a:t>
              </a:r>
              <a:endParaRPr lang="ko-KR" altLang="en-US" sz="14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BF064835-E313-47F2-88EC-BA9E5AEDBB03}"/>
                </a:ext>
              </a:extLst>
            </p:cNvPr>
            <p:cNvSpPr txBox="1"/>
            <p:nvPr/>
          </p:nvSpPr>
          <p:spPr>
            <a:xfrm>
              <a:off x="3689456"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pic>
        <p:nvPicPr>
          <p:cNvPr id="39" name="Graphic 38" descr="Plug">
            <a:extLst>
              <a:ext uri="{FF2B5EF4-FFF2-40B4-BE49-F238E27FC236}">
                <a16:creationId xmlns:a16="http://schemas.microsoft.com/office/drawing/2014/main" id="{460CA6FD-A2B6-4C39-8800-1A2FD02DEDB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29489" y="2516771"/>
            <a:ext cx="914400" cy="914400"/>
          </a:xfrm>
          <a:prstGeom prst="rect">
            <a:avLst/>
          </a:prstGeom>
        </p:spPr>
      </p:pic>
      <p:pic>
        <p:nvPicPr>
          <p:cNvPr id="40" name="Picture 39" descr="A close up of a logo&#10;&#10;Description automatically generated">
            <a:extLst>
              <a:ext uri="{FF2B5EF4-FFF2-40B4-BE49-F238E27FC236}">
                <a16:creationId xmlns:a16="http://schemas.microsoft.com/office/drawing/2014/main" id="{6E593B58-50AE-4717-BA43-F0078C862BC2}"/>
              </a:ext>
            </a:extLst>
          </p:cNvPr>
          <p:cNvPicPr>
            <a:picLocks noChangeAspect="1"/>
          </p:cNvPicPr>
          <p:nvPr/>
        </p:nvPicPr>
        <p:blipFill>
          <a:blip r:embed="rId12" cstate="print">
            <a:clrChange>
              <a:clrFrom>
                <a:srgbClr val="000000">
                  <a:alpha val="0"/>
                </a:srgbClr>
              </a:clrFrom>
              <a:clrTo>
                <a:srgbClr val="000000">
                  <a:alpha val="0"/>
                </a:srgbClr>
              </a:clrTo>
            </a:clrChange>
            <a:alphaModFix/>
            <a:duotone>
              <a:schemeClr val="accent4">
                <a:shade val="45000"/>
                <a:satMod val="135000"/>
              </a:schemeClr>
              <a:prstClr val="white"/>
            </a:duotone>
            <a:extLst>
              <a:ext uri="{BEBA8EAE-BF5A-486C-A8C5-ECC9F3942E4B}">
                <a14:imgProps xmlns:a14="http://schemas.microsoft.com/office/drawing/2010/main">
                  <a14:imgLayer r:embed="rId13">
                    <a14:imgEffect>
                      <a14:colorTemperature colorTemp="1623"/>
                    </a14:imgEffect>
                  </a14:imgLayer>
                </a14:imgProps>
              </a:ext>
              <a:ext uri="{28A0092B-C50C-407E-A947-70E740481C1C}">
                <a14:useLocalDpi xmlns:a14="http://schemas.microsoft.com/office/drawing/2010/main" val="0"/>
              </a:ext>
            </a:extLst>
          </a:blip>
          <a:stretch>
            <a:fillRect/>
          </a:stretch>
        </p:blipFill>
        <p:spPr>
          <a:xfrm>
            <a:off x="5660926" y="2589460"/>
            <a:ext cx="920326" cy="920326"/>
          </a:xfrm>
          <a:prstGeom prst="rect">
            <a:avLst/>
          </a:prstGeom>
          <a:noFill/>
        </p:spPr>
      </p:pic>
      <p:sp>
        <p:nvSpPr>
          <p:cNvPr id="41" name="TextBox 40">
            <a:extLst>
              <a:ext uri="{FF2B5EF4-FFF2-40B4-BE49-F238E27FC236}">
                <a16:creationId xmlns:a16="http://schemas.microsoft.com/office/drawing/2014/main" id="{7F9A88B4-DE94-45FD-A83F-448AF2748BDB}"/>
              </a:ext>
            </a:extLst>
          </p:cNvPr>
          <p:cNvSpPr txBox="1"/>
          <p:nvPr/>
        </p:nvSpPr>
        <p:spPr>
          <a:xfrm>
            <a:off x="106168" y="6375866"/>
            <a:ext cx="557878" cy="369332"/>
          </a:xfrm>
          <a:prstGeom prst="rect">
            <a:avLst/>
          </a:prstGeom>
          <a:noFill/>
        </p:spPr>
        <p:txBody>
          <a:bodyPr wrap="square" rtlCol="0">
            <a:spAutoFit/>
          </a:bodyPr>
          <a:lstStyle/>
          <a:p>
            <a:r>
              <a:rPr lang="en-GB" dirty="0"/>
              <a:t>15</a:t>
            </a:r>
          </a:p>
        </p:txBody>
      </p:sp>
    </p:spTree>
    <p:extLst>
      <p:ext uri="{BB962C8B-B14F-4D97-AF65-F5344CB8AC3E}">
        <p14:creationId xmlns:p14="http://schemas.microsoft.com/office/powerpoint/2010/main" val="274149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62470" y="2511176"/>
            <a:ext cx="6383588" cy="1569660"/>
          </a:xfrm>
          <a:prstGeom prst="rect">
            <a:avLst/>
          </a:prstGeom>
          <a:noFill/>
        </p:spPr>
        <p:txBody>
          <a:bodyPr wrap="square" rtlCol="0" anchor="ctr">
            <a:spAutoFit/>
          </a:bodyPr>
          <a:lstStyle/>
          <a:p>
            <a:r>
              <a:rPr lang="en-US" altLang="ko-KR" sz="4800" dirty="0">
                <a:solidFill>
                  <a:schemeClr val="bg1"/>
                </a:solidFill>
                <a:cs typeface="Arial" pitchFamily="34" charset="0"/>
              </a:rPr>
              <a:t>Parameter Optimisation</a:t>
            </a:r>
            <a:endParaRPr lang="ko-KR" altLang="en-US" sz="4800" dirty="0">
              <a:solidFill>
                <a:schemeClr val="bg1"/>
              </a:solidFill>
              <a:cs typeface="Arial" pitchFamily="34" charset="0"/>
            </a:endParaRPr>
          </a:p>
        </p:txBody>
      </p:sp>
      <p:grpSp>
        <p:nvGrpSpPr>
          <p:cNvPr id="7" name="Group 6">
            <a:extLst>
              <a:ext uri="{FF2B5EF4-FFF2-40B4-BE49-F238E27FC236}">
                <a16:creationId xmlns:a16="http://schemas.microsoft.com/office/drawing/2014/main" id="{7A380AE6-32D9-47BE-920F-9E29276D3163}"/>
              </a:ext>
            </a:extLst>
          </p:cNvPr>
          <p:cNvGrpSpPr/>
          <p:nvPr/>
        </p:nvGrpSpPr>
        <p:grpSpPr>
          <a:xfrm>
            <a:off x="3187878" y="2687888"/>
            <a:ext cx="1539374" cy="1482224"/>
            <a:chOff x="3554663" y="2792663"/>
            <a:chExt cx="1539374" cy="1482224"/>
          </a:xfrm>
        </p:grpSpPr>
        <p:sp>
          <p:nvSpPr>
            <p:cNvPr id="2" name="Rectangle 1">
              <a:extLst>
                <a:ext uri="{FF2B5EF4-FFF2-40B4-BE49-F238E27FC236}">
                  <a16:creationId xmlns:a16="http://schemas.microsoft.com/office/drawing/2014/main" id="{3E747A1D-AA00-41CD-BD45-9775D5E85F8B}"/>
                </a:ext>
              </a:extLst>
            </p:cNvPr>
            <p:cNvSpPr/>
            <p:nvPr/>
          </p:nvSpPr>
          <p:spPr>
            <a:xfrm>
              <a:off x="3762375" y="2990850"/>
              <a:ext cx="1143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Half Frame 2">
              <a:extLst>
                <a:ext uri="{FF2B5EF4-FFF2-40B4-BE49-F238E27FC236}">
                  <a16:creationId xmlns:a16="http://schemas.microsoft.com/office/drawing/2014/main" id="{FFA0684A-8679-4C0F-AB80-DF2DD6A90EA2}"/>
                </a:ext>
              </a:extLst>
            </p:cNvPr>
            <p:cNvSpPr/>
            <p:nvPr/>
          </p:nvSpPr>
          <p:spPr>
            <a:xfrm>
              <a:off x="3554663" y="279266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Half Frame 5">
              <a:extLst>
                <a:ext uri="{FF2B5EF4-FFF2-40B4-BE49-F238E27FC236}">
                  <a16:creationId xmlns:a16="http://schemas.microsoft.com/office/drawing/2014/main" id="{D34A0230-EE78-4651-BF34-34C31F3EA041}"/>
                </a:ext>
              </a:extLst>
            </p:cNvPr>
            <p:cNvSpPr/>
            <p:nvPr/>
          </p:nvSpPr>
          <p:spPr>
            <a:xfrm rot="10800000">
              <a:off x="4457700" y="363855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8" name="Graphic 7" descr="Circles with arrows">
            <a:extLst>
              <a:ext uri="{FF2B5EF4-FFF2-40B4-BE49-F238E27FC236}">
                <a16:creationId xmlns:a16="http://schemas.microsoft.com/office/drawing/2014/main" id="{058A0AFC-B2DB-415D-B1B1-9CA80D32E7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9890" y="2971800"/>
            <a:ext cx="914400" cy="914400"/>
          </a:xfrm>
          <a:prstGeom prst="rect">
            <a:avLst/>
          </a:prstGeom>
        </p:spPr>
      </p:pic>
    </p:spTree>
    <p:extLst>
      <p:ext uri="{BB962C8B-B14F-4D97-AF65-F5344CB8AC3E}">
        <p14:creationId xmlns:p14="http://schemas.microsoft.com/office/powerpoint/2010/main" val="37143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Online Tuning in RHEA</a:t>
            </a:r>
          </a:p>
        </p:txBody>
      </p:sp>
      <p:grpSp>
        <p:nvGrpSpPr>
          <p:cNvPr id="10" name="Group 9">
            <a:extLst>
              <a:ext uri="{FF2B5EF4-FFF2-40B4-BE49-F238E27FC236}">
                <a16:creationId xmlns:a16="http://schemas.microsoft.com/office/drawing/2014/main" id="{08DA0FE4-6C29-4AFB-BD40-D7F2EEDCCAD1}"/>
              </a:ext>
            </a:extLst>
          </p:cNvPr>
          <p:cNvGrpSpPr/>
          <p:nvPr/>
        </p:nvGrpSpPr>
        <p:grpSpPr>
          <a:xfrm>
            <a:off x="391926" y="3110520"/>
            <a:ext cx="10294005" cy="3504108"/>
            <a:chOff x="391926" y="1189122"/>
            <a:chExt cx="10294005" cy="3504108"/>
          </a:xfrm>
        </p:grpSpPr>
        <p:sp>
          <p:nvSpPr>
            <p:cNvPr id="3" name="Rectangle: Top Corners One Rounded and One Snipped 2">
              <a:extLst>
                <a:ext uri="{FF2B5EF4-FFF2-40B4-BE49-F238E27FC236}">
                  <a16:creationId xmlns:a16="http://schemas.microsoft.com/office/drawing/2014/main" id="{2210647D-2B49-40DE-B126-B57181C0BD1A}"/>
                </a:ext>
              </a:extLst>
            </p:cNvPr>
            <p:cNvSpPr/>
            <p:nvPr/>
          </p:nvSpPr>
          <p:spPr>
            <a:xfrm>
              <a:off x="391926" y="2005445"/>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00" dirty="0">
                  <a:solidFill>
                    <a:schemeClr val="accent4"/>
                  </a:solidFill>
                </a:rPr>
                <a:t>a</a:t>
              </a:r>
              <a:r>
                <a:rPr lang="en-GB" sz="1300" baseline="-25000" dirty="0">
                  <a:solidFill>
                    <a:schemeClr val="accent4"/>
                  </a:solidFill>
                </a:rPr>
                <a:t>1</a:t>
              </a:r>
              <a:r>
                <a:rPr lang="en-GB" sz="1300" dirty="0">
                  <a:solidFill>
                    <a:schemeClr val="accent4"/>
                  </a:solidFill>
                </a:rPr>
                <a:t>, a</a:t>
              </a:r>
              <a:r>
                <a:rPr lang="en-GB" sz="1300" baseline="-25000" dirty="0">
                  <a:solidFill>
                    <a:schemeClr val="accent4"/>
                  </a:solidFill>
                </a:rPr>
                <a:t>2</a:t>
              </a:r>
              <a:r>
                <a:rPr lang="en-GB" sz="1300" dirty="0">
                  <a:solidFill>
                    <a:schemeClr val="accent4"/>
                  </a:solidFill>
                </a:rPr>
                <a:t>, a</a:t>
              </a:r>
              <a:r>
                <a:rPr lang="en-GB" sz="1300" baseline="-25000" dirty="0">
                  <a:solidFill>
                    <a:schemeClr val="accent4"/>
                  </a:solidFill>
                </a:rPr>
                <a:t>3</a:t>
              </a:r>
              <a:r>
                <a:rPr lang="en-GB" sz="1300" dirty="0">
                  <a:solidFill>
                    <a:schemeClr val="accent4"/>
                  </a:solidFill>
                </a:rPr>
                <a:t>,</a:t>
              </a:r>
              <a:r>
                <a:rPr lang="en-GB" sz="1300" baseline="-25000" dirty="0">
                  <a:solidFill>
                    <a:schemeClr val="accent4"/>
                  </a:solidFill>
                </a:rPr>
                <a:t> </a:t>
              </a:r>
              <a:r>
                <a:rPr lang="en-GB" sz="1300" dirty="0">
                  <a:solidFill>
                    <a:schemeClr val="accent4"/>
                  </a:solidFill>
                </a:rPr>
                <a:t>a</a:t>
              </a:r>
              <a:r>
                <a:rPr lang="en-GB" sz="1300" baseline="-25000" dirty="0">
                  <a:solidFill>
                    <a:schemeClr val="accent4"/>
                  </a:solidFill>
                </a:rPr>
                <a:t>4</a:t>
              </a:r>
            </a:p>
            <a:p>
              <a:pPr algn="ctr"/>
              <a:r>
                <a:rPr lang="en-GB" sz="1300" dirty="0">
                  <a:solidFill>
                    <a:schemeClr val="accent1">
                      <a:lumMod val="75000"/>
                    </a:schemeClr>
                  </a:solidFill>
                </a:rPr>
                <a:t>b</a:t>
              </a:r>
              <a:r>
                <a:rPr lang="en-GB" sz="1300" baseline="-25000" dirty="0">
                  <a:solidFill>
                    <a:schemeClr val="accent1">
                      <a:lumMod val="75000"/>
                    </a:schemeClr>
                  </a:solidFill>
                </a:rPr>
                <a:t>1</a:t>
              </a:r>
              <a:r>
                <a:rPr lang="en-GB" sz="1300" dirty="0">
                  <a:solidFill>
                    <a:schemeClr val="accent1">
                      <a:lumMod val="75000"/>
                    </a:schemeClr>
                  </a:solidFill>
                </a:rPr>
                <a:t>, b</a:t>
              </a:r>
              <a:r>
                <a:rPr lang="en-GB" sz="1300" baseline="-25000" dirty="0">
                  <a:solidFill>
                    <a:schemeClr val="accent1">
                      <a:lumMod val="75000"/>
                    </a:schemeClr>
                  </a:solidFill>
                </a:rPr>
                <a:t>2</a:t>
              </a:r>
              <a:r>
                <a:rPr lang="en-GB" sz="1300" dirty="0">
                  <a:solidFill>
                    <a:schemeClr val="accent1">
                      <a:lumMod val="75000"/>
                    </a:schemeClr>
                  </a:solidFill>
                </a:rPr>
                <a:t>, b</a:t>
              </a:r>
              <a:r>
                <a:rPr lang="en-GB" sz="1300" baseline="-25000" dirty="0">
                  <a:solidFill>
                    <a:schemeClr val="accent1">
                      <a:lumMod val="75000"/>
                    </a:schemeClr>
                  </a:solidFill>
                </a:rPr>
                <a:t>3</a:t>
              </a:r>
              <a:r>
                <a:rPr lang="en-GB" sz="1300" dirty="0">
                  <a:solidFill>
                    <a:schemeClr val="accent1">
                      <a:lumMod val="75000"/>
                    </a:schemeClr>
                  </a:solidFill>
                </a:rPr>
                <a:t>,</a:t>
              </a:r>
              <a:r>
                <a:rPr lang="en-GB" sz="1300" baseline="-25000" dirty="0">
                  <a:solidFill>
                    <a:schemeClr val="accent1">
                      <a:lumMod val="75000"/>
                    </a:schemeClr>
                  </a:solidFill>
                </a:rPr>
                <a:t> </a:t>
              </a:r>
              <a:r>
                <a:rPr lang="en-GB" sz="1300" dirty="0">
                  <a:solidFill>
                    <a:schemeClr val="accent1">
                      <a:lumMod val="75000"/>
                    </a:schemeClr>
                  </a:solidFill>
                </a:rPr>
                <a:t>b</a:t>
              </a:r>
              <a:r>
                <a:rPr lang="en-GB" sz="1300" baseline="-25000" dirty="0">
                  <a:solidFill>
                    <a:schemeClr val="accent1">
                      <a:lumMod val="75000"/>
                    </a:schemeClr>
                  </a:solidFill>
                </a:rPr>
                <a:t>4</a:t>
              </a:r>
              <a:endParaRPr lang="en-GB" sz="1300" dirty="0">
                <a:solidFill>
                  <a:schemeClr val="accent1">
                    <a:lumMod val="75000"/>
                  </a:schemeClr>
                </a:solidFill>
              </a:endParaRPr>
            </a:p>
            <a:p>
              <a:pPr algn="ctr"/>
              <a:r>
                <a:rPr lang="en-GB" sz="1300" dirty="0">
                  <a:solidFill>
                    <a:srgbClr val="E93C0D"/>
                  </a:solidFill>
                </a:rPr>
                <a:t>c</a:t>
              </a:r>
              <a:r>
                <a:rPr lang="en-GB" sz="1300" baseline="-25000" dirty="0">
                  <a:solidFill>
                    <a:srgbClr val="E93C0D"/>
                  </a:solidFill>
                </a:rPr>
                <a:t>1</a:t>
              </a:r>
              <a:r>
                <a:rPr lang="en-GB" sz="1300" dirty="0">
                  <a:solidFill>
                    <a:srgbClr val="E93C0D"/>
                  </a:solidFill>
                </a:rPr>
                <a:t>, c</a:t>
              </a:r>
              <a:r>
                <a:rPr lang="en-GB" sz="1300" baseline="-25000" dirty="0">
                  <a:solidFill>
                    <a:srgbClr val="E93C0D"/>
                  </a:solidFill>
                </a:rPr>
                <a:t>2</a:t>
              </a:r>
              <a:r>
                <a:rPr lang="en-GB" sz="1300" dirty="0">
                  <a:solidFill>
                    <a:srgbClr val="E93C0D"/>
                  </a:solidFill>
                </a:rPr>
                <a:t>, c</a:t>
              </a:r>
              <a:r>
                <a:rPr lang="en-GB" sz="1300" baseline="-25000" dirty="0">
                  <a:solidFill>
                    <a:srgbClr val="E93C0D"/>
                  </a:solidFill>
                </a:rPr>
                <a:t>3</a:t>
              </a:r>
              <a:r>
                <a:rPr lang="en-GB" sz="1300" dirty="0">
                  <a:solidFill>
                    <a:srgbClr val="E93C0D"/>
                  </a:solidFill>
                </a:rPr>
                <a:t>,</a:t>
              </a:r>
              <a:r>
                <a:rPr lang="en-GB" sz="1300" baseline="-25000" dirty="0">
                  <a:solidFill>
                    <a:srgbClr val="E93C0D"/>
                  </a:solidFill>
                </a:rPr>
                <a:t> </a:t>
              </a:r>
              <a:r>
                <a:rPr lang="en-GB" sz="1300" dirty="0">
                  <a:solidFill>
                    <a:srgbClr val="E93C0D"/>
                  </a:solidFill>
                </a:rPr>
                <a:t>c</a:t>
              </a:r>
              <a:r>
                <a:rPr lang="en-GB" sz="1300" baseline="-25000" dirty="0">
                  <a:solidFill>
                    <a:srgbClr val="E93C0D"/>
                  </a:solidFill>
                </a:rPr>
                <a:t>4</a:t>
              </a:r>
              <a:endParaRPr lang="en-GB" sz="1300" dirty="0">
                <a:solidFill>
                  <a:srgbClr val="E93C0D"/>
                </a:solidFill>
              </a:endParaRPr>
            </a:p>
            <a:p>
              <a:pPr algn="ct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endParaRPr lang="en-GB" sz="1300" dirty="0">
                <a:solidFill>
                  <a:srgbClr val="7030A0"/>
                </a:solidFill>
              </a:endParaRPr>
            </a:p>
            <a:p>
              <a:pPr algn="ctr"/>
              <a:r>
                <a:rPr lang="en-GB" sz="1300" dirty="0">
                  <a:solidFill>
                    <a:schemeClr val="accent6"/>
                  </a:solidFill>
                </a:rPr>
                <a:t>...</a:t>
              </a:r>
            </a:p>
            <a:p>
              <a:pPr algn="ctr"/>
              <a:r>
                <a:rPr lang="en-GB" sz="1300" dirty="0">
                  <a:solidFill>
                    <a:srgbClr val="00B0F0"/>
                  </a:solidFill>
                </a:rPr>
                <a:t>z</a:t>
              </a:r>
              <a:r>
                <a:rPr lang="en-GB" sz="1300" baseline="-25000" dirty="0">
                  <a:solidFill>
                    <a:srgbClr val="00B0F0"/>
                  </a:solidFill>
                </a:rPr>
                <a:t>1</a:t>
              </a:r>
              <a:r>
                <a:rPr lang="en-GB" sz="1300" dirty="0">
                  <a:solidFill>
                    <a:srgbClr val="00B0F0"/>
                  </a:solidFill>
                </a:rPr>
                <a:t>, z</a:t>
              </a:r>
              <a:r>
                <a:rPr lang="en-GB" sz="1300" baseline="-25000" dirty="0">
                  <a:solidFill>
                    <a:srgbClr val="00B0F0"/>
                  </a:solidFill>
                </a:rPr>
                <a:t>2</a:t>
              </a:r>
              <a:r>
                <a:rPr lang="en-GB" sz="1300" dirty="0">
                  <a:solidFill>
                    <a:srgbClr val="00B0F0"/>
                  </a:solidFill>
                </a:rPr>
                <a:t>, z</a:t>
              </a:r>
              <a:r>
                <a:rPr lang="en-GB" sz="1300" baseline="-25000" dirty="0">
                  <a:solidFill>
                    <a:srgbClr val="00B0F0"/>
                  </a:solidFill>
                </a:rPr>
                <a:t>3</a:t>
              </a:r>
              <a:r>
                <a:rPr lang="en-GB" sz="1300" dirty="0">
                  <a:solidFill>
                    <a:srgbClr val="00B0F0"/>
                  </a:solidFill>
                </a:rPr>
                <a:t>,</a:t>
              </a:r>
              <a:r>
                <a:rPr lang="en-GB" sz="1300" baseline="-25000" dirty="0">
                  <a:solidFill>
                    <a:srgbClr val="00B0F0"/>
                  </a:solidFill>
                </a:rPr>
                <a:t> </a:t>
              </a:r>
              <a:r>
                <a:rPr lang="en-GB" sz="1300" dirty="0">
                  <a:solidFill>
                    <a:srgbClr val="00B0F0"/>
                  </a:solidFill>
                </a:rPr>
                <a:t>z</a:t>
              </a:r>
              <a:r>
                <a:rPr lang="en-GB" sz="1300" baseline="-25000" dirty="0">
                  <a:solidFill>
                    <a:srgbClr val="00B0F0"/>
                  </a:solidFill>
                </a:rPr>
                <a:t>4</a:t>
              </a:r>
              <a:endParaRPr lang="en-GB" sz="1300" dirty="0">
                <a:solidFill>
                  <a:srgbClr val="00B0F0"/>
                </a:solidFill>
              </a:endParaRPr>
            </a:p>
          </p:txBody>
        </p:sp>
        <p:sp>
          <p:nvSpPr>
            <p:cNvPr id="6" name="Rectangle: Top Corners One Rounded and One Snipped 5">
              <a:extLst>
                <a:ext uri="{FF2B5EF4-FFF2-40B4-BE49-F238E27FC236}">
                  <a16:creationId xmlns:a16="http://schemas.microsoft.com/office/drawing/2014/main" id="{D9E5F294-0124-491E-B994-976DEE355D73}"/>
                </a:ext>
              </a:extLst>
            </p:cNvPr>
            <p:cNvSpPr/>
            <p:nvPr/>
          </p:nvSpPr>
          <p:spPr>
            <a:xfrm>
              <a:off x="8229066" y="2005445"/>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tIns="252000" rtlCol="0" anchor="ctr"/>
            <a:lstStyle/>
            <a:p>
              <a:pPr algn="ctr">
                <a:spcBef>
                  <a:spcPts val="600"/>
                </a:spcBef>
              </a:pP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p>
            <a:p>
              <a:pPr algn="ctr"/>
              <a:r>
                <a:rPr lang="en-GB" sz="1300" dirty="0">
                  <a:solidFill>
                    <a:srgbClr val="F490E1"/>
                  </a:solidFill>
                </a:rPr>
                <a:t>x'</a:t>
              </a:r>
              <a:r>
                <a:rPr lang="en-GB" sz="1300" baseline="-25000" dirty="0">
                  <a:solidFill>
                    <a:srgbClr val="F490E1"/>
                  </a:solidFill>
                </a:rPr>
                <a:t>1</a:t>
              </a:r>
              <a:r>
                <a:rPr lang="en-GB" sz="1300" dirty="0">
                  <a:solidFill>
                    <a:schemeClr val="accent4"/>
                  </a:solidFill>
                </a:rPr>
                <a:t>, a</a:t>
              </a:r>
              <a:r>
                <a:rPr lang="en-GB" sz="1300" baseline="-25000" dirty="0">
                  <a:solidFill>
                    <a:schemeClr val="accent4"/>
                  </a:solidFill>
                </a:rPr>
                <a:t>2</a:t>
              </a:r>
              <a:r>
                <a:rPr lang="en-GB" sz="1300" dirty="0">
                  <a:solidFill>
                    <a:schemeClr val="accent4"/>
                  </a:solidFill>
                </a:rPr>
                <a:t>, a</a:t>
              </a:r>
              <a:r>
                <a:rPr lang="en-GB" sz="1300" baseline="-25000" dirty="0">
                  <a:solidFill>
                    <a:schemeClr val="accent4"/>
                  </a:solidFill>
                </a:rPr>
                <a:t>3</a:t>
              </a:r>
              <a:r>
                <a:rPr lang="en-GB" sz="1300" dirty="0">
                  <a:solidFill>
                    <a:schemeClr val="accent4"/>
                  </a:solidFill>
                </a:rPr>
                <a:t>,</a:t>
              </a:r>
              <a:r>
                <a:rPr lang="en-GB" sz="1300" baseline="-25000" dirty="0">
                  <a:solidFill>
                    <a:schemeClr val="accent4"/>
                  </a:solidFill>
                </a:rPr>
                <a:t> </a:t>
              </a:r>
              <a:r>
                <a:rPr lang="en-GB" sz="1300" dirty="0">
                  <a:solidFill>
                    <a:schemeClr val="accent1">
                      <a:lumMod val="75000"/>
                    </a:schemeClr>
                  </a:solidFill>
                </a:rPr>
                <a:t>b</a:t>
              </a:r>
              <a:r>
                <a:rPr lang="en-GB" sz="1300" baseline="-25000" dirty="0">
                  <a:solidFill>
                    <a:schemeClr val="accent1">
                      <a:lumMod val="75000"/>
                    </a:schemeClr>
                  </a:solidFill>
                </a:rPr>
                <a:t>4</a:t>
              </a:r>
            </a:p>
            <a:p>
              <a:pPr algn="ctr"/>
              <a:r>
                <a:rPr lang="en-GB" sz="1300" dirty="0">
                  <a:solidFill>
                    <a:srgbClr val="7030A0"/>
                  </a:solidFill>
                </a:rPr>
                <a:t>d</a:t>
              </a:r>
              <a:r>
                <a:rPr lang="en-GB" sz="1300" baseline="-25000" dirty="0">
                  <a:solidFill>
                    <a:srgbClr val="7030A0"/>
                  </a:solidFill>
                </a:rPr>
                <a:t>1</a:t>
              </a:r>
              <a:r>
                <a:rPr lang="en-GB" sz="1300" dirty="0">
                  <a:solidFill>
                    <a:schemeClr val="accent4"/>
                  </a:solidFill>
                </a:rPr>
                <a:t>, </a:t>
              </a:r>
              <a:r>
                <a:rPr lang="en-GB" sz="1300" dirty="0">
                  <a:solidFill>
                    <a:srgbClr val="FF0000"/>
                  </a:solidFill>
                </a:rPr>
                <a:t>c</a:t>
              </a:r>
              <a:r>
                <a:rPr lang="en-GB" sz="1300" baseline="-25000" dirty="0">
                  <a:solidFill>
                    <a:srgbClr val="FF0000"/>
                  </a:solidFill>
                </a:rPr>
                <a:t>2</a:t>
              </a:r>
              <a:r>
                <a:rPr lang="en-GB" sz="1300" dirty="0">
                  <a:solidFill>
                    <a:schemeClr val="accent4"/>
                  </a:solidFill>
                </a:rPr>
                <a:t>, </a:t>
              </a:r>
              <a:r>
                <a:rPr lang="en-GB" sz="1300" dirty="0">
                  <a:solidFill>
                    <a:srgbClr val="7030A0"/>
                  </a:solidFill>
                </a:rPr>
                <a:t>d</a:t>
              </a:r>
              <a:r>
                <a:rPr lang="en-GB" sz="1300" baseline="-25000" dirty="0">
                  <a:solidFill>
                    <a:srgbClr val="7030A0"/>
                  </a:solidFill>
                </a:rPr>
                <a:t>3</a:t>
              </a:r>
              <a:r>
                <a:rPr lang="en-GB" sz="1300" dirty="0">
                  <a:solidFill>
                    <a:schemeClr val="accent4"/>
                  </a:solidFill>
                </a:rPr>
                <a:t>,</a:t>
              </a:r>
              <a:r>
                <a:rPr lang="en-GB" sz="1300" baseline="-25000" dirty="0">
                  <a:solidFill>
                    <a:schemeClr val="accent4"/>
                  </a:solidFill>
                </a:rPr>
                <a:t> </a:t>
              </a:r>
              <a:r>
                <a:rPr lang="en-GB" sz="1300" dirty="0">
                  <a:solidFill>
                    <a:srgbClr val="F490E1"/>
                  </a:solidFill>
                </a:rPr>
                <a:t>x’</a:t>
              </a:r>
              <a:r>
                <a:rPr lang="en-GB" sz="1300" baseline="-25000" dirty="0">
                  <a:solidFill>
                    <a:srgbClr val="F490E1"/>
                  </a:solidFill>
                </a:rPr>
                <a:t>4</a:t>
              </a:r>
            </a:p>
            <a:p>
              <a:pPr algn="ctr"/>
              <a:r>
                <a:rPr lang="en-GB" sz="1300" dirty="0">
                  <a:solidFill>
                    <a:srgbClr val="FF0000"/>
                  </a:solidFill>
                </a:rPr>
                <a:t>c</a:t>
              </a:r>
              <a:r>
                <a:rPr lang="en-GB" sz="1300" baseline="-25000" dirty="0">
                  <a:solidFill>
                    <a:srgbClr val="FF0000"/>
                  </a:solidFill>
                </a:rPr>
                <a:t>1</a:t>
              </a:r>
              <a:r>
                <a:rPr lang="en-GB" sz="1300" dirty="0">
                  <a:solidFill>
                    <a:schemeClr val="accent4"/>
                  </a:solidFill>
                </a:rPr>
                <a:t>, </a:t>
              </a:r>
              <a:r>
                <a:rPr lang="en-GB" sz="1300" dirty="0">
                  <a:solidFill>
                    <a:srgbClr val="FF0000"/>
                  </a:solidFill>
                </a:rPr>
                <a:t>c</a:t>
              </a:r>
              <a:r>
                <a:rPr lang="en-GB" sz="1300" baseline="-25000" dirty="0">
                  <a:solidFill>
                    <a:srgbClr val="FF0000"/>
                  </a:solidFill>
                </a:rPr>
                <a:t>2</a:t>
              </a:r>
              <a:r>
                <a:rPr lang="en-GB" sz="1300" dirty="0">
                  <a:solidFill>
                    <a:schemeClr val="accent4"/>
                  </a:solidFill>
                </a:rPr>
                <a:t>, </a:t>
              </a:r>
              <a:r>
                <a:rPr lang="en-GB" sz="1300" dirty="0">
                  <a:solidFill>
                    <a:srgbClr val="F490E1"/>
                  </a:solidFill>
                </a:rPr>
                <a:t>x’</a:t>
              </a:r>
              <a:r>
                <a:rPr lang="en-GB" sz="1300" baseline="-25000" dirty="0">
                  <a:solidFill>
                    <a:srgbClr val="F490E1"/>
                  </a:solidFill>
                </a:rPr>
                <a:t>3</a:t>
              </a:r>
              <a:r>
                <a:rPr lang="en-GB" sz="1300" dirty="0">
                  <a:solidFill>
                    <a:schemeClr val="accent4"/>
                  </a:solidFill>
                </a:rPr>
                <a:t>,</a:t>
              </a:r>
              <a:r>
                <a:rPr lang="en-GB" sz="1300" baseline="-25000" dirty="0">
                  <a:solidFill>
                    <a:schemeClr val="accent4"/>
                  </a:solidFill>
                </a:rPr>
                <a:t> </a:t>
              </a:r>
              <a:r>
                <a:rPr lang="en-GB" sz="1300" dirty="0">
                  <a:solidFill>
                    <a:schemeClr val="accent4"/>
                  </a:solidFill>
                </a:rPr>
                <a:t>a</a:t>
              </a:r>
              <a:r>
                <a:rPr lang="en-GB" sz="1300" baseline="-25000" dirty="0">
                  <a:solidFill>
                    <a:schemeClr val="accent4"/>
                  </a:solidFill>
                </a:rPr>
                <a:t>4</a:t>
              </a:r>
            </a:p>
            <a:p>
              <a:pPr algn="ctr"/>
              <a:r>
                <a:rPr lang="en-GB" sz="1300" dirty="0">
                  <a:solidFill>
                    <a:schemeClr val="accent4"/>
                  </a:solidFill>
                </a:rPr>
                <a:t>…</a:t>
              </a:r>
            </a:p>
            <a:p>
              <a:pPr algn="ctr"/>
              <a:r>
                <a:rPr lang="en-GB" sz="1300" dirty="0">
                  <a:solidFill>
                    <a:srgbClr val="F490E1"/>
                  </a:solidFill>
                </a:rPr>
                <a:t>x'</a:t>
              </a:r>
              <a:r>
                <a:rPr lang="en-GB" sz="1300" baseline="-25000" dirty="0">
                  <a:solidFill>
                    <a:srgbClr val="F490E1"/>
                  </a:solidFill>
                </a:rPr>
                <a:t>1</a:t>
              </a:r>
              <a:r>
                <a:rPr lang="en-GB" sz="1300" dirty="0">
                  <a:solidFill>
                    <a:schemeClr val="accent4"/>
                  </a:solidFill>
                </a:rPr>
                <a:t>, </a:t>
              </a:r>
              <a:r>
                <a:rPr lang="en-GB" sz="1300" dirty="0">
                  <a:solidFill>
                    <a:srgbClr val="00B0F0"/>
                  </a:solidFill>
                </a:rPr>
                <a:t>z</a:t>
              </a:r>
              <a:r>
                <a:rPr lang="en-GB" sz="1300" baseline="-25000" dirty="0">
                  <a:solidFill>
                    <a:srgbClr val="00B0F0"/>
                  </a:solidFill>
                </a:rPr>
                <a:t>2</a:t>
              </a:r>
              <a:r>
                <a:rPr lang="en-GB" sz="1300" dirty="0">
                  <a:solidFill>
                    <a:schemeClr val="accent4"/>
                  </a:solidFill>
                </a:rPr>
                <a:t>, </a:t>
              </a:r>
              <a:r>
                <a:rPr lang="en-GB" sz="1300" dirty="0">
                  <a:solidFill>
                    <a:srgbClr val="7030A0"/>
                  </a:solidFill>
                </a:rPr>
                <a:t>d</a:t>
              </a:r>
              <a:r>
                <a:rPr lang="en-GB" sz="1300" baseline="-25000" dirty="0">
                  <a:solidFill>
                    <a:srgbClr val="7030A0"/>
                  </a:solidFill>
                </a:rPr>
                <a:t>3</a:t>
              </a:r>
              <a:r>
                <a:rPr lang="en-GB" sz="1300" dirty="0">
                  <a:solidFill>
                    <a:schemeClr val="accent4"/>
                  </a:solidFill>
                </a:rPr>
                <a:t>,</a:t>
              </a:r>
              <a:r>
                <a:rPr lang="en-GB" sz="1300" baseline="-25000" dirty="0">
                  <a:solidFill>
                    <a:schemeClr val="accent4"/>
                  </a:solidFill>
                </a:rPr>
                <a:t> </a:t>
              </a:r>
              <a:r>
                <a:rPr lang="en-GB" sz="1300" dirty="0">
                  <a:solidFill>
                    <a:srgbClr val="00B0F0"/>
                  </a:solidFill>
                </a:rPr>
                <a:t>z</a:t>
              </a:r>
              <a:r>
                <a:rPr lang="en-GB" sz="1300" baseline="-25000" dirty="0">
                  <a:solidFill>
                    <a:srgbClr val="00B0F0"/>
                  </a:solidFill>
                </a:rPr>
                <a:t>4</a:t>
              </a:r>
              <a:endParaRPr lang="en-GB" sz="1300" dirty="0">
                <a:solidFill>
                  <a:srgbClr val="00B0F0"/>
                </a:solidFill>
              </a:endParaRPr>
            </a:p>
            <a:p>
              <a:pPr algn="ctr"/>
              <a:endParaRPr lang="en-GB" sz="1300" dirty="0">
                <a:solidFill>
                  <a:schemeClr val="accent4"/>
                </a:solidFill>
              </a:endParaRPr>
            </a:p>
          </p:txBody>
        </p:sp>
        <p:sp>
          <p:nvSpPr>
            <p:cNvPr id="4" name="Flowchart: Direct Access Storage 3">
              <a:extLst>
                <a:ext uri="{FF2B5EF4-FFF2-40B4-BE49-F238E27FC236}">
                  <a16:creationId xmlns:a16="http://schemas.microsoft.com/office/drawing/2014/main" id="{3A335A33-3F57-4A81-BFB8-396147BB0290}"/>
                </a:ext>
              </a:extLst>
            </p:cNvPr>
            <p:cNvSpPr/>
            <p:nvPr/>
          </p:nvSpPr>
          <p:spPr>
            <a:xfrm flipH="1">
              <a:off x="5454195" y="2171699"/>
              <a:ext cx="1704109" cy="1350818"/>
            </a:xfrm>
            <a:prstGeom prst="flowChartMagneticDrum">
              <a:avLst/>
            </a:prstGeom>
            <a:solidFill>
              <a:schemeClr val="tx2">
                <a:lumMod val="20000"/>
                <a:lumOff val="80000"/>
              </a:schemeClr>
            </a:solidFill>
            <a:ln>
              <a:solidFill>
                <a:schemeClr val="accent2"/>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5" name="Rectangle: Rounded Corners 4">
              <a:extLst>
                <a:ext uri="{FF2B5EF4-FFF2-40B4-BE49-F238E27FC236}">
                  <a16:creationId xmlns:a16="http://schemas.microsoft.com/office/drawing/2014/main" id="{FA814C7D-221E-4A68-9D50-03EC797B308D}"/>
                </a:ext>
              </a:extLst>
            </p:cNvPr>
            <p:cNvSpPr/>
            <p:nvPr/>
          </p:nvSpPr>
          <p:spPr>
            <a:xfrm>
              <a:off x="2678874" y="2171699"/>
              <a:ext cx="1704109" cy="1350818"/>
            </a:xfrm>
            <a:prstGeom prst="roundRect">
              <a:avLst/>
            </a:prstGeom>
            <a:solidFill>
              <a:schemeClr val="tx2">
                <a:lumMod val="20000"/>
                <a:lumOff val="80000"/>
              </a:schemeClr>
            </a:solidFill>
            <a:ln>
              <a:solidFill>
                <a:schemeClr val="accent2"/>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solidFill>
                </a:rPr>
                <a:t>Evaluate</a:t>
              </a:r>
              <a:r>
                <a:rPr lang="en-GB" dirty="0">
                  <a:solidFill>
                    <a:schemeClr val="accent6"/>
                  </a:solidFill>
                </a:rPr>
                <a:t> </a:t>
              </a:r>
            </a:p>
            <a:p>
              <a:pPr algn="ctr"/>
              <a:r>
                <a:rPr lang="en-GB" dirty="0">
                  <a:solidFill>
                    <a:schemeClr val="accent6"/>
                  </a:solidFill>
                </a:rPr>
                <a:t>+ </a:t>
              </a:r>
              <a:r>
                <a:rPr lang="en-GB" dirty="0">
                  <a:solidFill>
                    <a:schemeClr val="accent4"/>
                  </a:solidFill>
                </a:rPr>
                <a:t>sort</a:t>
              </a:r>
              <a:r>
                <a:rPr lang="en-GB" dirty="0">
                  <a:solidFill>
                    <a:schemeClr val="accent6"/>
                  </a:solidFill>
                </a:rPr>
                <a:t> population</a:t>
              </a:r>
            </a:p>
          </p:txBody>
        </p:sp>
        <p:sp>
          <p:nvSpPr>
            <p:cNvPr id="8" name="Arrow: Right 7">
              <a:extLst>
                <a:ext uri="{FF2B5EF4-FFF2-40B4-BE49-F238E27FC236}">
                  <a16:creationId xmlns:a16="http://schemas.microsoft.com/office/drawing/2014/main" id="{42A88F4F-18BF-40B0-9FFE-FE900BB29F01}"/>
                </a:ext>
              </a:extLst>
            </p:cNvPr>
            <p:cNvSpPr/>
            <p:nvPr/>
          </p:nvSpPr>
          <p:spPr>
            <a:xfrm>
              <a:off x="1765524" y="2499012"/>
              <a:ext cx="810491" cy="696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CB84A353-81DD-43D0-A324-387A4B33C44E}"/>
                </a:ext>
              </a:extLst>
            </p:cNvPr>
            <p:cNvSpPr/>
            <p:nvPr/>
          </p:nvSpPr>
          <p:spPr>
            <a:xfrm>
              <a:off x="4549780" y="2499011"/>
              <a:ext cx="1042175" cy="696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87790F5A-F88E-470C-A93E-068893A33E54}"/>
                </a:ext>
              </a:extLst>
            </p:cNvPr>
            <p:cNvSpPr/>
            <p:nvPr/>
          </p:nvSpPr>
          <p:spPr>
            <a:xfrm>
              <a:off x="7294824" y="2509234"/>
              <a:ext cx="810491" cy="696191"/>
            </a:xfrm>
            <a:prstGeom prst="rightArrow">
              <a:avLst/>
            </a:prstGeom>
            <a:solidFill>
              <a:schemeClr val="tx1"/>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4A578D0-C0EC-415F-9CD6-37D2BDC4CD04}"/>
                </a:ext>
              </a:extLst>
            </p:cNvPr>
            <p:cNvSpPr/>
            <p:nvPr/>
          </p:nvSpPr>
          <p:spPr>
            <a:xfrm>
              <a:off x="5693957" y="2689491"/>
              <a:ext cx="1610093" cy="369332"/>
            </a:xfrm>
            <a:prstGeom prst="rect">
              <a:avLst/>
            </a:prstGeom>
          </p:spPr>
          <p:txBody>
            <a:bodyPr wrap="square">
              <a:spAutoFit/>
            </a:bodyPr>
            <a:lstStyle/>
            <a:p>
              <a:pPr algn="ctr"/>
              <a:r>
                <a:rPr lang="en-GB" dirty="0">
                  <a:solidFill>
                    <a:schemeClr val="accent4"/>
                  </a:solidFill>
                </a:rPr>
                <a:t>Modify</a:t>
              </a:r>
            </a:p>
          </p:txBody>
        </p:sp>
        <p:cxnSp>
          <p:nvCxnSpPr>
            <p:cNvPr id="21" name="Connector: Curved 20">
              <a:extLst>
                <a:ext uri="{FF2B5EF4-FFF2-40B4-BE49-F238E27FC236}">
                  <a16:creationId xmlns:a16="http://schemas.microsoft.com/office/drawing/2014/main" id="{DE90F5EC-8CD7-400F-A33C-4FA1D86D11E2}"/>
                </a:ext>
              </a:extLst>
            </p:cNvPr>
            <p:cNvCxnSpPr>
              <a:stCxn id="6" idx="1"/>
              <a:endCxn id="5" idx="2"/>
            </p:cNvCxnSpPr>
            <p:nvPr/>
          </p:nvCxnSpPr>
          <p:spPr>
            <a:xfrm rot="5400000" flipH="1">
              <a:off x="6100804" y="952643"/>
              <a:ext cx="166255" cy="5306005"/>
            </a:xfrm>
            <a:prstGeom prst="curvedConnector3">
              <a:avLst>
                <a:gd name="adj1" fmla="val -34636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01C061B-9C1B-4FB9-B2F3-DACFA793D35C}"/>
                </a:ext>
              </a:extLst>
            </p:cNvPr>
            <p:cNvCxnSpPr>
              <a:stCxn id="5" idx="0"/>
              <a:endCxn id="6" idx="3"/>
            </p:cNvCxnSpPr>
            <p:nvPr/>
          </p:nvCxnSpPr>
          <p:spPr>
            <a:xfrm rot="5400000" flipH="1" flipV="1">
              <a:off x="6100804" y="-564430"/>
              <a:ext cx="166254" cy="5306005"/>
            </a:xfrm>
            <a:prstGeom prst="curvedConnector3">
              <a:avLst>
                <a:gd name="adj1" fmla="val 37674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6EE0ED9-C14F-48BF-999B-C979292EDB93}"/>
                </a:ext>
              </a:extLst>
            </p:cNvPr>
            <p:cNvSpPr/>
            <p:nvPr/>
          </p:nvSpPr>
          <p:spPr>
            <a:xfrm>
              <a:off x="4382983" y="4323898"/>
              <a:ext cx="3132242" cy="369332"/>
            </a:xfrm>
            <a:prstGeom prst="rect">
              <a:avLst/>
            </a:prstGeom>
          </p:spPr>
          <p:txBody>
            <a:bodyPr wrap="square">
              <a:spAutoFit/>
            </a:bodyPr>
            <a:lstStyle/>
            <a:p>
              <a:pPr algn="r"/>
              <a:r>
                <a:rPr lang="en-GB" dirty="0">
                  <a:solidFill>
                    <a:schemeClr val="accent4"/>
                  </a:solidFill>
                </a:rPr>
                <a:t>Repeat </a:t>
              </a:r>
              <a:r>
                <a:rPr lang="en-GB" dirty="0">
                  <a:solidFill>
                    <a:schemeClr val="accent6"/>
                  </a:solidFill>
                </a:rPr>
                <a:t>until budget spent</a:t>
              </a:r>
            </a:p>
          </p:txBody>
        </p:sp>
        <p:sp>
          <p:nvSpPr>
            <p:cNvPr id="29" name="Rectangle 28">
              <a:extLst>
                <a:ext uri="{FF2B5EF4-FFF2-40B4-BE49-F238E27FC236}">
                  <a16:creationId xmlns:a16="http://schemas.microsoft.com/office/drawing/2014/main" id="{236EE3CC-E702-46AC-B2D4-CBC394C25D56}"/>
                </a:ext>
              </a:extLst>
            </p:cNvPr>
            <p:cNvSpPr/>
            <p:nvPr/>
          </p:nvSpPr>
          <p:spPr>
            <a:xfrm>
              <a:off x="7453339" y="1189122"/>
              <a:ext cx="3232592" cy="369332"/>
            </a:xfrm>
            <a:prstGeom prst="rect">
              <a:avLst/>
            </a:prstGeom>
          </p:spPr>
          <p:txBody>
            <a:bodyPr wrap="square">
              <a:spAutoFit/>
            </a:bodyPr>
            <a:lstStyle/>
            <a:p>
              <a:pPr algn="r"/>
              <a:r>
                <a:rPr lang="en-GB" dirty="0">
                  <a:solidFill>
                    <a:schemeClr val="accent6"/>
                  </a:solidFill>
                </a:rPr>
                <a:t>Promote best through </a:t>
              </a:r>
              <a:r>
                <a:rPr lang="en-GB" dirty="0">
                  <a:solidFill>
                    <a:schemeClr val="accent4"/>
                  </a:solidFill>
                </a:rPr>
                <a:t>elitism</a:t>
              </a:r>
            </a:p>
          </p:txBody>
        </p:sp>
        <p:sp>
          <p:nvSpPr>
            <p:cNvPr id="30" name="Rectangle 29">
              <a:extLst>
                <a:ext uri="{FF2B5EF4-FFF2-40B4-BE49-F238E27FC236}">
                  <a16:creationId xmlns:a16="http://schemas.microsoft.com/office/drawing/2014/main" id="{D5EE45E4-2F2E-4A25-8C53-A3E0CF3E0803}"/>
                </a:ext>
              </a:extLst>
            </p:cNvPr>
            <p:cNvSpPr/>
            <p:nvPr/>
          </p:nvSpPr>
          <p:spPr>
            <a:xfrm>
              <a:off x="391926" y="1333621"/>
              <a:ext cx="2738598" cy="646331"/>
            </a:xfrm>
            <a:prstGeom prst="rect">
              <a:avLst/>
            </a:prstGeom>
          </p:spPr>
          <p:txBody>
            <a:bodyPr wrap="square">
              <a:spAutoFit/>
            </a:bodyPr>
            <a:lstStyle/>
            <a:p>
              <a:r>
                <a:rPr lang="en-GB" dirty="0">
                  <a:solidFill>
                    <a:schemeClr val="accent4"/>
                  </a:solidFill>
                </a:rPr>
                <a:t>Initialize</a:t>
              </a:r>
              <a:r>
                <a:rPr lang="en-GB" dirty="0">
                  <a:solidFill>
                    <a:schemeClr val="accent6"/>
                  </a:solidFill>
                </a:rPr>
                <a:t> with random</a:t>
              </a:r>
              <a:r>
                <a:rPr lang="en-GB" dirty="0">
                  <a:solidFill>
                    <a:schemeClr val="accent4"/>
                  </a:solidFill>
                </a:rPr>
                <a:t> </a:t>
              </a:r>
            </a:p>
            <a:p>
              <a:r>
                <a:rPr lang="en-GB" dirty="0">
                  <a:solidFill>
                    <a:schemeClr val="accent4"/>
                  </a:solidFill>
                </a:rPr>
                <a:t>sequences of actions</a:t>
              </a:r>
              <a:endParaRPr lang="en-GB" dirty="0">
                <a:solidFill>
                  <a:schemeClr val="accent6"/>
                </a:solidFill>
              </a:endParaRPr>
            </a:p>
          </p:txBody>
        </p:sp>
        <p:sp>
          <p:nvSpPr>
            <p:cNvPr id="28" name="Rectangle 27">
              <a:extLst>
                <a:ext uri="{FF2B5EF4-FFF2-40B4-BE49-F238E27FC236}">
                  <a16:creationId xmlns:a16="http://schemas.microsoft.com/office/drawing/2014/main" id="{DAEB5DCF-58CB-4399-A334-D620CE9B4CC5}"/>
                </a:ext>
              </a:extLst>
            </p:cNvPr>
            <p:cNvSpPr/>
            <p:nvPr/>
          </p:nvSpPr>
          <p:spPr>
            <a:xfrm>
              <a:off x="767423" y="3736808"/>
              <a:ext cx="577427" cy="369332"/>
            </a:xfrm>
            <a:prstGeom prst="rect">
              <a:avLst/>
            </a:prstGeom>
          </p:spPr>
          <p:txBody>
            <a:bodyPr wrap="square">
              <a:spAutoFit/>
            </a:bodyPr>
            <a:lstStyle/>
            <a:p>
              <a:r>
                <a:rPr lang="en-GB" dirty="0">
                  <a:solidFill>
                    <a:schemeClr val="accent6"/>
                  </a:solidFill>
                </a:rPr>
                <a:t>P</a:t>
              </a:r>
              <a:r>
                <a:rPr lang="en-GB" baseline="-25000" dirty="0">
                  <a:solidFill>
                    <a:schemeClr val="accent6"/>
                  </a:solidFill>
                </a:rPr>
                <a:t>0</a:t>
              </a:r>
            </a:p>
          </p:txBody>
        </p:sp>
        <p:sp>
          <p:nvSpPr>
            <p:cNvPr id="33" name="Rectangle 32">
              <a:extLst>
                <a:ext uri="{FF2B5EF4-FFF2-40B4-BE49-F238E27FC236}">
                  <a16:creationId xmlns:a16="http://schemas.microsoft.com/office/drawing/2014/main" id="{9F9D3E66-23CC-4B4E-AD9B-B7A8A2C4E973}"/>
                </a:ext>
              </a:extLst>
            </p:cNvPr>
            <p:cNvSpPr/>
            <p:nvPr/>
          </p:nvSpPr>
          <p:spPr>
            <a:xfrm>
              <a:off x="8780921" y="3736808"/>
              <a:ext cx="577427" cy="369332"/>
            </a:xfrm>
            <a:prstGeom prst="rect">
              <a:avLst/>
            </a:prstGeom>
          </p:spPr>
          <p:txBody>
            <a:bodyPr wrap="square">
              <a:spAutoFit/>
            </a:bodyPr>
            <a:lstStyle/>
            <a:p>
              <a:r>
                <a:rPr lang="en-GB" dirty="0">
                  <a:solidFill>
                    <a:schemeClr val="accent6"/>
                  </a:solidFill>
                </a:rPr>
                <a:t>P</a:t>
              </a:r>
              <a:r>
                <a:rPr lang="en-GB" baseline="-25000" dirty="0">
                  <a:solidFill>
                    <a:schemeClr val="accent6"/>
                  </a:solidFill>
                </a:rPr>
                <a:t>t</a:t>
              </a:r>
            </a:p>
          </p:txBody>
        </p:sp>
      </p:grpSp>
      <p:cxnSp>
        <p:nvCxnSpPr>
          <p:cNvPr id="16" name="Straight Arrow Connector 15">
            <a:extLst>
              <a:ext uri="{FF2B5EF4-FFF2-40B4-BE49-F238E27FC236}">
                <a16:creationId xmlns:a16="http://schemas.microsoft.com/office/drawing/2014/main" id="{57966374-B21C-41A5-89F7-B1EE885C9112}"/>
              </a:ext>
            </a:extLst>
          </p:cNvPr>
          <p:cNvCxnSpPr>
            <a:cxnSpLocks/>
          </p:cNvCxnSpPr>
          <p:nvPr/>
        </p:nvCxnSpPr>
        <p:spPr>
          <a:xfrm>
            <a:off x="5686237" y="2360578"/>
            <a:ext cx="0" cy="24349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Flowchart: Direct Access Storage 68">
            <a:extLst>
              <a:ext uri="{FF2B5EF4-FFF2-40B4-BE49-F238E27FC236}">
                <a16:creationId xmlns:a16="http://schemas.microsoft.com/office/drawing/2014/main" id="{DFCEFFE3-C76B-4BB2-9CBD-5F3C2D9F44EB}"/>
              </a:ext>
            </a:extLst>
          </p:cNvPr>
          <p:cNvSpPr/>
          <p:nvPr/>
        </p:nvSpPr>
        <p:spPr>
          <a:xfrm flipH="1">
            <a:off x="4282633" y="1279364"/>
            <a:ext cx="1704109" cy="1081214"/>
          </a:xfrm>
          <a:prstGeom prst="flowChartMagneticDrum">
            <a:avLst/>
          </a:prstGeom>
          <a:solidFill>
            <a:schemeClr val="bg1">
              <a:lumMod val="95000"/>
            </a:schemeClr>
          </a:solidFill>
          <a:ln>
            <a:solidFill>
              <a:schemeClr val="accent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9" name="Rectangle 18">
            <a:extLst>
              <a:ext uri="{FF2B5EF4-FFF2-40B4-BE49-F238E27FC236}">
                <a16:creationId xmlns:a16="http://schemas.microsoft.com/office/drawing/2014/main" id="{8A1A0553-5413-4B4D-860E-49701B77FEB3}"/>
              </a:ext>
            </a:extLst>
          </p:cNvPr>
          <p:cNvSpPr/>
          <p:nvPr/>
        </p:nvSpPr>
        <p:spPr>
          <a:xfrm>
            <a:off x="4887311" y="1630541"/>
            <a:ext cx="778803" cy="369332"/>
          </a:xfrm>
          <a:prstGeom prst="rect">
            <a:avLst/>
          </a:prstGeom>
        </p:spPr>
        <p:txBody>
          <a:bodyPr wrap="none">
            <a:spAutoFit/>
          </a:bodyPr>
          <a:lstStyle/>
          <a:p>
            <a:pPr lvl="0" algn="ctr"/>
            <a:r>
              <a:rPr lang="en-GB" dirty="0">
                <a:solidFill>
                  <a:schemeClr val="accent1">
                    <a:lumMod val="75000"/>
                  </a:schemeClr>
                </a:solidFill>
              </a:rPr>
              <a:t>Tuner</a:t>
            </a:r>
          </a:p>
        </p:txBody>
      </p:sp>
      <p:sp>
        <p:nvSpPr>
          <p:cNvPr id="20" name="Rectangle 19">
            <a:extLst>
              <a:ext uri="{FF2B5EF4-FFF2-40B4-BE49-F238E27FC236}">
                <a16:creationId xmlns:a16="http://schemas.microsoft.com/office/drawing/2014/main" id="{66A30095-B4D4-41FB-84D2-1F95246898EC}"/>
              </a:ext>
            </a:extLst>
          </p:cNvPr>
          <p:cNvSpPr/>
          <p:nvPr/>
        </p:nvSpPr>
        <p:spPr>
          <a:xfrm>
            <a:off x="5666114" y="2546032"/>
            <a:ext cx="1377300" cy="369332"/>
          </a:xfrm>
          <a:prstGeom prst="rect">
            <a:avLst/>
          </a:prstGeom>
        </p:spPr>
        <p:txBody>
          <a:bodyPr wrap="none">
            <a:spAutoFit/>
          </a:bodyPr>
          <a:lstStyle/>
          <a:p>
            <a:r>
              <a:rPr lang="en-GB" dirty="0">
                <a:solidFill>
                  <a:schemeClr val="accent1">
                    <a:lumMod val="75000"/>
                  </a:schemeClr>
                </a:solidFill>
              </a:rPr>
              <a:t>Parameters</a:t>
            </a:r>
          </a:p>
        </p:txBody>
      </p:sp>
      <p:cxnSp>
        <p:nvCxnSpPr>
          <p:cNvPr id="25" name="Connector: Elbow 24">
            <a:extLst>
              <a:ext uri="{FF2B5EF4-FFF2-40B4-BE49-F238E27FC236}">
                <a16:creationId xmlns:a16="http://schemas.microsoft.com/office/drawing/2014/main" id="{920E8A43-1862-4CA9-AAFE-7FBFC9AAC69A}"/>
              </a:ext>
            </a:extLst>
          </p:cNvPr>
          <p:cNvCxnSpPr>
            <a:cxnSpLocks/>
            <a:stCxn id="5" idx="0"/>
          </p:cNvCxnSpPr>
          <p:nvPr/>
        </p:nvCxnSpPr>
        <p:spPr>
          <a:xfrm rot="5400000" flipH="1" flipV="1">
            <a:off x="2890738" y="2455398"/>
            <a:ext cx="2277890" cy="997509"/>
          </a:xfrm>
          <a:prstGeom prst="bentConnector3">
            <a:avLst>
              <a:gd name="adj1" fmla="val 99797"/>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B26C411D-3CD6-4A9B-A6FB-1685C402E951}"/>
                  </a:ext>
                </a:extLst>
              </p:cNvPr>
              <p:cNvSpPr/>
              <p:nvPr/>
            </p:nvSpPr>
            <p:spPr>
              <a:xfrm>
                <a:off x="2576924" y="2115714"/>
                <a:ext cx="935641" cy="369332"/>
              </a:xfrm>
              <a:prstGeom prst="rect">
                <a:avLst/>
              </a:prstGeom>
            </p:spPr>
            <p:txBody>
              <a:bodyPr wrap="none">
                <a:spAutoFit/>
              </a:bodyPr>
              <a:lstStyle/>
              <a:p>
                <a:r>
                  <a:rPr lang="en-GB" dirty="0">
                    <a:solidFill>
                      <a:schemeClr val="accent1">
                        <a:lumMod val="75000"/>
                      </a:schemeClr>
                    </a:solidFill>
                  </a:rPr>
                  <a:t>Value </a:t>
                </a:r>
                <a14:m>
                  <m:oMath xmlns:m="http://schemas.openxmlformats.org/officeDocument/2006/math">
                    <m:r>
                      <a:rPr lang="en-US" b="0" i="1" smtClean="0">
                        <a:solidFill>
                          <a:schemeClr val="accent1">
                            <a:lumMod val="75000"/>
                          </a:schemeClr>
                        </a:solidFill>
                        <a:latin typeface="Cambria Math" panose="02040503050406030204" pitchFamily="18" charset="0"/>
                      </a:rPr>
                      <m:t>𝑟</m:t>
                    </m:r>
                  </m:oMath>
                </a14:m>
                <a:endParaRPr lang="en-GB" dirty="0">
                  <a:solidFill>
                    <a:schemeClr val="accent1">
                      <a:lumMod val="75000"/>
                    </a:schemeClr>
                  </a:solidFill>
                </a:endParaRPr>
              </a:p>
            </p:txBody>
          </p:sp>
        </mc:Choice>
        <mc:Fallback xmlns="">
          <p:sp>
            <p:nvSpPr>
              <p:cNvPr id="73" name="Rectangle 72">
                <a:extLst>
                  <a:ext uri="{FF2B5EF4-FFF2-40B4-BE49-F238E27FC236}">
                    <a16:creationId xmlns:a16="http://schemas.microsoft.com/office/drawing/2014/main" id="{B26C411D-3CD6-4A9B-A6FB-1685C402E951}"/>
                  </a:ext>
                </a:extLst>
              </p:cNvPr>
              <p:cNvSpPr>
                <a:spLocks noRot="1" noChangeAspect="1" noMove="1" noResize="1" noEditPoints="1" noAdjustHandles="1" noChangeArrowheads="1" noChangeShapeType="1" noTextEdit="1"/>
              </p:cNvSpPr>
              <p:nvPr/>
            </p:nvSpPr>
            <p:spPr>
              <a:xfrm>
                <a:off x="2576924" y="2115714"/>
                <a:ext cx="935641" cy="369332"/>
              </a:xfrm>
              <a:prstGeom prst="rect">
                <a:avLst/>
              </a:prstGeom>
              <a:blipFill>
                <a:blip r:embed="rId3"/>
                <a:stretch>
                  <a:fillRect l="-5882"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983F2300-C805-4B09-BAF9-FCF8EBCC9241}"/>
                  </a:ext>
                </a:extLst>
              </p:cNvPr>
              <p:cNvSpPr/>
              <p:nvPr/>
            </p:nvSpPr>
            <p:spPr>
              <a:xfrm>
                <a:off x="7700069" y="329912"/>
                <a:ext cx="3982053" cy="1785104"/>
              </a:xfrm>
              <a:prstGeom prst="rect">
                <a:avLst/>
              </a:prstGeom>
            </p:spPr>
            <p:txBody>
              <a:bodyPr wrap="square">
                <a:spAutoFit/>
              </a:bodyPr>
              <a:lstStyle/>
              <a:p>
                <a:r>
                  <a:rPr lang="en-GB" sz="2000" b="1" dirty="0">
                    <a:solidFill>
                      <a:schemeClr val="accent1">
                        <a:lumMod val="75000"/>
                      </a:schemeClr>
                    </a:solidFill>
                  </a:rPr>
                  <a:t>Tuner payoff:</a:t>
                </a:r>
              </a:p>
              <a:p>
                <a:endParaRPr lang="en-GB" dirty="0">
                  <a:solidFill>
                    <a:schemeClr val="accent1">
                      <a:lumMod val="75000"/>
                    </a:schemeClr>
                  </a:solidFill>
                </a:endParaRPr>
              </a:p>
              <a:p>
                <a14:m>
                  <m:oMath xmlns:m="http://schemas.openxmlformats.org/officeDocument/2006/math">
                    <m:r>
                      <a:rPr lang="en-US" b="0" i="1" smtClean="0">
                        <a:solidFill>
                          <a:schemeClr val="accent1">
                            <a:lumMod val="75000"/>
                          </a:schemeClr>
                        </a:solidFill>
                        <a:latin typeface="Cambria Math" panose="02040503050406030204" pitchFamily="18" charset="0"/>
                      </a:rPr>
                      <m:t>𝑟</m:t>
                    </m:r>
                  </m:oMath>
                </a14:m>
                <a:r>
                  <a:rPr lang="en-GB" dirty="0">
                    <a:solidFill>
                      <a:schemeClr val="accent1">
                        <a:lumMod val="75000"/>
                      </a:schemeClr>
                    </a:solidFill>
                  </a:rPr>
                  <a:t> = difference between </a:t>
                </a:r>
              </a:p>
              <a:p>
                <a:r>
                  <a:rPr lang="en-GB" dirty="0">
                    <a:solidFill>
                      <a:schemeClr val="accent1">
                        <a:lumMod val="75000"/>
                      </a:schemeClr>
                    </a:solidFill>
                  </a:rPr>
                  <a:t>best RHEA individual P</a:t>
                </a:r>
                <a:r>
                  <a:rPr lang="en-GB" baseline="-25000" dirty="0">
                    <a:solidFill>
                      <a:schemeClr val="accent1">
                        <a:lumMod val="75000"/>
                      </a:schemeClr>
                    </a:solidFill>
                  </a:rPr>
                  <a:t>t</a:t>
                </a:r>
                <a:r>
                  <a:rPr lang="en-GB" dirty="0">
                    <a:solidFill>
                      <a:schemeClr val="accent1">
                        <a:lumMod val="75000"/>
                      </a:schemeClr>
                    </a:solidFill>
                  </a:rPr>
                  <a:t> and </a:t>
                </a:r>
              </a:p>
              <a:p>
                <a:r>
                  <a:rPr lang="en-GB" dirty="0">
                    <a:solidFill>
                      <a:schemeClr val="accent1">
                        <a:lumMod val="75000"/>
                      </a:schemeClr>
                    </a:solidFill>
                  </a:rPr>
                  <a:t>best RHEA individual  P</a:t>
                </a:r>
                <a:r>
                  <a:rPr lang="en-GB" baseline="-25000" dirty="0">
                    <a:solidFill>
                      <a:schemeClr val="accent1">
                        <a:lumMod val="75000"/>
                      </a:schemeClr>
                    </a:solidFill>
                  </a:rPr>
                  <a:t>t-1 </a:t>
                </a:r>
              </a:p>
              <a:p>
                <a:r>
                  <a:rPr lang="en-GB" dirty="0">
                    <a:solidFill>
                      <a:schemeClr val="accent1">
                        <a:lumMod val="75000"/>
                      </a:schemeClr>
                    </a:solidFill>
                  </a:rPr>
                  <a:t>(RHEA best fitness improvement)</a:t>
                </a:r>
                <a:endParaRPr lang="en-GB" baseline="-25000" dirty="0">
                  <a:solidFill>
                    <a:schemeClr val="accent1">
                      <a:lumMod val="75000"/>
                    </a:schemeClr>
                  </a:solidFill>
                </a:endParaRPr>
              </a:p>
            </p:txBody>
          </p:sp>
        </mc:Choice>
        <mc:Fallback xmlns="">
          <p:sp>
            <p:nvSpPr>
              <p:cNvPr id="42" name="Rectangle 41">
                <a:extLst>
                  <a:ext uri="{FF2B5EF4-FFF2-40B4-BE49-F238E27FC236}">
                    <a16:creationId xmlns:a16="http://schemas.microsoft.com/office/drawing/2014/main" id="{983F2300-C805-4B09-BAF9-FCF8EBCC9241}"/>
                  </a:ext>
                </a:extLst>
              </p:cNvPr>
              <p:cNvSpPr>
                <a:spLocks noRot="1" noChangeAspect="1" noMove="1" noResize="1" noEditPoints="1" noAdjustHandles="1" noChangeArrowheads="1" noChangeShapeType="1" noTextEdit="1"/>
              </p:cNvSpPr>
              <p:nvPr/>
            </p:nvSpPr>
            <p:spPr>
              <a:xfrm>
                <a:off x="7700069" y="329912"/>
                <a:ext cx="3982053" cy="1785104"/>
              </a:xfrm>
              <a:prstGeom prst="rect">
                <a:avLst/>
              </a:prstGeom>
              <a:blipFill>
                <a:blip r:embed="rId4"/>
                <a:stretch>
                  <a:fillRect l="-1531" t="-1365" b="-4437"/>
                </a:stretch>
              </a:blipFill>
            </p:spPr>
            <p:txBody>
              <a:bodyPr/>
              <a:lstStyle/>
              <a:p>
                <a:r>
                  <a:rPr lang="en-GB">
                    <a:noFill/>
                  </a:rPr>
                  <a:t> </a:t>
                </a:r>
              </a:p>
            </p:txBody>
          </p:sp>
        </mc:Fallback>
      </mc:AlternateContent>
      <p:sp>
        <p:nvSpPr>
          <p:cNvPr id="76" name="Rectangle 75">
            <a:extLst>
              <a:ext uri="{FF2B5EF4-FFF2-40B4-BE49-F238E27FC236}">
                <a16:creationId xmlns:a16="http://schemas.microsoft.com/office/drawing/2014/main" id="{4D249AE9-A7BD-487A-9ECB-D15D4F60BDFC}"/>
              </a:ext>
            </a:extLst>
          </p:cNvPr>
          <p:cNvSpPr/>
          <p:nvPr/>
        </p:nvSpPr>
        <p:spPr>
          <a:xfrm>
            <a:off x="767423" y="6241829"/>
            <a:ext cx="3822901" cy="369332"/>
          </a:xfrm>
          <a:prstGeom prst="rect">
            <a:avLst/>
          </a:prstGeom>
        </p:spPr>
        <p:txBody>
          <a:bodyPr wrap="square">
            <a:spAutoFit/>
          </a:bodyPr>
          <a:lstStyle/>
          <a:p>
            <a:pPr algn="r"/>
            <a:r>
              <a:rPr lang="en-GB" dirty="0">
                <a:solidFill>
                  <a:schemeClr val="accent4"/>
                </a:solidFill>
              </a:rPr>
              <a:t>Play</a:t>
            </a:r>
            <a:r>
              <a:rPr lang="en-GB" dirty="0">
                <a:solidFill>
                  <a:schemeClr val="accent6"/>
                </a:solidFill>
              </a:rPr>
              <a:t> first action of best sequence</a:t>
            </a:r>
          </a:p>
        </p:txBody>
      </p:sp>
      <p:cxnSp>
        <p:nvCxnSpPr>
          <p:cNvPr id="78" name="Straight Arrow Connector 77">
            <a:extLst>
              <a:ext uri="{FF2B5EF4-FFF2-40B4-BE49-F238E27FC236}">
                <a16:creationId xmlns:a16="http://schemas.microsoft.com/office/drawing/2014/main" id="{03993BA7-4510-4A1D-9929-EFE18E687D65}"/>
              </a:ext>
            </a:extLst>
          </p:cNvPr>
          <p:cNvCxnSpPr>
            <a:cxnSpLocks/>
          </p:cNvCxnSpPr>
          <p:nvPr/>
        </p:nvCxnSpPr>
        <p:spPr>
          <a:xfrm>
            <a:off x="3044744" y="5443915"/>
            <a:ext cx="0" cy="7979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7FE49E76-463C-4889-B92D-A1387548D0A8}"/>
              </a:ext>
            </a:extLst>
          </p:cNvPr>
          <p:cNvSpPr txBox="1"/>
          <p:nvPr/>
        </p:nvSpPr>
        <p:spPr>
          <a:xfrm>
            <a:off x="106168" y="6375866"/>
            <a:ext cx="557878" cy="369332"/>
          </a:xfrm>
          <a:prstGeom prst="rect">
            <a:avLst/>
          </a:prstGeom>
          <a:noFill/>
        </p:spPr>
        <p:txBody>
          <a:bodyPr wrap="square" rtlCol="0">
            <a:spAutoFit/>
          </a:bodyPr>
          <a:lstStyle/>
          <a:p>
            <a:r>
              <a:rPr lang="en-GB" dirty="0"/>
              <a:t>17</a:t>
            </a:r>
          </a:p>
        </p:txBody>
      </p:sp>
    </p:spTree>
    <p:extLst>
      <p:ext uri="{BB962C8B-B14F-4D97-AF65-F5344CB8AC3E}">
        <p14:creationId xmlns:p14="http://schemas.microsoft.com/office/powerpoint/2010/main" val="42052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9" grpId="0"/>
      <p:bldP spid="20" grpId="0"/>
      <p:bldP spid="73"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Tuners</a:t>
            </a:r>
          </a:p>
        </p:txBody>
      </p:sp>
      <p:sp>
        <p:nvSpPr>
          <p:cNvPr id="5" name="Freeform: Shape 4">
            <a:extLst>
              <a:ext uri="{FF2B5EF4-FFF2-40B4-BE49-F238E27FC236}">
                <a16:creationId xmlns:a16="http://schemas.microsoft.com/office/drawing/2014/main" id="{1D06F20D-0723-4C9A-BFAB-ACBAA2590151}"/>
              </a:ext>
            </a:extLst>
          </p:cNvPr>
          <p:cNvSpPr/>
          <p:nvPr/>
        </p:nvSpPr>
        <p:spPr>
          <a:xfrm rot="10800000">
            <a:off x="5184966" y="2072268"/>
            <a:ext cx="3764586" cy="1878267"/>
          </a:xfrm>
          <a:custGeom>
            <a:avLst/>
            <a:gdLst>
              <a:gd name="connsiteX0" fmla="*/ 1840807 w 3764586"/>
              <a:gd name="connsiteY0" fmla="*/ 656523 h 1878267"/>
              <a:gd name="connsiteX1" fmla="*/ 1851676 w 3764586"/>
              <a:gd name="connsiteY1" fmla="*/ 639816 h 1878267"/>
              <a:gd name="connsiteX2" fmla="*/ 1856129 w 3764586"/>
              <a:gd name="connsiteY2" fmla="*/ 646935 h 1878267"/>
              <a:gd name="connsiteX3" fmla="*/ 600644 w 3764586"/>
              <a:gd name="connsiteY3" fmla="*/ 1878267 h 1878267"/>
              <a:gd name="connsiteX4" fmla="*/ 595038 w 3764586"/>
              <a:gd name="connsiteY4" fmla="*/ 1878267 h 1878267"/>
              <a:gd name="connsiteX5" fmla="*/ 317287 w 3764586"/>
              <a:gd name="connsiteY5" fmla="*/ 1711357 h 1878267"/>
              <a:gd name="connsiteX6" fmla="*/ 0 w 3764586"/>
              <a:gd name="connsiteY6" fmla="*/ 1113090 h 1878267"/>
              <a:gd name="connsiteX7" fmla="*/ 137364 w 3764586"/>
              <a:gd name="connsiteY7" fmla="*/ 1027014 h 1878267"/>
              <a:gd name="connsiteX8" fmla="*/ 460044 w 3764586"/>
              <a:gd name="connsiteY8" fmla="*/ 1635450 h 1878267"/>
              <a:gd name="connsiteX9" fmla="*/ 597626 w 3764586"/>
              <a:gd name="connsiteY9" fmla="*/ 1716533 h 1878267"/>
              <a:gd name="connsiteX10" fmla="*/ 1214370 w 3764586"/>
              <a:gd name="connsiteY10" fmla="*/ 1706182 h 1878267"/>
              <a:gd name="connsiteX11" fmla="*/ 1344188 w 3764586"/>
              <a:gd name="connsiteY11" fmla="*/ 1629844 h 1878267"/>
              <a:gd name="connsiteX12" fmla="*/ 2192535 w 3764586"/>
              <a:gd name="connsiteY12" fmla="*/ 157421 h 1878267"/>
              <a:gd name="connsiteX13" fmla="*/ 2465110 w 3764586"/>
              <a:gd name="connsiteY13" fmla="*/ 0 h 1878267"/>
              <a:gd name="connsiteX14" fmla="*/ 2467698 w 3764586"/>
              <a:gd name="connsiteY14" fmla="*/ 0 h 1878267"/>
              <a:gd name="connsiteX15" fmla="*/ 3153880 w 3764586"/>
              <a:gd name="connsiteY15" fmla="*/ 5607 h 1878267"/>
              <a:gd name="connsiteX16" fmla="*/ 3419986 w 3764586"/>
              <a:gd name="connsiteY16" fmla="*/ 156127 h 1878267"/>
              <a:gd name="connsiteX17" fmla="*/ 3764586 w 3764586"/>
              <a:gd name="connsiteY17" fmla="*/ 721116 h 1878267"/>
              <a:gd name="connsiteX18" fmla="*/ 3626573 w 3764586"/>
              <a:gd name="connsiteY18" fmla="*/ 805218 h 1878267"/>
              <a:gd name="connsiteX19" fmla="*/ 3281973 w 3764586"/>
              <a:gd name="connsiteY19" fmla="*/ 240229 h 1878267"/>
              <a:gd name="connsiteX20" fmla="*/ 3152586 w 3764586"/>
              <a:gd name="connsiteY20" fmla="*/ 166909 h 1878267"/>
              <a:gd name="connsiteX21" fmla="*/ 2466404 w 3764586"/>
              <a:gd name="connsiteY21" fmla="*/ 161302 h 1878267"/>
              <a:gd name="connsiteX22" fmla="*/ 2465110 w 3764586"/>
              <a:gd name="connsiteY22" fmla="*/ 161302 h 1878267"/>
              <a:gd name="connsiteX23" fmla="*/ 2332704 w 3764586"/>
              <a:gd name="connsiteY23" fmla="*/ 237641 h 1878267"/>
              <a:gd name="connsiteX24" fmla="*/ 1484357 w 3764586"/>
              <a:gd name="connsiteY24" fmla="*/ 1710495 h 1878267"/>
              <a:gd name="connsiteX25" fmla="*/ 1217389 w 3764586"/>
              <a:gd name="connsiteY25" fmla="*/ 1867916 h 187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64586" h="1878267">
                <a:moveTo>
                  <a:pt x="1840807" y="656523"/>
                </a:moveTo>
                <a:lnTo>
                  <a:pt x="1851676" y="639816"/>
                </a:lnTo>
                <a:lnTo>
                  <a:pt x="1856129" y="646935"/>
                </a:lnTo>
                <a:close/>
                <a:moveTo>
                  <a:pt x="600644" y="1878267"/>
                </a:moveTo>
                <a:cubicBezTo>
                  <a:pt x="598488" y="1878267"/>
                  <a:pt x="596763" y="1878267"/>
                  <a:pt x="595038" y="1878267"/>
                </a:cubicBezTo>
                <a:cubicBezTo>
                  <a:pt x="478158" y="1878267"/>
                  <a:pt x="372492" y="1814867"/>
                  <a:pt x="317287" y="1711357"/>
                </a:cubicBezTo>
                <a:lnTo>
                  <a:pt x="0" y="1113090"/>
                </a:lnTo>
                <a:lnTo>
                  <a:pt x="137364" y="1027014"/>
                </a:lnTo>
                <a:lnTo>
                  <a:pt x="460044" y="1635450"/>
                </a:lnTo>
                <a:cubicBezTo>
                  <a:pt x="487215" y="1686343"/>
                  <a:pt x="539833" y="1717827"/>
                  <a:pt x="597626" y="1716533"/>
                </a:cubicBezTo>
                <a:lnTo>
                  <a:pt x="1214370" y="1706182"/>
                </a:lnTo>
                <a:cubicBezTo>
                  <a:pt x="1267850" y="1705319"/>
                  <a:pt x="1317448" y="1675992"/>
                  <a:pt x="1344188" y="1629844"/>
                </a:cubicBezTo>
                <a:lnTo>
                  <a:pt x="2192535" y="157421"/>
                </a:lnTo>
                <a:cubicBezTo>
                  <a:pt x="2248603" y="60381"/>
                  <a:pt x="2352975" y="0"/>
                  <a:pt x="2465110" y="0"/>
                </a:cubicBezTo>
                <a:cubicBezTo>
                  <a:pt x="2465973" y="0"/>
                  <a:pt x="2466835" y="0"/>
                  <a:pt x="2467698" y="0"/>
                </a:cubicBezTo>
                <a:lnTo>
                  <a:pt x="3153880" y="5607"/>
                </a:lnTo>
                <a:cubicBezTo>
                  <a:pt x="3263427" y="6470"/>
                  <a:pt x="3362624" y="62968"/>
                  <a:pt x="3419986" y="156127"/>
                </a:cubicBezTo>
                <a:lnTo>
                  <a:pt x="3764586" y="721116"/>
                </a:lnTo>
                <a:lnTo>
                  <a:pt x="3626573" y="805218"/>
                </a:lnTo>
                <a:lnTo>
                  <a:pt x="3281973" y="240229"/>
                </a:lnTo>
                <a:cubicBezTo>
                  <a:pt x="3254370" y="194943"/>
                  <a:pt x="3206066" y="167341"/>
                  <a:pt x="3152586" y="166909"/>
                </a:cubicBezTo>
                <a:lnTo>
                  <a:pt x="2466404" y="161302"/>
                </a:lnTo>
                <a:cubicBezTo>
                  <a:pt x="2465973" y="161302"/>
                  <a:pt x="2465541" y="161302"/>
                  <a:pt x="2465110" y="161302"/>
                </a:cubicBezTo>
                <a:cubicBezTo>
                  <a:pt x="2410768" y="161302"/>
                  <a:pt x="2359875" y="190630"/>
                  <a:pt x="2332704" y="237641"/>
                </a:cubicBezTo>
                <a:lnTo>
                  <a:pt x="1484357" y="1710495"/>
                </a:lnTo>
                <a:cubicBezTo>
                  <a:pt x="1429583" y="1805810"/>
                  <a:pt x="1326936" y="1866191"/>
                  <a:pt x="1217389" y="1867916"/>
                </a:cubicBezTo>
                <a:close/>
              </a:path>
            </a:pathLst>
          </a:custGeom>
          <a:solidFill>
            <a:schemeClr val="accent4"/>
          </a:solidFill>
          <a:ln w="9525" cap="flat">
            <a:noFill/>
            <a:prstDash val="solid"/>
            <a:miter/>
          </a:ln>
        </p:spPr>
        <p:txBody>
          <a:bodyPr rtlCol="0" anchor="ctr"/>
          <a:lstStyle/>
          <a:p>
            <a:endParaRPr lang="en-US"/>
          </a:p>
        </p:txBody>
      </p:sp>
      <p:sp>
        <p:nvSpPr>
          <p:cNvPr id="7" name="Graphic 25">
            <a:extLst>
              <a:ext uri="{FF2B5EF4-FFF2-40B4-BE49-F238E27FC236}">
                <a16:creationId xmlns:a16="http://schemas.microsoft.com/office/drawing/2014/main" id="{B1AAD23F-C263-4D98-A4BE-3B91303BB563}"/>
              </a:ext>
            </a:extLst>
          </p:cNvPr>
          <p:cNvSpPr/>
          <p:nvPr/>
        </p:nvSpPr>
        <p:spPr>
          <a:xfrm>
            <a:off x="1305655" y="2074425"/>
            <a:ext cx="3829853" cy="1876110"/>
          </a:xfrm>
          <a:custGeom>
            <a:avLst/>
            <a:gdLst>
              <a:gd name="connsiteX0" fmla="*/ 1459914 w 8458200"/>
              <a:gd name="connsiteY0" fmla="*/ 4148138 h 4143375"/>
              <a:gd name="connsiteX1" fmla="*/ 846504 w 8458200"/>
              <a:gd name="connsiteY1" fmla="*/ 3779520 h 4143375"/>
              <a:gd name="connsiteX2" fmla="*/ 80694 w 8458200"/>
              <a:gd name="connsiteY2" fmla="*/ 2335530 h 4143375"/>
              <a:gd name="connsiteX3" fmla="*/ 96886 w 8458200"/>
              <a:gd name="connsiteY3" fmla="*/ 1655445 h 4143375"/>
              <a:gd name="connsiteX4" fmla="*/ 867459 w 8458200"/>
              <a:gd name="connsiteY4" fmla="*/ 357188 h 4143375"/>
              <a:gd name="connsiteX5" fmla="*/ 1466581 w 8458200"/>
              <a:gd name="connsiteY5" fmla="*/ 17145 h 4143375"/>
              <a:gd name="connsiteX6" fmla="*/ 2982009 w 8458200"/>
              <a:gd name="connsiteY6" fmla="*/ 21908 h 4143375"/>
              <a:gd name="connsiteX7" fmla="*/ 3568749 w 8458200"/>
              <a:gd name="connsiteY7" fmla="*/ 347663 h 4143375"/>
              <a:gd name="connsiteX8" fmla="*/ 4245024 w 8458200"/>
              <a:gd name="connsiteY8" fmla="*/ 1428750 h 4143375"/>
              <a:gd name="connsiteX9" fmla="*/ 3942129 w 8458200"/>
              <a:gd name="connsiteY9" fmla="*/ 1618298 h 4143375"/>
              <a:gd name="connsiteX10" fmla="*/ 3265854 w 8458200"/>
              <a:gd name="connsiteY10" fmla="*/ 537210 h 4143375"/>
              <a:gd name="connsiteX11" fmla="*/ 2981056 w 8458200"/>
              <a:gd name="connsiteY11" fmla="*/ 379095 h 4143375"/>
              <a:gd name="connsiteX12" fmla="*/ 1465629 w 8458200"/>
              <a:gd name="connsiteY12" fmla="*/ 374333 h 4143375"/>
              <a:gd name="connsiteX13" fmla="*/ 1174164 w 8458200"/>
              <a:gd name="connsiteY13" fmla="*/ 539115 h 4143375"/>
              <a:gd name="connsiteX14" fmla="*/ 403591 w 8458200"/>
              <a:gd name="connsiteY14" fmla="*/ 1837373 h 4143375"/>
              <a:gd name="connsiteX15" fmla="*/ 395971 w 8458200"/>
              <a:gd name="connsiteY15" fmla="*/ 2167890 h 4143375"/>
              <a:gd name="connsiteX16" fmla="*/ 1161781 w 8458200"/>
              <a:gd name="connsiteY16" fmla="*/ 3611880 h 4143375"/>
              <a:gd name="connsiteX17" fmla="*/ 1465629 w 8458200"/>
              <a:gd name="connsiteY17" fmla="*/ 3790950 h 4143375"/>
              <a:gd name="connsiteX18" fmla="*/ 2827704 w 8458200"/>
              <a:gd name="connsiteY18" fmla="*/ 3768090 h 4143375"/>
              <a:gd name="connsiteX19" fmla="*/ 3114406 w 8458200"/>
              <a:gd name="connsiteY19" fmla="*/ 3599498 h 4143375"/>
              <a:gd name="connsiteX20" fmla="*/ 4987974 w 8458200"/>
              <a:gd name="connsiteY20" fmla="*/ 347663 h 4143375"/>
              <a:gd name="connsiteX21" fmla="*/ 5589954 w 8458200"/>
              <a:gd name="connsiteY21" fmla="*/ 0 h 4143375"/>
              <a:gd name="connsiteX22" fmla="*/ 5595669 w 8458200"/>
              <a:gd name="connsiteY22" fmla="*/ 0 h 4143375"/>
              <a:gd name="connsiteX23" fmla="*/ 7111096 w 8458200"/>
              <a:gd name="connsiteY23" fmla="*/ 12383 h 4143375"/>
              <a:gd name="connsiteX24" fmla="*/ 7698789 w 8458200"/>
              <a:gd name="connsiteY24" fmla="*/ 344805 h 4143375"/>
              <a:gd name="connsiteX25" fmla="*/ 8459836 w 8458200"/>
              <a:gd name="connsiteY25" fmla="*/ 1592580 h 4143375"/>
              <a:gd name="connsiteX26" fmla="*/ 8155036 w 8458200"/>
              <a:gd name="connsiteY26" fmla="*/ 1778318 h 4143375"/>
              <a:gd name="connsiteX27" fmla="*/ 7393989 w 8458200"/>
              <a:gd name="connsiteY27" fmla="*/ 530543 h 4143375"/>
              <a:gd name="connsiteX28" fmla="*/ 7108239 w 8458200"/>
              <a:gd name="connsiteY28" fmla="*/ 368618 h 4143375"/>
              <a:gd name="connsiteX29" fmla="*/ 5592811 w 8458200"/>
              <a:gd name="connsiteY29" fmla="*/ 356235 h 4143375"/>
              <a:gd name="connsiteX30" fmla="*/ 5589954 w 8458200"/>
              <a:gd name="connsiteY30" fmla="*/ 356235 h 4143375"/>
              <a:gd name="connsiteX31" fmla="*/ 5297536 w 8458200"/>
              <a:gd name="connsiteY31" fmla="*/ 524828 h 4143375"/>
              <a:gd name="connsiteX32" fmla="*/ 3423969 w 8458200"/>
              <a:gd name="connsiteY32" fmla="*/ 3777615 h 4143375"/>
              <a:gd name="connsiteX33" fmla="*/ 2834371 w 8458200"/>
              <a:gd name="connsiteY33" fmla="*/ 4125278 h 4143375"/>
              <a:gd name="connsiteX34" fmla="*/ 1472296 w 8458200"/>
              <a:gd name="connsiteY34" fmla="*/ 4148138 h 4143375"/>
              <a:gd name="connsiteX35" fmla="*/ 1459914 w 8458200"/>
              <a:gd name="connsiteY35" fmla="*/ 414813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58200" h="4143375">
                <a:moveTo>
                  <a:pt x="1459914" y="4148138"/>
                </a:moveTo>
                <a:cubicBezTo>
                  <a:pt x="1201786" y="4148138"/>
                  <a:pt x="968424" y="4008120"/>
                  <a:pt x="846504" y="3779520"/>
                </a:cubicBezTo>
                <a:lnTo>
                  <a:pt x="80694" y="2335530"/>
                </a:lnTo>
                <a:cubicBezTo>
                  <a:pt x="-32654" y="2123123"/>
                  <a:pt x="-25986" y="1862138"/>
                  <a:pt x="96886" y="1655445"/>
                </a:cubicBezTo>
                <a:lnTo>
                  <a:pt x="867459" y="357188"/>
                </a:lnTo>
                <a:cubicBezTo>
                  <a:pt x="992236" y="146685"/>
                  <a:pt x="1221789" y="16193"/>
                  <a:pt x="1466581" y="17145"/>
                </a:cubicBezTo>
                <a:lnTo>
                  <a:pt x="2982009" y="21908"/>
                </a:lnTo>
                <a:cubicBezTo>
                  <a:pt x="3222039" y="22860"/>
                  <a:pt x="3441114" y="144780"/>
                  <a:pt x="3568749" y="347663"/>
                </a:cubicBezTo>
                <a:lnTo>
                  <a:pt x="4245024" y="1428750"/>
                </a:lnTo>
                <a:lnTo>
                  <a:pt x="3942129" y="1618298"/>
                </a:lnTo>
                <a:lnTo>
                  <a:pt x="3265854" y="537210"/>
                </a:lnTo>
                <a:cubicBezTo>
                  <a:pt x="3203941" y="438150"/>
                  <a:pt x="3097261" y="379095"/>
                  <a:pt x="2981056" y="379095"/>
                </a:cubicBezTo>
                <a:lnTo>
                  <a:pt x="1465629" y="374333"/>
                </a:lnTo>
                <a:cubicBezTo>
                  <a:pt x="1346566" y="374333"/>
                  <a:pt x="1235124" y="437198"/>
                  <a:pt x="1174164" y="539115"/>
                </a:cubicBezTo>
                <a:lnTo>
                  <a:pt x="403591" y="1837373"/>
                </a:lnTo>
                <a:cubicBezTo>
                  <a:pt x="343584" y="1938338"/>
                  <a:pt x="340726" y="2065020"/>
                  <a:pt x="395971" y="2167890"/>
                </a:cubicBezTo>
                <a:lnTo>
                  <a:pt x="1161781" y="3611880"/>
                </a:lnTo>
                <a:cubicBezTo>
                  <a:pt x="1221789" y="3724275"/>
                  <a:pt x="1337994" y="3793808"/>
                  <a:pt x="1465629" y="3790950"/>
                </a:cubicBezTo>
                <a:lnTo>
                  <a:pt x="2827704" y="3768090"/>
                </a:lnTo>
                <a:cubicBezTo>
                  <a:pt x="2945814" y="3766185"/>
                  <a:pt x="3055351" y="3701415"/>
                  <a:pt x="3114406" y="3599498"/>
                </a:cubicBezTo>
                <a:lnTo>
                  <a:pt x="4987974" y="347663"/>
                </a:lnTo>
                <a:cubicBezTo>
                  <a:pt x="5111799" y="133350"/>
                  <a:pt x="5342304" y="0"/>
                  <a:pt x="5589954" y="0"/>
                </a:cubicBezTo>
                <a:cubicBezTo>
                  <a:pt x="5591859" y="0"/>
                  <a:pt x="5593764" y="0"/>
                  <a:pt x="5595669" y="0"/>
                </a:cubicBezTo>
                <a:lnTo>
                  <a:pt x="7111096" y="12383"/>
                </a:lnTo>
                <a:cubicBezTo>
                  <a:pt x="7353031" y="14288"/>
                  <a:pt x="7572106" y="139065"/>
                  <a:pt x="7698789" y="344805"/>
                </a:cubicBezTo>
                <a:lnTo>
                  <a:pt x="8459836" y="1592580"/>
                </a:lnTo>
                <a:lnTo>
                  <a:pt x="8155036" y="1778318"/>
                </a:lnTo>
                <a:lnTo>
                  <a:pt x="7393989" y="530543"/>
                </a:lnTo>
                <a:cubicBezTo>
                  <a:pt x="7333029" y="430530"/>
                  <a:pt x="7226349" y="369570"/>
                  <a:pt x="7108239" y="368618"/>
                </a:cubicBezTo>
                <a:lnTo>
                  <a:pt x="5592811" y="356235"/>
                </a:lnTo>
                <a:cubicBezTo>
                  <a:pt x="5591859" y="356235"/>
                  <a:pt x="5590906" y="356235"/>
                  <a:pt x="5589954" y="356235"/>
                </a:cubicBezTo>
                <a:cubicBezTo>
                  <a:pt x="5469939" y="356235"/>
                  <a:pt x="5357544" y="421005"/>
                  <a:pt x="5297536" y="524828"/>
                </a:cubicBezTo>
                <a:lnTo>
                  <a:pt x="3423969" y="3777615"/>
                </a:lnTo>
                <a:cubicBezTo>
                  <a:pt x="3303001" y="3988118"/>
                  <a:pt x="3076306" y="4121468"/>
                  <a:pt x="2834371" y="4125278"/>
                </a:cubicBezTo>
                <a:lnTo>
                  <a:pt x="1472296" y="4148138"/>
                </a:lnTo>
                <a:cubicBezTo>
                  <a:pt x="1467534" y="4148138"/>
                  <a:pt x="1463724" y="4148138"/>
                  <a:pt x="1459914" y="4148138"/>
                </a:cubicBezTo>
                <a:close/>
              </a:path>
            </a:pathLst>
          </a:custGeom>
          <a:solidFill>
            <a:schemeClr val="accent4"/>
          </a:solidFill>
          <a:ln w="9525" cap="flat">
            <a:noFill/>
            <a:prstDash val="solid"/>
            <a:miter/>
          </a:ln>
        </p:spPr>
        <p:txBody>
          <a:bodyPr rtlCol="0" anchor="ctr"/>
          <a:lstStyle/>
          <a:p>
            <a:endParaRPr lang="en-US"/>
          </a:p>
        </p:txBody>
      </p:sp>
      <p:sp>
        <p:nvSpPr>
          <p:cNvPr id="8" name="Graphic 25">
            <a:extLst>
              <a:ext uri="{FF2B5EF4-FFF2-40B4-BE49-F238E27FC236}">
                <a16:creationId xmlns:a16="http://schemas.microsoft.com/office/drawing/2014/main" id="{975869D9-32FE-48E6-AD57-D0F805C0E82F}"/>
              </a:ext>
            </a:extLst>
          </p:cNvPr>
          <p:cNvSpPr/>
          <p:nvPr/>
        </p:nvSpPr>
        <p:spPr>
          <a:xfrm rot="10800000">
            <a:off x="7091987" y="2074424"/>
            <a:ext cx="3829853" cy="1876110"/>
          </a:xfrm>
          <a:custGeom>
            <a:avLst/>
            <a:gdLst>
              <a:gd name="connsiteX0" fmla="*/ 1459914 w 8458200"/>
              <a:gd name="connsiteY0" fmla="*/ 4148138 h 4143375"/>
              <a:gd name="connsiteX1" fmla="*/ 846504 w 8458200"/>
              <a:gd name="connsiteY1" fmla="*/ 3779520 h 4143375"/>
              <a:gd name="connsiteX2" fmla="*/ 80694 w 8458200"/>
              <a:gd name="connsiteY2" fmla="*/ 2335530 h 4143375"/>
              <a:gd name="connsiteX3" fmla="*/ 96886 w 8458200"/>
              <a:gd name="connsiteY3" fmla="*/ 1655445 h 4143375"/>
              <a:gd name="connsiteX4" fmla="*/ 867459 w 8458200"/>
              <a:gd name="connsiteY4" fmla="*/ 357188 h 4143375"/>
              <a:gd name="connsiteX5" fmla="*/ 1466581 w 8458200"/>
              <a:gd name="connsiteY5" fmla="*/ 17145 h 4143375"/>
              <a:gd name="connsiteX6" fmla="*/ 2982009 w 8458200"/>
              <a:gd name="connsiteY6" fmla="*/ 21908 h 4143375"/>
              <a:gd name="connsiteX7" fmla="*/ 3568749 w 8458200"/>
              <a:gd name="connsiteY7" fmla="*/ 347663 h 4143375"/>
              <a:gd name="connsiteX8" fmla="*/ 4245024 w 8458200"/>
              <a:gd name="connsiteY8" fmla="*/ 1428750 h 4143375"/>
              <a:gd name="connsiteX9" fmla="*/ 3942129 w 8458200"/>
              <a:gd name="connsiteY9" fmla="*/ 1618298 h 4143375"/>
              <a:gd name="connsiteX10" fmla="*/ 3265854 w 8458200"/>
              <a:gd name="connsiteY10" fmla="*/ 537210 h 4143375"/>
              <a:gd name="connsiteX11" fmla="*/ 2981056 w 8458200"/>
              <a:gd name="connsiteY11" fmla="*/ 379095 h 4143375"/>
              <a:gd name="connsiteX12" fmla="*/ 1465629 w 8458200"/>
              <a:gd name="connsiteY12" fmla="*/ 374333 h 4143375"/>
              <a:gd name="connsiteX13" fmla="*/ 1174164 w 8458200"/>
              <a:gd name="connsiteY13" fmla="*/ 539115 h 4143375"/>
              <a:gd name="connsiteX14" fmla="*/ 403591 w 8458200"/>
              <a:gd name="connsiteY14" fmla="*/ 1837373 h 4143375"/>
              <a:gd name="connsiteX15" fmla="*/ 395971 w 8458200"/>
              <a:gd name="connsiteY15" fmla="*/ 2167890 h 4143375"/>
              <a:gd name="connsiteX16" fmla="*/ 1161781 w 8458200"/>
              <a:gd name="connsiteY16" fmla="*/ 3611880 h 4143375"/>
              <a:gd name="connsiteX17" fmla="*/ 1465629 w 8458200"/>
              <a:gd name="connsiteY17" fmla="*/ 3790950 h 4143375"/>
              <a:gd name="connsiteX18" fmla="*/ 2827704 w 8458200"/>
              <a:gd name="connsiteY18" fmla="*/ 3768090 h 4143375"/>
              <a:gd name="connsiteX19" fmla="*/ 3114406 w 8458200"/>
              <a:gd name="connsiteY19" fmla="*/ 3599498 h 4143375"/>
              <a:gd name="connsiteX20" fmla="*/ 4987974 w 8458200"/>
              <a:gd name="connsiteY20" fmla="*/ 347663 h 4143375"/>
              <a:gd name="connsiteX21" fmla="*/ 5589954 w 8458200"/>
              <a:gd name="connsiteY21" fmla="*/ 0 h 4143375"/>
              <a:gd name="connsiteX22" fmla="*/ 5595669 w 8458200"/>
              <a:gd name="connsiteY22" fmla="*/ 0 h 4143375"/>
              <a:gd name="connsiteX23" fmla="*/ 7111096 w 8458200"/>
              <a:gd name="connsiteY23" fmla="*/ 12383 h 4143375"/>
              <a:gd name="connsiteX24" fmla="*/ 7698789 w 8458200"/>
              <a:gd name="connsiteY24" fmla="*/ 344805 h 4143375"/>
              <a:gd name="connsiteX25" fmla="*/ 8459836 w 8458200"/>
              <a:gd name="connsiteY25" fmla="*/ 1592580 h 4143375"/>
              <a:gd name="connsiteX26" fmla="*/ 8155036 w 8458200"/>
              <a:gd name="connsiteY26" fmla="*/ 1778318 h 4143375"/>
              <a:gd name="connsiteX27" fmla="*/ 7393989 w 8458200"/>
              <a:gd name="connsiteY27" fmla="*/ 530543 h 4143375"/>
              <a:gd name="connsiteX28" fmla="*/ 7108239 w 8458200"/>
              <a:gd name="connsiteY28" fmla="*/ 368618 h 4143375"/>
              <a:gd name="connsiteX29" fmla="*/ 5592811 w 8458200"/>
              <a:gd name="connsiteY29" fmla="*/ 356235 h 4143375"/>
              <a:gd name="connsiteX30" fmla="*/ 5589954 w 8458200"/>
              <a:gd name="connsiteY30" fmla="*/ 356235 h 4143375"/>
              <a:gd name="connsiteX31" fmla="*/ 5297536 w 8458200"/>
              <a:gd name="connsiteY31" fmla="*/ 524828 h 4143375"/>
              <a:gd name="connsiteX32" fmla="*/ 3423969 w 8458200"/>
              <a:gd name="connsiteY32" fmla="*/ 3777615 h 4143375"/>
              <a:gd name="connsiteX33" fmla="*/ 2834371 w 8458200"/>
              <a:gd name="connsiteY33" fmla="*/ 4125278 h 4143375"/>
              <a:gd name="connsiteX34" fmla="*/ 1472296 w 8458200"/>
              <a:gd name="connsiteY34" fmla="*/ 4148138 h 4143375"/>
              <a:gd name="connsiteX35" fmla="*/ 1459914 w 8458200"/>
              <a:gd name="connsiteY35" fmla="*/ 414813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58200" h="4143375">
                <a:moveTo>
                  <a:pt x="1459914" y="4148138"/>
                </a:moveTo>
                <a:cubicBezTo>
                  <a:pt x="1201786" y="4148138"/>
                  <a:pt x="968424" y="4008120"/>
                  <a:pt x="846504" y="3779520"/>
                </a:cubicBezTo>
                <a:lnTo>
                  <a:pt x="80694" y="2335530"/>
                </a:lnTo>
                <a:cubicBezTo>
                  <a:pt x="-32654" y="2123123"/>
                  <a:pt x="-25986" y="1862138"/>
                  <a:pt x="96886" y="1655445"/>
                </a:cubicBezTo>
                <a:lnTo>
                  <a:pt x="867459" y="357188"/>
                </a:lnTo>
                <a:cubicBezTo>
                  <a:pt x="992236" y="146685"/>
                  <a:pt x="1221789" y="16193"/>
                  <a:pt x="1466581" y="17145"/>
                </a:cubicBezTo>
                <a:lnTo>
                  <a:pt x="2982009" y="21908"/>
                </a:lnTo>
                <a:cubicBezTo>
                  <a:pt x="3222039" y="22860"/>
                  <a:pt x="3441114" y="144780"/>
                  <a:pt x="3568749" y="347663"/>
                </a:cubicBezTo>
                <a:lnTo>
                  <a:pt x="4245024" y="1428750"/>
                </a:lnTo>
                <a:lnTo>
                  <a:pt x="3942129" y="1618298"/>
                </a:lnTo>
                <a:lnTo>
                  <a:pt x="3265854" y="537210"/>
                </a:lnTo>
                <a:cubicBezTo>
                  <a:pt x="3203941" y="438150"/>
                  <a:pt x="3097261" y="379095"/>
                  <a:pt x="2981056" y="379095"/>
                </a:cubicBezTo>
                <a:lnTo>
                  <a:pt x="1465629" y="374333"/>
                </a:lnTo>
                <a:cubicBezTo>
                  <a:pt x="1346566" y="374333"/>
                  <a:pt x="1235124" y="437198"/>
                  <a:pt x="1174164" y="539115"/>
                </a:cubicBezTo>
                <a:lnTo>
                  <a:pt x="403591" y="1837373"/>
                </a:lnTo>
                <a:cubicBezTo>
                  <a:pt x="343584" y="1938338"/>
                  <a:pt x="340726" y="2065020"/>
                  <a:pt x="395971" y="2167890"/>
                </a:cubicBezTo>
                <a:lnTo>
                  <a:pt x="1161781" y="3611880"/>
                </a:lnTo>
                <a:cubicBezTo>
                  <a:pt x="1221789" y="3724275"/>
                  <a:pt x="1337994" y="3793808"/>
                  <a:pt x="1465629" y="3790950"/>
                </a:cubicBezTo>
                <a:lnTo>
                  <a:pt x="2827704" y="3768090"/>
                </a:lnTo>
                <a:cubicBezTo>
                  <a:pt x="2945814" y="3766185"/>
                  <a:pt x="3055351" y="3701415"/>
                  <a:pt x="3114406" y="3599498"/>
                </a:cubicBezTo>
                <a:lnTo>
                  <a:pt x="4987974" y="347663"/>
                </a:lnTo>
                <a:cubicBezTo>
                  <a:pt x="5111799" y="133350"/>
                  <a:pt x="5342304" y="0"/>
                  <a:pt x="5589954" y="0"/>
                </a:cubicBezTo>
                <a:cubicBezTo>
                  <a:pt x="5591859" y="0"/>
                  <a:pt x="5593764" y="0"/>
                  <a:pt x="5595669" y="0"/>
                </a:cubicBezTo>
                <a:lnTo>
                  <a:pt x="7111096" y="12383"/>
                </a:lnTo>
                <a:cubicBezTo>
                  <a:pt x="7353031" y="14288"/>
                  <a:pt x="7572106" y="139065"/>
                  <a:pt x="7698789" y="344805"/>
                </a:cubicBezTo>
                <a:lnTo>
                  <a:pt x="8459836" y="1592580"/>
                </a:lnTo>
                <a:lnTo>
                  <a:pt x="8155036" y="1778318"/>
                </a:lnTo>
                <a:lnTo>
                  <a:pt x="7393989" y="530543"/>
                </a:lnTo>
                <a:cubicBezTo>
                  <a:pt x="7333029" y="430530"/>
                  <a:pt x="7226349" y="369570"/>
                  <a:pt x="7108239" y="368618"/>
                </a:cubicBezTo>
                <a:lnTo>
                  <a:pt x="5592811" y="356235"/>
                </a:lnTo>
                <a:cubicBezTo>
                  <a:pt x="5591859" y="356235"/>
                  <a:pt x="5590906" y="356235"/>
                  <a:pt x="5589954" y="356235"/>
                </a:cubicBezTo>
                <a:cubicBezTo>
                  <a:pt x="5469939" y="356235"/>
                  <a:pt x="5357544" y="421005"/>
                  <a:pt x="5297536" y="524828"/>
                </a:cubicBezTo>
                <a:lnTo>
                  <a:pt x="3423969" y="3777615"/>
                </a:lnTo>
                <a:cubicBezTo>
                  <a:pt x="3303001" y="3988118"/>
                  <a:pt x="3076306" y="4121468"/>
                  <a:pt x="2834371" y="4125278"/>
                </a:cubicBezTo>
                <a:lnTo>
                  <a:pt x="1472296" y="4148138"/>
                </a:lnTo>
                <a:cubicBezTo>
                  <a:pt x="1467534" y="4148138"/>
                  <a:pt x="1463724" y="4148138"/>
                  <a:pt x="1459914" y="4148138"/>
                </a:cubicBezTo>
                <a:close/>
              </a:path>
            </a:pathLst>
          </a:custGeom>
          <a:solidFill>
            <a:schemeClr val="accent6"/>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50629A6-C21F-43B3-A2D6-4E0565D73381}"/>
              </a:ext>
            </a:extLst>
          </p:cNvPr>
          <p:cNvSpPr/>
          <p:nvPr/>
        </p:nvSpPr>
        <p:spPr>
          <a:xfrm rot="10800000">
            <a:off x="3277944" y="2072267"/>
            <a:ext cx="3764586" cy="1878267"/>
          </a:xfrm>
          <a:custGeom>
            <a:avLst/>
            <a:gdLst>
              <a:gd name="connsiteX0" fmla="*/ 1840807 w 3764586"/>
              <a:gd name="connsiteY0" fmla="*/ 656523 h 1878267"/>
              <a:gd name="connsiteX1" fmla="*/ 1851676 w 3764586"/>
              <a:gd name="connsiteY1" fmla="*/ 639816 h 1878267"/>
              <a:gd name="connsiteX2" fmla="*/ 1856129 w 3764586"/>
              <a:gd name="connsiteY2" fmla="*/ 646935 h 1878267"/>
              <a:gd name="connsiteX3" fmla="*/ 600644 w 3764586"/>
              <a:gd name="connsiteY3" fmla="*/ 1878267 h 1878267"/>
              <a:gd name="connsiteX4" fmla="*/ 595038 w 3764586"/>
              <a:gd name="connsiteY4" fmla="*/ 1878267 h 1878267"/>
              <a:gd name="connsiteX5" fmla="*/ 317287 w 3764586"/>
              <a:gd name="connsiteY5" fmla="*/ 1711357 h 1878267"/>
              <a:gd name="connsiteX6" fmla="*/ 0 w 3764586"/>
              <a:gd name="connsiteY6" fmla="*/ 1113090 h 1878267"/>
              <a:gd name="connsiteX7" fmla="*/ 137364 w 3764586"/>
              <a:gd name="connsiteY7" fmla="*/ 1027014 h 1878267"/>
              <a:gd name="connsiteX8" fmla="*/ 460044 w 3764586"/>
              <a:gd name="connsiteY8" fmla="*/ 1635450 h 1878267"/>
              <a:gd name="connsiteX9" fmla="*/ 597626 w 3764586"/>
              <a:gd name="connsiteY9" fmla="*/ 1716533 h 1878267"/>
              <a:gd name="connsiteX10" fmla="*/ 1214370 w 3764586"/>
              <a:gd name="connsiteY10" fmla="*/ 1706182 h 1878267"/>
              <a:gd name="connsiteX11" fmla="*/ 1344188 w 3764586"/>
              <a:gd name="connsiteY11" fmla="*/ 1629844 h 1878267"/>
              <a:gd name="connsiteX12" fmla="*/ 2192535 w 3764586"/>
              <a:gd name="connsiteY12" fmla="*/ 157421 h 1878267"/>
              <a:gd name="connsiteX13" fmla="*/ 2465110 w 3764586"/>
              <a:gd name="connsiteY13" fmla="*/ 0 h 1878267"/>
              <a:gd name="connsiteX14" fmla="*/ 2467698 w 3764586"/>
              <a:gd name="connsiteY14" fmla="*/ 0 h 1878267"/>
              <a:gd name="connsiteX15" fmla="*/ 3153880 w 3764586"/>
              <a:gd name="connsiteY15" fmla="*/ 5607 h 1878267"/>
              <a:gd name="connsiteX16" fmla="*/ 3419986 w 3764586"/>
              <a:gd name="connsiteY16" fmla="*/ 156127 h 1878267"/>
              <a:gd name="connsiteX17" fmla="*/ 3764586 w 3764586"/>
              <a:gd name="connsiteY17" fmla="*/ 721116 h 1878267"/>
              <a:gd name="connsiteX18" fmla="*/ 3626573 w 3764586"/>
              <a:gd name="connsiteY18" fmla="*/ 805218 h 1878267"/>
              <a:gd name="connsiteX19" fmla="*/ 3281973 w 3764586"/>
              <a:gd name="connsiteY19" fmla="*/ 240229 h 1878267"/>
              <a:gd name="connsiteX20" fmla="*/ 3152586 w 3764586"/>
              <a:gd name="connsiteY20" fmla="*/ 166909 h 1878267"/>
              <a:gd name="connsiteX21" fmla="*/ 2466404 w 3764586"/>
              <a:gd name="connsiteY21" fmla="*/ 161302 h 1878267"/>
              <a:gd name="connsiteX22" fmla="*/ 2465110 w 3764586"/>
              <a:gd name="connsiteY22" fmla="*/ 161302 h 1878267"/>
              <a:gd name="connsiteX23" fmla="*/ 2332704 w 3764586"/>
              <a:gd name="connsiteY23" fmla="*/ 237641 h 1878267"/>
              <a:gd name="connsiteX24" fmla="*/ 1484357 w 3764586"/>
              <a:gd name="connsiteY24" fmla="*/ 1710495 h 1878267"/>
              <a:gd name="connsiteX25" fmla="*/ 1217389 w 3764586"/>
              <a:gd name="connsiteY25" fmla="*/ 1867916 h 187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64586" h="1878267">
                <a:moveTo>
                  <a:pt x="1840807" y="656523"/>
                </a:moveTo>
                <a:lnTo>
                  <a:pt x="1851676" y="639816"/>
                </a:lnTo>
                <a:lnTo>
                  <a:pt x="1856129" y="646935"/>
                </a:lnTo>
                <a:close/>
                <a:moveTo>
                  <a:pt x="600644" y="1878267"/>
                </a:moveTo>
                <a:cubicBezTo>
                  <a:pt x="598488" y="1878267"/>
                  <a:pt x="596763" y="1878267"/>
                  <a:pt x="595038" y="1878267"/>
                </a:cubicBezTo>
                <a:cubicBezTo>
                  <a:pt x="478158" y="1878267"/>
                  <a:pt x="372492" y="1814867"/>
                  <a:pt x="317287" y="1711357"/>
                </a:cubicBezTo>
                <a:lnTo>
                  <a:pt x="0" y="1113090"/>
                </a:lnTo>
                <a:lnTo>
                  <a:pt x="137364" y="1027014"/>
                </a:lnTo>
                <a:lnTo>
                  <a:pt x="460044" y="1635450"/>
                </a:lnTo>
                <a:cubicBezTo>
                  <a:pt x="487215" y="1686343"/>
                  <a:pt x="539833" y="1717827"/>
                  <a:pt x="597626" y="1716533"/>
                </a:cubicBezTo>
                <a:lnTo>
                  <a:pt x="1214370" y="1706182"/>
                </a:lnTo>
                <a:cubicBezTo>
                  <a:pt x="1267850" y="1705319"/>
                  <a:pt x="1317448" y="1675992"/>
                  <a:pt x="1344188" y="1629844"/>
                </a:cubicBezTo>
                <a:lnTo>
                  <a:pt x="2192535" y="157421"/>
                </a:lnTo>
                <a:cubicBezTo>
                  <a:pt x="2248603" y="60381"/>
                  <a:pt x="2352975" y="0"/>
                  <a:pt x="2465110" y="0"/>
                </a:cubicBezTo>
                <a:cubicBezTo>
                  <a:pt x="2465973" y="0"/>
                  <a:pt x="2466835" y="0"/>
                  <a:pt x="2467698" y="0"/>
                </a:cubicBezTo>
                <a:lnTo>
                  <a:pt x="3153880" y="5607"/>
                </a:lnTo>
                <a:cubicBezTo>
                  <a:pt x="3263427" y="6470"/>
                  <a:pt x="3362624" y="62968"/>
                  <a:pt x="3419986" y="156127"/>
                </a:cubicBezTo>
                <a:lnTo>
                  <a:pt x="3764586" y="721116"/>
                </a:lnTo>
                <a:lnTo>
                  <a:pt x="3626573" y="805218"/>
                </a:lnTo>
                <a:lnTo>
                  <a:pt x="3281973" y="240229"/>
                </a:lnTo>
                <a:cubicBezTo>
                  <a:pt x="3254370" y="194943"/>
                  <a:pt x="3206066" y="167341"/>
                  <a:pt x="3152586" y="166909"/>
                </a:cubicBezTo>
                <a:lnTo>
                  <a:pt x="2466404" y="161302"/>
                </a:lnTo>
                <a:cubicBezTo>
                  <a:pt x="2465973" y="161302"/>
                  <a:pt x="2465541" y="161302"/>
                  <a:pt x="2465110" y="161302"/>
                </a:cubicBezTo>
                <a:cubicBezTo>
                  <a:pt x="2410768" y="161302"/>
                  <a:pt x="2359875" y="190630"/>
                  <a:pt x="2332704" y="237641"/>
                </a:cubicBezTo>
                <a:lnTo>
                  <a:pt x="1484357" y="1710495"/>
                </a:lnTo>
                <a:cubicBezTo>
                  <a:pt x="1429583" y="1805810"/>
                  <a:pt x="1326936" y="1866191"/>
                  <a:pt x="1217389" y="1867916"/>
                </a:cubicBezTo>
                <a:close/>
              </a:path>
            </a:pathLst>
          </a:custGeom>
          <a:solidFill>
            <a:schemeClr val="accent2"/>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468B8F40-222F-49D6-B630-9633BE649F4A}"/>
              </a:ext>
            </a:extLst>
          </p:cNvPr>
          <p:cNvGrpSpPr/>
          <p:nvPr/>
        </p:nvGrpSpPr>
        <p:grpSpPr>
          <a:xfrm>
            <a:off x="1259344" y="4131280"/>
            <a:ext cx="1979046" cy="589521"/>
            <a:chOff x="662404" y="4636435"/>
            <a:chExt cx="1728192" cy="589521"/>
          </a:xfrm>
        </p:grpSpPr>
        <p:sp>
          <p:nvSpPr>
            <p:cNvPr id="11" name="TextBox 10">
              <a:extLst>
                <a:ext uri="{FF2B5EF4-FFF2-40B4-BE49-F238E27FC236}">
                  <a16:creationId xmlns:a16="http://schemas.microsoft.com/office/drawing/2014/main" id="{D1D0BACA-456D-40FB-B7F9-46B80FA3AD67}"/>
                </a:ext>
              </a:extLst>
            </p:cNvPr>
            <p:cNvSpPr txBox="1"/>
            <p:nvPr/>
          </p:nvSpPr>
          <p:spPr>
            <a:xfrm>
              <a:off x="662404" y="4636435"/>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Random</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C271A46-7107-4DD5-81C6-6ECCDF91167F}"/>
                </a:ext>
              </a:extLst>
            </p:cNvPr>
            <p:cNvSpPr txBox="1"/>
            <p:nvPr/>
          </p:nvSpPr>
          <p:spPr>
            <a:xfrm>
              <a:off x="662404"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5EB009EB-C856-4D63-B3BE-99A3B45118D0}"/>
              </a:ext>
            </a:extLst>
          </p:cNvPr>
          <p:cNvGrpSpPr/>
          <p:nvPr/>
        </p:nvGrpSpPr>
        <p:grpSpPr>
          <a:xfrm>
            <a:off x="7026640" y="4125019"/>
            <a:ext cx="1979046" cy="589521"/>
            <a:chOff x="5202982" y="2341496"/>
            <a:chExt cx="1728192" cy="589521"/>
          </a:xfrm>
        </p:grpSpPr>
        <p:sp>
          <p:nvSpPr>
            <p:cNvPr id="14" name="TextBox 13">
              <a:extLst>
                <a:ext uri="{FF2B5EF4-FFF2-40B4-BE49-F238E27FC236}">
                  <a16:creationId xmlns:a16="http://schemas.microsoft.com/office/drawing/2014/main" id="{039883A3-8370-4136-BA5B-E87AA3FBBCAA}"/>
                </a:ext>
              </a:extLst>
            </p:cNvPr>
            <p:cNvSpPr txBox="1"/>
            <p:nvPr/>
          </p:nvSpPr>
          <p:spPr>
            <a:xfrm>
              <a:off x="5202982" y="2341496"/>
              <a:ext cx="1728192" cy="307777"/>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Genetic Algorithm</a:t>
              </a:r>
              <a:endParaRPr lang="ko-KR" altLang="en-US" sz="1400" b="1" dirty="0">
                <a:solidFill>
                  <a:schemeClr val="accent3"/>
                </a:solidFill>
                <a:cs typeface="Arial" pitchFamily="34" charset="0"/>
              </a:endParaRPr>
            </a:p>
          </p:txBody>
        </p:sp>
        <p:sp>
          <p:nvSpPr>
            <p:cNvPr id="15" name="TextBox 14">
              <a:extLst>
                <a:ext uri="{FF2B5EF4-FFF2-40B4-BE49-F238E27FC236}">
                  <a16:creationId xmlns:a16="http://schemas.microsoft.com/office/drawing/2014/main" id="{1F0577BA-CE1A-4108-AF9D-D0C92EE104D0}"/>
                </a:ext>
              </a:extLst>
            </p:cNvPr>
            <p:cNvSpPr txBox="1"/>
            <p:nvPr/>
          </p:nvSpPr>
          <p:spPr>
            <a:xfrm>
              <a:off x="5202982" y="2654018"/>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8C9E0A7F-8FEE-4335-8431-985E3DC8BDF6}"/>
              </a:ext>
            </a:extLst>
          </p:cNvPr>
          <p:cNvGrpSpPr/>
          <p:nvPr/>
        </p:nvGrpSpPr>
        <p:grpSpPr>
          <a:xfrm>
            <a:off x="3181776" y="4129139"/>
            <a:ext cx="1979046" cy="589521"/>
            <a:chOff x="2175930" y="2341496"/>
            <a:chExt cx="1728192" cy="589521"/>
          </a:xfrm>
        </p:grpSpPr>
        <p:sp>
          <p:nvSpPr>
            <p:cNvPr id="17" name="TextBox 16">
              <a:extLst>
                <a:ext uri="{FF2B5EF4-FFF2-40B4-BE49-F238E27FC236}">
                  <a16:creationId xmlns:a16="http://schemas.microsoft.com/office/drawing/2014/main" id="{A512D0F0-E25E-4556-BE6E-3C6B4E089595}"/>
                </a:ext>
              </a:extLst>
            </p:cNvPr>
            <p:cNvSpPr txBox="1"/>
            <p:nvPr/>
          </p:nvSpPr>
          <p:spPr>
            <a:xfrm>
              <a:off x="2175930" y="2341496"/>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Multi-Armed Bandit</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8E4D3B2-2F3F-4E8A-8EF2-9266A373875C}"/>
                </a:ext>
              </a:extLst>
            </p:cNvPr>
            <p:cNvSpPr txBox="1"/>
            <p:nvPr/>
          </p:nvSpPr>
          <p:spPr>
            <a:xfrm>
              <a:off x="2175930" y="2654018"/>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801A4B1-0EAB-491B-878D-3ED894536E05}"/>
              </a:ext>
            </a:extLst>
          </p:cNvPr>
          <p:cNvGrpSpPr/>
          <p:nvPr/>
        </p:nvGrpSpPr>
        <p:grpSpPr>
          <a:xfrm>
            <a:off x="5104208" y="4131280"/>
            <a:ext cx="1979046" cy="589521"/>
            <a:chOff x="3689456" y="4636435"/>
            <a:chExt cx="1728192" cy="589521"/>
          </a:xfrm>
        </p:grpSpPr>
        <p:sp>
          <p:nvSpPr>
            <p:cNvPr id="20" name="TextBox 19">
              <a:extLst>
                <a:ext uri="{FF2B5EF4-FFF2-40B4-BE49-F238E27FC236}">
                  <a16:creationId xmlns:a16="http://schemas.microsoft.com/office/drawing/2014/main" id="{68EDA659-D41F-4359-BFEF-DC003B50515D}"/>
                </a:ext>
              </a:extLst>
            </p:cNvPr>
            <p:cNvSpPr txBox="1"/>
            <p:nvPr/>
          </p:nvSpPr>
          <p:spPr>
            <a:xfrm>
              <a:off x="3689456" y="4636435"/>
              <a:ext cx="172819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Naïve Monte Carlo</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9065DFF0-0E0D-416C-80A1-5B3DBE585136}"/>
                </a:ext>
              </a:extLst>
            </p:cNvPr>
            <p:cNvSpPr txBox="1"/>
            <p:nvPr/>
          </p:nvSpPr>
          <p:spPr>
            <a:xfrm>
              <a:off x="3689456"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BADEAD86-7FFA-4E99-A7F0-7D98A9BB66BE}"/>
              </a:ext>
            </a:extLst>
          </p:cNvPr>
          <p:cNvGrpSpPr/>
          <p:nvPr/>
        </p:nvGrpSpPr>
        <p:grpSpPr>
          <a:xfrm>
            <a:off x="8949073" y="4131280"/>
            <a:ext cx="1979046" cy="589521"/>
            <a:chOff x="6716509" y="4636435"/>
            <a:chExt cx="1728192" cy="589521"/>
          </a:xfrm>
        </p:grpSpPr>
        <p:sp>
          <p:nvSpPr>
            <p:cNvPr id="23" name="TextBox 22">
              <a:extLst>
                <a:ext uri="{FF2B5EF4-FFF2-40B4-BE49-F238E27FC236}">
                  <a16:creationId xmlns:a16="http://schemas.microsoft.com/office/drawing/2014/main" id="{468593E8-B3EE-41DA-BB48-0414AA3054B4}"/>
                </a:ext>
              </a:extLst>
            </p:cNvPr>
            <p:cNvSpPr txBox="1"/>
            <p:nvPr/>
          </p:nvSpPr>
          <p:spPr>
            <a:xfrm>
              <a:off x="6716509" y="4636435"/>
              <a:ext cx="1728192" cy="307777"/>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N-Tuple Bandit EA</a:t>
              </a:r>
              <a:endParaRPr lang="ko-KR" altLang="en-US" sz="1400" b="1" dirty="0">
                <a:solidFill>
                  <a:schemeClr val="accent3"/>
                </a:solidFill>
                <a:cs typeface="Arial" pitchFamily="34" charset="0"/>
              </a:endParaRPr>
            </a:p>
          </p:txBody>
        </p:sp>
        <p:sp>
          <p:nvSpPr>
            <p:cNvPr id="24" name="TextBox 23">
              <a:extLst>
                <a:ext uri="{FF2B5EF4-FFF2-40B4-BE49-F238E27FC236}">
                  <a16:creationId xmlns:a16="http://schemas.microsoft.com/office/drawing/2014/main" id="{A8F7D714-A142-4300-AE7A-A2EEB7D96AA9}"/>
                </a:ext>
              </a:extLst>
            </p:cNvPr>
            <p:cNvSpPr txBox="1"/>
            <p:nvPr/>
          </p:nvSpPr>
          <p:spPr>
            <a:xfrm>
              <a:off x="6716509" y="4948957"/>
              <a:ext cx="1728192"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pic>
        <p:nvPicPr>
          <p:cNvPr id="25" name="Graphic 24" descr="Branching diagram">
            <a:extLst>
              <a:ext uri="{FF2B5EF4-FFF2-40B4-BE49-F238E27FC236}">
                <a16:creationId xmlns:a16="http://schemas.microsoft.com/office/drawing/2014/main" id="{318DF676-AA95-41B1-9B9B-F08AA6FB56F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6613"/>
          <a:stretch/>
        </p:blipFill>
        <p:spPr>
          <a:xfrm>
            <a:off x="3698386" y="2722853"/>
            <a:ext cx="914400" cy="579616"/>
          </a:xfrm>
          <a:prstGeom prst="rect">
            <a:avLst/>
          </a:prstGeom>
        </p:spPr>
      </p:pic>
      <p:pic>
        <p:nvPicPr>
          <p:cNvPr id="26" name="Graphic 25" descr="Flowchart">
            <a:extLst>
              <a:ext uri="{FF2B5EF4-FFF2-40B4-BE49-F238E27FC236}">
                <a16:creationId xmlns:a16="http://schemas.microsoft.com/office/drawing/2014/main" id="{B2F9E202-929B-49AB-8F65-DAF832F177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9340" y="2514600"/>
            <a:ext cx="914400" cy="914400"/>
          </a:xfrm>
          <a:prstGeom prst="rect">
            <a:avLst/>
          </a:prstGeom>
        </p:spPr>
      </p:pic>
      <p:pic>
        <p:nvPicPr>
          <p:cNvPr id="28" name="Graphic 27" descr="Arrow circle">
            <a:extLst>
              <a:ext uri="{FF2B5EF4-FFF2-40B4-BE49-F238E27FC236}">
                <a16:creationId xmlns:a16="http://schemas.microsoft.com/office/drawing/2014/main" id="{62C3C52E-75DA-4357-AAAB-FDC8A25624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45827" y="2552330"/>
            <a:ext cx="914400" cy="914400"/>
          </a:xfrm>
          <a:prstGeom prst="rect">
            <a:avLst/>
          </a:prstGeom>
        </p:spPr>
      </p:pic>
      <p:grpSp>
        <p:nvGrpSpPr>
          <p:cNvPr id="29" name="Group 28">
            <a:extLst>
              <a:ext uri="{FF2B5EF4-FFF2-40B4-BE49-F238E27FC236}">
                <a16:creationId xmlns:a16="http://schemas.microsoft.com/office/drawing/2014/main" id="{9394E6A5-C2FC-4D6A-91B9-84BE3311AE5F}"/>
              </a:ext>
            </a:extLst>
          </p:cNvPr>
          <p:cNvGrpSpPr/>
          <p:nvPr/>
        </p:nvGrpSpPr>
        <p:grpSpPr>
          <a:xfrm>
            <a:off x="9321847" y="2421082"/>
            <a:ext cx="1218001" cy="1218001"/>
            <a:chOff x="7231972" y="2248908"/>
            <a:chExt cx="1603744" cy="1603744"/>
          </a:xfrm>
          <a:solidFill>
            <a:srgbClr val="F490E1"/>
          </a:solidFill>
        </p:grpSpPr>
        <p:pic>
          <p:nvPicPr>
            <p:cNvPr id="30" name="Graphic 29" descr="Arrow circle">
              <a:extLst>
                <a:ext uri="{FF2B5EF4-FFF2-40B4-BE49-F238E27FC236}">
                  <a16:creationId xmlns:a16="http://schemas.microsoft.com/office/drawing/2014/main" id="{614D69BF-6F60-436A-8164-952E123463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31972" y="2248908"/>
              <a:ext cx="1603744" cy="1603744"/>
            </a:xfrm>
            <a:prstGeom prst="rect">
              <a:avLst/>
            </a:prstGeom>
          </p:spPr>
        </p:pic>
        <p:pic>
          <p:nvPicPr>
            <p:cNvPr id="31" name="Graphic 30" descr="Flowchart">
              <a:extLst>
                <a:ext uri="{FF2B5EF4-FFF2-40B4-BE49-F238E27FC236}">
                  <a16:creationId xmlns:a16="http://schemas.microsoft.com/office/drawing/2014/main" id="{0C2B28B5-0687-4DC0-AEC9-796515CE63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54318" y="2622787"/>
              <a:ext cx="806213" cy="806213"/>
            </a:xfrm>
            <a:prstGeom prst="rect">
              <a:avLst/>
            </a:prstGeom>
          </p:spPr>
        </p:pic>
      </p:grpSp>
      <p:grpSp>
        <p:nvGrpSpPr>
          <p:cNvPr id="33" name="Group 32">
            <a:extLst>
              <a:ext uri="{FF2B5EF4-FFF2-40B4-BE49-F238E27FC236}">
                <a16:creationId xmlns:a16="http://schemas.microsoft.com/office/drawing/2014/main" id="{89F54605-F667-4C0C-B9B3-89FD29040062}"/>
              </a:ext>
            </a:extLst>
          </p:cNvPr>
          <p:cNvGrpSpPr/>
          <p:nvPr/>
        </p:nvGrpSpPr>
        <p:grpSpPr>
          <a:xfrm>
            <a:off x="1732055" y="2622787"/>
            <a:ext cx="1033623" cy="925497"/>
            <a:chOff x="9359957" y="2616494"/>
            <a:chExt cx="1033623" cy="925497"/>
          </a:xfrm>
        </p:grpSpPr>
        <p:pic>
          <p:nvPicPr>
            <p:cNvPr id="34" name="Graphic 33" descr="Arrow Counterclockwise curve">
              <a:extLst>
                <a:ext uri="{FF2B5EF4-FFF2-40B4-BE49-F238E27FC236}">
                  <a16:creationId xmlns:a16="http://schemas.microsoft.com/office/drawing/2014/main" id="{0B363D8F-93C0-4173-A646-D1E437136D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890895" flipH="1">
              <a:off x="9479180" y="2627591"/>
              <a:ext cx="914400" cy="914400"/>
            </a:xfrm>
            <a:prstGeom prst="rect">
              <a:avLst/>
            </a:prstGeom>
          </p:spPr>
        </p:pic>
        <p:pic>
          <p:nvPicPr>
            <p:cNvPr id="35" name="Graphic 34" descr="Arrow Counterclockwise curve">
              <a:extLst>
                <a:ext uri="{FF2B5EF4-FFF2-40B4-BE49-F238E27FC236}">
                  <a16:creationId xmlns:a16="http://schemas.microsoft.com/office/drawing/2014/main" id="{CED43C20-7C72-4E4C-8EEE-129F0BB4239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709105">
              <a:off x="9359957" y="2616494"/>
              <a:ext cx="914400" cy="914400"/>
            </a:xfrm>
            <a:prstGeom prst="rect">
              <a:avLst/>
            </a:prstGeom>
          </p:spPr>
        </p:pic>
      </p:grpSp>
      <p:pic>
        <p:nvPicPr>
          <p:cNvPr id="36" name="Picture 35" descr="A picture containing clock, drawing&#10;&#10;Description automatically generated">
            <a:extLst>
              <a:ext uri="{FF2B5EF4-FFF2-40B4-BE49-F238E27FC236}">
                <a16:creationId xmlns:a16="http://schemas.microsoft.com/office/drawing/2014/main" id="{FDEABF8F-2A8F-4CF3-8C91-0F8F741C7E32}"/>
              </a:ext>
            </a:extLst>
          </p:cNvPr>
          <p:cNvPicPr>
            <a:picLocks noChangeAspect="1"/>
          </p:cNvPicPr>
          <p:nvPr/>
        </p:nvPicPr>
        <p:blipFill rotWithShape="1">
          <a:blip r:embed="rId15">
            <a:extLst>
              <a:ext uri="{28A0092B-C50C-407E-A947-70E740481C1C}">
                <a14:useLocalDpi xmlns:a14="http://schemas.microsoft.com/office/drawing/2010/main" val="0"/>
              </a:ext>
            </a:extLst>
          </a:blip>
          <a:srcRect r="88789"/>
          <a:stretch/>
        </p:blipFill>
        <p:spPr>
          <a:xfrm>
            <a:off x="7083128" y="2074396"/>
            <a:ext cx="430581" cy="1877731"/>
          </a:xfrm>
          <a:prstGeom prst="rect">
            <a:avLst/>
          </a:prstGeom>
        </p:spPr>
      </p:pic>
      <p:sp>
        <p:nvSpPr>
          <p:cNvPr id="37" name="TextBox 36">
            <a:extLst>
              <a:ext uri="{FF2B5EF4-FFF2-40B4-BE49-F238E27FC236}">
                <a16:creationId xmlns:a16="http://schemas.microsoft.com/office/drawing/2014/main" id="{4CDACDEC-E411-4719-9865-5D3FDDF99052}"/>
              </a:ext>
            </a:extLst>
          </p:cNvPr>
          <p:cNvSpPr txBox="1"/>
          <p:nvPr/>
        </p:nvSpPr>
        <p:spPr>
          <a:xfrm>
            <a:off x="106168" y="6375866"/>
            <a:ext cx="557878" cy="369332"/>
          </a:xfrm>
          <a:prstGeom prst="rect">
            <a:avLst/>
          </a:prstGeom>
          <a:noFill/>
        </p:spPr>
        <p:txBody>
          <a:bodyPr wrap="square" rtlCol="0">
            <a:spAutoFit/>
          </a:bodyPr>
          <a:lstStyle/>
          <a:p>
            <a:r>
              <a:rPr lang="en-GB" dirty="0"/>
              <a:t>18</a:t>
            </a:r>
          </a:p>
        </p:txBody>
      </p:sp>
    </p:spTree>
    <p:extLst>
      <p:ext uri="{BB962C8B-B14F-4D97-AF65-F5344CB8AC3E}">
        <p14:creationId xmlns:p14="http://schemas.microsoft.com/office/powerpoint/2010/main" val="84073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dirty="0">
                <a:ln w="0">
                  <a:solidFill>
                    <a:sysClr val="windowText" lastClr="000000"/>
                  </a:solidFill>
                </a:ln>
                <a:solidFill>
                  <a:srgbClr val="4ADC6D"/>
                </a:solidFill>
                <a:effectLst>
                  <a:outerShdw blurRad="38100" dist="25400" dir="5400000" algn="ctr" rotWithShape="0">
                    <a:srgbClr val="6E747A">
                      <a:alpha val="43000"/>
                    </a:srgbClr>
                  </a:outerShdw>
                </a:effectLst>
              </a:rPr>
              <a:t>Random    </a:t>
            </a:r>
          </a:p>
        </p:txBody>
      </p:sp>
      <p:grpSp>
        <p:nvGrpSpPr>
          <p:cNvPr id="11" name="Group 10">
            <a:extLst>
              <a:ext uri="{FF2B5EF4-FFF2-40B4-BE49-F238E27FC236}">
                <a16:creationId xmlns:a16="http://schemas.microsoft.com/office/drawing/2014/main" id="{7650E1E5-D5AB-4B7B-92FE-DA4DFCF86777}"/>
              </a:ext>
            </a:extLst>
          </p:cNvPr>
          <p:cNvGrpSpPr/>
          <p:nvPr/>
        </p:nvGrpSpPr>
        <p:grpSpPr>
          <a:xfrm>
            <a:off x="928115" y="1864829"/>
            <a:ext cx="9271407" cy="2745064"/>
            <a:chOff x="1585319" y="1768308"/>
            <a:chExt cx="5292836" cy="1567095"/>
          </a:xfrm>
        </p:grpSpPr>
        <p:sp>
          <p:nvSpPr>
            <p:cNvPr id="12" name="Rettangolo 28">
              <a:extLst>
                <a:ext uri="{FF2B5EF4-FFF2-40B4-BE49-F238E27FC236}">
                  <a16:creationId xmlns:a16="http://schemas.microsoft.com/office/drawing/2014/main" id="{69366C38-4A45-49C7-8CC6-1A219722E53C}"/>
                </a:ext>
              </a:extLst>
            </p:cNvPr>
            <p:cNvSpPr/>
            <p:nvPr/>
          </p:nvSpPr>
          <p:spPr>
            <a:xfrm>
              <a:off x="2303544" y="2861608"/>
              <a:ext cx="4255030" cy="46800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DDCFCBF-B213-4004-B282-FF46BE438A5B}"/>
                    </a:ext>
                  </a:extLst>
                </p:cNvPr>
                <p:cNvSpPr txBox="1"/>
                <p:nvPr/>
              </p:nvSpPr>
              <p:spPr>
                <a:xfrm>
                  <a:off x="1585319" y="2033608"/>
                  <a:ext cx="676367" cy="333835"/>
                </a:xfrm>
                <a:prstGeom prst="rect">
                  <a:avLst/>
                </a:prstGeom>
                <a:noFill/>
              </p:spPr>
              <p:txBody>
                <a:bodyPr wrap="square" rtlCol="0">
                  <a:spAutoFit/>
                </a:bodyPr>
                <a:lstStyle/>
                <a:p>
                  <a:r>
                    <a:rPr lang="en-US" sz="3200" dirty="0">
                      <a:solidFill>
                        <a:schemeClr val="accent6"/>
                      </a:solidFill>
                    </a:rPr>
                    <a:t>⟨</a:t>
                  </a:r>
                  <a14:m>
                    <m:oMath xmlns:m="http://schemas.openxmlformats.org/officeDocument/2006/math">
                      <m:sSub>
                        <m:sSubPr>
                          <m:ctrlPr>
                            <a:rPr lang="en-GB" sz="3200" i="1" smtClean="0">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US" sz="3200" b="0" i="1" smtClean="0">
                              <a:solidFill>
                                <a:schemeClr val="accent6"/>
                              </a:solidFill>
                              <a:latin typeface="Cambria Math" panose="02040503050406030204" pitchFamily="18" charset="0"/>
                            </a:rPr>
                            <m:t>1</m:t>
                          </m:r>
                        </m:sub>
                      </m:sSub>
                    </m:oMath>
                  </a14:m>
                  <a:r>
                    <a:rPr lang="en-US" sz="3200" dirty="0">
                      <a:solidFill>
                        <a:schemeClr val="accent6"/>
                      </a:solidFill>
                    </a:rPr>
                    <a:t>⟩</a:t>
                  </a:r>
                </a:p>
              </p:txBody>
            </p:sp>
          </mc:Choice>
          <mc:Fallback xmlns="">
            <p:sp>
              <p:nvSpPr>
                <p:cNvPr id="35" name="TextBox 34">
                  <a:extLst>
                    <a:ext uri="{FF2B5EF4-FFF2-40B4-BE49-F238E27FC236}">
                      <a16:creationId xmlns:a16="http://schemas.microsoft.com/office/drawing/2014/main" id="{2151C3E7-3BBE-488E-B076-0E8F8A7A2E0C}"/>
                    </a:ext>
                  </a:extLst>
                </p:cNvPr>
                <p:cNvSpPr txBox="1">
                  <a:spLocks noRot="1" noChangeAspect="1" noMove="1" noResize="1" noEditPoints="1" noAdjustHandles="1" noChangeArrowheads="1" noChangeShapeType="1" noTextEdit="1"/>
                </p:cNvSpPr>
                <p:nvPr/>
              </p:nvSpPr>
              <p:spPr>
                <a:xfrm>
                  <a:off x="1585319" y="2033608"/>
                  <a:ext cx="676367" cy="333835"/>
                </a:xfrm>
                <a:prstGeom prst="rect">
                  <a:avLst/>
                </a:prstGeom>
                <a:blipFill>
                  <a:blip r:embed="rId3"/>
                  <a:stretch>
                    <a:fillRect l="-12821" t="-13542" b="-33333"/>
                  </a:stretch>
                </a:blipFill>
              </p:spPr>
              <p:txBody>
                <a:bodyPr/>
                <a:lstStyle/>
                <a:p>
                  <a:r>
                    <a:rPr lang="en-GB">
                      <a:noFill/>
                    </a:rPr>
                    <a:t> </a:t>
                  </a:r>
                </a:p>
              </p:txBody>
            </p:sp>
          </mc:Fallback>
        </mc:AlternateContent>
        <p:cxnSp>
          <p:nvCxnSpPr>
            <p:cNvPr id="14" name="Connettore 2 11">
              <a:extLst>
                <a:ext uri="{FF2B5EF4-FFF2-40B4-BE49-F238E27FC236}">
                  <a16:creationId xmlns:a16="http://schemas.microsoft.com/office/drawing/2014/main" id="{3BDB25A4-51AA-4C29-A33A-F391BE8B0D2B}"/>
                </a:ext>
              </a:extLst>
            </p:cNvPr>
            <p:cNvCxnSpPr>
              <a:stCxn id="15" idx="2"/>
              <a:endCxn id="16" idx="0"/>
            </p:cNvCxnSpPr>
            <p:nvPr/>
          </p:nvCxnSpPr>
          <p:spPr>
            <a:xfrm flipH="1">
              <a:off x="2682040" y="2769869"/>
              <a:ext cx="873"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7AEBA9B5-3F89-40E6-A0D0-06CD226D4F09}"/>
                </a:ext>
              </a:extLst>
            </p:cNvPr>
            <p:cNvSpPr/>
            <p:nvPr/>
          </p:nvSpPr>
          <p:spPr>
            <a:xfrm>
              <a:off x="2015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443B806-3751-425B-8A08-4A0019F733C0}"/>
                    </a:ext>
                  </a:extLst>
                </p:cNvPr>
                <p:cNvSpPr txBox="1"/>
                <p:nvPr/>
              </p:nvSpPr>
              <p:spPr>
                <a:xfrm>
                  <a:off x="2466016"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1</m:t>
                            </m:r>
                            <m:r>
                              <a:rPr lang="en-US" sz="3200" b="0" i="1" smtClean="0">
                                <a:solidFill>
                                  <a:schemeClr val="accent6"/>
                                </a:solidFill>
                                <a:latin typeface="Cambria Math" panose="02040503050406030204" pitchFamily="18" charset="0"/>
                              </a:rPr>
                              <m:t>,2</m:t>
                            </m:r>
                          </m:sub>
                        </m:sSub>
                      </m:oMath>
                    </m:oMathPara>
                  </a14:m>
                  <a:endParaRPr lang="en-US" sz="3600" dirty="0">
                    <a:solidFill>
                      <a:schemeClr val="accent6"/>
                    </a:solidFill>
                  </a:endParaRPr>
                </a:p>
              </p:txBody>
            </p:sp>
          </mc:Choice>
          <mc:Fallback xmlns="">
            <p:sp>
              <p:nvSpPr>
                <p:cNvPr id="39" name="TextBox 38">
                  <a:extLst>
                    <a:ext uri="{FF2B5EF4-FFF2-40B4-BE49-F238E27FC236}">
                      <a16:creationId xmlns:a16="http://schemas.microsoft.com/office/drawing/2014/main" id="{FD1BA50B-E41A-42C4-98D3-C6346CCD3496}"/>
                    </a:ext>
                  </a:extLst>
                </p:cNvPr>
                <p:cNvSpPr txBox="1">
                  <a:spLocks noRot="1" noChangeAspect="1" noMove="1" noResize="1" noEditPoints="1" noAdjustHandles="1" noChangeArrowheads="1" noChangeShapeType="1" noTextEdit="1"/>
                </p:cNvSpPr>
                <p:nvPr/>
              </p:nvSpPr>
              <p:spPr>
                <a:xfrm>
                  <a:off x="2466016" y="2989232"/>
                  <a:ext cx="432048" cy="346171"/>
                </a:xfrm>
                <a:prstGeom prst="rect">
                  <a:avLst/>
                </a:prstGeom>
                <a:blipFill>
                  <a:blip r:embed="rId4"/>
                  <a:stretch>
                    <a:fillRect/>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DEDE009A-7E4D-490E-9818-849A4645625D}"/>
                </a:ext>
              </a:extLst>
            </p:cNvPr>
            <p:cNvCxnSpPr>
              <a:cxnSpLocks/>
              <a:endCxn id="49" idx="0"/>
            </p:cNvCxnSpPr>
            <p:nvPr/>
          </p:nvCxnSpPr>
          <p:spPr>
            <a:xfrm flipH="1">
              <a:off x="2310958" y="2315264"/>
              <a:ext cx="374855"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2DD770-CFC1-493D-AC8C-601F2D83807A}"/>
                </a:ext>
              </a:extLst>
            </p:cNvPr>
            <p:cNvCxnSpPr>
              <a:cxnSpLocks/>
              <a:endCxn id="47" idx="0"/>
            </p:cNvCxnSpPr>
            <p:nvPr/>
          </p:nvCxnSpPr>
          <p:spPr>
            <a:xfrm>
              <a:off x="2685813" y="2315264"/>
              <a:ext cx="381145" cy="141186"/>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50E41CD-FD9F-44AB-929B-1BFFCE030823}"/>
                </a:ext>
              </a:extLst>
            </p:cNvPr>
            <p:cNvGrpSpPr/>
            <p:nvPr/>
          </p:nvGrpSpPr>
          <p:grpSpPr>
            <a:xfrm>
              <a:off x="2122055" y="2434702"/>
              <a:ext cx="432048" cy="273748"/>
              <a:chOff x="1330055" y="2306302"/>
              <a:chExt cx="432048" cy="27374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388B7F4-4FF4-44B0-B94B-D98EA227C3A0}"/>
                      </a:ext>
                    </a:extLst>
                  </p:cNvPr>
                  <p:cNvSpPr txBox="1"/>
                  <p:nvPr/>
                </p:nvSpPr>
                <p:spPr>
                  <a:xfrm>
                    <a:off x="1330055" y="2306302"/>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panose="02040503050406030204" pitchFamily="18" charset="0"/>
                                </a:rPr>
                                <m:t>𝑣</m:t>
                              </m:r>
                            </m:e>
                            <m:sub>
                              <m:r>
                                <a:rPr lang="nl-NL" sz="2400" b="0" i="1" smtClean="0">
                                  <a:solidFill>
                                    <a:schemeClr val="accent6"/>
                                  </a:solidFill>
                                  <a:latin typeface="Cambria Math"/>
                                </a:rPr>
                                <m:t>1</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80" name="TextBox 79">
                    <a:extLst>
                      <a:ext uri="{FF2B5EF4-FFF2-40B4-BE49-F238E27FC236}">
                        <a16:creationId xmlns:a16="http://schemas.microsoft.com/office/drawing/2014/main" id="{A3C46744-109E-4BC9-B065-819DA05CF7F6}"/>
                      </a:ext>
                    </a:extLst>
                  </p:cNvPr>
                  <p:cNvSpPr txBox="1">
                    <a:spLocks noRot="1" noChangeAspect="1" noMove="1" noResize="1" noEditPoints="1" noAdjustHandles="1" noChangeArrowheads="1" noChangeShapeType="1" noTextEdit="1"/>
                  </p:cNvSpPr>
                  <p:nvPr/>
                </p:nvSpPr>
                <p:spPr>
                  <a:xfrm>
                    <a:off x="1330055" y="2306302"/>
                    <a:ext cx="432048" cy="272815"/>
                  </a:xfrm>
                  <a:prstGeom prst="rect">
                    <a:avLst/>
                  </a:prstGeom>
                  <a:blipFill>
                    <a:blip r:embed="rId5"/>
                    <a:stretch>
                      <a:fillRect/>
                    </a:stretch>
                  </a:blipFill>
                </p:spPr>
                <p:txBody>
                  <a:bodyPr/>
                  <a:lstStyle/>
                  <a:p>
                    <a:r>
                      <a:rPr lang="en-GB">
                        <a:noFill/>
                      </a:rPr>
                      <a:t> </a:t>
                    </a:r>
                  </a:p>
                </p:txBody>
              </p:sp>
            </mc:Fallback>
          </mc:AlternateContent>
          <p:sp>
            <p:nvSpPr>
              <p:cNvPr id="49" name="Rectangle 48">
                <a:extLst>
                  <a:ext uri="{FF2B5EF4-FFF2-40B4-BE49-F238E27FC236}">
                    <a16:creationId xmlns:a16="http://schemas.microsoft.com/office/drawing/2014/main" id="{42984FEE-ACCA-4E65-B293-F9FD2147A13E}"/>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20" name="Group 19">
              <a:extLst>
                <a:ext uri="{FF2B5EF4-FFF2-40B4-BE49-F238E27FC236}">
                  <a16:creationId xmlns:a16="http://schemas.microsoft.com/office/drawing/2014/main" id="{17FD2E69-8021-4EF6-87AE-845AA0D56443}"/>
                </a:ext>
              </a:extLst>
            </p:cNvPr>
            <p:cNvGrpSpPr/>
            <p:nvPr/>
          </p:nvGrpSpPr>
          <p:grpSpPr>
            <a:xfrm>
              <a:off x="2885693" y="2434702"/>
              <a:ext cx="432048" cy="273748"/>
              <a:chOff x="1337693" y="2306302"/>
              <a:chExt cx="432048" cy="273748"/>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3C8618-64A2-4423-B9B5-C16BD623E6F5}"/>
                      </a:ext>
                    </a:extLst>
                  </p:cNvPr>
                  <p:cNvSpPr txBox="1"/>
                  <p:nvPr/>
                </p:nvSpPr>
                <p:spPr>
                  <a:xfrm>
                    <a:off x="1337693" y="2306302"/>
                    <a:ext cx="432048" cy="272816"/>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1</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78" name="TextBox 77">
                    <a:extLst>
                      <a:ext uri="{FF2B5EF4-FFF2-40B4-BE49-F238E27FC236}">
                        <a16:creationId xmlns:a16="http://schemas.microsoft.com/office/drawing/2014/main" id="{7323EC54-4C35-40C7-9F44-82692E4A724E}"/>
                      </a:ext>
                    </a:extLst>
                  </p:cNvPr>
                  <p:cNvSpPr txBox="1">
                    <a:spLocks noRot="1" noChangeAspect="1" noMove="1" noResize="1" noEditPoints="1" noAdjustHandles="1" noChangeArrowheads="1" noChangeShapeType="1" noTextEdit="1"/>
                  </p:cNvSpPr>
                  <p:nvPr/>
                </p:nvSpPr>
                <p:spPr>
                  <a:xfrm>
                    <a:off x="1337693" y="2306302"/>
                    <a:ext cx="432048" cy="272816"/>
                  </a:xfrm>
                  <a:prstGeom prst="rect">
                    <a:avLst/>
                  </a:prstGeom>
                  <a:blipFill>
                    <a:blip r:embed="rId6"/>
                    <a:stretch>
                      <a:fillRect/>
                    </a:stretch>
                  </a:blipFill>
                </p:spPr>
                <p:txBody>
                  <a:bodyPr/>
                  <a:lstStyle/>
                  <a:p>
                    <a:r>
                      <a:rPr lang="en-GB">
                        <a:noFill/>
                      </a:rPr>
                      <a:t> </a:t>
                    </a:r>
                  </a:p>
                </p:txBody>
              </p:sp>
            </mc:Fallback>
          </mc:AlternateContent>
          <p:sp>
            <p:nvSpPr>
              <p:cNvPr id="47" name="Rectangle 46">
                <a:extLst>
                  <a:ext uri="{FF2B5EF4-FFF2-40B4-BE49-F238E27FC236}">
                    <a16:creationId xmlns:a16="http://schemas.microsoft.com/office/drawing/2014/main" id="{07728C38-89F2-47C5-B2B2-FACFCBAF6969}"/>
                  </a:ext>
                </a:extLst>
              </p:cNvPr>
              <p:cNvSpPr/>
              <p:nvPr/>
            </p:nvSpPr>
            <p:spPr>
              <a:xfrm>
                <a:off x="1356958" y="2328050"/>
                <a:ext cx="324000" cy="252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cxnSp>
          <p:nvCxnSpPr>
            <p:cNvPr id="22" name="Connettore 2 11">
              <a:extLst>
                <a:ext uri="{FF2B5EF4-FFF2-40B4-BE49-F238E27FC236}">
                  <a16:creationId xmlns:a16="http://schemas.microsoft.com/office/drawing/2014/main" id="{A8CD1A26-71DB-497B-8477-F33F473B12BE}"/>
                </a:ext>
              </a:extLst>
            </p:cNvPr>
            <p:cNvCxnSpPr>
              <a:stCxn id="23" idx="2"/>
              <a:endCxn id="24" idx="0"/>
            </p:cNvCxnSpPr>
            <p:nvPr/>
          </p:nvCxnSpPr>
          <p:spPr>
            <a:xfrm flipH="1">
              <a:off x="6209704" y="2769869"/>
              <a:ext cx="1209"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ttangolo 14">
              <a:extLst>
                <a:ext uri="{FF2B5EF4-FFF2-40B4-BE49-F238E27FC236}">
                  <a16:creationId xmlns:a16="http://schemas.microsoft.com/office/drawing/2014/main" id="{8A435115-4B7C-4842-870D-D9F83EE24BD3}"/>
                </a:ext>
              </a:extLst>
            </p:cNvPr>
            <p:cNvSpPr/>
            <p:nvPr/>
          </p:nvSpPr>
          <p:spPr>
            <a:xfrm>
              <a:off x="5543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628661B-AFB7-46A5-BB3E-92186228F32D}"/>
                    </a:ext>
                  </a:extLst>
                </p:cNvPr>
                <p:cNvSpPr txBox="1"/>
                <p:nvPr/>
              </p:nvSpPr>
              <p:spPr>
                <a:xfrm>
                  <a:off x="5993680"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3</m:t>
                            </m:r>
                            <m:r>
                              <a:rPr lang="en-US" sz="3200" b="0" i="1" smtClean="0">
                                <a:solidFill>
                                  <a:schemeClr val="accent6"/>
                                </a:solidFill>
                                <a:latin typeface="Cambria Math" panose="02040503050406030204" pitchFamily="18" charset="0"/>
                              </a:rPr>
                              <m:t>,1</m:t>
                            </m:r>
                          </m:sub>
                        </m:sSub>
                      </m:oMath>
                    </m:oMathPara>
                  </a14:m>
                  <a:endParaRPr lang="en-US" sz="3600" dirty="0">
                    <a:solidFill>
                      <a:schemeClr val="accent6"/>
                    </a:solidFill>
                  </a:endParaRPr>
                </a:p>
              </p:txBody>
            </p:sp>
          </mc:Choice>
          <mc:Fallback xmlns="">
            <p:sp>
              <p:nvSpPr>
                <p:cNvPr id="54" name="TextBox 53">
                  <a:extLst>
                    <a:ext uri="{FF2B5EF4-FFF2-40B4-BE49-F238E27FC236}">
                      <a16:creationId xmlns:a16="http://schemas.microsoft.com/office/drawing/2014/main" id="{A720ADD3-5286-4464-BB45-9920D06A6ED3}"/>
                    </a:ext>
                  </a:extLst>
                </p:cNvPr>
                <p:cNvSpPr txBox="1">
                  <a:spLocks noRot="1" noChangeAspect="1" noMove="1" noResize="1" noEditPoints="1" noAdjustHandles="1" noChangeArrowheads="1" noChangeShapeType="1" noTextEdit="1"/>
                </p:cNvSpPr>
                <p:nvPr/>
              </p:nvSpPr>
              <p:spPr>
                <a:xfrm>
                  <a:off x="5993680" y="2989232"/>
                  <a:ext cx="432048" cy="346171"/>
                </a:xfrm>
                <a:prstGeom prst="rect">
                  <a:avLst/>
                </a:prstGeom>
                <a:blipFill>
                  <a:blip r:embed="rId8"/>
                  <a:stretch>
                    <a:fillRect/>
                  </a:stretch>
                </a:blipFill>
              </p:spPr>
              <p:txBody>
                <a:bodyPr/>
                <a:lstStyle/>
                <a:p>
                  <a:r>
                    <a:rPr lang="en-GB">
                      <a:noFill/>
                    </a:rPr>
                    <a:t> </a:t>
                  </a:r>
                </a:p>
              </p:txBody>
            </p:sp>
          </mc:Fallback>
        </mc:AlternateContent>
        <p:cxnSp>
          <p:nvCxnSpPr>
            <p:cNvPr id="25" name="Straight Connector 24">
              <a:extLst>
                <a:ext uri="{FF2B5EF4-FFF2-40B4-BE49-F238E27FC236}">
                  <a16:creationId xmlns:a16="http://schemas.microsoft.com/office/drawing/2014/main" id="{E343014C-F3EF-4272-A96C-2221CD62A17C}"/>
                </a:ext>
              </a:extLst>
            </p:cNvPr>
            <p:cNvCxnSpPr>
              <a:cxnSpLocks/>
              <a:endCxn id="45" idx="0"/>
            </p:cNvCxnSpPr>
            <p:nvPr/>
          </p:nvCxnSpPr>
          <p:spPr>
            <a:xfrm flipH="1">
              <a:off x="5838958" y="2315264"/>
              <a:ext cx="376547" cy="141186"/>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0C212-D6D8-45F0-B7F0-CFD7837A1588}"/>
                </a:ext>
              </a:extLst>
            </p:cNvPr>
            <p:cNvCxnSpPr>
              <a:cxnSpLocks/>
              <a:endCxn id="43" idx="0"/>
            </p:cNvCxnSpPr>
            <p:nvPr/>
          </p:nvCxnSpPr>
          <p:spPr>
            <a:xfrm>
              <a:off x="6215505" y="2315264"/>
              <a:ext cx="379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7280738-F082-48C4-90B4-86633CAF5FEE}"/>
                </a:ext>
              </a:extLst>
            </p:cNvPr>
            <p:cNvGrpSpPr/>
            <p:nvPr/>
          </p:nvGrpSpPr>
          <p:grpSpPr>
            <a:xfrm>
              <a:off x="5651592" y="2434703"/>
              <a:ext cx="432048" cy="273747"/>
              <a:chOff x="1331592" y="2306303"/>
              <a:chExt cx="432048" cy="273747"/>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5CB4B0E-FDE1-4E7B-958B-1D1E5D82191E}"/>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3</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76" name="TextBox 75">
                    <a:extLst>
                      <a:ext uri="{FF2B5EF4-FFF2-40B4-BE49-F238E27FC236}">
                        <a16:creationId xmlns:a16="http://schemas.microsoft.com/office/drawing/2014/main" id="{1F6463CE-E4FD-4E82-8687-51FA4C557551}"/>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9"/>
                    <a:stretch>
                      <a:fillRect/>
                    </a:stretch>
                  </a:blipFill>
                </p:spPr>
                <p:txBody>
                  <a:bodyPr/>
                  <a:lstStyle/>
                  <a:p>
                    <a:r>
                      <a:rPr lang="en-GB">
                        <a:noFill/>
                      </a:rPr>
                      <a:t> </a:t>
                    </a:r>
                  </a:p>
                </p:txBody>
              </p:sp>
            </mc:Fallback>
          </mc:AlternateContent>
          <p:sp>
            <p:nvSpPr>
              <p:cNvPr id="45" name="Rectangle 44">
                <a:extLst>
                  <a:ext uri="{FF2B5EF4-FFF2-40B4-BE49-F238E27FC236}">
                    <a16:creationId xmlns:a16="http://schemas.microsoft.com/office/drawing/2014/main" id="{49E85E11-2B06-4585-8048-E25E74D1C834}"/>
                  </a:ext>
                </a:extLst>
              </p:cNvPr>
              <p:cNvSpPr/>
              <p:nvPr/>
            </p:nvSpPr>
            <p:spPr>
              <a:xfrm>
                <a:off x="1356958" y="2328050"/>
                <a:ext cx="324000" cy="252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29" name="Group 28">
              <a:extLst>
                <a:ext uri="{FF2B5EF4-FFF2-40B4-BE49-F238E27FC236}">
                  <a16:creationId xmlns:a16="http://schemas.microsoft.com/office/drawing/2014/main" id="{DDD14C06-A687-4886-B08C-D3075875F678}"/>
                </a:ext>
              </a:extLst>
            </p:cNvPr>
            <p:cNvGrpSpPr/>
            <p:nvPr/>
          </p:nvGrpSpPr>
          <p:grpSpPr>
            <a:xfrm>
              <a:off x="6407208" y="2434703"/>
              <a:ext cx="432048" cy="273747"/>
              <a:chOff x="1331592" y="2306303"/>
              <a:chExt cx="432048" cy="273747"/>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55BBA9D-05B0-4C42-81AF-0F63ED09DD67}"/>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3</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74" name="TextBox 73">
                    <a:extLst>
                      <a:ext uri="{FF2B5EF4-FFF2-40B4-BE49-F238E27FC236}">
                        <a16:creationId xmlns:a16="http://schemas.microsoft.com/office/drawing/2014/main" id="{5381ED1B-C3C2-42A2-8FD3-4FC021E06103}"/>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0"/>
                    <a:stretch>
                      <a:fillRect/>
                    </a:stretch>
                  </a:blipFill>
                </p:spPr>
                <p:txBody>
                  <a:bodyPr/>
                  <a:lstStyle/>
                  <a:p>
                    <a:r>
                      <a:rPr lang="en-GB">
                        <a:noFill/>
                      </a:rPr>
                      <a:t> </a:t>
                    </a:r>
                  </a:p>
                </p:txBody>
              </p:sp>
            </mc:Fallback>
          </mc:AlternateContent>
          <p:sp>
            <p:nvSpPr>
              <p:cNvPr id="43" name="Rectangle 42">
                <a:extLst>
                  <a:ext uri="{FF2B5EF4-FFF2-40B4-BE49-F238E27FC236}">
                    <a16:creationId xmlns:a16="http://schemas.microsoft.com/office/drawing/2014/main" id="{1219D450-0829-488D-9C3C-D6973B68C505}"/>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cxnSp>
          <p:nvCxnSpPr>
            <p:cNvPr id="30" name="Connettore 2 11">
              <a:extLst>
                <a:ext uri="{FF2B5EF4-FFF2-40B4-BE49-F238E27FC236}">
                  <a16:creationId xmlns:a16="http://schemas.microsoft.com/office/drawing/2014/main" id="{1BB90AE8-5255-41D3-8609-9A31B590AA44}"/>
                </a:ext>
              </a:extLst>
            </p:cNvPr>
            <p:cNvCxnSpPr>
              <a:stCxn id="31" idx="2"/>
              <a:endCxn id="32" idx="0"/>
            </p:cNvCxnSpPr>
            <p:nvPr/>
          </p:nvCxnSpPr>
          <p:spPr>
            <a:xfrm flipH="1">
              <a:off x="4445872" y="2769869"/>
              <a:ext cx="1041"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ttangolo 14">
              <a:extLst>
                <a:ext uri="{FF2B5EF4-FFF2-40B4-BE49-F238E27FC236}">
                  <a16:creationId xmlns:a16="http://schemas.microsoft.com/office/drawing/2014/main" id="{5B21BB20-94A8-4577-B520-C939B46590AC}"/>
                </a:ext>
              </a:extLst>
            </p:cNvPr>
            <p:cNvSpPr/>
            <p:nvPr/>
          </p:nvSpPr>
          <p:spPr>
            <a:xfrm>
              <a:off x="3779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08B5661-36D9-40FE-B3AA-2B6299654A6F}"/>
                    </a:ext>
                  </a:extLst>
                </p:cNvPr>
                <p:cNvSpPr txBox="1"/>
                <p:nvPr/>
              </p:nvSpPr>
              <p:spPr>
                <a:xfrm>
                  <a:off x="4229848"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2</m:t>
                            </m:r>
                            <m:r>
                              <a:rPr lang="en-US" sz="3200" b="0" i="1" smtClean="0">
                                <a:solidFill>
                                  <a:schemeClr val="accent6"/>
                                </a:solidFill>
                                <a:latin typeface="Cambria Math" panose="02040503050406030204" pitchFamily="18" charset="0"/>
                              </a:rPr>
                              <m:t>,1</m:t>
                            </m:r>
                          </m:sub>
                        </m:sSub>
                      </m:oMath>
                    </m:oMathPara>
                  </a14:m>
                  <a:endParaRPr lang="en-US" sz="3600" dirty="0">
                    <a:solidFill>
                      <a:schemeClr val="accent6"/>
                    </a:solidFill>
                  </a:endParaRPr>
                </a:p>
              </p:txBody>
            </p:sp>
          </mc:Choice>
          <mc:Fallback xmlns="">
            <p:sp>
              <p:nvSpPr>
                <p:cNvPr id="63" name="TextBox 62">
                  <a:extLst>
                    <a:ext uri="{FF2B5EF4-FFF2-40B4-BE49-F238E27FC236}">
                      <a16:creationId xmlns:a16="http://schemas.microsoft.com/office/drawing/2014/main" id="{317CDA36-B5F5-4B49-8235-D904CFFCA626}"/>
                    </a:ext>
                  </a:extLst>
                </p:cNvPr>
                <p:cNvSpPr txBox="1">
                  <a:spLocks noRot="1" noChangeAspect="1" noMove="1" noResize="1" noEditPoints="1" noAdjustHandles="1" noChangeArrowheads="1" noChangeShapeType="1" noTextEdit="1"/>
                </p:cNvSpPr>
                <p:nvPr/>
              </p:nvSpPr>
              <p:spPr>
                <a:xfrm>
                  <a:off x="4229848" y="2989232"/>
                  <a:ext cx="432048" cy="34617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720CE96-CCD9-47EE-9CC2-8A6D4F5FE3D2}"/>
                    </a:ext>
                  </a:extLst>
                </p:cNvPr>
                <p:cNvSpPr txBox="1"/>
                <p:nvPr/>
              </p:nvSpPr>
              <p:spPr>
                <a:xfrm>
                  <a:off x="3348889" y="2033608"/>
                  <a:ext cx="432048" cy="333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smtClean="0">
                            <a:solidFill>
                              <a:schemeClr val="accent6"/>
                            </a:solidFill>
                          </a:rPr>
                          <m:t>⟨</m:t>
                        </m:r>
                        <m:sSub>
                          <m:sSubPr>
                            <m:ctrlPr>
                              <a:rPr lang="en-GB" sz="3200" i="1">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US" sz="3200" b="0" i="1" smtClean="0">
                                <a:solidFill>
                                  <a:schemeClr val="accent6"/>
                                </a:solidFill>
                                <a:latin typeface="Cambria Math" panose="02040503050406030204" pitchFamily="18" charset="0"/>
                              </a:rPr>
                              <m:t>2</m:t>
                            </m:r>
                          </m:sub>
                        </m:sSub>
                        <m:r>
                          <m:rPr>
                            <m:nor/>
                          </m:rPr>
                          <a:rPr lang="en-US" sz="3200" dirty="0">
                            <a:solidFill>
                              <a:schemeClr val="accent6"/>
                            </a:solidFill>
                          </a:rPr>
                          <m:t>⟩</m:t>
                        </m:r>
                      </m:oMath>
                    </m:oMathPara>
                  </a14:m>
                  <a:endParaRPr lang="en-US" sz="3200" dirty="0">
                    <a:solidFill>
                      <a:schemeClr val="accent6"/>
                    </a:solidFill>
                  </a:endParaRPr>
                </a:p>
              </p:txBody>
            </p:sp>
          </mc:Choice>
          <mc:Fallback xmlns="">
            <p:sp>
              <p:nvSpPr>
                <p:cNvPr id="64" name="TextBox 63">
                  <a:extLst>
                    <a:ext uri="{FF2B5EF4-FFF2-40B4-BE49-F238E27FC236}">
                      <a16:creationId xmlns:a16="http://schemas.microsoft.com/office/drawing/2014/main" id="{0AC16D16-5C61-4BAE-99D6-568A25996406}"/>
                    </a:ext>
                  </a:extLst>
                </p:cNvPr>
                <p:cNvSpPr txBox="1">
                  <a:spLocks noRot="1" noChangeAspect="1" noMove="1" noResize="1" noEditPoints="1" noAdjustHandles="1" noChangeArrowheads="1" noChangeShapeType="1" noTextEdit="1"/>
                </p:cNvSpPr>
                <p:nvPr/>
              </p:nvSpPr>
              <p:spPr>
                <a:xfrm>
                  <a:off x="3348889" y="2033608"/>
                  <a:ext cx="432048" cy="333835"/>
                </a:xfrm>
                <a:prstGeom prst="rect">
                  <a:avLst/>
                </a:prstGeom>
                <a:blipFill>
                  <a:blip r:embed="rId12"/>
                  <a:stretch>
                    <a:fillRect r="-1613"/>
                  </a:stretch>
                </a:blipFill>
              </p:spPr>
              <p:txBody>
                <a:bodyPr/>
                <a:lstStyle/>
                <a:p>
                  <a:r>
                    <a:rPr lang="en-GB">
                      <a:noFill/>
                    </a:rPr>
                    <a:t> </a:t>
                  </a:r>
                </a:p>
              </p:txBody>
            </p:sp>
          </mc:Fallback>
        </mc:AlternateContent>
        <p:cxnSp>
          <p:nvCxnSpPr>
            <p:cNvPr id="34" name="Straight Connector 33">
              <a:extLst>
                <a:ext uri="{FF2B5EF4-FFF2-40B4-BE49-F238E27FC236}">
                  <a16:creationId xmlns:a16="http://schemas.microsoft.com/office/drawing/2014/main" id="{7CC47032-0157-4E6D-9AFE-C8469E309549}"/>
                </a:ext>
              </a:extLst>
            </p:cNvPr>
            <p:cNvCxnSpPr>
              <a:cxnSpLocks/>
              <a:endCxn id="41" idx="0"/>
            </p:cNvCxnSpPr>
            <p:nvPr/>
          </p:nvCxnSpPr>
          <p:spPr>
            <a:xfrm flipH="1">
              <a:off x="4074958" y="2315264"/>
              <a:ext cx="376547" cy="141186"/>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C03222-084B-4046-A4E4-1C197EB7FB63}"/>
                </a:ext>
              </a:extLst>
            </p:cNvPr>
            <p:cNvCxnSpPr>
              <a:cxnSpLocks/>
              <a:endCxn id="39" idx="0"/>
            </p:cNvCxnSpPr>
            <p:nvPr/>
          </p:nvCxnSpPr>
          <p:spPr>
            <a:xfrm>
              <a:off x="4451505" y="2315264"/>
              <a:ext cx="379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0A7CB3-8E06-41B7-888D-77B15DFAEFE8}"/>
                </a:ext>
              </a:extLst>
            </p:cNvPr>
            <p:cNvGrpSpPr/>
            <p:nvPr/>
          </p:nvGrpSpPr>
          <p:grpSpPr>
            <a:xfrm>
              <a:off x="3887592" y="2434703"/>
              <a:ext cx="432048" cy="273747"/>
              <a:chOff x="1331592" y="2306303"/>
              <a:chExt cx="432048" cy="273747"/>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6B20A5D-A549-4743-BFF4-6D59EB00B86A}"/>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2</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72" name="TextBox 71">
                    <a:extLst>
                      <a:ext uri="{FF2B5EF4-FFF2-40B4-BE49-F238E27FC236}">
                        <a16:creationId xmlns:a16="http://schemas.microsoft.com/office/drawing/2014/main" id="{B6A243A6-02F7-4126-B67C-555CABB3A3BA}"/>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3"/>
                    <a:stretch>
                      <a:fillRect/>
                    </a:stretch>
                  </a:blipFill>
                </p:spPr>
                <p:txBody>
                  <a:bodyPr/>
                  <a:lstStyle/>
                  <a:p>
                    <a:r>
                      <a:rPr lang="en-GB">
                        <a:noFill/>
                      </a:rPr>
                      <a:t> </a:t>
                    </a:r>
                  </a:p>
                </p:txBody>
              </p:sp>
            </mc:Fallback>
          </mc:AlternateContent>
          <p:sp>
            <p:nvSpPr>
              <p:cNvPr id="41" name="Rectangle 40">
                <a:extLst>
                  <a:ext uri="{FF2B5EF4-FFF2-40B4-BE49-F238E27FC236}">
                    <a16:creationId xmlns:a16="http://schemas.microsoft.com/office/drawing/2014/main" id="{5A75130F-55CD-4C21-8DAE-B9824E2301CB}"/>
                  </a:ext>
                </a:extLst>
              </p:cNvPr>
              <p:cNvSpPr/>
              <p:nvPr/>
            </p:nvSpPr>
            <p:spPr>
              <a:xfrm>
                <a:off x="1356958" y="2328050"/>
                <a:ext cx="324000" cy="252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37" name="Group 36">
              <a:extLst>
                <a:ext uri="{FF2B5EF4-FFF2-40B4-BE49-F238E27FC236}">
                  <a16:creationId xmlns:a16="http://schemas.microsoft.com/office/drawing/2014/main" id="{FA3E1E5F-8C2D-4ACD-A6F2-ECD206227DD4}"/>
                </a:ext>
              </a:extLst>
            </p:cNvPr>
            <p:cNvGrpSpPr/>
            <p:nvPr/>
          </p:nvGrpSpPr>
          <p:grpSpPr>
            <a:xfrm>
              <a:off x="4643208" y="2434703"/>
              <a:ext cx="432048" cy="273747"/>
              <a:chOff x="1331592" y="2306303"/>
              <a:chExt cx="432048" cy="273747"/>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885D08B-EA75-4C78-80F0-DEB20DD4F59D}"/>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2</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70" name="TextBox 69">
                    <a:extLst>
                      <a:ext uri="{FF2B5EF4-FFF2-40B4-BE49-F238E27FC236}">
                        <a16:creationId xmlns:a16="http://schemas.microsoft.com/office/drawing/2014/main" id="{0AEA8930-6677-405D-B523-D4D5C6554CE5}"/>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4"/>
                    <a:stretch>
                      <a:fillRect/>
                    </a:stretch>
                  </a:blipFill>
                </p:spPr>
                <p:txBody>
                  <a:bodyPr/>
                  <a:lstStyle/>
                  <a:p>
                    <a:r>
                      <a:rPr lang="en-GB">
                        <a:noFill/>
                      </a:rPr>
                      <a:t> </a:t>
                    </a:r>
                  </a:p>
                </p:txBody>
              </p:sp>
            </mc:Fallback>
          </mc:AlternateContent>
          <p:sp>
            <p:nvSpPr>
              <p:cNvPr id="39" name="Rectangle 38">
                <a:extLst>
                  <a:ext uri="{FF2B5EF4-FFF2-40B4-BE49-F238E27FC236}">
                    <a16:creationId xmlns:a16="http://schemas.microsoft.com/office/drawing/2014/main" id="{C5122C82-7B0B-4A50-AA7C-BE5859B10F1B}"/>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3598C20-1E0A-4329-AA68-2298437BBA51}"/>
                    </a:ext>
                  </a:extLst>
                </p:cNvPr>
                <p:cNvSpPr txBox="1"/>
                <p:nvPr/>
              </p:nvSpPr>
              <p:spPr>
                <a:xfrm>
                  <a:off x="5119561" y="2033608"/>
                  <a:ext cx="432048" cy="333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smtClean="0">
                            <a:solidFill>
                              <a:schemeClr val="accent6"/>
                            </a:solidFill>
                          </a:rPr>
                          <m:t>⟨</m:t>
                        </m:r>
                        <m:sSub>
                          <m:sSubPr>
                            <m:ctrlPr>
                              <a:rPr lang="en-GB" sz="3200" i="1">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GB" sz="3200" i="1">
                                <a:solidFill>
                                  <a:schemeClr val="accent6"/>
                                </a:solidFill>
                                <a:latin typeface="Cambria Math" panose="02040503050406030204" pitchFamily="18" charset="0"/>
                              </a:rPr>
                              <m:t>3</m:t>
                            </m:r>
                          </m:sub>
                        </m:sSub>
                        <m:r>
                          <m:rPr>
                            <m:nor/>
                          </m:rPr>
                          <a:rPr lang="en-US" sz="3200" dirty="0">
                            <a:solidFill>
                              <a:schemeClr val="accent6"/>
                            </a:solidFill>
                          </a:rPr>
                          <m:t>⟩</m:t>
                        </m:r>
                      </m:oMath>
                    </m:oMathPara>
                  </a14:m>
                  <a:endParaRPr lang="en-US" sz="3200" dirty="0">
                    <a:solidFill>
                      <a:schemeClr val="accent6"/>
                    </a:solidFill>
                  </a:endParaRPr>
                </a:p>
              </p:txBody>
            </p:sp>
          </mc:Choice>
          <mc:Fallback xmlns="">
            <p:sp>
              <p:nvSpPr>
                <p:cNvPr id="45" name="TextBox 44">
                  <a:extLst>
                    <a:ext uri="{FF2B5EF4-FFF2-40B4-BE49-F238E27FC236}">
                      <a16:creationId xmlns:a16="http://schemas.microsoft.com/office/drawing/2014/main" id="{D2F1B2B2-C831-44DA-BFB8-BFF52F788721}"/>
                    </a:ext>
                  </a:extLst>
                </p:cNvPr>
                <p:cNvSpPr txBox="1">
                  <a:spLocks noRot="1" noChangeAspect="1" noMove="1" noResize="1" noEditPoints="1" noAdjustHandles="1" noChangeArrowheads="1" noChangeShapeType="1" noTextEdit="1"/>
                </p:cNvSpPr>
                <p:nvPr/>
              </p:nvSpPr>
              <p:spPr>
                <a:xfrm>
                  <a:off x="5119561" y="2033608"/>
                  <a:ext cx="432048" cy="333835"/>
                </a:xfrm>
                <a:prstGeom prst="rect">
                  <a:avLst/>
                </a:prstGeom>
                <a:blipFill>
                  <a:blip r:embed="rId7"/>
                  <a:stretch>
                    <a:fillRect r="-80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09C07CE-C936-491B-9770-E46BAF27ABC6}"/>
                  </a:ext>
                </a:extLst>
              </p:cNvPr>
              <p:cNvSpPr/>
              <p:nvPr/>
            </p:nvSpPr>
            <p:spPr>
              <a:xfrm>
                <a:off x="4694949" y="4697528"/>
                <a:ext cx="2424062" cy="707886"/>
              </a:xfrm>
              <a:prstGeom prst="rect">
                <a:avLst/>
              </a:prstGeom>
            </p:spPr>
            <p:txBody>
              <a:bodyPr wrap="none">
                <a:spAutoFit/>
              </a:bodyPr>
              <a:lstStyle/>
              <a:p>
                <a:pPr algn="ctr"/>
                <a:r>
                  <a:rPr lang="en-US" sz="4000" dirty="0">
                    <a:solidFill>
                      <a:schemeClr val="accent6"/>
                    </a:solidFill>
                  </a:rPr>
                  <a:t>⟨</a:t>
                </a:r>
                <a14:m>
                  <m:oMath xmlns:m="http://schemas.openxmlformats.org/officeDocument/2006/math">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1</m:t>
                        </m:r>
                      </m:sub>
                    </m:sSub>
                    <m:r>
                      <a:rPr lang="en-GB" sz="4000" i="1">
                        <a:solidFill>
                          <a:schemeClr val="accent6"/>
                        </a:solidFill>
                        <a:latin typeface="Cambria Math" panose="02040503050406030204" pitchFamily="18" charset="0"/>
                      </a:rPr>
                      <m:t>,</m:t>
                    </m:r>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2</m:t>
                        </m:r>
                      </m:sub>
                    </m:sSub>
                    <m:r>
                      <a:rPr lang="en-GB" sz="4000" i="1">
                        <a:solidFill>
                          <a:schemeClr val="accent6"/>
                        </a:solidFill>
                        <a:latin typeface="Cambria Math" panose="02040503050406030204" pitchFamily="18" charset="0"/>
                      </a:rPr>
                      <m:t>, </m:t>
                    </m:r>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3</m:t>
                        </m:r>
                      </m:sub>
                    </m:sSub>
                  </m:oMath>
                </a14:m>
                <a:r>
                  <a:rPr lang="en-US" sz="4000" dirty="0">
                    <a:solidFill>
                      <a:schemeClr val="accent6"/>
                    </a:solidFill>
                  </a:rPr>
                  <a:t>⟩</a:t>
                </a:r>
              </a:p>
            </p:txBody>
          </p:sp>
        </mc:Choice>
        <mc:Fallback xmlns="">
          <p:sp>
            <p:nvSpPr>
              <p:cNvPr id="50" name="Rectangle 49">
                <a:extLst>
                  <a:ext uri="{FF2B5EF4-FFF2-40B4-BE49-F238E27FC236}">
                    <a16:creationId xmlns:a16="http://schemas.microsoft.com/office/drawing/2014/main" id="{709C07CE-C936-491B-9770-E46BAF27ABC6}"/>
                  </a:ext>
                </a:extLst>
              </p:cNvPr>
              <p:cNvSpPr>
                <a:spLocks noRot="1" noChangeAspect="1" noMove="1" noResize="1" noEditPoints="1" noAdjustHandles="1" noChangeArrowheads="1" noChangeShapeType="1" noTextEdit="1"/>
              </p:cNvSpPr>
              <p:nvPr/>
            </p:nvSpPr>
            <p:spPr>
              <a:xfrm>
                <a:off x="4694949" y="4697528"/>
                <a:ext cx="2424062" cy="707886"/>
              </a:xfrm>
              <a:prstGeom prst="rect">
                <a:avLst/>
              </a:prstGeom>
              <a:blipFill>
                <a:blip r:embed="rId15"/>
                <a:stretch>
                  <a:fillRect l="-8543" t="-15517" r="-8291" b="-36207"/>
                </a:stretch>
              </a:blipFill>
            </p:spPr>
            <p:txBody>
              <a:bodyPr/>
              <a:lstStyle/>
              <a:p>
                <a:r>
                  <a:rPr lang="en-GB">
                    <a:noFill/>
                  </a:rPr>
                  <a:t> </a:t>
                </a:r>
              </a:p>
            </p:txBody>
          </p:sp>
        </mc:Fallback>
      </mc:AlternateContent>
      <p:grpSp>
        <p:nvGrpSpPr>
          <p:cNvPr id="51" name="Group 50">
            <a:extLst>
              <a:ext uri="{FF2B5EF4-FFF2-40B4-BE49-F238E27FC236}">
                <a16:creationId xmlns:a16="http://schemas.microsoft.com/office/drawing/2014/main" id="{1667C126-2AB0-4AB3-B75F-F5AC0F12BB43}"/>
              </a:ext>
            </a:extLst>
          </p:cNvPr>
          <p:cNvGrpSpPr/>
          <p:nvPr/>
        </p:nvGrpSpPr>
        <p:grpSpPr>
          <a:xfrm>
            <a:off x="2299369" y="1871283"/>
            <a:ext cx="1066788" cy="924552"/>
            <a:chOff x="3180222" y="1643741"/>
            <a:chExt cx="1066788" cy="924552"/>
          </a:xfrm>
          <a:solidFill>
            <a:srgbClr val="4ADC6D"/>
          </a:solidFill>
        </p:grpSpPr>
        <p:pic>
          <p:nvPicPr>
            <p:cNvPr id="52" name="Graphic 51" descr="Arrow Counterclockwise curve">
              <a:extLst>
                <a:ext uri="{FF2B5EF4-FFF2-40B4-BE49-F238E27FC236}">
                  <a16:creationId xmlns:a16="http://schemas.microsoft.com/office/drawing/2014/main" id="{DE0F953C-465A-4B08-8B19-284733A6781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1706221" flipH="1">
              <a:off x="3180222" y="1653893"/>
              <a:ext cx="914400" cy="914400"/>
            </a:xfrm>
            <a:prstGeom prst="rect">
              <a:avLst/>
            </a:prstGeom>
          </p:spPr>
        </p:pic>
        <p:pic>
          <p:nvPicPr>
            <p:cNvPr id="53" name="Graphic 52" descr="Arrow Counterclockwise curve">
              <a:extLst>
                <a:ext uri="{FF2B5EF4-FFF2-40B4-BE49-F238E27FC236}">
                  <a16:creationId xmlns:a16="http://schemas.microsoft.com/office/drawing/2014/main" id="{8374DFF2-3072-4BBD-B11F-7951585D977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9893779">
              <a:off x="3332610" y="1643741"/>
              <a:ext cx="914400" cy="914400"/>
            </a:xfrm>
            <a:prstGeom prst="rect">
              <a:avLst/>
            </a:prstGeom>
          </p:spPr>
        </p:pic>
      </p:grpSp>
      <p:grpSp>
        <p:nvGrpSpPr>
          <p:cNvPr id="54" name="Group 53">
            <a:extLst>
              <a:ext uri="{FF2B5EF4-FFF2-40B4-BE49-F238E27FC236}">
                <a16:creationId xmlns:a16="http://schemas.microsoft.com/office/drawing/2014/main" id="{532D7555-1628-4F94-B03C-21887506DEBE}"/>
              </a:ext>
            </a:extLst>
          </p:cNvPr>
          <p:cNvGrpSpPr/>
          <p:nvPr/>
        </p:nvGrpSpPr>
        <p:grpSpPr>
          <a:xfrm>
            <a:off x="5408455" y="1860770"/>
            <a:ext cx="1066788" cy="924552"/>
            <a:chOff x="3180222" y="1643741"/>
            <a:chExt cx="1066788" cy="924552"/>
          </a:xfrm>
          <a:solidFill>
            <a:srgbClr val="4ADC6D"/>
          </a:solidFill>
        </p:grpSpPr>
        <p:pic>
          <p:nvPicPr>
            <p:cNvPr id="55" name="Graphic 54" descr="Arrow Counterclockwise curve">
              <a:extLst>
                <a:ext uri="{FF2B5EF4-FFF2-40B4-BE49-F238E27FC236}">
                  <a16:creationId xmlns:a16="http://schemas.microsoft.com/office/drawing/2014/main" id="{C34F2A59-2C2C-4A57-B8AE-EA8A9B11403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1706221" flipH="1">
              <a:off x="3180222" y="1653893"/>
              <a:ext cx="914400" cy="914400"/>
            </a:xfrm>
            <a:prstGeom prst="rect">
              <a:avLst/>
            </a:prstGeom>
          </p:spPr>
        </p:pic>
        <p:pic>
          <p:nvPicPr>
            <p:cNvPr id="56" name="Graphic 55" descr="Arrow Counterclockwise curve">
              <a:extLst>
                <a:ext uri="{FF2B5EF4-FFF2-40B4-BE49-F238E27FC236}">
                  <a16:creationId xmlns:a16="http://schemas.microsoft.com/office/drawing/2014/main" id="{4E8DFA9B-F9F2-440E-944E-8073D55896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9893779">
              <a:off x="3332610" y="1643741"/>
              <a:ext cx="914400" cy="914400"/>
            </a:xfrm>
            <a:prstGeom prst="rect">
              <a:avLst/>
            </a:prstGeom>
          </p:spPr>
        </p:pic>
      </p:grpSp>
      <p:grpSp>
        <p:nvGrpSpPr>
          <p:cNvPr id="57" name="Group 56">
            <a:extLst>
              <a:ext uri="{FF2B5EF4-FFF2-40B4-BE49-F238E27FC236}">
                <a16:creationId xmlns:a16="http://schemas.microsoft.com/office/drawing/2014/main" id="{B956F718-BF9C-4483-89FB-EA3B8335D989}"/>
              </a:ext>
            </a:extLst>
          </p:cNvPr>
          <p:cNvGrpSpPr/>
          <p:nvPr/>
        </p:nvGrpSpPr>
        <p:grpSpPr>
          <a:xfrm>
            <a:off x="8495274" y="1873285"/>
            <a:ext cx="1066788" cy="924552"/>
            <a:chOff x="3180222" y="1643741"/>
            <a:chExt cx="1066788" cy="924552"/>
          </a:xfrm>
          <a:solidFill>
            <a:srgbClr val="4ADC6D"/>
          </a:solidFill>
        </p:grpSpPr>
        <p:pic>
          <p:nvPicPr>
            <p:cNvPr id="58" name="Graphic 57" descr="Arrow Counterclockwise curve">
              <a:extLst>
                <a:ext uri="{FF2B5EF4-FFF2-40B4-BE49-F238E27FC236}">
                  <a16:creationId xmlns:a16="http://schemas.microsoft.com/office/drawing/2014/main" id="{62F3CBB0-3CB9-4284-A6C9-A5CDB721271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1706221" flipH="1">
              <a:off x="3180222" y="1653893"/>
              <a:ext cx="914400" cy="914400"/>
            </a:xfrm>
            <a:prstGeom prst="rect">
              <a:avLst/>
            </a:prstGeom>
          </p:spPr>
        </p:pic>
        <p:pic>
          <p:nvPicPr>
            <p:cNvPr id="59" name="Graphic 58" descr="Arrow Counterclockwise curve">
              <a:extLst>
                <a:ext uri="{FF2B5EF4-FFF2-40B4-BE49-F238E27FC236}">
                  <a16:creationId xmlns:a16="http://schemas.microsoft.com/office/drawing/2014/main" id="{3EEA4C7C-E763-42F6-8A8C-FD7073656E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9893779">
              <a:off x="3332610" y="1643741"/>
              <a:ext cx="914400" cy="914400"/>
            </a:xfrm>
            <a:prstGeom prst="rect">
              <a:avLst/>
            </a:prstGeom>
          </p:spPr>
        </p:pic>
      </p:grpSp>
      <p:grpSp>
        <p:nvGrpSpPr>
          <p:cNvPr id="60" name="Group 59">
            <a:extLst>
              <a:ext uri="{FF2B5EF4-FFF2-40B4-BE49-F238E27FC236}">
                <a16:creationId xmlns:a16="http://schemas.microsoft.com/office/drawing/2014/main" id="{2DA1E0CD-0581-423B-9898-1CDA37AFB1BE}"/>
              </a:ext>
            </a:extLst>
          </p:cNvPr>
          <p:cNvGrpSpPr/>
          <p:nvPr/>
        </p:nvGrpSpPr>
        <p:grpSpPr>
          <a:xfrm>
            <a:off x="7359013" y="159492"/>
            <a:ext cx="1033623" cy="925497"/>
            <a:chOff x="9359957" y="2616494"/>
            <a:chExt cx="1033623" cy="925497"/>
          </a:xfrm>
        </p:grpSpPr>
        <p:pic>
          <p:nvPicPr>
            <p:cNvPr id="61" name="Graphic 60" descr="Arrow Counterclockwise curve">
              <a:extLst>
                <a:ext uri="{FF2B5EF4-FFF2-40B4-BE49-F238E27FC236}">
                  <a16:creationId xmlns:a16="http://schemas.microsoft.com/office/drawing/2014/main" id="{97C2632C-06F5-4DBD-9C51-B9E6D8711D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890895" flipH="1">
              <a:off x="9479180" y="2627591"/>
              <a:ext cx="914400" cy="914400"/>
            </a:xfrm>
            <a:prstGeom prst="rect">
              <a:avLst/>
            </a:prstGeom>
          </p:spPr>
        </p:pic>
        <p:pic>
          <p:nvPicPr>
            <p:cNvPr id="62" name="Graphic 61" descr="Arrow Counterclockwise curve">
              <a:extLst>
                <a:ext uri="{FF2B5EF4-FFF2-40B4-BE49-F238E27FC236}">
                  <a16:creationId xmlns:a16="http://schemas.microsoft.com/office/drawing/2014/main" id="{2B9D4E3D-70B3-4710-8F21-5CFA326B67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20709105">
              <a:off x="9359957" y="2616494"/>
              <a:ext cx="914400" cy="914400"/>
            </a:xfrm>
            <a:prstGeom prst="rect">
              <a:avLst/>
            </a:prstGeom>
          </p:spPr>
        </p:pic>
      </p:grpSp>
      <p:sp>
        <p:nvSpPr>
          <p:cNvPr id="63" name="TextBox 62">
            <a:extLst>
              <a:ext uri="{FF2B5EF4-FFF2-40B4-BE49-F238E27FC236}">
                <a16:creationId xmlns:a16="http://schemas.microsoft.com/office/drawing/2014/main" id="{2F64FD05-1A75-4E04-86C7-D6BB06756E0E}"/>
              </a:ext>
            </a:extLst>
          </p:cNvPr>
          <p:cNvSpPr txBox="1"/>
          <p:nvPr/>
        </p:nvSpPr>
        <p:spPr>
          <a:xfrm>
            <a:off x="106168" y="6375866"/>
            <a:ext cx="557878" cy="369332"/>
          </a:xfrm>
          <a:prstGeom prst="rect">
            <a:avLst/>
          </a:prstGeom>
          <a:noFill/>
        </p:spPr>
        <p:txBody>
          <a:bodyPr wrap="square" rtlCol="0">
            <a:spAutoFit/>
          </a:bodyPr>
          <a:lstStyle/>
          <a:p>
            <a:r>
              <a:rPr lang="en-GB" dirty="0"/>
              <a:t>19</a:t>
            </a:r>
          </a:p>
        </p:txBody>
      </p:sp>
    </p:spTree>
    <p:extLst>
      <p:ext uri="{BB962C8B-B14F-4D97-AF65-F5344CB8AC3E}">
        <p14:creationId xmlns:p14="http://schemas.microsoft.com/office/powerpoint/2010/main" val="50158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ame 54">
            <a:extLst>
              <a:ext uri="{FF2B5EF4-FFF2-40B4-BE49-F238E27FC236}">
                <a16:creationId xmlns:a16="http://schemas.microsoft.com/office/drawing/2014/main" id="{FA38447F-1BBF-422C-BB64-28236A174CB4}"/>
              </a:ext>
            </a:extLst>
          </p:cNvPr>
          <p:cNvSpPr/>
          <p:nvPr/>
        </p:nvSpPr>
        <p:spPr>
          <a:xfrm>
            <a:off x="642938" y="514350"/>
            <a:ext cx="10906125" cy="2676064"/>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ame 55">
            <a:extLst>
              <a:ext uri="{FF2B5EF4-FFF2-40B4-BE49-F238E27FC236}">
                <a16:creationId xmlns:a16="http://schemas.microsoft.com/office/drawing/2014/main" id="{4A44D578-9517-44E5-9E8F-6AC4375DDD5B}"/>
              </a:ext>
            </a:extLst>
          </p:cNvPr>
          <p:cNvSpPr/>
          <p:nvPr/>
        </p:nvSpPr>
        <p:spPr>
          <a:xfrm>
            <a:off x="390617" y="2627790"/>
            <a:ext cx="7756244" cy="3391270"/>
          </a:xfrm>
          <a:prstGeom prst="frame">
            <a:avLst>
              <a:gd name="adj1" fmla="val 25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 Placeholder 1">
            <a:extLst>
              <a:ext uri="{FF2B5EF4-FFF2-40B4-BE49-F238E27FC236}">
                <a16:creationId xmlns:a16="http://schemas.microsoft.com/office/drawing/2014/main" id="{AD7DA95F-039D-486A-B977-9B7F3E9EFFF5}"/>
              </a:ext>
            </a:extLst>
          </p:cNvPr>
          <p:cNvSpPr txBox="1">
            <a:spLocks/>
          </p:cNvSpPr>
          <p:nvPr/>
        </p:nvSpPr>
        <p:spPr>
          <a:xfrm>
            <a:off x="773508" y="3677452"/>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u="sng" dirty="0">
                <a:solidFill>
                  <a:schemeClr val="accent6"/>
                </a:solidFill>
              </a:rPr>
              <a:t>Raluca D. Gaina</a:t>
            </a:r>
            <a:endParaRPr lang="ko-KR" altLang="en-US" sz="1800" u="sng" dirty="0">
              <a:solidFill>
                <a:schemeClr val="accent6"/>
              </a:solidFill>
            </a:endParaRPr>
          </a:p>
        </p:txBody>
      </p:sp>
      <p:sp>
        <p:nvSpPr>
          <p:cNvPr id="7" name="Text Placeholder 2">
            <a:extLst>
              <a:ext uri="{FF2B5EF4-FFF2-40B4-BE49-F238E27FC236}">
                <a16:creationId xmlns:a16="http://schemas.microsoft.com/office/drawing/2014/main" id="{00178D20-B4D8-476A-A292-E5886EC99418}"/>
              </a:ext>
            </a:extLst>
          </p:cNvPr>
          <p:cNvSpPr txBox="1">
            <a:spLocks/>
          </p:cNvSpPr>
          <p:nvPr/>
        </p:nvSpPr>
        <p:spPr>
          <a:xfrm>
            <a:off x="6054649" y="2001003"/>
            <a:ext cx="6271400" cy="1088212"/>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i="1" dirty="0"/>
              <a:t>Queen Mary University of London</a:t>
            </a:r>
          </a:p>
          <a:p>
            <a:r>
              <a:rPr lang="en-US" altLang="ko-KR" sz="2000" i="1" dirty="0"/>
              <a:t>United Kingdom</a:t>
            </a:r>
          </a:p>
        </p:txBody>
      </p:sp>
      <p:sp>
        <p:nvSpPr>
          <p:cNvPr id="8" name="Text Placeholder 4">
            <a:extLst>
              <a:ext uri="{FF2B5EF4-FFF2-40B4-BE49-F238E27FC236}">
                <a16:creationId xmlns:a16="http://schemas.microsoft.com/office/drawing/2014/main" id="{45558E4B-A6C4-4C1E-8F16-C165BF9EAC3B}"/>
              </a:ext>
            </a:extLst>
          </p:cNvPr>
          <p:cNvSpPr txBox="1">
            <a:spLocks/>
          </p:cNvSpPr>
          <p:nvPr/>
        </p:nvSpPr>
        <p:spPr>
          <a:xfrm>
            <a:off x="2754026" y="3677451"/>
            <a:ext cx="2431174" cy="356282"/>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solidFill>
                  <a:schemeClr val="tx1"/>
                </a:solidFill>
              </a:rPr>
              <a:t>Diego Pérez Liébana</a:t>
            </a:r>
            <a:endParaRPr lang="ko-KR" altLang="en-US" sz="1800" dirty="0">
              <a:solidFill>
                <a:schemeClr val="tx1"/>
              </a:solidFill>
            </a:endParaRPr>
          </a:p>
        </p:txBody>
      </p:sp>
      <p:sp>
        <p:nvSpPr>
          <p:cNvPr id="10" name="Text Placeholder 7">
            <a:extLst>
              <a:ext uri="{FF2B5EF4-FFF2-40B4-BE49-F238E27FC236}">
                <a16:creationId xmlns:a16="http://schemas.microsoft.com/office/drawing/2014/main" id="{209DE9D8-7A3F-4631-B5AB-16725BDDC890}"/>
              </a:ext>
            </a:extLst>
          </p:cNvPr>
          <p:cNvSpPr txBox="1">
            <a:spLocks/>
          </p:cNvSpPr>
          <p:nvPr/>
        </p:nvSpPr>
        <p:spPr>
          <a:xfrm>
            <a:off x="5064390" y="3677454"/>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solidFill>
                  <a:schemeClr val="tx1"/>
                </a:solidFill>
              </a:rPr>
              <a:t>Simon M. Lucas</a:t>
            </a:r>
            <a:endParaRPr lang="ko-KR" altLang="en-US" sz="1800" dirty="0">
              <a:solidFill>
                <a:schemeClr val="tx1"/>
              </a:solidFill>
            </a:endParaRPr>
          </a:p>
        </p:txBody>
      </p:sp>
      <p:sp>
        <p:nvSpPr>
          <p:cNvPr id="12" name="Text Placeholder 10">
            <a:extLst>
              <a:ext uri="{FF2B5EF4-FFF2-40B4-BE49-F238E27FC236}">
                <a16:creationId xmlns:a16="http://schemas.microsoft.com/office/drawing/2014/main" id="{633C98AC-34D7-444D-A3E8-428D89799F03}"/>
              </a:ext>
            </a:extLst>
          </p:cNvPr>
          <p:cNvSpPr txBox="1">
            <a:spLocks/>
          </p:cNvSpPr>
          <p:nvPr/>
        </p:nvSpPr>
        <p:spPr>
          <a:xfrm>
            <a:off x="685153" y="6332339"/>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solidFill>
                  <a:schemeClr val="tx1"/>
                </a:solidFill>
              </a:rPr>
              <a:t>Chiara H. </a:t>
            </a:r>
            <a:r>
              <a:rPr lang="en-US" altLang="ko-KR" sz="1800" dirty="0" err="1">
                <a:solidFill>
                  <a:schemeClr val="tx1"/>
                </a:solidFill>
              </a:rPr>
              <a:t>Sironi</a:t>
            </a:r>
            <a:endParaRPr lang="ko-KR" altLang="en-US" sz="1800" dirty="0">
              <a:solidFill>
                <a:schemeClr val="tx1"/>
              </a:solidFill>
            </a:endParaRPr>
          </a:p>
        </p:txBody>
      </p:sp>
      <p:sp>
        <p:nvSpPr>
          <p:cNvPr id="13" name="Text Placeholder 11">
            <a:extLst>
              <a:ext uri="{FF2B5EF4-FFF2-40B4-BE49-F238E27FC236}">
                <a16:creationId xmlns:a16="http://schemas.microsoft.com/office/drawing/2014/main" id="{8D49B5B1-D1DC-427C-AB16-F04088597677}"/>
              </a:ext>
            </a:extLst>
          </p:cNvPr>
          <p:cNvSpPr txBox="1">
            <a:spLocks/>
          </p:cNvSpPr>
          <p:nvPr/>
        </p:nvSpPr>
        <p:spPr>
          <a:xfrm>
            <a:off x="4550974" y="5093695"/>
            <a:ext cx="4181185" cy="745958"/>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i="1" dirty="0">
                <a:solidFill>
                  <a:schemeClr val="accent4"/>
                </a:solidFill>
              </a:rPr>
              <a:t>Maastricht University</a:t>
            </a:r>
          </a:p>
          <a:p>
            <a:r>
              <a:rPr lang="en-US" altLang="ko-KR" sz="2000" i="1" dirty="0">
                <a:solidFill>
                  <a:schemeClr val="accent4"/>
                </a:solidFill>
              </a:rPr>
              <a:t>The Netherlands</a:t>
            </a:r>
          </a:p>
        </p:txBody>
      </p:sp>
      <p:sp>
        <p:nvSpPr>
          <p:cNvPr id="38" name="Title 22">
            <a:extLst>
              <a:ext uri="{FF2B5EF4-FFF2-40B4-BE49-F238E27FC236}">
                <a16:creationId xmlns:a16="http://schemas.microsoft.com/office/drawing/2014/main" id="{E8F27343-5F77-4D88-A16E-8E8978C847B0}"/>
              </a:ext>
            </a:extLst>
          </p:cNvPr>
          <p:cNvSpPr txBox="1">
            <a:spLocks/>
          </p:cNvSpPr>
          <p:nvPr/>
        </p:nvSpPr>
        <p:spPr>
          <a:xfrm>
            <a:off x="0" y="660359"/>
            <a:ext cx="12192000" cy="745958"/>
          </a:xfrm>
          <a:prstGeom prst="rect">
            <a:avLst/>
          </a:prstGeom>
        </p:spPr>
        <p:txBody>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dirty="0"/>
              <a:t>Authors</a:t>
            </a:r>
            <a:endParaRPr lang="ko-KR" altLang="en-US" sz="5400" dirty="0"/>
          </a:p>
        </p:txBody>
      </p:sp>
      <p:pic>
        <p:nvPicPr>
          <p:cNvPr id="4" name="Picture Placeholder 3" descr="A close up of a person&#10;&#10;Description automatically generated">
            <a:extLst>
              <a:ext uri="{FF2B5EF4-FFF2-40B4-BE49-F238E27FC236}">
                <a16:creationId xmlns:a16="http://schemas.microsoft.com/office/drawing/2014/main" id="{9900142D-6A67-4A99-ABC5-E0A9486C7051}"/>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6637" b="6637"/>
          <a:stretch>
            <a:fillRect/>
          </a:stretch>
        </p:blipFill>
        <p:spPr>
          <a:xfrm>
            <a:off x="892176" y="1692777"/>
            <a:ext cx="1708982" cy="1896410"/>
          </a:xfrm>
          <a:ln w="38100">
            <a:solidFill>
              <a:schemeClr val="bg2"/>
            </a:solidFill>
          </a:ln>
        </p:spPr>
      </p:pic>
      <p:pic>
        <p:nvPicPr>
          <p:cNvPr id="39" name="Picture Placeholder 38" descr="A person in glasses looking at the camera&#10;&#10;Description automatically generated">
            <a:extLst>
              <a:ext uri="{FF2B5EF4-FFF2-40B4-BE49-F238E27FC236}">
                <a16:creationId xmlns:a16="http://schemas.microsoft.com/office/drawing/2014/main" id="{81072B14-BDFA-48D9-B503-D4AF8E51A2EA}"/>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4663" r="4663"/>
          <a:stretch>
            <a:fillRect/>
          </a:stretch>
        </p:blipFill>
        <p:spPr>
          <a:xfrm>
            <a:off x="3038688" y="1694218"/>
            <a:ext cx="1708982" cy="1894968"/>
          </a:xfrm>
          <a:ln w="38100">
            <a:solidFill>
              <a:schemeClr val="bg2"/>
            </a:solidFill>
          </a:ln>
        </p:spPr>
      </p:pic>
      <p:pic>
        <p:nvPicPr>
          <p:cNvPr id="42" name="Picture Placeholder 41" descr="A girl holding a book shelf&#10;&#10;Description automatically generated">
            <a:extLst>
              <a:ext uri="{FF2B5EF4-FFF2-40B4-BE49-F238E27FC236}">
                <a16:creationId xmlns:a16="http://schemas.microsoft.com/office/drawing/2014/main" id="{5CAAD472-6133-455A-86CE-D2D750F3E634}"/>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5111" r="5111"/>
          <a:stretch>
            <a:fillRect/>
          </a:stretch>
        </p:blipFill>
        <p:spPr>
          <a:xfrm>
            <a:off x="5185200" y="1692777"/>
            <a:ext cx="1708982" cy="1896411"/>
          </a:xfrm>
          <a:ln w="38100">
            <a:solidFill>
              <a:schemeClr val="bg2"/>
            </a:solidFill>
          </a:ln>
        </p:spPr>
      </p:pic>
      <p:pic>
        <p:nvPicPr>
          <p:cNvPr id="53" name="Picture Placeholder 52" descr="A person smiling for the camera&#10;&#10;Description automatically generated">
            <a:extLst>
              <a:ext uri="{FF2B5EF4-FFF2-40B4-BE49-F238E27FC236}">
                <a16:creationId xmlns:a16="http://schemas.microsoft.com/office/drawing/2014/main" id="{1EDD3A49-DC52-4B72-9D62-940E076FBEF4}"/>
              </a:ext>
            </a:extLst>
          </p:cNvPr>
          <p:cNvPicPr>
            <a:picLocks noGrp="1" noChangeAspect="1"/>
          </p:cNvPicPr>
          <p:nvPr>
            <p:ph type="pic" sz="quarter" idx="13"/>
          </p:nvPr>
        </p:nvPicPr>
        <p:blipFill rotWithShape="1">
          <a:blip r:embed="rId6">
            <a:extLst>
              <a:ext uri="{28A0092B-C50C-407E-A947-70E740481C1C}">
                <a14:useLocalDpi xmlns:a14="http://schemas.microsoft.com/office/drawing/2010/main" val="0"/>
              </a:ext>
            </a:extLst>
          </a:blip>
          <a:srcRect l="-36" t="-383" r="4174" b="24416"/>
          <a:stretch/>
        </p:blipFill>
        <p:spPr>
          <a:xfrm>
            <a:off x="892177" y="4337474"/>
            <a:ext cx="1708982" cy="1894969"/>
          </a:xfrm>
          <a:ln w="38100">
            <a:solidFill>
              <a:schemeClr val="bg2"/>
            </a:solidFill>
          </a:ln>
        </p:spPr>
      </p:pic>
      <p:sp>
        <p:nvSpPr>
          <p:cNvPr id="50" name="Text Placeholder 10">
            <a:extLst>
              <a:ext uri="{FF2B5EF4-FFF2-40B4-BE49-F238E27FC236}">
                <a16:creationId xmlns:a16="http://schemas.microsoft.com/office/drawing/2014/main" id="{6BA11DE5-2237-4884-A0E2-5CEC7F660705}"/>
              </a:ext>
            </a:extLst>
          </p:cNvPr>
          <p:cNvSpPr txBox="1">
            <a:spLocks/>
          </p:cNvSpPr>
          <p:nvPr/>
        </p:nvSpPr>
        <p:spPr>
          <a:xfrm>
            <a:off x="2782110" y="6326690"/>
            <a:ext cx="2282280" cy="319157"/>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solidFill>
                  <a:schemeClr val="tx1"/>
                </a:solidFill>
              </a:rPr>
              <a:t>Mark H.M. </a:t>
            </a:r>
            <a:r>
              <a:rPr lang="en-US" altLang="ko-KR" sz="1800" dirty="0" err="1">
                <a:solidFill>
                  <a:schemeClr val="tx1"/>
                </a:solidFill>
              </a:rPr>
              <a:t>Winands</a:t>
            </a:r>
            <a:endParaRPr lang="ko-KR" altLang="en-US" sz="1800" dirty="0">
              <a:solidFill>
                <a:schemeClr val="tx1"/>
              </a:solidFill>
            </a:endParaRPr>
          </a:p>
        </p:txBody>
      </p:sp>
      <p:pic>
        <p:nvPicPr>
          <p:cNvPr id="54" name="Picture Placeholder 52">
            <a:extLst>
              <a:ext uri="{FF2B5EF4-FFF2-40B4-BE49-F238E27FC236}">
                <a16:creationId xmlns:a16="http://schemas.microsoft.com/office/drawing/2014/main" id="{72051776-36C2-4192-9D73-E4E7E4FBA6D6}"/>
              </a:ext>
            </a:extLst>
          </p:cNvPr>
          <p:cNvPicPr>
            <a:picLocks noChangeAspect="1"/>
          </p:cNvPicPr>
          <p:nvPr/>
        </p:nvPicPr>
        <p:blipFill rotWithShape="1">
          <a:blip r:embed="rId7">
            <a:extLst>
              <a:ext uri="{28A0092B-C50C-407E-A947-70E740481C1C}">
                <a14:useLocalDpi xmlns:a14="http://schemas.microsoft.com/office/drawing/2010/main" val="0"/>
              </a:ext>
            </a:extLst>
          </a:blip>
          <a:srcRect b="25867"/>
          <a:stretch/>
        </p:blipFill>
        <p:spPr>
          <a:xfrm>
            <a:off x="3038688" y="4347012"/>
            <a:ext cx="1708982" cy="1894968"/>
          </a:xfrm>
          <a:prstGeom prst="rect">
            <a:avLst/>
          </a:prstGeom>
          <a:ln w="38100">
            <a:solidFill>
              <a:schemeClr val="bg2"/>
            </a:solidFill>
          </a:ln>
        </p:spPr>
      </p:pic>
      <p:sp>
        <p:nvSpPr>
          <p:cNvPr id="2" name="TextBox 1">
            <a:extLst>
              <a:ext uri="{FF2B5EF4-FFF2-40B4-BE49-F238E27FC236}">
                <a16:creationId xmlns:a16="http://schemas.microsoft.com/office/drawing/2014/main" id="{75F35AAD-B225-406E-98F1-674E517260DA}"/>
              </a:ext>
            </a:extLst>
          </p:cNvPr>
          <p:cNvSpPr txBox="1"/>
          <p:nvPr/>
        </p:nvSpPr>
        <p:spPr>
          <a:xfrm>
            <a:off x="106168" y="6375866"/>
            <a:ext cx="557878" cy="369332"/>
          </a:xfrm>
          <a:prstGeom prst="rect">
            <a:avLst/>
          </a:prstGeom>
          <a:noFill/>
        </p:spPr>
        <p:txBody>
          <a:bodyPr wrap="square" rtlCol="0">
            <a:spAutoFit/>
          </a:bodyPr>
          <a:lstStyle/>
          <a:p>
            <a:r>
              <a:rPr lang="en-GB" dirty="0"/>
              <a:t>2</a:t>
            </a:r>
          </a:p>
        </p:txBody>
      </p:sp>
    </p:spTree>
    <p:extLst>
      <p:ext uri="{BB962C8B-B14F-4D97-AF65-F5344CB8AC3E}">
        <p14:creationId xmlns:p14="http://schemas.microsoft.com/office/powerpoint/2010/main" val="379608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altLang="ko-KR" dirty="0">
                <a:ln w="0">
                  <a:solidFill>
                    <a:sysClr val="windowText" lastClr="000000"/>
                  </a:solidFill>
                </a:ln>
                <a:solidFill>
                  <a:srgbClr val="F3E57D"/>
                </a:solidFill>
                <a:effectLst>
                  <a:outerShdw blurRad="38100" dist="25400" dir="5400000" algn="ctr" rotWithShape="0">
                    <a:srgbClr val="6E747A">
                      <a:alpha val="43000"/>
                    </a:srgbClr>
                  </a:outerShdw>
                </a:effectLst>
              </a:rPr>
              <a:t>Multi-Armed Bandit</a:t>
            </a:r>
            <a:endParaRPr lang="ko-KR" altLang="en-US" dirty="0">
              <a:ln w="0">
                <a:solidFill>
                  <a:sysClr val="windowText" lastClr="000000"/>
                </a:solidFill>
              </a:ln>
              <a:solidFill>
                <a:srgbClr val="F3E57D"/>
              </a:solidFill>
              <a:effectLst>
                <a:outerShdw blurRad="38100" dist="25400" dir="5400000" algn="ctr" rotWithShape="0">
                  <a:srgbClr val="6E747A">
                    <a:alpha val="43000"/>
                  </a:srgbClr>
                </a:outerShdw>
              </a:effectLst>
            </a:endParaRPr>
          </a:p>
        </p:txBody>
      </p:sp>
      <p:grpSp>
        <p:nvGrpSpPr>
          <p:cNvPr id="63" name="Group 62">
            <a:extLst>
              <a:ext uri="{FF2B5EF4-FFF2-40B4-BE49-F238E27FC236}">
                <a16:creationId xmlns:a16="http://schemas.microsoft.com/office/drawing/2014/main" id="{2C5AD77E-F853-4589-BE73-6F9D0D2A34E7}"/>
              </a:ext>
            </a:extLst>
          </p:cNvPr>
          <p:cNvGrpSpPr/>
          <p:nvPr/>
        </p:nvGrpSpPr>
        <p:grpSpPr>
          <a:xfrm>
            <a:off x="928115" y="1864829"/>
            <a:ext cx="9271407" cy="2745064"/>
            <a:chOff x="1585319" y="1768308"/>
            <a:chExt cx="5292836" cy="1567095"/>
          </a:xfrm>
        </p:grpSpPr>
        <p:sp>
          <p:nvSpPr>
            <p:cNvPr id="64" name="Rettangolo 28">
              <a:extLst>
                <a:ext uri="{FF2B5EF4-FFF2-40B4-BE49-F238E27FC236}">
                  <a16:creationId xmlns:a16="http://schemas.microsoft.com/office/drawing/2014/main" id="{C9630209-D0CF-4F09-B307-B7CE697E54E3}"/>
                </a:ext>
              </a:extLst>
            </p:cNvPr>
            <p:cNvSpPr/>
            <p:nvPr/>
          </p:nvSpPr>
          <p:spPr>
            <a:xfrm>
              <a:off x="2303544" y="2861608"/>
              <a:ext cx="4255030" cy="468000"/>
            </a:xfrm>
            <a:prstGeom prst="rect">
              <a:avLst/>
            </a:prstGeom>
            <a:noFill/>
            <a:ln w="76200">
              <a:solidFill>
                <a:srgbClr val="F3E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1BFD77-43BD-4500-8DB3-C77528A7B8F1}"/>
                    </a:ext>
                  </a:extLst>
                </p:cNvPr>
                <p:cNvSpPr txBox="1"/>
                <p:nvPr/>
              </p:nvSpPr>
              <p:spPr>
                <a:xfrm>
                  <a:off x="1585319" y="2033608"/>
                  <a:ext cx="676367" cy="333835"/>
                </a:xfrm>
                <a:prstGeom prst="rect">
                  <a:avLst/>
                </a:prstGeom>
                <a:noFill/>
              </p:spPr>
              <p:txBody>
                <a:bodyPr wrap="square" rtlCol="0">
                  <a:spAutoFit/>
                </a:bodyPr>
                <a:lstStyle/>
                <a:p>
                  <a:r>
                    <a:rPr lang="en-US" sz="3200" dirty="0">
                      <a:solidFill>
                        <a:schemeClr val="accent6"/>
                      </a:solidFill>
                    </a:rPr>
                    <a:t>⟨</a:t>
                  </a:r>
                  <a14:m>
                    <m:oMath xmlns:m="http://schemas.openxmlformats.org/officeDocument/2006/math">
                      <m:sSub>
                        <m:sSubPr>
                          <m:ctrlPr>
                            <a:rPr lang="en-GB" sz="3200" i="1" smtClean="0">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US" sz="3200" b="0" i="1" smtClean="0">
                              <a:solidFill>
                                <a:schemeClr val="accent6"/>
                              </a:solidFill>
                              <a:latin typeface="Cambria Math" panose="02040503050406030204" pitchFamily="18" charset="0"/>
                            </a:rPr>
                            <m:t>1</m:t>
                          </m:r>
                        </m:sub>
                      </m:sSub>
                    </m:oMath>
                  </a14:m>
                  <a:r>
                    <a:rPr lang="en-US" sz="3200" dirty="0">
                      <a:solidFill>
                        <a:schemeClr val="accent6"/>
                      </a:solidFill>
                    </a:rPr>
                    <a:t>⟩</a:t>
                  </a:r>
                </a:p>
              </p:txBody>
            </p:sp>
          </mc:Choice>
          <mc:Fallback xmlns="">
            <p:sp>
              <p:nvSpPr>
                <p:cNvPr id="34" name="TextBox 33">
                  <a:extLst>
                    <a:ext uri="{FF2B5EF4-FFF2-40B4-BE49-F238E27FC236}">
                      <a16:creationId xmlns:a16="http://schemas.microsoft.com/office/drawing/2014/main" id="{99424BBC-6660-4CD0-AB21-830AA60196D3}"/>
                    </a:ext>
                  </a:extLst>
                </p:cNvPr>
                <p:cNvSpPr txBox="1">
                  <a:spLocks noRot="1" noChangeAspect="1" noMove="1" noResize="1" noEditPoints="1" noAdjustHandles="1" noChangeArrowheads="1" noChangeShapeType="1" noTextEdit="1"/>
                </p:cNvSpPr>
                <p:nvPr/>
              </p:nvSpPr>
              <p:spPr>
                <a:xfrm>
                  <a:off x="1585319" y="2033608"/>
                  <a:ext cx="676367" cy="333835"/>
                </a:xfrm>
                <a:prstGeom prst="rect">
                  <a:avLst/>
                </a:prstGeom>
                <a:blipFill>
                  <a:blip r:embed="rId3"/>
                  <a:stretch>
                    <a:fillRect l="-12821" t="-13542" b="-33333"/>
                  </a:stretch>
                </a:blipFill>
              </p:spPr>
              <p:txBody>
                <a:bodyPr/>
                <a:lstStyle/>
                <a:p>
                  <a:r>
                    <a:rPr lang="en-GB">
                      <a:noFill/>
                    </a:rPr>
                    <a:t> </a:t>
                  </a:r>
                </a:p>
              </p:txBody>
            </p:sp>
          </mc:Fallback>
        </mc:AlternateContent>
        <p:cxnSp>
          <p:nvCxnSpPr>
            <p:cNvPr id="66" name="Connettore 2 11">
              <a:extLst>
                <a:ext uri="{FF2B5EF4-FFF2-40B4-BE49-F238E27FC236}">
                  <a16:creationId xmlns:a16="http://schemas.microsoft.com/office/drawing/2014/main" id="{9B9CAC19-B430-4B49-981E-28931668E21A}"/>
                </a:ext>
              </a:extLst>
            </p:cNvPr>
            <p:cNvCxnSpPr>
              <a:stCxn id="67" idx="2"/>
              <a:endCxn id="68" idx="0"/>
            </p:cNvCxnSpPr>
            <p:nvPr/>
          </p:nvCxnSpPr>
          <p:spPr>
            <a:xfrm flipH="1">
              <a:off x="2682040" y="2769869"/>
              <a:ext cx="873"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ttangolo 14">
              <a:extLst>
                <a:ext uri="{FF2B5EF4-FFF2-40B4-BE49-F238E27FC236}">
                  <a16:creationId xmlns:a16="http://schemas.microsoft.com/office/drawing/2014/main" id="{5B1F8A26-E17F-4F94-91F2-835B55B44535}"/>
                </a:ext>
              </a:extLst>
            </p:cNvPr>
            <p:cNvSpPr/>
            <p:nvPr/>
          </p:nvSpPr>
          <p:spPr>
            <a:xfrm>
              <a:off x="2015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4FABA59-7105-47AA-8907-5B7EC4F86D9A}"/>
                    </a:ext>
                  </a:extLst>
                </p:cNvPr>
                <p:cNvSpPr txBox="1"/>
                <p:nvPr/>
              </p:nvSpPr>
              <p:spPr>
                <a:xfrm>
                  <a:off x="2466016"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1</m:t>
                            </m:r>
                            <m:r>
                              <a:rPr lang="en-US" sz="3200" b="0" i="1" smtClean="0">
                                <a:solidFill>
                                  <a:schemeClr val="accent6"/>
                                </a:solidFill>
                                <a:latin typeface="Cambria Math" panose="02040503050406030204" pitchFamily="18" charset="0"/>
                              </a:rPr>
                              <m:t>,2</m:t>
                            </m:r>
                          </m:sub>
                        </m:sSub>
                      </m:oMath>
                    </m:oMathPara>
                  </a14:m>
                  <a:endParaRPr lang="en-US" sz="3600" dirty="0">
                    <a:solidFill>
                      <a:schemeClr val="accent6"/>
                    </a:solidFill>
                  </a:endParaRPr>
                </a:p>
              </p:txBody>
            </p:sp>
          </mc:Choice>
          <mc:Fallback xmlns="">
            <p:sp>
              <p:nvSpPr>
                <p:cNvPr id="38" name="TextBox 37">
                  <a:extLst>
                    <a:ext uri="{FF2B5EF4-FFF2-40B4-BE49-F238E27FC236}">
                      <a16:creationId xmlns:a16="http://schemas.microsoft.com/office/drawing/2014/main" id="{44417703-7399-4BB0-B560-E2C868CB4BB8}"/>
                    </a:ext>
                  </a:extLst>
                </p:cNvPr>
                <p:cNvSpPr txBox="1">
                  <a:spLocks noRot="1" noChangeAspect="1" noMove="1" noResize="1" noEditPoints="1" noAdjustHandles="1" noChangeArrowheads="1" noChangeShapeType="1" noTextEdit="1"/>
                </p:cNvSpPr>
                <p:nvPr/>
              </p:nvSpPr>
              <p:spPr>
                <a:xfrm>
                  <a:off x="2466016" y="2989232"/>
                  <a:ext cx="432048" cy="346171"/>
                </a:xfrm>
                <a:prstGeom prst="rect">
                  <a:avLst/>
                </a:prstGeom>
                <a:blipFill>
                  <a:blip r:embed="rId5"/>
                  <a:stretch>
                    <a:fillRect/>
                  </a:stretch>
                </a:blipFill>
              </p:spPr>
              <p:txBody>
                <a:bodyPr/>
                <a:lstStyle/>
                <a:p>
                  <a:r>
                    <a:rPr lang="en-GB">
                      <a:noFill/>
                    </a:rPr>
                    <a:t> </a:t>
                  </a:r>
                </a:p>
              </p:txBody>
            </p:sp>
          </mc:Fallback>
        </mc:AlternateContent>
        <p:cxnSp>
          <p:nvCxnSpPr>
            <p:cNvPr id="69" name="Straight Connector 68">
              <a:extLst>
                <a:ext uri="{FF2B5EF4-FFF2-40B4-BE49-F238E27FC236}">
                  <a16:creationId xmlns:a16="http://schemas.microsoft.com/office/drawing/2014/main" id="{02BED486-31F4-4C1F-B91E-DD6A68283C34}"/>
                </a:ext>
              </a:extLst>
            </p:cNvPr>
            <p:cNvCxnSpPr>
              <a:cxnSpLocks/>
              <a:endCxn id="100" idx="0"/>
            </p:cNvCxnSpPr>
            <p:nvPr/>
          </p:nvCxnSpPr>
          <p:spPr>
            <a:xfrm flipH="1">
              <a:off x="2310958" y="2315264"/>
              <a:ext cx="376547"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D23A4BE-40CD-4EED-9183-D112D2097CE0}"/>
                </a:ext>
              </a:extLst>
            </p:cNvPr>
            <p:cNvCxnSpPr>
              <a:cxnSpLocks/>
              <a:endCxn id="98" idx="0"/>
            </p:cNvCxnSpPr>
            <p:nvPr/>
          </p:nvCxnSpPr>
          <p:spPr>
            <a:xfrm>
              <a:off x="2687505" y="2315264"/>
              <a:ext cx="379453" cy="141186"/>
            </a:xfrm>
            <a:prstGeom prst="line">
              <a:avLst/>
            </a:prstGeom>
            <a:ln w="38100">
              <a:solidFill>
                <a:srgbClr val="F3E57D"/>
              </a:solidFill>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0CB40644-CB14-4AE6-BB9B-937E34657057}"/>
                </a:ext>
              </a:extLst>
            </p:cNvPr>
            <p:cNvGrpSpPr/>
            <p:nvPr/>
          </p:nvGrpSpPr>
          <p:grpSpPr>
            <a:xfrm>
              <a:off x="2122055" y="2434702"/>
              <a:ext cx="432048" cy="273748"/>
              <a:chOff x="1330055" y="2306302"/>
              <a:chExt cx="432048" cy="273748"/>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AC0A9A81-48A2-4AF0-B9AB-232491DC4FE1}"/>
                      </a:ext>
                    </a:extLst>
                  </p:cNvPr>
                  <p:cNvSpPr txBox="1"/>
                  <p:nvPr/>
                </p:nvSpPr>
                <p:spPr>
                  <a:xfrm>
                    <a:off x="1330055" y="2306302"/>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panose="02040503050406030204" pitchFamily="18" charset="0"/>
                                </a:rPr>
                                <m:t>𝑣</m:t>
                              </m:r>
                            </m:e>
                            <m:sub>
                              <m:r>
                                <a:rPr lang="nl-NL" sz="2400" b="0" i="1" smtClean="0">
                                  <a:solidFill>
                                    <a:schemeClr val="accent6"/>
                                  </a:solidFill>
                                  <a:latin typeface="Cambria Math"/>
                                </a:rPr>
                                <m:t>1</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43" name="TextBox 42">
                    <a:extLst>
                      <a:ext uri="{FF2B5EF4-FFF2-40B4-BE49-F238E27FC236}">
                        <a16:creationId xmlns:a16="http://schemas.microsoft.com/office/drawing/2014/main" id="{0FF44BD6-2408-4449-B81C-604D260D7291}"/>
                      </a:ext>
                    </a:extLst>
                  </p:cNvPr>
                  <p:cNvSpPr txBox="1">
                    <a:spLocks noRot="1" noChangeAspect="1" noMove="1" noResize="1" noEditPoints="1" noAdjustHandles="1" noChangeArrowheads="1" noChangeShapeType="1" noTextEdit="1"/>
                  </p:cNvSpPr>
                  <p:nvPr/>
                </p:nvSpPr>
                <p:spPr>
                  <a:xfrm>
                    <a:off x="1330055" y="2306302"/>
                    <a:ext cx="432048" cy="272815"/>
                  </a:xfrm>
                  <a:prstGeom prst="rect">
                    <a:avLst/>
                  </a:prstGeom>
                  <a:blipFill>
                    <a:blip r:embed="rId6"/>
                    <a:stretch>
                      <a:fillRect/>
                    </a:stretch>
                  </a:blipFill>
                </p:spPr>
                <p:txBody>
                  <a:bodyPr/>
                  <a:lstStyle/>
                  <a:p>
                    <a:r>
                      <a:rPr lang="en-GB">
                        <a:noFill/>
                      </a:rPr>
                      <a:t> </a:t>
                    </a:r>
                  </a:p>
                </p:txBody>
              </p:sp>
            </mc:Fallback>
          </mc:AlternateContent>
          <p:sp>
            <p:nvSpPr>
              <p:cNvPr id="100" name="Rectangle 99">
                <a:extLst>
                  <a:ext uri="{FF2B5EF4-FFF2-40B4-BE49-F238E27FC236}">
                    <a16:creationId xmlns:a16="http://schemas.microsoft.com/office/drawing/2014/main" id="{1B962B43-E2C7-4812-897F-F392F4736FBF}"/>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72" name="Group 71">
              <a:extLst>
                <a:ext uri="{FF2B5EF4-FFF2-40B4-BE49-F238E27FC236}">
                  <a16:creationId xmlns:a16="http://schemas.microsoft.com/office/drawing/2014/main" id="{5B09AF38-051D-458F-B6A2-1E90FDD4A136}"/>
                </a:ext>
              </a:extLst>
            </p:cNvPr>
            <p:cNvGrpSpPr/>
            <p:nvPr/>
          </p:nvGrpSpPr>
          <p:grpSpPr>
            <a:xfrm>
              <a:off x="2885693" y="2434702"/>
              <a:ext cx="432048" cy="273748"/>
              <a:chOff x="1337693" y="2306302"/>
              <a:chExt cx="432048" cy="273748"/>
            </a:xfrm>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4C210256-BED0-4DE0-BD5A-3783B9456503}"/>
                      </a:ext>
                    </a:extLst>
                  </p:cNvPr>
                  <p:cNvSpPr txBox="1"/>
                  <p:nvPr/>
                </p:nvSpPr>
                <p:spPr>
                  <a:xfrm>
                    <a:off x="1337693" y="2306302"/>
                    <a:ext cx="432048" cy="272816"/>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1</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46" name="TextBox 45">
                    <a:extLst>
                      <a:ext uri="{FF2B5EF4-FFF2-40B4-BE49-F238E27FC236}">
                        <a16:creationId xmlns:a16="http://schemas.microsoft.com/office/drawing/2014/main" id="{618B70CF-C7A5-46BB-A49E-4D28FC38A390}"/>
                      </a:ext>
                    </a:extLst>
                  </p:cNvPr>
                  <p:cNvSpPr txBox="1">
                    <a:spLocks noRot="1" noChangeAspect="1" noMove="1" noResize="1" noEditPoints="1" noAdjustHandles="1" noChangeArrowheads="1" noChangeShapeType="1" noTextEdit="1"/>
                  </p:cNvSpPr>
                  <p:nvPr/>
                </p:nvSpPr>
                <p:spPr>
                  <a:xfrm>
                    <a:off x="1337693" y="2306302"/>
                    <a:ext cx="432048" cy="272816"/>
                  </a:xfrm>
                  <a:prstGeom prst="rect">
                    <a:avLst/>
                  </a:prstGeom>
                  <a:blipFill>
                    <a:blip r:embed="rId7"/>
                    <a:stretch>
                      <a:fillRect/>
                    </a:stretch>
                  </a:blipFill>
                </p:spPr>
                <p:txBody>
                  <a:bodyPr/>
                  <a:lstStyle/>
                  <a:p>
                    <a:r>
                      <a:rPr lang="en-GB">
                        <a:noFill/>
                      </a:rPr>
                      <a:t> </a:t>
                    </a:r>
                  </a:p>
                </p:txBody>
              </p:sp>
            </mc:Fallback>
          </mc:AlternateContent>
          <p:sp>
            <p:nvSpPr>
              <p:cNvPr id="98" name="Rectangle 97">
                <a:extLst>
                  <a:ext uri="{FF2B5EF4-FFF2-40B4-BE49-F238E27FC236}">
                    <a16:creationId xmlns:a16="http://schemas.microsoft.com/office/drawing/2014/main" id="{44234889-09ED-4265-935A-C505792E0E4D}"/>
                  </a:ext>
                </a:extLst>
              </p:cNvPr>
              <p:cNvSpPr/>
              <p:nvPr/>
            </p:nvSpPr>
            <p:spPr>
              <a:xfrm>
                <a:off x="1356958" y="2328050"/>
                <a:ext cx="324000" cy="252000"/>
              </a:xfrm>
              <a:prstGeom prst="rect">
                <a:avLst/>
              </a:prstGeom>
              <a:noFill/>
              <a:ln w="38100">
                <a:solidFill>
                  <a:srgbClr val="F3E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51D2C7B-FD33-4419-A956-A828848CE1A5}"/>
                    </a:ext>
                  </a:extLst>
                </p:cNvPr>
                <p:cNvSpPr txBox="1"/>
                <p:nvPr/>
              </p:nvSpPr>
              <p:spPr>
                <a:xfrm>
                  <a:off x="5119561" y="2033608"/>
                  <a:ext cx="432048" cy="333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smtClean="0">
                            <a:solidFill>
                              <a:schemeClr val="accent6"/>
                            </a:solidFill>
                          </a:rPr>
                          <m:t>⟨</m:t>
                        </m:r>
                        <m:sSub>
                          <m:sSubPr>
                            <m:ctrlPr>
                              <a:rPr lang="en-GB" sz="3200" i="1">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GB" sz="3200" i="1">
                                <a:solidFill>
                                  <a:schemeClr val="accent6"/>
                                </a:solidFill>
                                <a:latin typeface="Cambria Math" panose="02040503050406030204" pitchFamily="18" charset="0"/>
                              </a:rPr>
                              <m:t>3</m:t>
                            </m:r>
                          </m:sub>
                        </m:sSub>
                        <m:r>
                          <m:rPr>
                            <m:nor/>
                          </m:rPr>
                          <a:rPr lang="en-US" sz="3200" dirty="0">
                            <a:solidFill>
                              <a:schemeClr val="accent6"/>
                            </a:solidFill>
                          </a:rPr>
                          <m:t>⟩</m:t>
                        </m:r>
                      </m:oMath>
                    </m:oMathPara>
                  </a14:m>
                  <a:endParaRPr lang="en-US" sz="3200" dirty="0">
                    <a:solidFill>
                      <a:schemeClr val="accent6"/>
                    </a:solidFill>
                  </a:endParaRPr>
                </a:p>
              </p:txBody>
            </p:sp>
          </mc:Choice>
          <mc:Fallback xmlns="">
            <p:sp>
              <p:nvSpPr>
                <p:cNvPr id="52" name="TextBox 51">
                  <a:extLst>
                    <a:ext uri="{FF2B5EF4-FFF2-40B4-BE49-F238E27FC236}">
                      <a16:creationId xmlns:a16="http://schemas.microsoft.com/office/drawing/2014/main" id="{2E23133B-0524-46B0-B820-B3D434762F18}"/>
                    </a:ext>
                  </a:extLst>
                </p:cNvPr>
                <p:cNvSpPr txBox="1">
                  <a:spLocks noRot="1" noChangeAspect="1" noMove="1" noResize="1" noEditPoints="1" noAdjustHandles="1" noChangeArrowheads="1" noChangeShapeType="1" noTextEdit="1"/>
                </p:cNvSpPr>
                <p:nvPr/>
              </p:nvSpPr>
              <p:spPr>
                <a:xfrm>
                  <a:off x="5119561" y="2033608"/>
                  <a:ext cx="432048" cy="333835"/>
                </a:xfrm>
                <a:prstGeom prst="rect">
                  <a:avLst/>
                </a:prstGeom>
                <a:blipFill>
                  <a:blip r:embed="rId8"/>
                  <a:stretch>
                    <a:fillRect r="-806"/>
                  </a:stretch>
                </a:blipFill>
              </p:spPr>
              <p:txBody>
                <a:bodyPr/>
                <a:lstStyle/>
                <a:p>
                  <a:r>
                    <a:rPr lang="en-GB">
                      <a:noFill/>
                    </a:rPr>
                    <a:t> </a:t>
                  </a:r>
                </a:p>
              </p:txBody>
            </p:sp>
          </mc:Fallback>
        </mc:AlternateContent>
        <p:cxnSp>
          <p:nvCxnSpPr>
            <p:cNvPr id="74" name="Connettore 2 11">
              <a:extLst>
                <a:ext uri="{FF2B5EF4-FFF2-40B4-BE49-F238E27FC236}">
                  <a16:creationId xmlns:a16="http://schemas.microsoft.com/office/drawing/2014/main" id="{598D5321-4E6E-47C2-8FC6-062972A752D2}"/>
                </a:ext>
              </a:extLst>
            </p:cNvPr>
            <p:cNvCxnSpPr>
              <a:stCxn id="75" idx="2"/>
              <a:endCxn id="76" idx="0"/>
            </p:cNvCxnSpPr>
            <p:nvPr/>
          </p:nvCxnSpPr>
          <p:spPr>
            <a:xfrm flipH="1">
              <a:off x="6209704" y="2769869"/>
              <a:ext cx="1209"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Rettangolo 14">
              <a:extLst>
                <a:ext uri="{FF2B5EF4-FFF2-40B4-BE49-F238E27FC236}">
                  <a16:creationId xmlns:a16="http://schemas.microsoft.com/office/drawing/2014/main" id="{3277E600-9A23-4DC9-B239-11C82A6C7075}"/>
                </a:ext>
              </a:extLst>
            </p:cNvPr>
            <p:cNvSpPr/>
            <p:nvPr/>
          </p:nvSpPr>
          <p:spPr>
            <a:xfrm>
              <a:off x="5543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E312DFB-06B5-4DB6-BD59-C0FEBEB6E9C2}"/>
                    </a:ext>
                  </a:extLst>
                </p:cNvPr>
                <p:cNvSpPr txBox="1"/>
                <p:nvPr/>
              </p:nvSpPr>
              <p:spPr>
                <a:xfrm>
                  <a:off x="5993680"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3</m:t>
                            </m:r>
                            <m:r>
                              <a:rPr lang="en-US" sz="3200" b="0" i="1" smtClean="0">
                                <a:solidFill>
                                  <a:schemeClr val="accent6"/>
                                </a:solidFill>
                                <a:latin typeface="Cambria Math" panose="02040503050406030204" pitchFamily="18" charset="0"/>
                              </a:rPr>
                              <m:t>,1</m:t>
                            </m:r>
                          </m:sub>
                        </m:sSub>
                      </m:oMath>
                    </m:oMathPara>
                  </a14:m>
                  <a:endParaRPr lang="en-US" sz="3600" dirty="0">
                    <a:solidFill>
                      <a:schemeClr val="accent6"/>
                    </a:solidFill>
                  </a:endParaRPr>
                </a:p>
              </p:txBody>
            </p:sp>
          </mc:Choice>
          <mc:Fallback xmlns="">
            <p:sp>
              <p:nvSpPr>
                <p:cNvPr id="56" name="TextBox 55">
                  <a:extLst>
                    <a:ext uri="{FF2B5EF4-FFF2-40B4-BE49-F238E27FC236}">
                      <a16:creationId xmlns:a16="http://schemas.microsoft.com/office/drawing/2014/main" id="{6DCDD447-4469-4302-831B-C8B3079DC2EF}"/>
                    </a:ext>
                  </a:extLst>
                </p:cNvPr>
                <p:cNvSpPr txBox="1">
                  <a:spLocks noRot="1" noChangeAspect="1" noMove="1" noResize="1" noEditPoints="1" noAdjustHandles="1" noChangeArrowheads="1" noChangeShapeType="1" noTextEdit="1"/>
                </p:cNvSpPr>
                <p:nvPr/>
              </p:nvSpPr>
              <p:spPr>
                <a:xfrm>
                  <a:off x="5993680" y="2989232"/>
                  <a:ext cx="432048" cy="346171"/>
                </a:xfrm>
                <a:prstGeom prst="rect">
                  <a:avLst/>
                </a:prstGeom>
                <a:blipFill>
                  <a:blip r:embed="rId10"/>
                  <a:stretch>
                    <a:fillRect/>
                  </a:stretch>
                </a:blipFill>
              </p:spPr>
              <p:txBody>
                <a:bodyPr/>
                <a:lstStyle/>
                <a:p>
                  <a:r>
                    <a:rPr lang="en-GB">
                      <a:noFill/>
                    </a:rPr>
                    <a:t> </a:t>
                  </a:r>
                </a:p>
              </p:txBody>
            </p:sp>
          </mc:Fallback>
        </mc:AlternateContent>
        <p:cxnSp>
          <p:nvCxnSpPr>
            <p:cNvPr id="77" name="Straight Connector 76">
              <a:extLst>
                <a:ext uri="{FF2B5EF4-FFF2-40B4-BE49-F238E27FC236}">
                  <a16:creationId xmlns:a16="http://schemas.microsoft.com/office/drawing/2014/main" id="{F2F640CE-95E2-48CD-9A39-9A94A906E074}"/>
                </a:ext>
              </a:extLst>
            </p:cNvPr>
            <p:cNvCxnSpPr>
              <a:cxnSpLocks/>
              <a:endCxn id="96" idx="0"/>
            </p:cNvCxnSpPr>
            <p:nvPr/>
          </p:nvCxnSpPr>
          <p:spPr>
            <a:xfrm flipH="1">
              <a:off x="5838958" y="2315264"/>
              <a:ext cx="376547" cy="141186"/>
            </a:xfrm>
            <a:prstGeom prst="line">
              <a:avLst/>
            </a:prstGeom>
            <a:ln w="38100">
              <a:solidFill>
                <a:srgbClr val="F3E57D"/>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D2CAAB-F63D-415A-A370-8E96B49C00FB}"/>
                </a:ext>
              </a:extLst>
            </p:cNvPr>
            <p:cNvCxnSpPr>
              <a:cxnSpLocks/>
              <a:endCxn id="94" idx="0"/>
            </p:cNvCxnSpPr>
            <p:nvPr/>
          </p:nvCxnSpPr>
          <p:spPr>
            <a:xfrm>
              <a:off x="6215505" y="2315264"/>
              <a:ext cx="379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8E87D2BA-7EA8-433B-94F5-92593BF432A4}"/>
                </a:ext>
              </a:extLst>
            </p:cNvPr>
            <p:cNvGrpSpPr/>
            <p:nvPr/>
          </p:nvGrpSpPr>
          <p:grpSpPr>
            <a:xfrm>
              <a:off x="5651592" y="2434703"/>
              <a:ext cx="432048" cy="273747"/>
              <a:chOff x="1331592" y="2306303"/>
              <a:chExt cx="432048" cy="273747"/>
            </a:xfrm>
          </p:grpSpPr>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8F416D6-A8F1-47C3-93C7-9C0DF220D114}"/>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3</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61" name="TextBox 60">
                    <a:extLst>
                      <a:ext uri="{FF2B5EF4-FFF2-40B4-BE49-F238E27FC236}">
                        <a16:creationId xmlns:a16="http://schemas.microsoft.com/office/drawing/2014/main" id="{EDA621D6-A935-45EE-9FF3-9916C9D2A84D}"/>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1"/>
                    <a:stretch>
                      <a:fillRect/>
                    </a:stretch>
                  </a:blipFill>
                </p:spPr>
                <p:txBody>
                  <a:bodyPr/>
                  <a:lstStyle/>
                  <a:p>
                    <a:r>
                      <a:rPr lang="en-GB">
                        <a:noFill/>
                      </a:rPr>
                      <a:t> </a:t>
                    </a:r>
                  </a:p>
                </p:txBody>
              </p:sp>
            </mc:Fallback>
          </mc:AlternateContent>
          <p:sp>
            <p:nvSpPr>
              <p:cNvPr id="96" name="Rectangle 95">
                <a:extLst>
                  <a:ext uri="{FF2B5EF4-FFF2-40B4-BE49-F238E27FC236}">
                    <a16:creationId xmlns:a16="http://schemas.microsoft.com/office/drawing/2014/main" id="{33863BBD-20D5-4496-95D4-16C2ED9CE23E}"/>
                  </a:ext>
                </a:extLst>
              </p:cNvPr>
              <p:cNvSpPr/>
              <p:nvPr/>
            </p:nvSpPr>
            <p:spPr>
              <a:xfrm>
                <a:off x="1356958" y="2328050"/>
                <a:ext cx="324000" cy="252000"/>
              </a:xfrm>
              <a:prstGeom prst="rect">
                <a:avLst/>
              </a:prstGeom>
              <a:noFill/>
              <a:ln w="38100">
                <a:solidFill>
                  <a:srgbClr val="F3E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80" name="Group 79">
              <a:extLst>
                <a:ext uri="{FF2B5EF4-FFF2-40B4-BE49-F238E27FC236}">
                  <a16:creationId xmlns:a16="http://schemas.microsoft.com/office/drawing/2014/main" id="{6D99E958-4D63-4362-9AFD-AC94F9AFFAEE}"/>
                </a:ext>
              </a:extLst>
            </p:cNvPr>
            <p:cNvGrpSpPr/>
            <p:nvPr/>
          </p:nvGrpSpPr>
          <p:grpSpPr>
            <a:xfrm>
              <a:off x="6407208" y="2434703"/>
              <a:ext cx="432048" cy="273747"/>
              <a:chOff x="1331592" y="2306303"/>
              <a:chExt cx="432048" cy="273747"/>
            </a:xfrm>
          </p:grpSpPr>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C6252D7-69B8-434D-AB57-5F6C5CBE7EBC}"/>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3</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64" name="TextBox 63">
                    <a:extLst>
                      <a:ext uri="{FF2B5EF4-FFF2-40B4-BE49-F238E27FC236}">
                        <a16:creationId xmlns:a16="http://schemas.microsoft.com/office/drawing/2014/main" id="{2DAAE535-A1E1-4E77-81B1-0F564930284F}"/>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2"/>
                    <a:stretch>
                      <a:fillRect/>
                    </a:stretch>
                  </a:blipFill>
                </p:spPr>
                <p:txBody>
                  <a:bodyPr/>
                  <a:lstStyle/>
                  <a:p>
                    <a:r>
                      <a:rPr lang="en-GB">
                        <a:noFill/>
                      </a:rPr>
                      <a:t> </a:t>
                    </a:r>
                  </a:p>
                </p:txBody>
              </p:sp>
            </mc:Fallback>
          </mc:AlternateContent>
          <p:sp>
            <p:nvSpPr>
              <p:cNvPr id="94" name="Rectangle 93">
                <a:extLst>
                  <a:ext uri="{FF2B5EF4-FFF2-40B4-BE49-F238E27FC236}">
                    <a16:creationId xmlns:a16="http://schemas.microsoft.com/office/drawing/2014/main" id="{98390C6D-A4B9-4AB7-A06F-5FC79207CDC7}"/>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cxnSp>
          <p:nvCxnSpPr>
            <p:cNvPr id="81" name="Connettore 2 11">
              <a:extLst>
                <a:ext uri="{FF2B5EF4-FFF2-40B4-BE49-F238E27FC236}">
                  <a16:creationId xmlns:a16="http://schemas.microsoft.com/office/drawing/2014/main" id="{1FBD467C-74B9-404D-BE6F-FF33B29F5CBA}"/>
                </a:ext>
              </a:extLst>
            </p:cNvPr>
            <p:cNvCxnSpPr>
              <a:stCxn id="82" idx="2"/>
              <a:endCxn id="83" idx="0"/>
            </p:cNvCxnSpPr>
            <p:nvPr/>
          </p:nvCxnSpPr>
          <p:spPr>
            <a:xfrm flipH="1">
              <a:off x="4445872" y="2769869"/>
              <a:ext cx="1041" cy="2193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ttangolo 14">
              <a:extLst>
                <a:ext uri="{FF2B5EF4-FFF2-40B4-BE49-F238E27FC236}">
                  <a16:creationId xmlns:a16="http://schemas.microsoft.com/office/drawing/2014/main" id="{89B3952F-FDB3-4B96-B932-920F23F87AB5}"/>
                </a:ext>
              </a:extLst>
            </p:cNvPr>
            <p:cNvSpPr/>
            <p:nvPr/>
          </p:nvSpPr>
          <p:spPr>
            <a:xfrm>
              <a:off x="3779672" y="1768308"/>
              <a:ext cx="1334483" cy="1001561"/>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E557CFD-E76B-43BC-A604-0AF2B7583116}"/>
                    </a:ext>
                  </a:extLst>
                </p:cNvPr>
                <p:cNvSpPr txBox="1"/>
                <p:nvPr/>
              </p:nvSpPr>
              <p:spPr>
                <a:xfrm>
                  <a:off x="4229848" y="2989232"/>
                  <a:ext cx="432048" cy="34617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3200" b="0" i="1" smtClean="0">
                                <a:solidFill>
                                  <a:schemeClr val="accent6"/>
                                </a:solidFill>
                                <a:latin typeface="Cambria Math" panose="02040503050406030204" pitchFamily="18" charset="0"/>
                              </a:rPr>
                            </m:ctrlPr>
                          </m:sSubPr>
                          <m:e>
                            <m:r>
                              <a:rPr lang="nl-NL" sz="3200" b="0" i="1" smtClean="0">
                                <a:solidFill>
                                  <a:schemeClr val="accent6"/>
                                </a:solidFill>
                                <a:latin typeface="Cambria Math"/>
                              </a:rPr>
                              <m:t>𝑣</m:t>
                            </m:r>
                          </m:e>
                          <m:sub>
                            <m:r>
                              <a:rPr lang="nl-NL" sz="3200" b="0" i="1" smtClean="0">
                                <a:solidFill>
                                  <a:schemeClr val="accent6"/>
                                </a:solidFill>
                                <a:latin typeface="Cambria Math"/>
                              </a:rPr>
                              <m:t>2</m:t>
                            </m:r>
                            <m:r>
                              <a:rPr lang="en-US" sz="3200" b="0" i="1" smtClean="0">
                                <a:solidFill>
                                  <a:schemeClr val="accent6"/>
                                </a:solidFill>
                                <a:latin typeface="Cambria Math" panose="02040503050406030204" pitchFamily="18" charset="0"/>
                              </a:rPr>
                              <m:t>,1</m:t>
                            </m:r>
                          </m:sub>
                        </m:sSub>
                      </m:oMath>
                    </m:oMathPara>
                  </a14:m>
                  <a:endParaRPr lang="en-US" sz="3600" dirty="0">
                    <a:solidFill>
                      <a:schemeClr val="accent6"/>
                    </a:solidFill>
                  </a:endParaRPr>
                </a:p>
              </p:txBody>
            </p:sp>
          </mc:Choice>
          <mc:Fallback xmlns="">
            <p:sp>
              <p:nvSpPr>
                <p:cNvPr id="69" name="TextBox 68">
                  <a:extLst>
                    <a:ext uri="{FF2B5EF4-FFF2-40B4-BE49-F238E27FC236}">
                      <a16:creationId xmlns:a16="http://schemas.microsoft.com/office/drawing/2014/main" id="{D47C06DC-94B0-45A0-9ABC-F97ABFC3043B}"/>
                    </a:ext>
                  </a:extLst>
                </p:cNvPr>
                <p:cNvSpPr txBox="1">
                  <a:spLocks noRot="1" noChangeAspect="1" noMove="1" noResize="1" noEditPoints="1" noAdjustHandles="1" noChangeArrowheads="1" noChangeShapeType="1" noTextEdit="1"/>
                </p:cNvSpPr>
                <p:nvPr/>
              </p:nvSpPr>
              <p:spPr>
                <a:xfrm>
                  <a:off x="4229848" y="2989232"/>
                  <a:ext cx="432048" cy="346171"/>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00E151F-E359-4A29-80BE-13C7929256A3}"/>
                    </a:ext>
                  </a:extLst>
                </p:cNvPr>
                <p:cNvSpPr txBox="1"/>
                <p:nvPr/>
              </p:nvSpPr>
              <p:spPr>
                <a:xfrm>
                  <a:off x="3348889" y="2033608"/>
                  <a:ext cx="432048" cy="333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dirty="0" smtClean="0">
                            <a:solidFill>
                              <a:schemeClr val="accent6"/>
                            </a:solidFill>
                          </a:rPr>
                          <m:t>⟨</m:t>
                        </m:r>
                        <m:sSub>
                          <m:sSubPr>
                            <m:ctrlPr>
                              <a:rPr lang="en-GB" sz="3200" i="1">
                                <a:solidFill>
                                  <a:schemeClr val="accent6"/>
                                </a:solidFill>
                                <a:latin typeface="Cambria Math" panose="02040503050406030204" pitchFamily="18" charset="0"/>
                              </a:rPr>
                            </m:ctrlPr>
                          </m:sSubPr>
                          <m:e>
                            <m:r>
                              <a:rPr lang="en-GB" sz="3200" i="1">
                                <a:solidFill>
                                  <a:schemeClr val="accent6"/>
                                </a:solidFill>
                                <a:latin typeface="Cambria Math" panose="02040503050406030204" pitchFamily="18" charset="0"/>
                              </a:rPr>
                              <m:t>𝑃</m:t>
                            </m:r>
                          </m:e>
                          <m:sub>
                            <m:r>
                              <a:rPr lang="en-US" sz="3200" b="0" i="1" smtClean="0">
                                <a:solidFill>
                                  <a:schemeClr val="accent6"/>
                                </a:solidFill>
                                <a:latin typeface="Cambria Math" panose="02040503050406030204" pitchFamily="18" charset="0"/>
                              </a:rPr>
                              <m:t>2</m:t>
                            </m:r>
                          </m:sub>
                        </m:sSub>
                        <m:r>
                          <m:rPr>
                            <m:nor/>
                          </m:rPr>
                          <a:rPr lang="en-US" sz="3200" dirty="0">
                            <a:solidFill>
                              <a:schemeClr val="accent6"/>
                            </a:solidFill>
                          </a:rPr>
                          <m:t>⟩</m:t>
                        </m:r>
                      </m:oMath>
                    </m:oMathPara>
                  </a14:m>
                  <a:endParaRPr lang="en-US" sz="3200" dirty="0">
                    <a:solidFill>
                      <a:schemeClr val="accent6"/>
                    </a:solidFill>
                  </a:endParaRPr>
                </a:p>
              </p:txBody>
            </p:sp>
          </mc:Choice>
          <mc:Fallback xmlns="">
            <p:sp>
              <p:nvSpPr>
                <p:cNvPr id="70" name="TextBox 69">
                  <a:extLst>
                    <a:ext uri="{FF2B5EF4-FFF2-40B4-BE49-F238E27FC236}">
                      <a16:creationId xmlns:a16="http://schemas.microsoft.com/office/drawing/2014/main" id="{68E6AE22-1747-449F-B9F8-0FEBD021670A}"/>
                    </a:ext>
                  </a:extLst>
                </p:cNvPr>
                <p:cNvSpPr txBox="1">
                  <a:spLocks noRot="1" noChangeAspect="1" noMove="1" noResize="1" noEditPoints="1" noAdjustHandles="1" noChangeArrowheads="1" noChangeShapeType="1" noTextEdit="1"/>
                </p:cNvSpPr>
                <p:nvPr/>
              </p:nvSpPr>
              <p:spPr>
                <a:xfrm>
                  <a:off x="3348889" y="2033608"/>
                  <a:ext cx="432048" cy="333835"/>
                </a:xfrm>
                <a:prstGeom prst="rect">
                  <a:avLst/>
                </a:prstGeom>
                <a:blipFill>
                  <a:blip r:embed="rId15"/>
                  <a:stretch>
                    <a:fillRect r="-1613"/>
                  </a:stretch>
                </a:blipFill>
              </p:spPr>
              <p:txBody>
                <a:bodyPr/>
                <a:lstStyle/>
                <a:p>
                  <a:r>
                    <a:rPr lang="en-GB">
                      <a:noFill/>
                    </a:rPr>
                    <a:t> </a:t>
                  </a:r>
                </a:p>
              </p:txBody>
            </p:sp>
          </mc:Fallback>
        </mc:AlternateContent>
        <p:cxnSp>
          <p:nvCxnSpPr>
            <p:cNvPr id="85" name="Straight Connector 84">
              <a:extLst>
                <a:ext uri="{FF2B5EF4-FFF2-40B4-BE49-F238E27FC236}">
                  <a16:creationId xmlns:a16="http://schemas.microsoft.com/office/drawing/2014/main" id="{D918887D-AC08-4DFA-853D-0B81309F8EF6}"/>
                </a:ext>
              </a:extLst>
            </p:cNvPr>
            <p:cNvCxnSpPr>
              <a:cxnSpLocks/>
              <a:endCxn id="92" idx="0"/>
            </p:cNvCxnSpPr>
            <p:nvPr/>
          </p:nvCxnSpPr>
          <p:spPr>
            <a:xfrm flipH="1">
              <a:off x="4074958" y="2315264"/>
              <a:ext cx="376547" cy="141186"/>
            </a:xfrm>
            <a:prstGeom prst="line">
              <a:avLst/>
            </a:prstGeom>
            <a:ln w="38100">
              <a:solidFill>
                <a:srgbClr val="F3E57D"/>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037810D-6DC8-41B3-9911-1920F1823764}"/>
                </a:ext>
              </a:extLst>
            </p:cNvPr>
            <p:cNvCxnSpPr>
              <a:cxnSpLocks/>
              <a:endCxn id="90" idx="0"/>
            </p:cNvCxnSpPr>
            <p:nvPr/>
          </p:nvCxnSpPr>
          <p:spPr>
            <a:xfrm>
              <a:off x="4451505" y="2315264"/>
              <a:ext cx="379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113AC176-1C65-4597-B21A-7C6BC29064AE}"/>
                </a:ext>
              </a:extLst>
            </p:cNvPr>
            <p:cNvGrpSpPr/>
            <p:nvPr/>
          </p:nvGrpSpPr>
          <p:grpSpPr>
            <a:xfrm>
              <a:off x="3887592" y="2434703"/>
              <a:ext cx="432048" cy="273747"/>
              <a:chOff x="1331592" y="2306303"/>
              <a:chExt cx="432048" cy="273747"/>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363EA27-B56B-4A2F-80C6-021318999F13}"/>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2</m:t>
                              </m:r>
                              <m:r>
                                <a:rPr lang="en-US" sz="2400" b="0" i="1" smtClean="0">
                                  <a:solidFill>
                                    <a:schemeClr val="accent6"/>
                                  </a:solidFill>
                                  <a:latin typeface="Cambria Math" panose="02040503050406030204" pitchFamily="18" charset="0"/>
                                </a:rPr>
                                <m:t>,1</m:t>
                              </m:r>
                            </m:sub>
                          </m:sSub>
                        </m:oMath>
                      </m:oMathPara>
                    </a14:m>
                    <a:endParaRPr lang="en-US" sz="2800" dirty="0">
                      <a:solidFill>
                        <a:schemeClr val="accent6"/>
                      </a:solidFill>
                    </a:endParaRPr>
                  </a:p>
                </p:txBody>
              </p:sp>
            </mc:Choice>
            <mc:Fallback xmlns="">
              <p:sp>
                <p:nvSpPr>
                  <p:cNvPr id="75" name="TextBox 74">
                    <a:extLst>
                      <a:ext uri="{FF2B5EF4-FFF2-40B4-BE49-F238E27FC236}">
                        <a16:creationId xmlns:a16="http://schemas.microsoft.com/office/drawing/2014/main" id="{1C56F66D-9A48-42D8-9EDB-44D60D1E70AB}"/>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6"/>
                    <a:stretch>
                      <a:fillRect/>
                    </a:stretch>
                  </a:blipFill>
                </p:spPr>
                <p:txBody>
                  <a:bodyPr/>
                  <a:lstStyle/>
                  <a:p>
                    <a:r>
                      <a:rPr lang="en-GB">
                        <a:noFill/>
                      </a:rPr>
                      <a:t> </a:t>
                    </a:r>
                  </a:p>
                </p:txBody>
              </p:sp>
            </mc:Fallback>
          </mc:AlternateContent>
          <p:sp>
            <p:nvSpPr>
              <p:cNvPr id="92" name="Rectangle 91">
                <a:extLst>
                  <a:ext uri="{FF2B5EF4-FFF2-40B4-BE49-F238E27FC236}">
                    <a16:creationId xmlns:a16="http://schemas.microsoft.com/office/drawing/2014/main" id="{720183E7-BBC3-4D29-9EEF-6C1016B10862}"/>
                  </a:ext>
                </a:extLst>
              </p:cNvPr>
              <p:cNvSpPr/>
              <p:nvPr/>
            </p:nvSpPr>
            <p:spPr>
              <a:xfrm>
                <a:off x="1356958" y="2328050"/>
                <a:ext cx="324000" cy="252000"/>
              </a:xfrm>
              <a:prstGeom prst="rect">
                <a:avLst/>
              </a:prstGeom>
              <a:noFill/>
              <a:ln w="38100">
                <a:solidFill>
                  <a:srgbClr val="F3E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88" name="Group 87">
              <a:extLst>
                <a:ext uri="{FF2B5EF4-FFF2-40B4-BE49-F238E27FC236}">
                  <a16:creationId xmlns:a16="http://schemas.microsoft.com/office/drawing/2014/main" id="{55697F7B-38E2-4CFE-8240-8597CAD52DFB}"/>
                </a:ext>
              </a:extLst>
            </p:cNvPr>
            <p:cNvGrpSpPr/>
            <p:nvPr/>
          </p:nvGrpSpPr>
          <p:grpSpPr>
            <a:xfrm>
              <a:off x="4643208" y="2434703"/>
              <a:ext cx="432048" cy="273747"/>
              <a:chOff x="1331592" y="2306303"/>
              <a:chExt cx="432048" cy="273747"/>
            </a:xfrm>
          </p:grpSpPr>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DD6BC8C-F542-4F2D-872E-0B66DEF95DD3}"/>
                      </a:ext>
                    </a:extLst>
                  </p:cNvPr>
                  <p:cNvSpPr txBox="1"/>
                  <p:nvPr/>
                </p:nvSpPr>
                <p:spPr>
                  <a:xfrm>
                    <a:off x="1331592" y="2306303"/>
                    <a:ext cx="432048" cy="27281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
                            <m:sSubPr>
                              <m:ctrlPr>
                                <a:rPr lang="nl-NL" sz="2400" b="0" i="1" smtClean="0">
                                  <a:solidFill>
                                    <a:schemeClr val="accent6"/>
                                  </a:solidFill>
                                  <a:latin typeface="Cambria Math" panose="02040503050406030204" pitchFamily="18" charset="0"/>
                                </a:rPr>
                              </m:ctrlPr>
                            </m:sSubPr>
                            <m:e>
                              <m:r>
                                <a:rPr lang="nl-NL" sz="2400" b="0" i="1" smtClean="0">
                                  <a:solidFill>
                                    <a:schemeClr val="accent6"/>
                                  </a:solidFill>
                                  <a:latin typeface="Cambria Math"/>
                                </a:rPr>
                                <m:t>𝑣</m:t>
                              </m:r>
                            </m:e>
                            <m:sub>
                              <m:r>
                                <a:rPr lang="nl-NL" sz="2400" b="0" i="1" smtClean="0">
                                  <a:solidFill>
                                    <a:schemeClr val="accent6"/>
                                  </a:solidFill>
                                  <a:latin typeface="Cambria Math"/>
                                </a:rPr>
                                <m:t>2</m:t>
                              </m:r>
                              <m:r>
                                <a:rPr lang="en-US" sz="2400" b="0" i="1" smtClean="0">
                                  <a:solidFill>
                                    <a:schemeClr val="accent6"/>
                                  </a:solidFill>
                                  <a:latin typeface="Cambria Math" panose="02040503050406030204" pitchFamily="18" charset="0"/>
                                </a:rPr>
                                <m:t>,2</m:t>
                              </m:r>
                            </m:sub>
                          </m:sSub>
                        </m:oMath>
                      </m:oMathPara>
                    </a14:m>
                    <a:endParaRPr lang="en-US" sz="2800" dirty="0">
                      <a:solidFill>
                        <a:schemeClr val="accent6"/>
                      </a:solidFill>
                    </a:endParaRPr>
                  </a:p>
                </p:txBody>
              </p:sp>
            </mc:Choice>
            <mc:Fallback xmlns="">
              <p:sp>
                <p:nvSpPr>
                  <p:cNvPr id="78" name="TextBox 77">
                    <a:extLst>
                      <a:ext uri="{FF2B5EF4-FFF2-40B4-BE49-F238E27FC236}">
                        <a16:creationId xmlns:a16="http://schemas.microsoft.com/office/drawing/2014/main" id="{B59407C1-3206-4DD1-879C-117BD5D6BB54}"/>
                      </a:ext>
                    </a:extLst>
                  </p:cNvPr>
                  <p:cNvSpPr txBox="1">
                    <a:spLocks noRot="1" noChangeAspect="1" noMove="1" noResize="1" noEditPoints="1" noAdjustHandles="1" noChangeArrowheads="1" noChangeShapeType="1" noTextEdit="1"/>
                  </p:cNvSpPr>
                  <p:nvPr/>
                </p:nvSpPr>
                <p:spPr>
                  <a:xfrm>
                    <a:off x="1331592" y="2306303"/>
                    <a:ext cx="432048" cy="272815"/>
                  </a:xfrm>
                  <a:prstGeom prst="rect">
                    <a:avLst/>
                  </a:prstGeom>
                  <a:blipFill>
                    <a:blip r:embed="rId17"/>
                    <a:stretch>
                      <a:fillRect/>
                    </a:stretch>
                  </a:blipFill>
                </p:spPr>
                <p:txBody>
                  <a:bodyPr/>
                  <a:lstStyle/>
                  <a:p>
                    <a:r>
                      <a:rPr lang="en-GB">
                        <a:noFill/>
                      </a:rPr>
                      <a:t> </a:t>
                    </a:r>
                  </a:p>
                </p:txBody>
              </p:sp>
            </mc:Fallback>
          </mc:AlternateContent>
          <p:sp>
            <p:nvSpPr>
              <p:cNvPr id="90" name="Rectangle 89">
                <a:extLst>
                  <a:ext uri="{FF2B5EF4-FFF2-40B4-BE49-F238E27FC236}">
                    <a16:creationId xmlns:a16="http://schemas.microsoft.com/office/drawing/2014/main" id="{2C15AE14-33D4-46A6-9792-EDBFC473A3D7}"/>
                  </a:ext>
                </a:extLst>
              </p:cNvPr>
              <p:cNvSpPr/>
              <p:nvPr/>
            </p:nvSpPr>
            <p:spPr>
              <a:xfrm>
                <a:off x="1356958" y="2328050"/>
                <a:ext cx="324000" cy="25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B06C9138-DE13-4E16-A6D6-3838846B3397}"/>
                  </a:ext>
                </a:extLst>
              </p:cNvPr>
              <p:cNvSpPr/>
              <p:nvPr/>
            </p:nvSpPr>
            <p:spPr>
              <a:xfrm>
                <a:off x="4694949" y="4697528"/>
                <a:ext cx="2424062" cy="707886"/>
              </a:xfrm>
              <a:prstGeom prst="rect">
                <a:avLst/>
              </a:prstGeom>
            </p:spPr>
            <p:txBody>
              <a:bodyPr wrap="none">
                <a:spAutoFit/>
              </a:bodyPr>
              <a:lstStyle/>
              <a:p>
                <a:pPr algn="ctr"/>
                <a:r>
                  <a:rPr lang="en-US" sz="4000" dirty="0">
                    <a:solidFill>
                      <a:schemeClr val="accent6"/>
                    </a:solidFill>
                  </a:rPr>
                  <a:t>⟨</a:t>
                </a:r>
                <a14:m>
                  <m:oMath xmlns:m="http://schemas.openxmlformats.org/officeDocument/2006/math">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1</m:t>
                        </m:r>
                      </m:sub>
                    </m:sSub>
                    <m:r>
                      <a:rPr lang="en-GB" sz="4000" i="1">
                        <a:solidFill>
                          <a:schemeClr val="accent6"/>
                        </a:solidFill>
                        <a:latin typeface="Cambria Math" panose="02040503050406030204" pitchFamily="18" charset="0"/>
                      </a:rPr>
                      <m:t>,</m:t>
                    </m:r>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2</m:t>
                        </m:r>
                      </m:sub>
                    </m:sSub>
                    <m:r>
                      <a:rPr lang="en-GB" sz="4000" i="1">
                        <a:solidFill>
                          <a:schemeClr val="accent6"/>
                        </a:solidFill>
                        <a:latin typeface="Cambria Math" panose="02040503050406030204" pitchFamily="18" charset="0"/>
                      </a:rPr>
                      <m:t>, </m:t>
                    </m:r>
                    <m:sSub>
                      <m:sSubPr>
                        <m:ctrlPr>
                          <a:rPr lang="en-GB" sz="4000" i="1">
                            <a:solidFill>
                              <a:schemeClr val="accent6"/>
                            </a:solidFill>
                            <a:latin typeface="Cambria Math" panose="02040503050406030204" pitchFamily="18" charset="0"/>
                          </a:rPr>
                        </m:ctrlPr>
                      </m:sSubPr>
                      <m:e>
                        <m:r>
                          <a:rPr lang="en-GB" sz="4000" i="1">
                            <a:solidFill>
                              <a:schemeClr val="accent6"/>
                            </a:solidFill>
                            <a:latin typeface="Cambria Math" panose="02040503050406030204" pitchFamily="18" charset="0"/>
                          </a:rPr>
                          <m:t>𝑃</m:t>
                        </m:r>
                      </m:e>
                      <m:sub>
                        <m:r>
                          <a:rPr lang="en-GB" sz="4000" i="1">
                            <a:solidFill>
                              <a:schemeClr val="accent6"/>
                            </a:solidFill>
                            <a:latin typeface="Cambria Math" panose="02040503050406030204" pitchFamily="18" charset="0"/>
                          </a:rPr>
                          <m:t>3</m:t>
                        </m:r>
                      </m:sub>
                    </m:sSub>
                  </m:oMath>
                </a14:m>
                <a:r>
                  <a:rPr lang="en-US" sz="4000" dirty="0">
                    <a:solidFill>
                      <a:schemeClr val="accent6"/>
                    </a:solidFill>
                  </a:rPr>
                  <a:t>⟩</a:t>
                </a:r>
              </a:p>
            </p:txBody>
          </p:sp>
        </mc:Choice>
        <mc:Fallback xmlns="">
          <p:sp>
            <p:nvSpPr>
              <p:cNvPr id="101" name="Rectangle 100">
                <a:extLst>
                  <a:ext uri="{FF2B5EF4-FFF2-40B4-BE49-F238E27FC236}">
                    <a16:creationId xmlns:a16="http://schemas.microsoft.com/office/drawing/2014/main" id="{B06C9138-DE13-4E16-A6D6-3838846B3397}"/>
                  </a:ext>
                </a:extLst>
              </p:cNvPr>
              <p:cNvSpPr>
                <a:spLocks noRot="1" noChangeAspect="1" noMove="1" noResize="1" noEditPoints="1" noAdjustHandles="1" noChangeArrowheads="1" noChangeShapeType="1" noTextEdit="1"/>
              </p:cNvSpPr>
              <p:nvPr/>
            </p:nvSpPr>
            <p:spPr>
              <a:xfrm>
                <a:off x="4694949" y="4697528"/>
                <a:ext cx="2424062" cy="707886"/>
              </a:xfrm>
              <a:prstGeom prst="rect">
                <a:avLst/>
              </a:prstGeom>
              <a:blipFill>
                <a:blip r:embed="rId18"/>
                <a:stretch>
                  <a:fillRect l="-8543" t="-15517" r="-8291" b="-36207"/>
                </a:stretch>
              </a:blipFill>
            </p:spPr>
            <p:txBody>
              <a:bodyPr/>
              <a:lstStyle/>
              <a:p>
                <a:r>
                  <a:rPr lang="en-GB">
                    <a:noFill/>
                  </a:rPr>
                  <a:t> </a:t>
                </a:r>
              </a:p>
            </p:txBody>
          </p:sp>
        </mc:Fallback>
      </mc:AlternateContent>
      <p:pic>
        <p:nvPicPr>
          <p:cNvPr id="102" name="Graphic 101" descr="Branching diagram">
            <a:extLst>
              <a:ext uri="{FF2B5EF4-FFF2-40B4-BE49-F238E27FC236}">
                <a16:creationId xmlns:a16="http://schemas.microsoft.com/office/drawing/2014/main" id="{16FBBCC0-D24B-4D67-889B-CE568F112DD4}"/>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b="36613"/>
          <a:stretch/>
        </p:blipFill>
        <p:spPr>
          <a:xfrm>
            <a:off x="2408081" y="2127994"/>
            <a:ext cx="914400" cy="579616"/>
          </a:xfrm>
          <a:prstGeom prst="rect">
            <a:avLst/>
          </a:prstGeom>
        </p:spPr>
      </p:pic>
      <p:pic>
        <p:nvPicPr>
          <p:cNvPr id="103" name="Graphic 102" descr="Branching diagram">
            <a:extLst>
              <a:ext uri="{FF2B5EF4-FFF2-40B4-BE49-F238E27FC236}">
                <a16:creationId xmlns:a16="http://schemas.microsoft.com/office/drawing/2014/main" id="{F4E5AB5B-B28C-4F43-A172-C2F0106D58F5}"/>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b="36613"/>
          <a:stretch/>
        </p:blipFill>
        <p:spPr>
          <a:xfrm>
            <a:off x="5478805" y="2127565"/>
            <a:ext cx="914400" cy="579616"/>
          </a:xfrm>
          <a:prstGeom prst="rect">
            <a:avLst/>
          </a:prstGeom>
        </p:spPr>
      </p:pic>
      <p:pic>
        <p:nvPicPr>
          <p:cNvPr id="104" name="Graphic 103" descr="Branching diagram">
            <a:extLst>
              <a:ext uri="{FF2B5EF4-FFF2-40B4-BE49-F238E27FC236}">
                <a16:creationId xmlns:a16="http://schemas.microsoft.com/office/drawing/2014/main" id="{3E5C4CA6-5D03-439D-8A47-84AC7CBFC091}"/>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b="36613"/>
          <a:stretch/>
        </p:blipFill>
        <p:spPr>
          <a:xfrm>
            <a:off x="8580473" y="2127565"/>
            <a:ext cx="914400" cy="579616"/>
          </a:xfrm>
          <a:prstGeom prst="rect">
            <a:avLst/>
          </a:prstGeom>
        </p:spPr>
      </p:pic>
      <p:pic>
        <p:nvPicPr>
          <p:cNvPr id="105" name="Graphic 104" descr="Branching diagram">
            <a:extLst>
              <a:ext uri="{FF2B5EF4-FFF2-40B4-BE49-F238E27FC236}">
                <a16:creationId xmlns:a16="http://schemas.microsoft.com/office/drawing/2014/main" id="{DB50A1F8-AA5C-4453-8475-970E0E55CD2C}"/>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b="36613"/>
          <a:stretch/>
        </p:blipFill>
        <p:spPr>
          <a:xfrm>
            <a:off x="9037673" y="317263"/>
            <a:ext cx="914400" cy="579616"/>
          </a:xfrm>
          <a:prstGeom prst="rect">
            <a:avLst/>
          </a:prstGeom>
        </p:spPr>
      </p:pic>
      <p:sp>
        <p:nvSpPr>
          <p:cNvPr id="106" name="TextBox 105">
            <a:extLst>
              <a:ext uri="{FF2B5EF4-FFF2-40B4-BE49-F238E27FC236}">
                <a16:creationId xmlns:a16="http://schemas.microsoft.com/office/drawing/2014/main" id="{EFA264D7-02F2-4373-B268-8C12640F13F0}"/>
              </a:ext>
            </a:extLst>
          </p:cNvPr>
          <p:cNvSpPr txBox="1"/>
          <p:nvPr/>
        </p:nvSpPr>
        <p:spPr>
          <a:xfrm>
            <a:off x="106168" y="6375866"/>
            <a:ext cx="557878" cy="369332"/>
          </a:xfrm>
          <a:prstGeom prst="rect">
            <a:avLst/>
          </a:prstGeom>
          <a:noFill/>
        </p:spPr>
        <p:txBody>
          <a:bodyPr wrap="square" rtlCol="0">
            <a:spAutoFit/>
          </a:bodyPr>
          <a:lstStyle/>
          <a:p>
            <a:r>
              <a:rPr lang="en-GB" dirty="0"/>
              <a:t>20</a:t>
            </a:r>
          </a:p>
        </p:txBody>
      </p:sp>
    </p:spTree>
    <p:extLst>
      <p:ext uri="{BB962C8B-B14F-4D97-AF65-F5344CB8AC3E}">
        <p14:creationId xmlns:p14="http://schemas.microsoft.com/office/powerpoint/2010/main" val="133572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altLang="ko-KR" dirty="0">
                <a:ln w="0">
                  <a:solidFill>
                    <a:sysClr val="windowText" lastClr="000000"/>
                  </a:solidFill>
                </a:ln>
                <a:solidFill>
                  <a:srgbClr val="00B0F0"/>
                </a:solidFill>
                <a:effectLst>
                  <a:outerShdw blurRad="38100" dist="25400" dir="5400000" algn="ctr" rotWithShape="0">
                    <a:srgbClr val="6E747A">
                      <a:alpha val="43000"/>
                    </a:srgbClr>
                  </a:outerShdw>
                </a:effectLst>
              </a:rPr>
              <a:t>Naïve Monte Carlo</a:t>
            </a:r>
            <a:endParaRPr lang="ko-KR" altLang="en-US" dirty="0">
              <a:ln w="0">
                <a:solidFill>
                  <a:sysClr val="windowText" lastClr="000000"/>
                </a:solidFill>
              </a:ln>
              <a:solidFill>
                <a:srgbClr val="00B0F0"/>
              </a:solidFill>
              <a:effectLst>
                <a:outerShdw blurRad="38100" dist="25400" dir="5400000" algn="ctr" rotWithShape="0">
                  <a:srgbClr val="6E747A">
                    <a:alpha val="43000"/>
                  </a:srgbClr>
                </a:outerShdw>
              </a:effectLst>
            </a:endParaRPr>
          </a:p>
        </p:txBody>
      </p:sp>
      <p:grpSp>
        <p:nvGrpSpPr>
          <p:cNvPr id="47" name="Group 46">
            <a:extLst>
              <a:ext uri="{FF2B5EF4-FFF2-40B4-BE49-F238E27FC236}">
                <a16:creationId xmlns:a16="http://schemas.microsoft.com/office/drawing/2014/main" id="{61EE0200-A240-4C8B-9EB5-4A3C262DAE3D}"/>
              </a:ext>
            </a:extLst>
          </p:cNvPr>
          <p:cNvGrpSpPr/>
          <p:nvPr/>
        </p:nvGrpSpPr>
        <p:grpSpPr>
          <a:xfrm>
            <a:off x="1000171" y="1368625"/>
            <a:ext cx="8920139" cy="4438787"/>
            <a:chOff x="936008" y="1043444"/>
            <a:chExt cx="7523901" cy="3743999"/>
          </a:xfrm>
        </p:grpSpPr>
        <p:grpSp>
          <p:nvGrpSpPr>
            <p:cNvPr id="48" name="Group 47">
              <a:extLst>
                <a:ext uri="{FF2B5EF4-FFF2-40B4-BE49-F238E27FC236}">
                  <a16:creationId xmlns:a16="http://schemas.microsoft.com/office/drawing/2014/main" id="{0B75C4E2-5A95-4186-9977-E742E61645A1}"/>
                </a:ext>
              </a:extLst>
            </p:cNvPr>
            <p:cNvGrpSpPr/>
            <p:nvPr/>
          </p:nvGrpSpPr>
          <p:grpSpPr>
            <a:xfrm>
              <a:off x="1043568" y="1043444"/>
              <a:ext cx="7416341" cy="3743999"/>
              <a:chOff x="1043568" y="1043444"/>
              <a:chExt cx="7416341" cy="3743999"/>
            </a:xfrm>
          </p:grpSpPr>
          <p:sp>
            <p:nvSpPr>
              <p:cNvPr id="51" name="Rettangolo 28">
                <a:extLst>
                  <a:ext uri="{FF2B5EF4-FFF2-40B4-BE49-F238E27FC236}">
                    <a16:creationId xmlns:a16="http://schemas.microsoft.com/office/drawing/2014/main" id="{F3F911BB-AE08-4444-9DC8-B716707430BD}"/>
                  </a:ext>
                </a:extLst>
              </p:cNvPr>
              <p:cNvSpPr/>
              <p:nvPr/>
            </p:nvSpPr>
            <p:spPr>
              <a:xfrm>
                <a:off x="3167904" y="1805021"/>
                <a:ext cx="540000" cy="26399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grpSp>
            <p:nvGrpSpPr>
              <p:cNvPr id="52" name="Group 51">
                <a:extLst>
                  <a:ext uri="{FF2B5EF4-FFF2-40B4-BE49-F238E27FC236}">
                    <a16:creationId xmlns:a16="http://schemas.microsoft.com/office/drawing/2014/main" id="{FAADED48-A356-4D5F-9871-789D7FC13D93}"/>
                  </a:ext>
                </a:extLst>
              </p:cNvPr>
              <p:cNvGrpSpPr/>
              <p:nvPr/>
            </p:nvGrpSpPr>
            <p:grpSpPr>
              <a:xfrm>
                <a:off x="1043568" y="1534812"/>
                <a:ext cx="2664296" cy="3161801"/>
                <a:chOff x="899552" y="1534812"/>
                <a:chExt cx="2664296" cy="3161801"/>
              </a:xfrm>
            </p:grpSpPr>
            <p:grpSp>
              <p:nvGrpSpPr>
                <p:cNvPr id="117" name="Group 116">
                  <a:extLst>
                    <a:ext uri="{FF2B5EF4-FFF2-40B4-BE49-F238E27FC236}">
                      <a16:creationId xmlns:a16="http://schemas.microsoft.com/office/drawing/2014/main" id="{C81A6F15-EBEA-4390-B362-912DF85830D3}"/>
                    </a:ext>
                  </a:extLst>
                </p:cNvPr>
                <p:cNvGrpSpPr/>
                <p:nvPr/>
              </p:nvGrpSpPr>
              <p:grpSpPr>
                <a:xfrm>
                  <a:off x="899552" y="1534812"/>
                  <a:ext cx="2664296" cy="1001561"/>
                  <a:chOff x="2843808" y="670716"/>
                  <a:chExt cx="2664296" cy="1001561"/>
                </a:xfrm>
              </p:grpSpPr>
              <p:cxnSp>
                <p:nvCxnSpPr>
                  <p:cNvPr id="146" name="Connettore 2 11">
                    <a:extLst>
                      <a:ext uri="{FF2B5EF4-FFF2-40B4-BE49-F238E27FC236}">
                        <a16:creationId xmlns:a16="http://schemas.microsoft.com/office/drawing/2014/main" id="{A266C131-6DF9-4857-909F-54FD3CA183CA}"/>
                      </a:ext>
                    </a:extLst>
                  </p:cNvPr>
                  <p:cNvCxnSpPr>
                    <a:stCxn id="147" idx="3"/>
                  </p:cNvCxnSpPr>
                  <p:nvPr/>
                </p:nvCxnSpPr>
                <p:spPr>
                  <a:xfrm flipV="1">
                    <a:off x="4574483" y="1171496"/>
                    <a:ext cx="573581" cy="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7" name="Rettangolo 14">
                    <a:extLst>
                      <a:ext uri="{FF2B5EF4-FFF2-40B4-BE49-F238E27FC236}">
                        <a16:creationId xmlns:a16="http://schemas.microsoft.com/office/drawing/2014/main" id="{B1432F32-C352-4D00-9A01-B368A61317B9}"/>
                      </a:ext>
                    </a:extLst>
                  </p:cNvPr>
                  <p:cNvSpPr/>
                  <p:nvPr/>
                </p:nvSpPr>
                <p:spPr>
                  <a:xfrm>
                    <a:off x="3240000" y="670716"/>
                    <a:ext cx="1334483" cy="1001561"/>
                  </a:xfrm>
                  <a:prstGeom prst="rect">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91DFF4F7-10F5-4A67-B594-08EF46FF9300}"/>
                          </a:ext>
                        </a:extLst>
                      </p:cNvPr>
                      <p:cNvSpPr txBox="1"/>
                      <p:nvPr/>
                    </p:nvSpPr>
                    <p:spPr>
                      <a:xfrm>
                        <a:off x="5076056" y="940925"/>
                        <a:ext cx="432048" cy="393026"/>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2400" b="0" i="1" smtClean="0">
                                      <a:solidFill>
                                        <a:schemeClr val="accent6"/>
                                      </a:solidFill>
                                      <a:latin typeface="Cambria Math" panose="02040503050406030204" pitchFamily="18" charset="0"/>
                                    </a:rPr>
                                  </m:ctrlPr>
                                </m:sSubSupPr>
                                <m:e>
                                  <m:r>
                                    <a:rPr lang="nl-NL" sz="2400" b="0" i="1" smtClean="0">
                                      <a:solidFill>
                                        <a:schemeClr val="accent6"/>
                                      </a:solidFill>
                                      <a:latin typeface="Cambria Math"/>
                                    </a:rPr>
                                    <m:t>𝑣</m:t>
                                  </m:r>
                                </m:e>
                                <m:sub>
                                  <m:r>
                                    <a:rPr lang="nl-NL" sz="2400" b="0" i="1" smtClean="0">
                                      <a:solidFill>
                                        <a:schemeClr val="accent6"/>
                                      </a:solidFill>
                                      <a:latin typeface="Cambria Math"/>
                                    </a:rPr>
                                    <m:t>1</m:t>
                                  </m:r>
                                </m:sub>
                                <m:sup>
                                  <m:r>
                                    <a:rPr lang="nl-NL" sz="2400" b="0" i="1" smtClean="0">
                                      <a:solidFill>
                                        <a:schemeClr val="accent6"/>
                                      </a:solidFill>
                                      <a:latin typeface="Cambria Math"/>
                                    </a:rPr>
                                    <m:t>2</m:t>
                                  </m:r>
                                </m:sup>
                              </m:sSubSup>
                            </m:oMath>
                          </m:oMathPara>
                        </a14:m>
                        <a:endParaRPr lang="en-US" sz="2800" dirty="0">
                          <a:solidFill>
                            <a:schemeClr val="accent6"/>
                          </a:solidFill>
                        </a:endParaRPr>
                      </a:p>
                    </p:txBody>
                  </p:sp>
                </mc:Choice>
                <mc:Fallback xmlns="">
                  <p:sp>
                    <p:nvSpPr>
                      <p:cNvPr id="209" name="TextBox 208">
                        <a:extLst>
                          <a:ext uri="{FF2B5EF4-FFF2-40B4-BE49-F238E27FC236}">
                            <a16:creationId xmlns:a16="http://schemas.microsoft.com/office/drawing/2014/main" id="{AE1CEC4A-5BA1-4BB4-A149-79B265CF0CF8}"/>
                          </a:ext>
                        </a:extLst>
                      </p:cNvPr>
                      <p:cNvSpPr txBox="1">
                        <a:spLocks noRot="1" noChangeAspect="1" noMove="1" noResize="1" noEditPoints="1" noAdjustHandles="1" noChangeArrowheads="1" noChangeShapeType="1" noTextEdit="1"/>
                      </p:cNvSpPr>
                      <p:nvPr/>
                    </p:nvSpPr>
                    <p:spPr>
                      <a:xfrm>
                        <a:off x="5076056" y="940925"/>
                        <a:ext cx="432048" cy="393026"/>
                      </a:xfrm>
                      <a:prstGeom prst="rect">
                        <a:avLst/>
                      </a:prstGeom>
                      <a:blipFill>
                        <a:blip r:embed="rId6"/>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84A5B01B-641B-486F-A098-E856E5CB0AF2}"/>
                          </a:ext>
                        </a:extLst>
                      </p:cNvPr>
                      <p:cNvSpPr txBox="1"/>
                      <p:nvPr/>
                    </p:nvSpPr>
                    <p:spPr>
                      <a:xfrm>
                        <a:off x="2843808" y="990020"/>
                        <a:ext cx="432048" cy="441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sz="2800" b="0" i="1" smtClean="0">
                                      <a:solidFill>
                                        <a:schemeClr val="accent6"/>
                                      </a:solidFill>
                                      <a:latin typeface="Cambria Math" panose="02040503050406030204" pitchFamily="18" charset="0"/>
                                    </a:rPr>
                                  </m:ctrlPr>
                                </m:sSubPr>
                                <m:e>
                                  <m:r>
                                    <a:rPr lang="nl-NL" sz="2800" b="0" i="1" smtClean="0">
                                      <a:solidFill>
                                        <a:schemeClr val="accent6"/>
                                      </a:solidFill>
                                      <a:latin typeface="Cambria Math"/>
                                    </a:rPr>
                                    <m:t>𝑃</m:t>
                                  </m:r>
                                </m:e>
                                <m:sub>
                                  <m:r>
                                    <a:rPr lang="nl-NL" sz="2800" b="0" i="1" smtClean="0">
                                      <a:solidFill>
                                        <a:schemeClr val="accent6"/>
                                      </a:solidFill>
                                      <a:latin typeface="Cambria Math"/>
                                    </a:rPr>
                                    <m:t>1</m:t>
                                  </m:r>
                                </m:sub>
                              </m:sSub>
                            </m:oMath>
                          </m:oMathPara>
                        </a14:m>
                        <a:endParaRPr lang="en-US" sz="2800" dirty="0">
                          <a:solidFill>
                            <a:schemeClr val="accent6"/>
                          </a:solidFill>
                        </a:endParaRPr>
                      </a:p>
                    </p:txBody>
                  </p:sp>
                </mc:Choice>
                <mc:Fallback xmlns="">
                  <p:sp>
                    <p:nvSpPr>
                      <p:cNvPr id="210" name="TextBox 209">
                        <a:extLst>
                          <a:ext uri="{FF2B5EF4-FFF2-40B4-BE49-F238E27FC236}">
                            <a16:creationId xmlns:a16="http://schemas.microsoft.com/office/drawing/2014/main" id="{6C95FBEF-4B92-40E0-9ADF-CEFFD0F27532}"/>
                          </a:ext>
                        </a:extLst>
                      </p:cNvPr>
                      <p:cNvSpPr txBox="1">
                        <a:spLocks noRot="1" noChangeAspect="1" noMove="1" noResize="1" noEditPoints="1" noAdjustHandles="1" noChangeArrowheads="1" noChangeShapeType="1" noTextEdit="1"/>
                      </p:cNvSpPr>
                      <p:nvPr/>
                    </p:nvSpPr>
                    <p:spPr>
                      <a:xfrm>
                        <a:off x="2843808" y="990020"/>
                        <a:ext cx="432048" cy="441322"/>
                      </a:xfrm>
                      <a:prstGeom prst="rect">
                        <a:avLst/>
                      </a:prstGeom>
                      <a:blipFill>
                        <a:blip r:embed="rId7"/>
                        <a:stretch>
                          <a:fillRect/>
                        </a:stretch>
                      </a:blipFill>
                    </p:spPr>
                    <p:txBody>
                      <a:bodyPr/>
                      <a:lstStyle/>
                      <a:p>
                        <a:r>
                          <a:rPr lang="en-GB">
                            <a:noFill/>
                          </a:rPr>
                          <a:t> </a:t>
                        </a:r>
                      </a:p>
                    </p:txBody>
                  </p:sp>
                </mc:Fallback>
              </mc:AlternateContent>
              <p:grpSp>
                <p:nvGrpSpPr>
                  <p:cNvPr id="150" name="Group 149">
                    <a:extLst>
                      <a:ext uri="{FF2B5EF4-FFF2-40B4-BE49-F238E27FC236}">
                        <a16:creationId xmlns:a16="http://schemas.microsoft.com/office/drawing/2014/main" id="{5F44EBE7-11E7-4FC3-8D12-15C0DB517A45}"/>
                      </a:ext>
                    </a:extLst>
                  </p:cNvPr>
                  <p:cNvGrpSpPr/>
                  <p:nvPr/>
                </p:nvGrpSpPr>
                <p:grpSpPr>
                  <a:xfrm>
                    <a:off x="3356434" y="1217672"/>
                    <a:ext cx="1152129" cy="421528"/>
                    <a:chOff x="1052178" y="3429000"/>
                    <a:chExt cx="1152129" cy="421528"/>
                  </a:xfrm>
                </p:grpSpPr>
                <p:cxnSp>
                  <p:nvCxnSpPr>
                    <p:cNvPr id="151" name="Straight Connector 150">
                      <a:extLst>
                        <a:ext uri="{FF2B5EF4-FFF2-40B4-BE49-F238E27FC236}">
                          <a16:creationId xmlns:a16="http://schemas.microsoft.com/office/drawing/2014/main" id="{A2D90852-717C-4AA9-A223-97CD0400AD22}"/>
                        </a:ext>
                      </a:extLst>
                    </p:cNvPr>
                    <p:cNvCxnSpPr>
                      <a:cxnSpLocks/>
                      <a:endCxn id="157" idx="0"/>
                    </p:cNvCxnSpPr>
                    <p:nvPr/>
                  </p:nvCxnSpPr>
                  <p:spPr>
                    <a:xfrm flipH="1">
                      <a:off x="1230566" y="3429000"/>
                      <a:ext cx="377011"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E2A7E51-918E-4D30-A90E-C502B83D9ABC}"/>
                        </a:ext>
                      </a:extLst>
                    </p:cNvPr>
                    <p:cNvCxnSpPr>
                      <a:cxnSpLocks/>
                      <a:endCxn id="155" idx="0"/>
                    </p:cNvCxnSpPr>
                    <p:nvPr/>
                  </p:nvCxnSpPr>
                  <p:spPr>
                    <a:xfrm>
                      <a:off x="1607577" y="3429000"/>
                      <a:ext cx="343069" cy="141186"/>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4545CD6-15DF-48DC-BBB2-DA0EDD14BA11}"/>
                        </a:ext>
                      </a:extLst>
                    </p:cNvPr>
                    <p:cNvGrpSpPr/>
                    <p:nvPr/>
                  </p:nvGrpSpPr>
                  <p:grpSpPr>
                    <a:xfrm>
                      <a:off x="1052178" y="3536546"/>
                      <a:ext cx="432048" cy="313739"/>
                      <a:chOff x="1304570" y="2294410"/>
                      <a:chExt cx="432048" cy="313739"/>
                    </a:xfrm>
                  </p:grpSpPr>
                  <p:sp>
                    <p:nvSpPr>
                      <p:cNvPr id="157" name="Rectangle 156">
                        <a:extLst>
                          <a:ext uri="{FF2B5EF4-FFF2-40B4-BE49-F238E27FC236}">
                            <a16:creationId xmlns:a16="http://schemas.microsoft.com/office/drawing/2014/main" id="{7A58D5F0-7BE2-4017-882A-5946CD499E63}"/>
                          </a:ext>
                        </a:extLst>
                      </p:cNvPr>
                      <p:cNvSpPr/>
                      <p:nvPr/>
                    </p:nvSpPr>
                    <p:spPr>
                      <a:xfrm>
                        <a:off x="1356958" y="2328050"/>
                        <a:ext cx="252000" cy="252000"/>
                      </a:xfrm>
                      <a:prstGeom prst="rect">
                        <a:avLst/>
                      </a:prstGeom>
                      <a:solidFill>
                        <a:srgbClr val="F2947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700750F8-AF76-4FDF-B8EA-C925962200DD}"/>
                              </a:ext>
                            </a:extLst>
                          </p:cNvPr>
                          <p:cNvSpPr txBox="1"/>
                          <p:nvPr/>
                        </p:nvSpPr>
                        <p:spPr>
                          <a:xfrm>
                            <a:off x="1304570" y="2294410"/>
                            <a:ext cx="432048" cy="313739"/>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1</m:t>
                                      </m:r>
                                    </m:sub>
                                    <m:sup>
                                      <m:r>
                                        <a:rPr lang="nl-NL" b="0" i="1" smtClean="0">
                                          <a:solidFill>
                                            <a:schemeClr val="accent6"/>
                                          </a:solidFill>
                                          <a:latin typeface="Cambria Math"/>
                                        </a:rPr>
                                        <m:t>1</m:t>
                                      </m:r>
                                    </m:sup>
                                  </m:sSubSup>
                                </m:oMath>
                              </m:oMathPara>
                            </a14:m>
                            <a:endParaRPr lang="en-US" sz="2000" dirty="0">
                              <a:solidFill>
                                <a:schemeClr val="accent6"/>
                              </a:solidFill>
                            </a:endParaRPr>
                          </a:p>
                        </p:txBody>
                      </p:sp>
                    </mc:Choice>
                    <mc:Fallback xmlns="">
                      <p:sp>
                        <p:nvSpPr>
                          <p:cNvPr id="219" name="TextBox 218">
                            <a:extLst>
                              <a:ext uri="{FF2B5EF4-FFF2-40B4-BE49-F238E27FC236}">
                                <a16:creationId xmlns:a16="http://schemas.microsoft.com/office/drawing/2014/main" id="{5F95FE2F-D532-4D9D-8B6D-18FA4C0E90CD}"/>
                              </a:ext>
                            </a:extLst>
                          </p:cNvPr>
                          <p:cNvSpPr txBox="1">
                            <a:spLocks noRot="1" noChangeAspect="1" noMove="1" noResize="1" noEditPoints="1" noAdjustHandles="1" noChangeArrowheads="1" noChangeShapeType="1" noTextEdit="1"/>
                          </p:cNvSpPr>
                          <p:nvPr/>
                        </p:nvSpPr>
                        <p:spPr>
                          <a:xfrm>
                            <a:off x="1304570" y="2294410"/>
                            <a:ext cx="432048" cy="313739"/>
                          </a:xfrm>
                          <a:prstGeom prst="rect">
                            <a:avLst/>
                          </a:prstGeom>
                          <a:blipFill>
                            <a:blip r:embed="rId8"/>
                            <a:stretch>
                              <a:fillRect b="-4918"/>
                            </a:stretch>
                          </a:blipFill>
                        </p:spPr>
                        <p:txBody>
                          <a:bodyPr/>
                          <a:lstStyle/>
                          <a:p>
                            <a:r>
                              <a:rPr lang="en-GB">
                                <a:noFill/>
                              </a:rPr>
                              <a:t> </a:t>
                            </a:r>
                          </a:p>
                        </p:txBody>
                      </p:sp>
                    </mc:Fallback>
                  </mc:AlternateContent>
                </p:grpSp>
                <p:grpSp>
                  <p:nvGrpSpPr>
                    <p:cNvPr id="154" name="Group 153">
                      <a:extLst>
                        <a:ext uri="{FF2B5EF4-FFF2-40B4-BE49-F238E27FC236}">
                          <a16:creationId xmlns:a16="http://schemas.microsoft.com/office/drawing/2014/main" id="{478BD450-CFB9-41F5-A9A4-C0DBD17895A9}"/>
                        </a:ext>
                      </a:extLst>
                    </p:cNvPr>
                    <p:cNvGrpSpPr/>
                    <p:nvPr/>
                  </p:nvGrpSpPr>
                  <p:grpSpPr>
                    <a:xfrm>
                      <a:off x="1772259" y="3536302"/>
                      <a:ext cx="432048" cy="314226"/>
                      <a:chOff x="1304571" y="2294166"/>
                      <a:chExt cx="432048" cy="314226"/>
                    </a:xfrm>
                  </p:grpSpPr>
                  <p:sp>
                    <p:nvSpPr>
                      <p:cNvPr id="155" name="Rectangle 154">
                        <a:extLst>
                          <a:ext uri="{FF2B5EF4-FFF2-40B4-BE49-F238E27FC236}">
                            <a16:creationId xmlns:a16="http://schemas.microsoft.com/office/drawing/2014/main" id="{2F68F1B3-BDAB-43A0-BF23-F9EFF50BF803}"/>
                          </a:ext>
                        </a:extLst>
                      </p:cNvPr>
                      <p:cNvSpPr/>
                      <p:nvPr/>
                    </p:nvSpPr>
                    <p:spPr>
                      <a:xfrm>
                        <a:off x="1356958" y="2328050"/>
                        <a:ext cx="252000" cy="252000"/>
                      </a:xfrm>
                      <a:prstGeom prst="rect">
                        <a:avLst/>
                      </a:prstGeom>
                      <a:solidFill>
                        <a:schemeClr val="accent1">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59A74E22-7A2B-4128-B8D6-9ABB15B91C1A}"/>
                              </a:ext>
                            </a:extLst>
                          </p:cNvPr>
                          <p:cNvSpPr txBox="1"/>
                          <p:nvPr/>
                        </p:nvSpPr>
                        <p:spPr>
                          <a:xfrm>
                            <a:off x="1304571" y="2294166"/>
                            <a:ext cx="432048" cy="314226"/>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1</m:t>
                                      </m:r>
                                    </m:sub>
                                    <m:sup>
                                      <m:r>
                                        <a:rPr lang="nl-NL" b="0" i="1" smtClean="0">
                                          <a:solidFill>
                                            <a:schemeClr val="accent6"/>
                                          </a:solidFill>
                                          <a:latin typeface="Cambria Math"/>
                                        </a:rPr>
                                        <m:t>2</m:t>
                                      </m:r>
                                    </m:sup>
                                  </m:sSubSup>
                                </m:oMath>
                              </m:oMathPara>
                            </a14:m>
                            <a:endParaRPr lang="en-US" sz="2000" dirty="0">
                              <a:solidFill>
                                <a:schemeClr val="accent6"/>
                              </a:solidFill>
                            </a:endParaRPr>
                          </a:p>
                        </p:txBody>
                      </p:sp>
                    </mc:Choice>
                    <mc:Fallback xmlns="">
                      <p:sp>
                        <p:nvSpPr>
                          <p:cNvPr id="217" name="TextBox 216">
                            <a:extLst>
                              <a:ext uri="{FF2B5EF4-FFF2-40B4-BE49-F238E27FC236}">
                                <a16:creationId xmlns:a16="http://schemas.microsoft.com/office/drawing/2014/main" id="{A9F1D63B-F950-45CB-9C4D-B1840CD4F6F1}"/>
                              </a:ext>
                            </a:extLst>
                          </p:cNvPr>
                          <p:cNvSpPr txBox="1">
                            <a:spLocks noRot="1" noChangeAspect="1" noMove="1" noResize="1" noEditPoints="1" noAdjustHandles="1" noChangeArrowheads="1" noChangeShapeType="1" noTextEdit="1"/>
                          </p:cNvSpPr>
                          <p:nvPr/>
                        </p:nvSpPr>
                        <p:spPr>
                          <a:xfrm>
                            <a:off x="1304571" y="2294166"/>
                            <a:ext cx="432048" cy="314226"/>
                          </a:xfrm>
                          <a:prstGeom prst="rect">
                            <a:avLst/>
                          </a:prstGeom>
                          <a:blipFill>
                            <a:blip r:embed="rId9"/>
                            <a:stretch>
                              <a:fillRect b="-4918"/>
                            </a:stretch>
                          </a:blipFill>
                        </p:spPr>
                        <p:txBody>
                          <a:bodyPr/>
                          <a:lstStyle/>
                          <a:p>
                            <a:r>
                              <a:rPr lang="en-GB">
                                <a:noFill/>
                              </a:rPr>
                              <a:t> </a:t>
                            </a:r>
                          </a:p>
                        </p:txBody>
                      </p:sp>
                    </mc:Fallback>
                  </mc:AlternateContent>
                </p:grpSp>
              </p:grpSp>
            </p:grpSp>
            <p:grpSp>
              <p:nvGrpSpPr>
                <p:cNvPr id="118" name="Group 117">
                  <a:extLst>
                    <a:ext uri="{FF2B5EF4-FFF2-40B4-BE49-F238E27FC236}">
                      <a16:creationId xmlns:a16="http://schemas.microsoft.com/office/drawing/2014/main" id="{F9DB0E5F-CA22-41A3-B77E-A08C14550D41}"/>
                    </a:ext>
                  </a:extLst>
                </p:cNvPr>
                <p:cNvGrpSpPr/>
                <p:nvPr/>
              </p:nvGrpSpPr>
              <p:grpSpPr>
                <a:xfrm>
                  <a:off x="899552" y="3695052"/>
                  <a:ext cx="2664296" cy="1001561"/>
                  <a:chOff x="2843808" y="670716"/>
                  <a:chExt cx="2664296" cy="1001561"/>
                </a:xfrm>
              </p:grpSpPr>
              <p:cxnSp>
                <p:nvCxnSpPr>
                  <p:cNvPr id="133" name="Connettore 2 11">
                    <a:extLst>
                      <a:ext uri="{FF2B5EF4-FFF2-40B4-BE49-F238E27FC236}">
                        <a16:creationId xmlns:a16="http://schemas.microsoft.com/office/drawing/2014/main" id="{3FA01B74-D6D3-4EB2-9212-1E4168F4F802}"/>
                      </a:ext>
                    </a:extLst>
                  </p:cNvPr>
                  <p:cNvCxnSpPr>
                    <a:stCxn id="134" idx="3"/>
                  </p:cNvCxnSpPr>
                  <p:nvPr/>
                </p:nvCxnSpPr>
                <p:spPr>
                  <a:xfrm flipV="1">
                    <a:off x="4574483" y="1171496"/>
                    <a:ext cx="573581" cy="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4" name="Rettangolo 14">
                    <a:extLst>
                      <a:ext uri="{FF2B5EF4-FFF2-40B4-BE49-F238E27FC236}">
                        <a16:creationId xmlns:a16="http://schemas.microsoft.com/office/drawing/2014/main" id="{6A14CC36-41E3-4217-9D13-F55BF3A0D1FE}"/>
                      </a:ext>
                    </a:extLst>
                  </p:cNvPr>
                  <p:cNvSpPr/>
                  <p:nvPr/>
                </p:nvSpPr>
                <p:spPr>
                  <a:xfrm>
                    <a:off x="3240000" y="670716"/>
                    <a:ext cx="1334483" cy="1001561"/>
                  </a:xfrm>
                  <a:prstGeom prst="rect">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345AD4BA-9DDB-4FD3-8448-D6F632556835}"/>
                          </a:ext>
                        </a:extLst>
                      </p:cNvPr>
                      <p:cNvSpPr txBox="1"/>
                      <p:nvPr/>
                    </p:nvSpPr>
                    <p:spPr>
                      <a:xfrm>
                        <a:off x="5076056" y="940166"/>
                        <a:ext cx="432048" cy="394541"/>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2400" b="0" i="1" smtClean="0">
                                      <a:solidFill>
                                        <a:schemeClr val="accent6"/>
                                      </a:solidFill>
                                      <a:latin typeface="Cambria Math" panose="02040503050406030204" pitchFamily="18" charset="0"/>
                                    </a:rPr>
                                  </m:ctrlPr>
                                </m:sSubSupPr>
                                <m:e>
                                  <m:r>
                                    <a:rPr lang="nl-NL" sz="2400" b="0" i="1" smtClean="0">
                                      <a:solidFill>
                                        <a:schemeClr val="accent6"/>
                                      </a:solidFill>
                                      <a:latin typeface="Cambria Math"/>
                                    </a:rPr>
                                    <m:t>𝑣</m:t>
                                  </m:r>
                                </m:e>
                                <m:sub>
                                  <m:r>
                                    <a:rPr lang="nl-NL" sz="2400" b="0" i="1" smtClean="0">
                                      <a:solidFill>
                                        <a:schemeClr val="accent6"/>
                                      </a:solidFill>
                                      <a:latin typeface="Cambria Math"/>
                                    </a:rPr>
                                    <m:t>3</m:t>
                                  </m:r>
                                </m:sub>
                                <m:sup>
                                  <m:r>
                                    <a:rPr lang="nl-NL" sz="2400" b="0" i="1" smtClean="0">
                                      <a:solidFill>
                                        <a:schemeClr val="accent6"/>
                                      </a:solidFill>
                                      <a:latin typeface="Cambria Math"/>
                                    </a:rPr>
                                    <m:t>1</m:t>
                                  </m:r>
                                </m:sup>
                              </m:sSubSup>
                            </m:oMath>
                          </m:oMathPara>
                        </a14:m>
                        <a:endParaRPr lang="en-US" sz="2800" dirty="0">
                          <a:solidFill>
                            <a:schemeClr val="accent6"/>
                          </a:solidFill>
                        </a:endParaRPr>
                      </a:p>
                    </p:txBody>
                  </p:sp>
                </mc:Choice>
                <mc:Fallback xmlns="">
                  <p:sp>
                    <p:nvSpPr>
                      <p:cNvPr id="194" name="TextBox 193">
                        <a:extLst>
                          <a:ext uri="{FF2B5EF4-FFF2-40B4-BE49-F238E27FC236}">
                            <a16:creationId xmlns:a16="http://schemas.microsoft.com/office/drawing/2014/main" id="{E547C0F7-5BF5-4DBA-A3FA-E392A38C5DAD}"/>
                          </a:ext>
                        </a:extLst>
                      </p:cNvPr>
                      <p:cNvSpPr txBox="1">
                        <a:spLocks noRot="1" noChangeAspect="1" noMove="1" noResize="1" noEditPoints="1" noAdjustHandles="1" noChangeArrowheads="1" noChangeShapeType="1" noTextEdit="1"/>
                      </p:cNvSpPr>
                      <p:nvPr/>
                    </p:nvSpPr>
                    <p:spPr>
                      <a:xfrm>
                        <a:off x="5076056" y="940166"/>
                        <a:ext cx="432048" cy="394541"/>
                      </a:xfrm>
                      <a:prstGeom prst="rect">
                        <a:avLst/>
                      </a:prstGeom>
                      <a:blipFill>
                        <a:blip r:embed="rId11"/>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DAD547A-1D51-4F2E-B4D4-C3CB7373E68B}"/>
                          </a:ext>
                        </a:extLst>
                      </p:cNvPr>
                      <p:cNvSpPr txBox="1"/>
                      <p:nvPr/>
                    </p:nvSpPr>
                    <p:spPr>
                      <a:xfrm>
                        <a:off x="2843808" y="990020"/>
                        <a:ext cx="432048" cy="441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sz="2800" b="0" i="1" smtClean="0">
                                      <a:solidFill>
                                        <a:schemeClr val="accent6"/>
                                      </a:solidFill>
                                      <a:latin typeface="Cambria Math" panose="02040503050406030204" pitchFamily="18" charset="0"/>
                                    </a:rPr>
                                  </m:ctrlPr>
                                </m:sSubPr>
                                <m:e>
                                  <m:r>
                                    <a:rPr lang="nl-NL" sz="2800" b="0" i="1" smtClean="0">
                                      <a:solidFill>
                                        <a:schemeClr val="accent6"/>
                                      </a:solidFill>
                                      <a:latin typeface="Cambria Math"/>
                                    </a:rPr>
                                    <m:t>𝑃</m:t>
                                  </m:r>
                                </m:e>
                                <m:sub>
                                  <m:r>
                                    <a:rPr lang="nl-NL" sz="2800" b="0" i="1" smtClean="0">
                                      <a:solidFill>
                                        <a:schemeClr val="accent6"/>
                                      </a:solidFill>
                                      <a:latin typeface="Cambria Math"/>
                                    </a:rPr>
                                    <m:t>3</m:t>
                                  </m:r>
                                </m:sub>
                              </m:sSub>
                            </m:oMath>
                          </m:oMathPara>
                        </a14:m>
                        <a:endParaRPr lang="en-US" sz="2800" dirty="0">
                          <a:solidFill>
                            <a:schemeClr val="accent6"/>
                          </a:solidFill>
                        </a:endParaRPr>
                      </a:p>
                    </p:txBody>
                  </p:sp>
                </mc:Choice>
                <mc:Fallback xmlns="">
                  <p:sp>
                    <p:nvSpPr>
                      <p:cNvPr id="195" name="TextBox 194">
                        <a:extLst>
                          <a:ext uri="{FF2B5EF4-FFF2-40B4-BE49-F238E27FC236}">
                            <a16:creationId xmlns:a16="http://schemas.microsoft.com/office/drawing/2014/main" id="{6C5293F0-CB76-4B22-B6C6-AED251CD6E07}"/>
                          </a:ext>
                        </a:extLst>
                      </p:cNvPr>
                      <p:cNvSpPr txBox="1">
                        <a:spLocks noRot="1" noChangeAspect="1" noMove="1" noResize="1" noEditPoints="1" noAdjustHandles="1" noChangeArrowheads="1" noChangeShapeType="1" noTextEdit="1"/>
                      </p:cNvSpPr>
                      <p:nvPr/>
                    </p:nvSpPr>
                    <p:spPr>
                      <a:xfrm>
                        <a:off x="2843808" y="990020"/>
                        <a:ext cx="432048" cy="441322"/>
                      </a:xfrm>
                      <a:prstGeom prst="rect">
                        <a:avLst/>
                      </a:prstGeom>
                      <a:blipFill>
                        <a:blip r:embed="rId12"/>
                        <a:stretch>
                          <a:fillRect/>
                        </a:stretch>
                      </a:blipFill>
                    </p:spPr>
                    <p:txBody>
                      <a:bodyPr/>
                      <a:lstStyle/>
                      <a:p>
                        <a:r>
                          <a:rPr lang="en-GB">
                            <a:noFill/>
                          </a:rPr>
                          <a:t> </a:t>
                        </a:r>
                      </a:p>
                    </p:txBody>
                  </p:sp>
                </mc:Fallback>
              </mc:AlternateContent>
              <p:grpSp>
                <p:nvGrpSpPr>
                  <p:cNvPr id="137" name="Group 136">
                    <a:extLst>
                      <a:ext uri="{FF2B5EF4-FFF2-40B4-BE49-F238E27FC236}">
                        <a16:creationId xmlns:a16="http://schemas.microsoft.com/office/drawing/2014/main" id="{FED28DC6-B97F-4254-A5DE-B2A689178DDB}"/>
                      </a:ext>
                    </a:extLst>
                  </p:cNvPr>
                  <p:cNvGrpSpPr/>
                  <p:nvPr/>
                </p:nvGrpSpPr>
                <p:grpSpPr>
                  <a:xfrm>
                    <a:off x="3356434" y="1217672"/>
                    <a:ext cx="1152129" cy="422340"/>
                    <a:chOff x="1052178" y="3429000"/>
                    <a:chExt cx="1152129" cy="422340"/>
                  </a:xfrm>
                </p:grpSpPr>
                <p:cxnSp>
                  <p:nvCxnSpPr>
                    <p:cNvPr id="138" name="Straight Connector 137">
                      <a:extLst>
                        <a:ext uri="{FF2B5EF4-FFF2-40B4-BE49-F238E27FC236}">
                          <a16:creationId xmlns:a16="http://schemas.microsoft.com/office/drawing/2014/main" id="{A6B8EF41-811F-4C67-8332-55FF269AEAD7}"/>
                        </a:ext>
                      </a:extLst>
                    </p:cNvPr>
                    <p:cNvCxnSpPr>
                      <a:cxnSpLocks/>
                      <a:endCxn id="144" idx="0"/>
                    </p:cNvCxnSpPr>
                    <p:nvPr/>
                  </p:nvCxnSpPr>
                  <p:spPr>
                    <a:xfrm flipH="1">
                      <a:off x="1230566" y="3429000"/>
                      <a:ext cx="377011" cy="141186"/>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51A216C-7BAC-4A16-9A4E-3DC6B671CBDA}"/>
                        </a:ext>
                      </a:extLst>
                    </p:cNvPr>
                    <p:cNvCxnSpPr>
                      <a:cxnSpLocks/>
                      <a:endCxn id="142" idx="0"/>
                    </p:cNvCxnSpPr>
                    <p:nvPr/>
                  </p:nvCxnSpPr>
                  <p:spPr>
                    <a:xfrm>
                      <a:off x="1607577" y="3429000"/>
                      <a:ext cx="343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443F0C21-0F3E-461A-8207-4CC187D7F30B}"/>
                        </a:ext>
                      </a:extLst>
                    </p:cNvPr>
                    <p:cNvGrpSpPr/>
                    <p:nvPr/>
                  </p:nvGrpSpPr>
                  <p:grpSpPr>
                    <a:xfrm>
                      <a:off x="1052178" y="3535734"/>
                      <a:ext cx="432048" cy="315362"/>
                      <a:chOff x="1304570" y="2293598"/>
                      <a:chExt cx="432048" cy="315362"/>
                    </a:xfrm>
                  </p:grpSpPr>
                  <p:sp>
                    <p:nvSpPr>
                      <p:cNvPr id="144" name="Rectangle 143">
                        <a:extLst>
                          <a:ext uri="{FF2B5EF4-FFF2-40B4-BE49-F238E27FC236}">
                            <a16:creationId xmlns:a16="http://schemas.microsoft.com/office/drawing/2014/main" id="{BDA3FB71-DBA9-4721-B9BB-DCB75655EC6F}"/>
                          </a:ext>
                        </a:extLst>
                      </p:cNvPr>
                      <p:cNvSpPr/>
                      <p:nvPr/>
                    </p:nvSpPr>
                    <p:spPr>
                      <a:xfrm>
                        <a:off x="1356958" y="2328050"/>
                        <a:ext cx="252000" cy="252000"/>
                      </a:xfrm>
                      <a:prstGeom prst="rect">
                        <a:avLst/>
                      </a:prstGeom>
                      <a:solidFill>
                        <a:schemeClr val="accent1">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2D219ADF-5352-48FB-B92D-B9BB3BE1ED52}"/>
                              </a:ext>
                            </a:extLst>
                          </p:cNvPr>
                          <p:cNvSpPr txBox="1"/>
                          <p:nvPr/>
                        </p:nvSpPr>
                        <p:spPr>
                          <a:xfrm>
                            <a:off x="1304570" y="2293598"/>
                            <a:ext cx="432048" cy="315362"/>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3</m:t>
                                      </m:r>
                                    </m:sub>
                                    <m:sup>
                                      <m:r>
                                        <a:rPr lang="nl-NL" b="0" i="1" smtClean="0">
                                          <a:solidFill>
                                            <a:schemeClr val="accent6"/>
                                          </a:solidFill>
                                          <a:latin typeface="Cambria Math"/>
                                        </a:rPr>
                                        <m:t>1</m:t>
                                      </m:r>
                                    </m:sup>
                                  </m:sSubSup>
                                </m:oMath>
                              </m:oMathPara>
                            </a14:m>
                            <a:endParaRPr lang="en-US" sz="2000" dirty="0">
                              <a:solidFill>
                                <a:schemeClr val="accent6"/>
                              </a:solidFill>
                            </a:endParaRPr>
                          </a:p>
                        </p:txBody>
                      </p:sp>
                    </mc:Choice>
                    <mc:Fallback xmlns="">
                      <p:sp>
                        <p:nvSpPr>
                          <p:cNvPr id="204" name="TextBox 203">
                            <a:extLst>
                              <a:ext uri="{FF2B5EF4-FFF2-40B4-BE49-F238E27FC236}">
                                <a16:creationId xmlns:a16="http://schemas.microsoft.com/office/drawing/2014/main" id="{1A388001-C50D-439E-AE0A-F48119124CD9}"/>
                              </a:ext>
                            </a:extLst>
                          </p:cNvPr>
                          <p:cNvSpPr txBox="1">
                            <a:spLocks noRot="1" noChangeAspect="1" noMove="1" noResize="1" noEditPoints="1" noAdjustHandles="1" noChangeArrowheads="1" noChangeShapeType="1" noTextEdit="1"/>
                          </p:cNvSpPr>
                          <p:nvPr/>
                        </p:nvSpPr>
                        <p:spPr>
                          <a:xfrm>
                            <a:off x="1304570" y="2293598"/>
                            <a:ext cx="432048" cy="315362"/>
                          </a:xfrm>
                          <a:prstGeom prst="rect">
                            <a:avLst/>
                          </a:prstGeom>
                          <a:blipFill>
                            <a:blip r:embed="rId13"/>
                            <a:stretch>
                              <a:fillRect b="-3226"/>
                            </a:stretch>
                          </a:blipFill>
                        </p:spPr>
                        <p:txBody>
                          <a:bodyPr/>
                          <a:lstStyle/>
                          <a:p>
                            <a:r>
                              <a:rPr lang="en-GB">
                                <a:noFill/>
                              </a:rPr>
                              <a:t> </a:t>
                            </a:r>
                          </a:p>
                        </p:txBody>
                      </p:sp>
                    </mc:Fallback>
                  </mc:AlternateContent>
                </p:grpSp>
                <p:grpSp>
                  <p:nvGrpSpPr>
                    <p:cNvPr id="141" name="Group 140">
                      <a:extLst>
                        <a:ext uri="{FF2B5EF4-FFF2-40B4-BE49-F238E27FC236}">
                          <a16:creationId xmlns:a16="http://schemas.microsoft.com/office/drawing/2014/main" id="{73DAB94D-4183-4D09-8E57-E39C81CDAAB5}"/>
                        </a:ext>
                      </a:extLst>
                    </p:cNvPr>
                    <p:cNvGrpSpPr/>
                    <p:nvPr/>
                  </p:nvGrpSpPr>
                  <p:grpSpPr>
                    <a:xfrm>
                      <a:off x="1772259" y="3535492"/>
                      <a:ext cx="432048" cy="315848"/>
                      <a:chOff x="1304571" y="2293356"/>
                      <a:chExt cx="432048" cy="315848"/>
                    </a:xfrm>
                  </p:grpSpPr>
                  <p:sp>
                    <p:nvSpPr>
                      <p:cNvPr id="142" name="Rectangle 141">
                        <a:extLst>
                          <a:ext uri="{FF2B5EF4-FFF2-40B4-BE49-F238E27FC236}">
                            <a16:creationId xmlns:a16="http://schemas.microsoft.com/office/drawing/2014/main" id="{D1B19CB6-B035-4533-A952-7A3640CFA07E}"/>
                          </a:ext>
                        </a:extLst>
                      </p:cNvPr>
                      <p:cNvSpPr/>
                      <p:nvPr/>
                    </p:nvSpPr>
                    <p:spPr>
                      <a:xfrm>
                        <a:off x="1356958" y="2328050"/>
                        <a:ext cx="252000" cy="252000"/>
                      </a:xfrm>
                      <a:prstGeom prst="rect">
                        <a:avLst/>
                      </a:prstGeom>
                      <a:solidFill>
                        <a:srgbClr val="F2947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805D20F-C067-4E09-838E-6ED3CBDA36DC}"/>
                              </a:ext>
                            </a:extLst>
                          </p:cNvPr>
                          <p:cNvSpPr txBox="1"/>
                          <p:nvPr/>
                        </p:nvSpPr>
                        <p:spPr>
                          <a:xfrm>
                            <a:off x="1304571" y="2293356"/>
                            <a:ext cx="432048" cy="315848"/>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3</m:t>
                                      </m:r>
                                    </m:sub>
                                    <m:sup>
                                      <m:r>
                                        <a:rPr lang="nl-NL" b="0" i="1" smtClean="0">
                                          <a:solidFill>
                                            <a:schemeClr val="accent6"/>
                                          </a:solidFill>
                                          <a:latin typeface="Cambria Math"/>
                                        </a:rPr>
                                        <m:t>2</m:t>
                                      </m:r>
                                    </m:sup>
                                  </m:sSubSup>
                                </m:oMath>
                              </m:oMathPara>
                            </a14:m>
                            <a:endParaRPr lang="en-US" sz="2000" dirty="0">
                              <a:solidFill>
                                <a:schemeClr val="accent6"/>
                              </a:solidFill>
                            </a:endParaRPr>
                          </a:p>
                        </p:txBody>
                      </p:sp>
                    </mc:Choice>
                    <mc:Fallback xmlns="">
                      <p:sp>
                        <p:nvSpPr>
                          <p:cNvPr id="202" name="TextBox 201">
                            <a:extLst>
                              <a:ext uri="{FF2B5EF4-FFF2-40B4-BE49-F238E27FC236}">
                                <a16:creationId xmlns:a16="http://schemas.microsoft.com/office/drawing/2014/main" id="{8DE8AE1A-56C5-42A8-B97B-638E69B4DB54}"/>
                              </a:ext>
                            </a:extLst>
                          </p:cNvPr>
                          <p:cNvSpPr txBox="1">
                            <a:spLocks noRot="1" noChangeAspect="1" noMove="1" noResize="1" noEditPoints="1" noAdjustHandles="1" noChangeArrowheads="1" noChangeShapeType="1" noTextEdit="1"/>
                          </p:cNvSpPr>
                          <p:nvPr/>
                        </p:nvSpPr>
                        <p:spPr>
                          <a:xfrm>
                            <a:off x="1304571" y="2293356"/>
                            <a:ext cx="432048" cy="315848"/>
                          </a:xfrm>
                          <a:prstGeom prst="rect">
                            <a:avLst/>
                          </a:prstGeom>
                          <a:blipFill>
                            <a:blip r:embed="rId14"/>
                            <a:stretch>
                              <a:fillRect b="-3226"/>
                            </a:stretch>
                          </a:blipFill>
                        </p:spPr>
                        <p:txBody>
                          <a:bodyPr/>
                          <a:lstStyle/>
                          <a:p>
                            <a:r>
                              <a:rPr lang="en-GB">
                                <a:noFill/>
                              </a:rPr>
                              <a:t> </a:t>
                            </a:r>
                          </a:p>
                        </p:txBody>
                      </p:sp>
                    </mc:Fallback>
                  </mc:AlternateContent>
                </p:grpSp>
              </p:grpSp>
            </p:grpSp>
            <p:grpSp>
              <p:nvGrpSpPr>
                <p:cNvPr id="119" name="Group 118">
                  <a:extLst>
                    <a:ext uri="{FF2B5EF4-FFF2-40B4-BE49-F238E27FC236}">
                      <a16:creationId xmlns:a16="http://schemas.microsoft.com/office/drawing/2014/main" id="{46EA9D1D-0F58-4D51-9F92-C5B3E1891F94}"/>
                    </a:ext>
                  </a:extLst>
                </p:cNvPr>
                <p:cNvGrpSpPr/>
                <p:nvPr/>
              </p:nvGrpSpPr>
              <p:grpSpPr>
                <a:xfrm>
                  <a:off x="899552" y="2614932"/>
                  <a:ext cx="2664296" cy="1001561"/>
                  <a:chOff x="2843808" y="670716"/>
                  <a:chExt cx="2664296" cy="1001561"/>
                </a:xfrm>
              </p:grpSpPr>
              <p:cxnSp>
                <p:nvCxnSpPr>
                  <p:cNvPr id="120" name="Connettore 2 11">
                    <a:extLst>
                      <a:ext uri="{FF2B5EF4-FFF2-40B4-BE49-F238E27FC236}">
                        <a16:creationId xmlns:a16="http://schemas.microsoft.com/office/drawing/2014/main" id="{4376C2FF-8F15-4BDD-B362-60EC8F3055E5}"/>
                      </a:ext>
                    </a:extLst>
                  </p:cNvPr>
                  <p:cNvCxnSpPr>
                    <a:stCxn id="121" idx="3"/>
                  </p:cNvCxnSpPr>
                  <p:nvPr/>
                </p:nvCxnSpPr>
                <p:spPr>
                  <a:xfrm flipV="1">
                    <a:off x="4574483" y="1171496"/>
                    <a:ext cx="573581" cy="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1" name="Rettangolo 14">
                    <a:extLst>
                      <a:ext uri="{FF2B5EF4-FFF2-40B4-BE49-F238E27FC236}">
                        <a16:creationId xmlns:a16="http://schemas.microsoft.com/office/drawing/2014/main" id="{11AC7C87-5F7A-4F1D-8EEF-E29840E1DCF3}"/>
                      </a:ext>
                    </a:extLst>
                  </p:cNvPr>
                  <p:cNvSpPr/>
                  <p:nvPr/>
                </p:nvSpPr>
                <p:spPr>
                  <a:xfrm>
                    <a:off x="3240000" y="670716"/>
                    <a:ext cx="1334483" cy="1001561"/>
                  </a:xfrm>
                  <a:prstGeom prst="rect">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EC8EAEDD-6776-4EB3-BB2C-DA32A8BB8361}"/>
                          </a:ext>
                        </a:extLst>
                      </p:cNvPr>
                      <p:cNvSpPr txBox="1"/>
                      <p:nvPr/>
                    </p:nvSpPr>
                    <p:spPr>
                      <a:xfrm>
                        <a:off x="5076056" y="940952"/>
                        <a:ext cx="432048" cy="392972"/>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2400" b="0" i="1" smtClean="0">
                                      <a:solidFill>
                                        <a:schemeClr val="accent6"/>
                                      </a:solidFill>
                                      <a:latin typeface="Cambria Math" panose="02040503050406030204" pitchFamily="18" charset="0"/>
                                    </a:rPr>
                                  </m:ctrlPr>
                                </m:sSubSupPr>
                                <m:e>
                                  <m:r>
                                    <a:rPr lang="nl-NL" sz="2400" b="0" i="1" smtClean="0">
                                      <a:solidFill>
                                        <a:schemeClr val="accent6"/>
                                      </a:solidFill>
                                      <a:latin typeface="Cambria Math"/>
                                    </a:rPr>
                                    <m:t>𝑣</m:t>
                                  </m:r>
                                </m:e>
                                <m:sub>
                                  <m:r>
                                    <a:rPr lang="nl-NL" sz="2400" b="0" i="1" smtClean="0">
                                      <a:solidFill>
                                        <a:schemeClr val="accent6"/>
                                      </a:solidFill>
                                      <a:latin typeface="Cambria Math"/>
                                    </a:rPr>
                                    <m:t>2</m:t>
                                  </m:r>
                                </m:sub>
                                <m:sup>
                                  <m:r>
                                    <a:rPr lang="nl-NL" sz="2400" b="0" i="1" smtClean="0">
                                      <a:solidFill>
                                        <a:schemeClr val="accent6"/>
                                      </a:solidFill>
                                      <a:latin typeface="Cambria Math"/>
                                    </a:rPr>
                                    <m:t>1</m:t>
                                  </m:r>
                                </m:sup>
                              </m:sSubSup>
                            </m:oMath>
                          </m:oMathPara>
                        </a14:m>
                        <a:endParaRPr lang="en-US" sz="2800" dirty="0">
                          <a:solidFill>
                            <a:schemeClr val="accent6"/>
                          </a:solidFill>
                        </a:endParaRPr>
                      </a:p>
                    </p:txBody>
                  </p:sp>
                </mc:Choice>
                <mc:Fallback xmlns="">
                  <p:sp>
                    <p:nvSpPr>
                      <p:cNvPr id="179" name="TextBox 178">
                        <a:extLst>
                          <a:ext uri="{FF2B5EF4-FFF2-40B4-BE49-F238E27FC236}">
                            <a16:creationId xmlns:a16="http://schemas.microsoft.com/office/drawing/2014/main" id="{7048C50A-4B8C-42AA-A35F-48B12DF2CB54}"/>
                          </a:ext>
                        </a:extLst>
                      </p:cNvPr>
                      <p:cNvSpPr txBox="1">
                        <a:spLocks noRot="1" noChangeAspect="1" noMove="1" noResize="1" noEditPoints="1" noAdjustHandles="1" noChangeArrowheads="1" noChangeShapeType="1" noTextEdit="1"/>
                      </p:cNvSpPr>
                      <p:nvPr/>
                    </p:nvSpPr>
                    <p:spPr>
                      <a:xfrm>
                        <a:off x="5076056" y="940952"/>
                        <a:ext cx="432048" cy="392972"/>
                      </a:xfrm>
                      <a:prstGeom prst="rect">
                        <a:avLst/>
                      </a:prstGeom>
                      <a:blipFill>
                        <a:blip r:embed="rId16"/>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8A4C6D4-4C01-4C4C-A0F8-3AC68B9701A7}"/>
                          </a:ext>
                        </a:extLst>
                      </p:cNvPr>
                      <p:cNvSpPr txBox="1"/>
                      <p:nvPr/>
                    </p:nvSpPr>
                    <p:spPr>
                      <a:xfrm>
                        <a:off x="2843808" y="990020"/>
                        <a:ext cx="432048" cy="441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sz="2800" b="0" i="1" smtClean="0">
                                      <a:solidFill>
                                        <a:schemeClr val="accent6"/>
                                      </a:solidFill>
                                      <a:latin typeface="Cambria Math" panose="02040503050406030204" pitchFamily="18" charset="0"/>
                                    </a:rPr>
                                  </m:ctrlPr>
                                </m:sSubPr>
                                <m:e>
                                  <m:r>
                                    <a:rPr lang="nl-NL" sz="2800" b="0" i="1" smtClean="0">
                                      <a:solidFill>
                                        <a:schemeClr val="accent6"/>
                                      </a:solidFill>
                                      <a:latin typeface="Cambria Math"/>
                                    </a:rPr>
                                    <m:t>𝑃</m:t>
                                  </m:r>
                                </m:e>
                                <m:sub>
                                  <m:r>
                                    <a:rPr lang="nl-NL" sz="2800" b="0" i="1" smtClean="0">
                                      <a:solidFill>
                                        <a:schemeClr val="accent6"/>
                                      </a:solidFill>
                                      <a:latin typeface="Cambria Math"/>
                                    </a:rPr>
                                    <m:t>2</m:t>
                                  </m:r>
                                </m:sub>
                              </m:sSub>
                            </m:oMath>
                          </m:oMathPara>
                        </a14:m>
                        <a:endParaRPr lang="en-US" sz="2800" dirty="0">
                          <a:solidFill>
                            <a:schemeClr val="accent6"/>
                          </a:solidFill>
                        </a:endParaRPr>
                      </a:p>
                    </p:txBody>
                  </p:sp>
                </mc:Choice>
                <mc:Fallback xmlns="">
                  <p:sp>
                    <p:nvSpPr>
                      <p:cNvPr id="180" name="TextBox 179">
                        <a:extLst>
                          <a:ext uri="{FF2B5EF4-FFF2-40B4-BE49-F238E27FC236}">
                            <a16:creationId xmlns:a16="http://schemas.microsoft.com/office/drawing/2014/main" id="{6E975881-E46F-4F42-BDAB-3B7B196DC326}"/>
                          </a:ext>
                        </a:extLst>
                      </p:cNvPr>
                      <p:cNvSpPr txBox="1">
                        <a:spLocks noRot="1" noChangeAspect="1" noMove="1" noResize="1" noEditPoints="1" noAdjustHandles="1" noChangeArrowheads="1" noChangeShapeType="1" noTextEdit="1"/>
                      </p:cNvSpPr>
                      <p:nvPr/>
                    </p:nvSpPr>
                    <p:spPr>
                      <a:xfrm>
                        <a:off x="2843808" y="990020"/>
                        <a:ext cx="432048" cy="441322"/>
                      </a:xfrm>
                      <a:prstGeom prst="rect">
                        <a:avLst/>
                      </a:prstGeom>
                      <a:blipFill>
                        <a:blip r:embed="rId17"/>
                        <a:stretch>
                          <a:fillRect/>
                        </a:stretch>
                      </a:blipFill>
                    </p:spPr>
                    <p:txBody>
                      <a:bodyPr/>
                      <a:lstStyle/>
                      <a:p>
                        <a:r>
                          <a:rPr lang="en-GB">
                            <a:noFill/>
                          </a:rPr>
                          <a:t> </a:t>
                        </a:r>
                      </a:p>
                    </p:txBody>
                  </p:sp>
                </mc:Fallback>
              </mc:AlternateContent>
              <p:grpSp>
                <p:nvGrpSpPr>
                  <p:cNvPr id="124" name="Group 123">
                    <a:extLst>
                      <a:ext uri="{FF2B5EF4-FFF2-40B4-BE49-F238E27FC236}">
                        <a16:creationId xmlns:a16="http://schemas.microsoft.com/office/drawing/2014/main" id="{610CAF89-8809-447D-8439-01668DD2F3CF}"/>
                      </a:ext>
                    </a:extLst>
                  </p:cNvPr>
                  <p:cNvGrpSpPr/>
                  <p:nvPr/>
                </p:nvGrpSpPr>
                <p:grpSpPr>
                  <a:xfrm>
                    <a:off x="3356434" y="1217672"/>
                    <a:ext cx="1152129" cy="421744"/>
                    <a:chOff x="1052178" y="3429000"/>
                    <a:chExt cx="1152129" cy="421744"/>
                  </a:xfrm>
                </p:grpSpPr>
                <p:cxnSp>
                  <p:nvCxnSpPr>
                    <p:cNvPr id="125" name="Straight Connector 124">
                      <a:extLst>
                        <a:ext uri="{FF2B5EF4-FFF2-40B4-BE49-F238E27FC236}">
                          <a16:creationId xmlns:a16="http://schemas.microsoft.com/office/drawing/2014/main" id="{AAF6E623-7E03-46E3-9C91-B6091AE608C8}"/>
                        </a:ext>
                      </a:extLst>
                    </p:cNvPr>
                    <p:cNvCxnSpPr>
                      <a:cxnSpLocks/>
                      <a:endCxn id="131" idx="0"/>
                    </p:cNvCxnSpPr>
                    <p:nvPr/>
                  </p:nvCxnSpPr>
                  <p:spPr>
                    <a:xfrm flipH="1">
                      <a:off x="1230566" y="3429000"/>
                      <a:ext cx="377011" cy="141186"/>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A7081F-1186-4CB2-8EAB-2D5AB764ED4D}"/>
                        </a:ext>
                      </a:extLst>
                    </p:cNvPr>
                    <p:cNvCxnSpPr>
                      <a:cxnSpLocks/>
                      <a:endCxn id="129" idx="0"/>
                    </p:cNvCxnSpPr>
                    <p:nvPr/>
                  </p:nvCxnSpPr>
                  <p:spPr>
                    <a:xfrm>
                      <a:off x="1607577" y="3429000"/>
                      <a:ext cx="343069" cy="14118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86A9D155-EE5A-4BD7-9EFB-B1636AAA6F7F}"/>
                        </a:ext>
                      </a:extLst>
                    </p:cNvPr>
                    <p:cNvGrpSpPr/>
                    <p:nvPr/>
                  </p:nvGrpSpPr>
                  <p:grpSpPr>
                    <a:xfrm>
                      <a:off x="1052178" y="3536329"/>
                      <a:ext cx="432048" cy="314172"/>
                      <a:chOff x="1304570" y="2294193"/>
                      <a:chExt cx="432048" cy="314172"/>
                    </a:xfrm>
                  </p:grpSpPr>
                  <p:sp>
                    <p:nvSpPr>
                      <p:cNvPr id="131" name="Rectangle 130">
                        <a:extLst>
                          <a:ext uri="{FF2B5EF4-FFF2-40B4-BE49-F238E27FC236}">
                            <a16:creationId xmlns:a16="http://schemas.microsoft.com/office/drawing/2014/main" id="{DE567B1E-AA5B-4964-97F6-D00740DDBB6C}"/>
                          </a:ext>
                        </a:extLst>
                      </p:cNvPr>
                      <p:cNvSpPr/>
                      <p:nvPr/>
                    </p:nvSpPr>
                    <p:spPr>
                      <a:xfrm>
                        <a:off x="1356958" y="2328050"/>
                        <a:ext cx="252000" cy="252000"/>
                      </a:xfrm>
                      <a:prstGeom prst="rect">
                        <a:avLst/>
                      </a:prstGeom>
                      <a:solidFill>
                        <a:schemeClr val="accent1">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7293B24A-1F3D-4CEA-8F48-D98D8BE3FB8C}"/>
                              </a:ext>
                            </a:extLst>
                          </p:cNvPr>
                          <p:cNvSpPr txBox="1"/>
                          <p:nvPr/>
                        </p:nvSpPr>
                        <p:spPr>
                          <a:xfrm>
                            <a:off x="1304570" y="2294193"/>
                            <a:ext cx="432048" cy="314172"/>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2</m:t>
                                      </m:r>
                                    </m:sub>
                                    <m:sup>
                                      <m:r>
                                        <a:rPr lang="nl-NL" b="0" i="1" smtClean="0">
                                          <a:solidFill>
                                            <a:schemeClr val="accent6"/>
                                          </a:solidFill>
                                          <a:latin typeface="Cambria Math"/>
                                        </a:rPr>
                                        <m:t>1</m:t>
                                      </m:r>
                                    </m:sup>
                                  </m:sSubSup>
                                </m:oMath>
                              </m:oMathPara>
                            </a14:m>
                            <a:endParaRPr lang="en-US" sz="2000" dirty="0">
                              <a:solidFill>
                                <a:schemeClr val="accent6"/>
                              </a:solidFill>
                            </a:endParaRPr>
                          </a:p>
                        </p:txBody>
                      </p:sp>
                    </mc:Choice>
                    <mc:Fallback xmlns="">
                      <p:sp>
                        <p:nvSpPr>
                          <p:cNvPr id="189" name="TextBox 188">
                            <a:extLst>
                              <a:ext uri="{FF2B5EF4-FFF2-40B4-BE49-F238E27FC236}">
                                <a16:creationId xmlns:a16="http://schemas.microsoft.com/office/drawing/2014/main" id="{7E858A6C-EFE0-47C5-BCFB-A3375FA04427}"/>
                              </a:ext>
                            </a:extLst>
                          </p:cNvPr>
                          <p:cNvSpPr txBox="1">
                            <a:spLocks noRot="1" noChangeAspect="1" noMove="1" noResize="1" noEditPoints="1" noAdjustHandles="1" noChangeArrowheads="1" noChangeShapeType="1" noTextEdit="1"/>
                          </p:cNvSpPr>
                          <p:nvPr/>
                        </p:nvSpPr>
                        <p:spPr>
                          <a:xfrm>
                            <a:off x="1304570" y="2294193"/>
                            <a:ext cx="432048" cy="314172"/>
                          </a:xfrm>
                          <a:prstGeom prst="rect">
                            <a:avLst/>
                          </a:prstGeom>
                          <a:blipFill>
                            <a:blip r:embed="rId18"/>
                            <a:stretch>
                              <a:fillRect b="-4918"/>
                            </a:stretch>
                          </a:blipFill>
                        </p:spPr>
                        <p:txBody>
                          <a:bodyPr/>
                          <a:lstStyle/>
                          <a:p>
                            <a:r>
                              <a:rPr lang="en-GB">
                                <a:noFill/>
                              </a:rPr>
                              <a:t> </a:t>
                            </a:r>
                          </a:p>
                        </p:txBody>
                      </p:sp>
                    </mc:Fallback>
                  </mc:AlternateContent>
                </p:grpSp>
                <p:grpSp>
                  <p:nvGrpSpPr>
                    <p:cNvPr id="128" name="Group 127">
                      <a:extLst>
                        <a:ext uri="{FF2B5EF4-FFF2-40B4-BE49-F238E27FC236}">
                          <a16:creationId xmlns:a16="http://schemas.microsoft.com/office/drawing/2014/main" id="{DA8B1E7F-0327-4FEC-AD1A-01039B3BB479}"/>
                        </a:ext>
                      </a:extLst>
                    </p:cNvPr>
                    <p:cNvGrpSpPr/>
                    <p:nvPr/>
                  </p:nvGrpSpPr>
                  <p:grpSpPr>
                    <a:xfrm>
                      <a:off x="1772259" y="3536086"/>
                      <a:ext cx="432048" cy="314658"/>
                      <a:chOff x="1304571" y="2293950"/>
                      <a:chExt cx="432048" cy="314658"/>
                    </a:xfrm>
                  </p:grpSpPr>
                  <p:sp>
                    <p:nvSpPr>
                      <p:cNvPr id="129" name="Rectangle 128">
                        <a:extLst>
                          <a:ext uri="{FF2B5EF4-FFF2-40B4-BE49-F238E27FC236}">
                            <a16:creationId xmlns:a16="http://schemas.microsoft.com/office/drawing/2014/main" id="{E194284F-32A0-45B6-B38D-AAAC970AA405}"/>
                          </a:ext>
                        </a:extLst>
                      </p:cNvPr>
                      <p:cNvSpPr/>
                      <p:nvPr/>
                    </p:nvSpPr>
                    <p:spPr>
                      <a:xfrm>
                        <a:off x="1356958" y="2328050"/>
                        <a:ext cx="252000" cy="252000"/>
                      </a:xfrm>
                      <a:prstGeom prst="rect">
                        <a:avLst/>
                      </a:prstGeom>
                      <a:solidFill>
                        <a:srgbClr val="F2947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5D0BB579-5183-43E2-9635-C4BCB2BCE2ED}"/>
                              </a:ext>
                            </a:extLst>
                          </p:cNvPr>
                          <p:cNvSpPr txBox="1"/>
                          <p:nvPr/>
                        </p:nvSpPr>
                        <p:spPr>
                          <a:xfrm>
                            <a:off x="1304571" y="2293950"/>
                            <a:ext cx="432048" cy="314658"/>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b="0" i="1" smtClean="0">
                                          <a:solidFill>
                                            <a:schemeClr val="accent6"/>
                                          </a:solidFill>
                                          <a:latin typeface="Cambria Math" panose="02040503050406030204" pitchFamily="18" charset="0"/>
                                        </a:rPr>
                                      </m:ctrlPr>
                                    </m:sSubSupPr>
                                    <m:e>
                                      <m:r>
                                        <a:rPr lang="nl-NL" b="0" i="1" smtClean="0">
                                          <a:solidFill>
                                            <a:schemeClr val="accent6"/>
                                          </a:solidFill>
                                          <a:latin typeface="Cambria Math"/>
                                        </a:rPr>
                                        <m:t>𝑣</m:t>
                                      </m:r>
                                    </m:e>
                                    <m:sub>
                                      <m:r>
                                        <a:rPr lang="nl-NL" b="0" i="1" smtClean="0">
                                          <a:solidFill>
                                            <a:schemeClr val="accent6"/>
                                          </a:solidFill>
                                          <a:latin typeface="Cambria Math"/>
                                        </a:rPr>
                                        <m:t>2</m:t>
                                      </m:r>
                                    </m:sub>
                                    <m:sup>
                                      <m:r>
                                        <a:rPr lang="nl-NL" b="0" i="1" smtClean="0">
                                          <a:solidFill>
                                            <a:schemeClr val="accent6"/>
                                          </a:solidFill>
                                          <a:latin typeface="Cambria Math"/>
                                        </a:rPr>
                                        <m:t>2</m:t>
                                      </m:r>
                                    </m:sup>
                                  </m:sSubSup>
                                </m:oMath>
                              </m:oMathPara>
                            </a14:m>
                            <a:endParaRPr lang="en-US" sz="2000" dirty="0">
                              <a:solidFill>
                                <a:schemeClr val="accent6"/>
                              </a:solidFill>
                            </a:endParaRPr>
                          </a:p>
                        </p:txBody>
                      </p:sp>
                    </mc:Choice>
                    <mc:Fallback xmlns="">
                      <p:sp>
                        <p:nvSpPr>
                          <p:cNvPr id="187" name="TextBox 186">
                            <a:extLst>
                              <a:ext uri="{FF2B5EF4-FFF2-40B4-BE49-F238E27FC236}">
                                <a16:creationId xmlns:a16="http://schemas.microsoft.com/office/drawing/2014/main" id="{982477DF-BB79-41D1-98DF-B66ED412DE13}"/>
                              </a:ext>
                            </a:extLst>
                          </p:cNvPr>
                          <p:cNvSpPr txBox="1">
                            <a:spLocks noRot="1" noChangeAspect="1" noMove="1" noResize="1" noEditPoints="1" noAdjustHandles="1" noChangeArrowheads="1" noChangeShapeType="1" noTextEdit="1"/>
                          </p:cNvSpPr>
                          <p:nvPr/>
                        </p:nvSpPr>
                        <p:spPr>
                          <a:xfrm>
                            <a:off x="1304571" y="2293950"/>
                            <a:ext cx="432048" cy="314658"/>
                          </a:xfrm>
                          <a:prstGeom prst="rect">
                            <a:avLst/>
                          </a:prstGeom>
                          <a:blipFill>
                            <a:blip r:embed="rId19"/>
                            <a:stretch>
                              <a:fillRect b="-3226"/>
                            </a:stretch>
                          </a:blipFill>
                        </p:spPr>
                        <p:txBody>
                          <a:bodyPr/>
                          <a:lstStyle/>
                          <a:p>
                            <a:r>
                              <a:rPr lang="en-GB">
                                <a:noFill/>
                              </a:rPr>
                              <a:t> </a:t>
                            </a:r>
                          </a:p>
                        </p:txBody>
                      </p:sp>
                    </mc:Fallback>
                  </mc:AlternateContent>
                </p:grpSp>
              </p:grpSp>
            </p:grpSp>
          </p:grpSp>
          <p:grpSp>
            <p:nvGrpSpPr>
              <p:cNvPr id="53" name="Group 52">
                <a:extLst>
                  <a:ext uri="{FF2B5EF4-FFF2-40B4-BE49-F238E27FC236}">
                    <a16:creationId xmlns:a16="http://schemas.microsoft.com/office/drawing/2014/main" id="{B3CD2C10-F869-4F8F-A7EA-701B85AC6E04}"/>
                  </a:ext>
                </a:extLst>
              </p:cNvPr>
              <p:cNvGrpSpPr/>
              <p:nvPr/>
            </p:nvGrpSpPr>
            <p:grpSpPr>
              <a:xfrm>
                <a:off x="4283968" y="2183987"/>
                <a:ext cx="4175941" cy="1532797"/>
                <a:chOff x="4427984" y="2183987"/>
                <a:chExt cx="4175941" cy="1532797"/>
              </a:xfrm>
            </p:grpSpPr>
            <p:sp>
              <p:nvSpPr>
                <p:cNvPr id="56" name="Rettangolo 158">
                  <a:extLst>
                    <a:ext uri="{FF2B5EF4-FFF2-40B4-BE49-F238E27FC236}">
                      <a16:creationId xmlns:a16="http://schemas.microsoft.com/office/drawing/2014/main" id="{41BA0947-475A-49D9-B031-5F97E1D798EE}"/>
                    </a:ext>
                  </a:extLst>
                </p:cNvPr>
                <p:cNvSpPr/>
                <p:nvPr/>
              </p:nvSpPr>
              <p:spPr>
                <a:xfrm>
                  <a:off x="4427984" y="2183987"/>
                  <a:ext cx="4175941" cy="1532797"/>
                </a:xfrm>
                <a:prstGeom prst="rect">
                  <a:avLst/>
                </a:prstGeom>
                <a:no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grpSp>
              <p:nvGrpSpPr>
                <p:cNvPr id="57" name="Group 56">
                  <a:extLst>
                    <a:ext uri="{FF2B5EF4-FFF2-40B4-BE49-F238E27FC236}">
                      <a16:creationId xmlns:a16="http://schemas.microsoft.com/office/drawing/2014/main" id="{0CCEEF57-60EA-433C-BAF2-99AEF38B530F}"/>
                    </a:ext>
                  </a:extLst>
                </p:cNvPr>
                <p:cNvGrpSpPr/>
                <p:nvPr/>
              </p:nvGrpSpPr>
              <p:grpSpPr>
                <a:xfrm>
                  <a:off x="4427984" y="2837900"/>
                  <a:ext cx="4175941" cy="727670"/>
                  <a:chOff x="4386728" y="5567754"/>
                  <a:chExt cx="4175941" cy="727670"/>
                </a:xfrm>
              </p:grpSpPr>
              <p:grpSp>
                <p:nvGrpSpPr>
                  <p:cNvPr id="58" name="Group 57">
                    <a:extLst>
                      <a:ext uri="{FF2B5EF4-FFF2-40B4-BE49-F238E27FC236}">
                        <a16:creationId xmlns:a16="http://schemas.microsoft.com/office/drawing/2014/main" id="{C657C123-E60A-40F4-AA6A-09839CB6EE2D}"/>
                      </a:ext>
                    </a:extLst>
                  </p:cNvPr>
                  <p:cNvGrpSpPr/>
                  <p:nvPr/>
                </p:nvGrpSpPr>
                <p:grpSpPr>
                  <a:xfrm>
                    <a:off x="7410659" y="5982114"/>
                    <a:ext cx="1152010" cy="313310"/>
                    <a:chOff x="666000" y="476729"/>
                    <a:chExt cx="1152010" cy="313310"/>
                  </a:xfrm>
                </p:grpSpPr>
                <p:sp>
                  <p:nvSpPr>
                    <p:cNvPr id="115" name="Rectangle 114">
                      <a:extLst>
                        <a:ext uri="{FF2B5EF4-FFF2-40B4-BE49-F238E27FC236}">
                          <a16:creationId xmlns:a16="http://schemas.microsoft.com/office/drawing/2014/main" id="{A2148FAE-D3AE-4F94-A926-05219E69DE21}"/>
                        </a:ext>
                      </a:extLst>
                    </p:cNvPr>
                    <p:cNvSpPr/>
                    <p:nvPr/>
                  </p:nvSpPr>
                  <p:spPr>
                    <a:xfrm>
                      <a:off x="755576" y="502039"/>
                      <a:ext cx="972000" cy="288000"/>
                    </a:xfrm>
                    <a:prstGeom prst="rect">
                      <a:avLst/>
                    </a:prstGeom>
                    <a:solidFill>
                      <a:srgbClr val="D3F28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D8A96A92-A719-41C4-82EA-235F913DED5F}"/>
                            </a:ext>
                          </a:extLst>
                        </p:cNvPr>
                        <p:cNvSpPr txBox="1"/>
                        <p:nvPr/>
                      </p:nvSpPr>
                      <p:spPr>
                        <a:xfrm>
                          <a:off x="666000" y="476729"/>
                          <a:ext cx="1152010" cy="289456"/>
                        </a:xfrm>
                        <a:prstGeom prst="rect">
                          <a:avLst/>
                        </a:prstGeom>
                        <a:no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panose="02040503050406030204" pitchFamily="18" charset="0"/>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2</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nl-NL" sz="1600" b="0" i="1" smtClean="0">
                                      <a:solidFill>
                                        <a:schemeClr val="accent6"/>
                                      </a:solidFill>
                                      <a:latin typeface="Cambria Math"/>
                                    </a:rPr>
                                    <m:t>2</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a:rPr>
                                    <m:t>1</m:t>
                                  </m:r>
                                </m:sup>
                              </m:sSubSup>
                            </m:oMath>
                          </a14:m>
                          <a:r>
                            <a:rPr lang="en-US" sz="1600" dirty="0">
                              <a:solidFill>
                                <a:schemeClr val="accent6"/>
                              </a:solidFill>
                            </a:rPr>
                            <a:t>⟩</a:t>
                          </a:r>
                        </a:p>
                      </p:txBody>
                    </p:sp>
                  </mc:Choice>
                  <mc:Fallback xmlns="">
                    <p:sp>
                      <p:nvSpPr>
                        <p:cNvPr id="116" name="TextBox 115">
                          <a:extLst>
                            <a:ext uri="{FF2B5EF4-FFF2-40B4-BE49-F238E27FC236}">
                              <a16:creationId xmlns:a16="http://schemas.microsoft.com/office/drawing/2014/main" id="{D8A96A92-A719-41C4-82EA-235F913DED5F}"/>
                            </a:ext>
                          </a:extLst>
                        </p:cNvPr>
                        <p:cNvSpPr txBox="1">
                          <a:spLocks noRot="1" noChangeAspect="1" noMove="1" noResize="1" noEditPoints="1" noAdjustHandles="1" noChangeArrowheads="1" noChangeShapeType="1" noTextEdit="1"/>
                        </p:cNvSpPr>
                        <p:nvPr/>
                      </p:nvSpPr>
                      <p:spPr>
                        <a:xfrm>
                          <a:off x="666000" y="476729"/>
                          <a:ext cx="1152010" cy="289456"/>
                        </a:xfrm>
                        <a:prstGeom prst="rect">
                          <a:avLst/>
                        </a:prstGeom>
                        <a:blipFill>
                          <a:blip r:embed="rId20"/>
                          <a:stretch>
                            <a:fillRect t="-5357" b="-21429"/>
                          </a:stretch>
                        </a:blipFill>
                      </p:spPr>
                      <p:txBody>
                        <a:bodyPr/>
                        <a:lstStyle/>
                        <a:p>
                          <a:r>
                            <a:rPr lang="en-GB">
                              <a:noFill/>
                            </a:rPr>
                            <a:t> </a:t>
                          </a:r>
                        </a:p>
                      </p:txBody>
                    </p:sp>
                  </mc:Fallback>
                </mc:AlternateContent>
              </p:grpSp>
              <p:grpSp>
                <p:nvGrpSpPr>
                  <p:cNvPr id="59" name="Group 58">
                    <a:extLst>
                      <a:ext uri="{FF2B5EF4-FFF2-40B4-BE49-F238E27FC236}">
                        <a16:creationId xmlns:a16="http://schemas.microsoft.com/office/drawing/2014/main" id="{E885F05F-B2D7-4FB9-935A-82A951FB96E3}"/>
                      </a:ext>
                    </a:extLst>
                  </p:cNvPr>
                  <p:cNvGrpSpPr/>
                  <p:nvPr/>
                </p:nvGrpSpPr>
                <p:grpSpPr>
                  <a:xfrm>
                    <a:off x="4386728" y="5982331"/>
                    <a:ext cx="1152010" cy="313093"/>
                    <a:chOff x="666000" y="476946"/>
                    <a:chExt cx="1152010" cy="313093"/>
                  </a:xfrm>
                </p:grpSpPr>
                <p:sp>
                  <p:nvSpPr>
                    <p:cNvPr id="113" name="Rectangle 112">
                      <a:extLst>
                        <a:ext uri="{FF2B5EF4-FFF2-40B4-BE49-F238E27FC236}">
                          <a16:creationId xmlns:a16="http://schemas.microsoft.com/office/drawing/2014/main" id="{B5C5218F-EB6A-45D3-9682-323BABD30196}"/>
                        </a:ext>
                      </a:extLst>
                    </p:cNvPr>
                    <p:cNvSpPr/>
                    <p:nvPr/>
                  </p:nvSpPr>
                  <p:spPr>
                    <a:xfrm>
                      <a:off x="755576" y="502039"/>
                      <a:ext cx="972000" cy="288000"/>
                    </a:xfrm>
                    <a:prstGeom prst="rect">
                      <a:avLst/>
                    </a:prstGeom>
                    <a:solidFill>
                      <a:srgbClr val="F3E57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741F668F-D7D2-4282-9C37-635F0F88CF12}"/>
                            </a:ext>
                          </a:extLst>
                        </p:cNvPr>
                        <p:cNvSpPr txBox="1"/>
                        <p:nvPr/>
                      </p:nvSpPr>
                      <p:spPr>
                        <a:xfrm>
                          <a:off x="666000" y="476946"/>
                          <a:ext cx="1152010" cy="289023"/>
                        </a:xfrm>
                        <a:prstGeom prst="rect">
                          <a:avLst/>
                        </a:prstGeom>
                        <a:no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panose="02040503050406030204" pitchFamily="18" charset="0"/>
                                    </a:rPr>
                                    <m:t>1</m:t>
                                  </m:r>
                                </m:sup>
                              </m:sSubSup>
                            </m:oMath>
                          </a14:m>
                          <a:r>
                            <a:rPr lang="en-US" sz="1600" dirty="0">
                              <a:solidFill>
                                <a:schemeClr val="accent6"/>
                              </a:solidFill>
                            </a:rPr>
                            <a:t>⟩</a:t>
                          </a:r>
                        </a:p>
                      </p:txBody>
                    </p:sp>
                  </mc:Choice>
                  <mc:Fallback xmlns="">
                    <p:sp>
                      <p:nvSpPr>
                        <p:cNvPr id="114" name="TextBox 113">
                          <a:extLst>
                            <a:ext uri="{FF2B5EF4-FFF2-40B4-BE49-F238E27FC236}">
                              <a16:creationId xmlns:a16="http://schemas.microsoft.com/office/drawing/2014/main" id="{741F668F-D7D2-4282-9C37-635F0F88CF12}"/>
                            </a:ext>
                          </a:extLst>
                        </p:cNvPr>
                        <p:cNvSpPr txBox="1">
                          <a:spLocks noRot="1" noChangeAspect="1" noMove="1" noResize="1" noEditPoints="1" noAdjustHandles="1" noChangeArrowheads="1" noChangeShapeType="1" noTextEdit="1"/>
                        </p:cNvSpPr>
                        <p:nvPr/>
                      </p:nvSpPr>
                      <p:spPr>
                        <a:xfrm>
                          <a:off x="666000" y="476946"/>
                          <a:ext cx="1152010" cy="289023"/>
                        </a:xfrm>
                        <a:prstGeom prst="rect">
                          <a:avLst/>
                        </a:prstGeom>
                        <a:blipFill>
                          <a:blip r:embed="rId21"/>
                          <a:stretch>
                            <a:fillRect t="-5357" b="-21429"/>
                          </a:stretch>
                        </a:blipFill>
                      </p:spPr>
                      <p:txBody>
                        <a:bodyPr/>
                        <a:lstStyle/>
                        <a:p>
                          <a:r>
                            <a:rPr lang="en-GB">
                              <a:noFill/>
                            </a:rPr>
                            <a:t> </a:t>
                          </a:r>
                        </a:p>
                      </p:txBody>
                    </p:sp>
                  </mc:Fallback>
                </mc:AlternateContent>
              </p:grpSp>
              <p:grpSp>
                <p:nvGrpSpPr>
                  <p:cNvPr id="60" name="Group 59">
                    <a:extLst>
                      <a:ext uri="{FF2B5EF4-FFF2-40B4-BE49-F238E27FC236}">
                        <a16:creationId xmlns:a16="http://schemas.microsoft.com/office/drawing/2014/main" id="{D3D621AA-1D40-4FF2-9A6B-9459ACB341B7}"/>
                      </a:ext>
                    </a:extLst>
                  </p:cNvPr>
                  <p:cNvGrpSpPr/>
                  <p:nvPr/>
                </p:nvGrpSpPr>
                <p:grpSpPr>
                  <a:xfrm>
                    <a:off x="6402429" y="5982223"/>
                    <a:ext cx="1152010" cy="313201"/>
                    <a:chOff x="666000" y="476838"/>
                    <a:chExt cx="1152010" cy="313201"/>
                  </a:xfrm>
                </p:grpSpPr>
                <p:sp>
                  <p:nvSpPr>
                    <p:cNvPr id="111" name="Rectangle 110">
                      <a:extLst>
                        <a:ext uri="{FF2B5EF4-FFF2-40B4-BE49-F238E27FC236}">
                          <a16:creationId xmlns:a16="http://schemas.microsoft.com/office/drawing/2014/main" id="{7C32DA5F-75B6-4A35-B5AA-D006774647A1}"/>
                        </a:ext>
                      </a:extLst>
                    </p:cNvPr>
                    <p:cNvSpPr/>
                    <p:nvPr/>
                  </p:nvSpPr>
                  <p:spPr>
                    <a:xfrm>
                      <a:off x="755576" y="502039"/>
                      <a:ext cx="972000" cy="288000"/>
                    </a:xfrm>
                    <a:prstGeom prst="rect">
                      <a:avLst/>
                    </a:prstGeom>
                    <a:solidFill>
                      <a:srgbClr val="F2947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9B3F6BF-9901-4CBF-90A6-521693324498}"/>
                            </a:ext>
                          </a:extLst>
                        </p:cNvPr>
                        <p:cNvSpPr txBox="1"/>
                        <p:nvPr/>
                      </p:nvSpPr>
                      <p:spPr>
                        <a:xfrm>
                          <a:off x="666000" y="476838"/>
                          <a:ext cx="1152010" cy="289239"/>
                        </a:xfrm>
                        <a:prstGeom prst="rect">
                          <a:avLst/>
                        </a:prstGeom>
                        <a:no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2</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a:rPr>
                                    <m:t>1</m:t>
                                  </m:r>
                                </m:sup>
                              </m:sSubSup>
                            </m:oMath>
                          </a14:m>
                          <a:r>
                            <a:rPr lang="en-US" sz="1600" dirty="0">
                              <a:solidFill>
                                <a:schemeClr val="accent6"/>
                              </a:solidFill>
                            </a:rPr>
                            <a:t>⟩</a:t>
                          </a:r>
                        </a:p>
                      </p:txBody>
                    </p:sp>
                  </mc:Choice>
                  <mc:Fallback xmlns="">
                    <p:sp>
                      <p:nvSpPr>
                        <p:cNvPr id="112" name="TextBox 111">
                          <a:extLst>
                            <a:ext uri="{FF2B5EF4-FFF2-40B4-BE49-F238E27FC236}">
                              <a16:creationId xmlns:a16="http://schemas.microsoft.com/office/drawing/2014/main" id="{79B3F6BF-9901-4CBF-90A6-521693324498}"/>
                            </a:ext>
                          </a:extLst>
                        </p:cNvPr>
                        <p:cNvSpPr txBox="1">
                          <a:spLocks noRot="1" noChangeAspect="1" noMove="1" noResize="1" noEditPoints="1" noAdjustHandles="1" noChangeArrowheads="1" noChangeShapeType="1" noTextEdit="1"/>
                        </p:cNvSpPr>
                        <p:nvPr/>
                      </p:nvSpPr>
                      <p:spPr>
                        <a:xfrm>
                          <a:off x="666000" y="476838"/>
                          <a:ext cx="1152010" cy="289239"/>
                        </a:xfrm>
                        <a:prstGeom prst="rect">
                          <a:avLst/>
                        </a:prstGeom>
                        <a:blipFill>
                          <a:blip r:embed="rId22"/>
                          <a:stretch>
                            <a:fillRect t="-5357" b="-21429"/>
                          </a:stretch>
                        </a:blipFill>
                      </p:spPr>
                      <p:txBody>
                        <a:bodyPr/>
                        <a:lstStyle/>
                        <a:p>
                          <a:r>
                            <a:rPr lang="en-GB">
                              <a:noFill/>
                            </a:rPr>
                            <a:t> </a:t>
                          </a:r>
                        </a:p>
                      </p:txBody>
                    </p:sp>
                  </mc:Fallback>
                </mc:AlternateContent>
              </p:grpSp>
              <p:grpSp>
                <p:nvGrpSpPr>
                  <p:cNvPr id="61" name="Group 60">
                    <a:extLst>
                      <a:ext uri="{FF2B5EF4-FFF2-40B4-BE49-F238E27FC236}">
                        <a16:creationId xmlns:a16="http://schemas.microsoft.com/office/drawing/2014/main" id="{0F38798E-C85F-43DE-84F0-89754C2755AD}"/>
                      </a:ext>
                    </a:extLst>
                  </p:cNvPr>
                  <p:cNvGrpSpPr/>
                  <p:nvPr/>
                </p:nvGrpSpPr>
                <p:grpSpPr>
                  <a:xfrm>
                    <a:off x="5394317" y="5982114"/>
                    <a:ext cx="1152010" cy="313310"/>
                    <a:chOff x="666000" y="476729"/>
                    <a:chExt cx="1152010" cy="313310"/>
                  </a:xfrm>
                </p:grpSpPr>
                <p:sp>
                  <p:nvSpPr>
                    <p:cNvPr id="109" name="Rectangle 108">
                      <a:extLst>
                        <a:ext uri="{FF2B5EF4-FFF2-40B4-BE49-F238E27FC236}">
                          <a16:creationId xmlns:a16="http://schemas.microsoft.com/office/drawing/2014/main" id="{7CB824F2-E1E9-4077-A7C9-0E2EAFF2C8AD}"/>
                        </a:ext>
                      </a:extLst>
                    </p:cNvPr>
                    <p:cNvSpPr/>
                    <p:nvPr/>
                  </p:nvSpPr>
                  <p:spPr>
                    <a:xfrm>
                      <a:off x="755576" y="502039"/>
                      <a:ext cx="972000" cy="288000"/>
                    </a:xfrm>
                    <a:prstGeom prst="rect">
                      <a:avLst/>
                    </a:prstGeom>
                    <a:solidFill>
                      <a:srgbClr val="4ADC6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CA3E7DA-5F87-4D12-8B6E-3E8E29595466}"/>
                            </a:ext>
                          </a:extLst>
                        </p:cNvPr>
                        <p:cNvSpPr txBox="1"/>
                        <p:nvPr/>
                      </p:nvSpPr>
                      <p:spPr>
                        <a:xfrm>
                          <a:off x="666000" y="476729"/>
                          <a:ext cx="1152010" cy="289456"/>
                        </a:xfrm>
                        <a:prstGeom prst="rect">
                          <a:avLst/>
                        </a:prstGeom>
                        <a:no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a:rPr>
                                    <m:t>2</m:t>
                                  </m:r>
                                </m:sup>
                              </m:sSubSup>
                            </m:oMath>
                          </a14:m>
                          <a:r>
                            <a:rPr lang="en-US" sz="1600" dirty="0">
                              <a:solidFill>
                                <a:schemeClr val="accent6"/>
                              </a:solidFill>
                            </a:rPr>
                            <a:t>⟩</a:t>
                          </a:r>
                        </a:p>
                      </p:txBody>
                    </p:sp>
                  </mc:Choice>
                  <mc:Fallback xmlns="">
                    <p:sp>
                      <p:nvSpPr>
                        <p:cNvPr id="164" name="TextBox 163">
                          <a:extLst>
                            <a:ext uri="{FF2B5EF4-FFF2-40B4-BE49-F238E27FC236}">
                              <a16:creationId xmlns:a16="http://schemas.microsoft.com/office/drawing/2014/main" id="{544CC579-C004-4A9E-A41F-2A5D1A50E85C}"/>
                            </a:ext>
                          </a:extLst>
                        </p:cNvPr>
                        <p:cNvSpPr txBox="1">
                          <a:spLocks noRot="1" noChangeAspect="1" noMove="1" noResize="1" noEditPoints="1" noAdjustHandles="1" noChangeArrowheads="1" noChangeShapeType="1" noTextEdit="1"/>
                        </p:cNvSpPr>
                        <p:nvPr/>
                      </p:nvSpPr>
                      <p:spPr>
                        <a:xfrm>
                          <a:off x="666000" y="476729"/>
                          <a:ext cx="1152010" cy="289456"/>
                        </a:xfrm>
                        <a:prstGeom prst="rect">
                          <a:avLst/>
                        </a:prstGeom>
                        <a:blipFill>
                          <a:blip r:embed="rId24"/>
                          <a:stretch>
                            <a:fillRect t="-5357" b="-21429"/>
                          </a:stretch>
                        </a:blipFill>
                      </p:spPr>
                      <p:txBody>
                        <a:bodyPr/>
                        <a:lstStyle/>
                        <a:p>
                          <a:r>
                            <a:rPr lang="en-GB">
                              <a:noFill/>
                            </a:rPr>
                            <a:t> </a:t>
                          </a:r>
                        </a:p>
                      </p:txBody>
                    </p:sp>
                  </mc:Fallback>
                </mc:AlternateContent>
              </p:grpSp>
              <p:cxnSp>
                <p:nvCxnSpPr>
                  <p:cNvPr id="62" name="Straight Connector 61">
                    <a:extLst>
                      <a:ext uri="{FF2B5EF4-FFF2-40B4-BE49-F238E27FC236}">
                        <a16:creationId xmlns:a16="http://schemas.microsoft.com/office/drawing/2014/main" id="{DD3882D6-DD53-4DC1-BFEB-8DE260719D62}"/>
                      </a:ext>
                    </a:extLst>
                  </p:cNvPr>
                  <p:cNvCxnSpPr>
                    <a:endCxn id="111" idx="0"/>
                  </p:cNvCxnSpPr>
                  <p:nvPr/>
                </p:nvCxnSpPr>
                <p:spPr>
                  <a:xfrm>
                    <a:off x="6492005" y="5567754"/>
                    <a:ext cx="486000" cy="43967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0298793-19BF-46AD-88F2-75F31CC868DB}"/>
                      </a:ext>
                    </a:extLst>
                  </p:cNvPr>
                  <p:cNvCxnSpPr>
                    <a:endCxn id="113" idx="0"/>
                  </p:cNvCxnSpPr>
                  <p:nvPr/>
                </p:nvCxnSpPr>
                <p:spPr>
                  <a:xfrm flipH="1">
                    <a:off x="4962304" y="5567754"/>
                    <a:ext cx="1529701" cy="43967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A06ACC9-E0E8-41C9-886F-0839B5F6869F}"/>
                      </a:ext>
                    </a:extLst>
                  </p:cNvPr>
                  <p:cNvCxnSpPr>
                    <a:endCxn id="115" idx="0"/>
                  </p:cNvCxnSpPr>
                  <p:nvPr/>
                </p:nvCxnSpPr>
                <p:spPr>
                  <a:xfrm>
                    <a:off x="6492005" y="5567754"/>
                    <a:ext cx="1494230" cy="43967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6C1CD06-392C-49CF-AFEF-8C6E50E6AA7D}"/>
                      </a:ext>
                    </a:extLst>
                  </p:cNvPr>
                  <p:cNvCxnSpPr>
                    <a:cxnSpLocks/>
                    <a:endCxn id="109" idx="0"/>
                  </p:cNvCxnSpPr>
                  <p:nvPr/>
                </p:nvCxnSpPr>
                <p:spPr>
                  <a:xfrm flipH="1">
                    <a:off x="5969893" y="5567755"/>
                    <a:ext cx="521464" cy="439669"/>
                  </a:xfrm>
                  <a:prstGeom prst="line">
                    <a:avLst/>
                  </a:prstGeom>
                  <a:ln w="38100">
                    <a:solidFill>
                      <a:srgbClr val="00B0F0"/>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54" name="Curved Connector 2">
                <a:extLst>
                  <a:ext uri="{FF2B5EF4-FFF2-40B4-BE49-F238E27FC236}">
                    <a16:creationId xmlns:a16="http://schemas.microsoft.com/office/drawing/2014/main" id="{D1877309-8217-48DF-9450-C9176705A099}"/>
                  </a:ext>
                </a:extLst>
              </p:cNvPr>
              <p:cNvCxnSpPr>
                <a:cxnSpLocks/>
                <a:stCxn id="51" idx="2"/>
                <a:endCxn id="112" idx="2"/>
              </p:cNvCxnSpPr>
              <p:nvPr/>
            </p:nvCxnSpPr>
            <p:spPr>
              <a:xfrm rot="5400000" flipH="1" flipV="1">
                <a:off x="4705103" y="2274409"/>
                <a:ext cx="903372" cy="3437770"/>
              </a:xfrm>
              <a:prstGeom prst="curvedConnector3">
                <a:avLst>
                  <a:gd name="adj1" fmla="val -21344"/>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Connettore 1 164">
                <a:extLst>
                  <a:ext uri="{FF2B5EF4-FFF2-40B4-BE49-F238E27FC236}">
                    <a16:creationId xmlns:a16="http://schemas.microsoft.com/office/drawing/2014/main" id="{3D809875-E6F5-496A-8657-08D9D316D5D5}"/>
                  </a:ext>
                </a:extLst>
              </p:cNvPr>
              <p:cNvCxnSpPr/>
              <p:nvPr/>
            </p:nvCxnSpPr>
            <p:spPr>
              <a:xfrm>
                <a:off x="3995936" y="1043444"/>
                <a:ext cx="0" cy="3743999"/>
              </a:xfrm>
              <a:prstGeom prst="line">
                <a:avLst/>
              </a:prstGeom>
              <a:ln w="38100">
                <a:solidFill>
                  <a:srgbClr val="00B0F0"/>
                </a:solidFill>
                <a:prstDash val="lgDash"/>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asellaDiTesto 157">
                  <a:extLst>
                    <a:ext uri="{FF2B5EF4-FFF2-40B4-BE49-F238E27FC236}">
                      <a16:creationId xmlns:a16="http://schemas.microsoft.com/office/drawing/2014/main" id="{FD9C3410-6489-4ED0-A9CA-10E9F6D341F5}"/>
                    </a:ext>
                  </a:extLst>
                </p:cNvPr>
                <p:cNvSpPr txBox="1"/>
                <p:nvPr/>
              </p:nvSpPr>
              <p:spPr>
                <a:xfrm>
                  <a:off x="936008" y="1043444"/>
                  <a:ext cx="3059928" cy="311522"/>
                </a:xfrm>
                <a:prstGeom prst="rect">
                  <a:avLst/>
                </a:prstGeom>
                <a:noFill/>
              </p:spPr>
              <p:txBody>
                <a:bodyPr wrap="square" rtlCol="0">
                  <a:spAutoFit/>
                </a:bodyPr>
                <a:lstStyle/>
                <a:p>
                  <a:r>
                    <a:rPr lang="it-IT" b="1" dirty="0">
                      <a:solidFill>
                        <a:schemeClr val="accent6"/>
                      </a:solidFill>
                    </a:rPr>
                    <a:t>Probability</a:t>
                  </a:r>
                  <a:r>
                    <a:rPr lang="it-IT" b="1" dirty="0">
                      <a:solidFill>
                        <a:schemeClr val="accent6"/>
                      </a:solidFill>
                      <a:latin typeface="Gulim"/>
                      <a:ea typeface="Gulim"/>
                    </a:rPr>
                    <a:t> </a:t>
                  </a:r>
                  <a14:m>
                    <m:oMath xmlns:m="http://schemas.openxmlformats.org/officeDocument/2006/math">
                      <m:sSub>
                        <m:sSubPr>
                          <m:ctrlPr>
                            <a:rPr lang="nl-NL" b="1" i="1" dirty="0" smtClean="0">
                              <a:solidFill>
                                <a:schemeClr val="accent6"/>
                              </a:solidFill>
                              <a:latin typeface="Cambria Math" panose="02040503050406030204" pitchFamily="18" charset="0"/>
                              <a:ea typeface="Gulim"/>
                            </a:rPr>
                          </m:ctrlPr>
                        </m:sSubPr>
                        <m:e>
                          <m:r>
                            <a:rPr lang="el-GR" b="1" i="1" dirty="0" smtClean="0">
                              <a:solidFill>
                                <a:schemeClr val="accent6"/>
                              </a:solidFill>
                              <a:latin typeface="Cambria Math"/>
                              <a:ea typeface="Gulim"/>
                            </a:rPr>
                            <m:t>𝜺</m:t>
                          </m:r>
                        </m:e>
                        <m:sub>
                          <m:r>
                            <a:rPr lang="nl-NL" b="1" i="1" dirty="0" smtClean="0">
                              <a:solidFill>
                                <a:schemeClr val="accent6"/>
                              </a:solidFill>
                              <a:latin typeface="Cambria Math"/>
                              <a:ea typeface="Gulim"/>
                            </a:rPr>
                            <m:t>𝟎</m:t>
                          </m:r>
                        </m:sub>
                      </m:sSub>
                    </m:oMath>
                  </a14:m>
                  <a:r>
                    <a:rPr lang="en-US" b="1" dirty="0">
                      <a:solidFill>
                        <a:schemeClr val="accent6"/>
                      </a:solidFill>
                    </a:rPr>
                    <a:t>:  EXPLORE</a:t>
                  </a:r>
                </a:p>
              </p:txBody>
            </p:sp>
          </mc:Choice>
          <mc:Fallback xmlns="">
            <p:sp>
              <p:nvSpPr>
                <p:cNvPr id="98" name="CasellaDiTesto 157">
                  <a:extLst>
                    <a:ext uri="{FF2B5EF4-FFF2-40B4-BE49-F238E27FC236}">
                      <a16:creationId xmlns:a16="http://schemas.microsoft.com/office/drawing/2014/main" id="{1A00C3C6-B1D1-46A5-9DB5-1910F39657FC}"/>
                    </a:ext>
                  </a:extLst>
                </p:cNvPr>
                <p:cNvSpPr txBox="1">
                  <a:spLocks noRot="1" noChangeAspect="1" noMove="1" noResize="1" noEditPoints="1" noAdjustHandles="1" noChangeArrowheads="1" noChangeShapeType="1" noTextEdit="1"/>
                </p:cNvSpPr>
                <p:nvPr/>
              </p:nvSpPr>
              <p:spPr>
                <a:xfrm>
                  <a:off x="936008" y="1043444"/>
                  <a:ext cx="3059928" cy="311522"/>
                </a:xfrm>
                <a:prstGeom prst="rect">
                  <a:avLst/>
                </a:prstGeom>
                <a:blipFill>
                  <a:blip r:embed="rId25"/>
                  <a:stretch>
                    <a:fillRect l="-1345" t="-8333" b="-2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CasellaDiTesto 162">
                  <a:extLst>
                    <a:ext uri="{FF2B5EF4-FFF2-40B4-BE49-F238E27FC236}">
                      <a16:creationId xmlns:a16="http://schemas.microsoft.com/office/drawing/2014/main" id="{2BB3D5F4-2EFE-4812-BDCD-97C4B50BC3D5}"/>
                    </a:ext>
                  </a:extLst>
                </p:cNvPr>
                <p:cNvSpPr txBox="1"/>
                <p:nvPr/>
              </p:nvSpPr>
              <p:spPr>
                <a:xfrm>
                  <a:off x="4644008" y="1043444"/>
                  <a:ext cx="3528392" cy="311522"/>
                </a:xfrm>
                <a:prstGeom prst="rect">
                  <a:avLst/>
                </a:prstGeom>
                <a:noFill/>
              </p:spPr>
              <p:txBody>
                <a:bodyPr wrap="square" rtlCol="0">
                  <a:spAutoFit/>
                </a:bodyPr>
                <a:lstStyle/>
                <a:p>
                  <a:r>
                    <a:rPr lang="it-IT" b="1" dirty="0">
                      <a:solidFill>
                        <a:schemeClr val="accent6"/>
                      </a:solidFill>
                    </a:rPr>
                    <a:t>Probability </a:t>
                  </a:r>
                  <a14:m>
                    <m:oMath xmlns:m="http://schemas.openxmlformats.org/officeDocument/2006/math">
                      <m:r>
                        <a:rPr lang="nl-NL" b="1" i="0" dirty="0" smtClean="0">
                          <a:solidFill>
                            <a:schemeClr val="accent6"/>
                          </a:solidFill>
                          <a:latin typeface="Cambria Math"/>
                          <a:ea typeface="Gulim"/>
                        </a:rPr>
                        <m:t>(</m:t>
                      </m:r>
                      <m:r>
                        <a:rPr lang="it-IT" b="1" i="1" dirty="0" smtClean="0">
                          <a:solidFill>
                            <a:schemeClr val="accent6"/>
                          </a:solidFill>
                          <a:latin typeface="Cambria Math"/>
                          <a:ea typeface="Gulim"/>
                        </a:rPr>
                        <m:t>𝟏</m:t>
                      </m:r>
                      <m:r>
                        <a:rPr lang="it-IT" b="1" i="1" dirty="0" smtClean="0">
                          <a:solidFill>
                            <a:schemeClr val="accent6"/>
                          </a:solidFill>
                          <a:latin typeface="Cambria Math"/>
                          <a:ea typeface="Gulim"/>
                        </a:rPr>
                        <m:t>−</m:t>
                      </m:r>
                      <m:sSub>
                        <m:sSubPr>
                          <m:ctrlPr>
                            <a:rPr lang="nl-NL" b="1" i="1" dirty="0" smtClean="0">
                              <a:solidFill>
                                <a:schemeClr val="accent6"/>
                              </a:solidFill>
                              <a:latin typeface="Cambria Math" panose="02040503050406030204" pitchFamily="18" charset="0"/>
                              <a:ea typeface="Gulim"/>
                            </a:rPr>
                          </m:ctrlPr>
                        </m:sSubPr>
                        <m:e>
                          <m:r>
                            <a:rPr lang="el-GR" b="1" i="1" dirty="0" smtClean="0">
                              <a:solidFill>
                                <a:schemeClr val="accent6"/>
                              </a:solidFill>
                              <a:latin typeface="Cambria Math" panose="02040503050406030204" pitchFamily="18" charset="0"/>
                              <a:ea typeface="Gulim"/>
                            </a:rPr>
                            <m:t>𝜺</m:t>
                          </m:r>
                        </m:e>
                        <m:sub>
                          <m:r>
                            <a:rPr lang="nl-NL" b="1" i="1" dirty="0" smtClean="0">
                              <a:solidFill>
                                <a:schemeClr val="accent6"/>
                              </a:solidFill>
                              <a:latin typeface="Cambria Math"/>
                              <a:ea typeface="Gulim"/>
                            </a:rPr>
                            <m:t>𝟎</m:t>
                          </m:r>
                        </m:sub>
                      </m:sSub>
                      <m:r>
                        <a:rPr lang="nl-NL" b="1" i="1" dirty="0" smtClean="0">
                          <a:solidFill>
                            <a:schemeClr val="accent6"/>
                          </a:solidFill>
                          <a:latin typeface="Cambria Math" panose="02040503050406030204" pitchFamily="18" charset="0"/>
                          <a:ea typeface="Gulim"/>
                        </a:rPr>
                        <m:t>)</m:t>
                      </m:r>
                    </m:oMath>
                  </a14:m>
                  <a:r>
                    <a:rPr lang="en-US" b="1" dirty="0">
                      <a:solidFill>
                        <a:schemeClr val="accent6"/>
                      </a:solidFill>
                    </a:rPr>
                    <a:t>:  EXPLOIT</a:t>
                  </a:r>
                </a:p>
              </p:txBody>
            </p:sp>
          </mc:Choice>
          <mc:Fallback xmlns="">
            <p:sp>
              <p:nvSpPr>
                <p:cNvPr id="144" name="CasellaDiTesto 162">
                  <a:extLst>
                    <a:ext uri="{FF2B5EF4-FFF2-40B4-BE49-F238E27FC236}">
                      <a16:creationId xmlns:a16="http://schemas.microsoft.com/office/drawing/2014/main" id="{1408C2E4-26DD-429A-B380-1F13CEFC1188}"/>
                    </a:ext>
                  </a:extLst>
                </p:cNvPr>
                <p:cNvSpPr txBox="1">
                  <a:spLocks noRot="1" noChangeAspect="1" noMove="1" noResize="1" noEditPoints="1" noAdjustHandles="1" noChangeArrowheads="1" noChangeShapeType="1" noTextEdit="1"/>
                </p:cNvSpPr>
                <p:nvPr/>
              </p:nvSpPr>
              <p:spPr>
                <a:xfrm>
                  <a:off x="4644008" y="1043444"/>
                  <a:ext cx="3528392" cy="311522"/>
                </a:xfrm>
                <a:prstGeom prst="rect">
                  <a:avLst/>
                </a:prstGeom>
                <a:blipFill>
                  <a:blip r:embed="rId26"/>
                  <a:stretch>
                    <a:fillRect l="-1166" t="-10000" b="-2666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59" name="Rectangle 158">
                <a:extLst>
                  <a:ext uri="{FF2B5EF4-FFF2-40B4-BE49-F238E27FC236}">
                    <a16:creationId xmlns:a16="http://schemas.microsoft.com/office/drawing/2014/main" id="{575557AD-DD84-4CE3-AC07-3CC022089CBD}"/>
                  </a:ext>
                </a:extLst>
              </p:cNvPr>
              <p:cNvSpPr/>
              <p:nvPr/>
            </p:nvSpPr>
            <p:spPr>
              <a:xfrm>
                <a:off x="6583138" y="2119320"/>
                <a:ext cx="1889935" cy="523220"/>
              </a:xfrm>
              <a:prstGeom prst="rect">
                <a:avLst/>
              </a:prstGeom>
            </p:spPr>
            <p:txBody>
              <a:bodyPr wrap="square">
                <a:spAutoFit/>
              </a:bodyPr>
              <a:lstStyle/>
              <a:p>
                <a:pPr algn="ctr"/>
                <a:r>
                  <a:rPr lang="en-US" sz="2800" dirty="0">
                    <a:solidFill>
                      <a:schemeClr val="accent6"/>
                    </a:solidFill>
                  </a:rPr>
                  <a:t>⟨</a:t>
                </a:r>
                <a14:m>
                  <m:oMath xmlns:m="http://schemas.openxmlformats.org/officeDocument/2006/math">
                    <m:sSub>
                      <m:sSubPr>
                        <m:ctrlPr>
                          <a:rPr lang="en-US" sz="2800" b="0" i="1" smtClean="0">
                            <a:solidFill>
                              <a:schemeClr val="accent6"/>
                            </a:solidFill>
                            <a:latin typeface="Cambria Math" panose="02040503050406030204" pitchFamily="18" charset="0"/>
                          </a:rPr>
                        </m:ctrlPr>
                      </m:sSubPr>
                      <m:e>
                        <m:r>
                          <a:rPr lang="en-US" sz="2800" b="0" i="1" smtClean="0">
                            <a:solidFill>
                              <a:schemeClr val="accent6"/>
                            </a:solidFill>
                            <a:latin typeface="Cambria Math" panose="02040503050406030204" pitchFamily="18" charset="0"/>
                          </a:rPr>
                          <m:t>𝑃</m:t>
                        </m:r>
                      </m:e>
                      <m:sub>
                        <m:r>
                          <a:rPr lang="en-US" sz="2800" b="0" i="1" smtClean="0">
                            <a:solidFill>
                              <a:schemeClr val="accent6"/>
                            </a:solidFill>
                            <a:latin typeface="Cambria Math" panose="02040503050406030204" pitchFamily="18" charset="0"/>
                          </a:rPr>
                          <m:t>1</m:t>
                        </m:r>
                      </m:sub>
                    </m:sSub>
                    <m:r>
                      <a:rPr lang="en-US" sz="2800" b="0" i="1" smtClean="0">
                        <a:solidFill>
                          <a:schemeClr val="accent6"/>
                        </a:solidFill>
                        <a:latin typeface="Cambria Math" panose="02040503050406030204" pitchFamily="18" charset="0"/>
                      </a:rPr>
                      <m:t>,</m:t>
                    </m:r>
                    <m:sSub>
                      <m:sSubPr>
                        <m:ctrlPr>
                          <a:rPr lang="en-US" sz="2800" b="0" i="1" smtClean="0">
                            <a:solidFill>
                              <a:schemeClr val="accent6"/>
                            </a:solidFill>
                            <a:latin typeface="Cambria Math" panose="02040503050406030204" pitchFamily="18" charset="0"/>
                          </a:rPr>
                        </m:ctrlPr>
                      </m:sSubPr>
                      <m:e>
                        <m:r>
                          <a:rPr lang="en-US" sz="2800" b="0" i="1" smtClean="0">
                            <a:solidFill>
                              <a:schemeClr val="accent6"/>
                            </a:solidFill>
                            <a:latin typeface="Cambria Math" panose="02040503050406030204" pitchFamily="18" charset="0"/>
                          </a:rPr>
                          <m:t>𝑃</m:t>
                        </m:r>
                      </m:e>
                      <m:sub>
                        <m:r>
                          <a:rPr lang="en-US" sz="2800" b="0" i="1" smtClean="0">
                            <a:solidFill>
                              <a:schemeClr val="accent6"/>
                            </a:solidFill>
                            <a:latin typeface="Cambria Math" panose="02040503050406030204" pitchFamily="18" charset="0"/>
                          </a:rPr>
                          <m:t>2</m:t>
                        </m:r>
                      </m:sub>
                    </m:sSub>
                    <m:r>
                      <a:rPr lang="en-US" sz="2800" b="0" i="1" smtClean="0">
                        <a:solidFill>
                          <a:schemeClr val="accent6"/>
                        </a:solidFill>
                        <a:latin typeface="Cambria Math" panose="02040503050406030204" pitchFamily="18" charset="0"/>
                      </a:rPr>
                      <m:t>,</m:t>
                    </m:r>
                    <m:sSub>
                      <m:sSubPr>
                        <m:ctrlPr>
                          <a:rPr lang="en-US" sz="2800" b="0" i="1" smtClean="0">
                            <a:solidFill>
                              <a:schemeClr val="accent6"/>
                            </a:solidFill>
                            <a:latin typeface="Cambria Math" panose="02040503050406030204" pitchFamily="18" charset="0"/>
                          </a:rPr>
                        </m:ctrlPr>
                      </m:sSubPr>
                      <m:e>
                        <m:r>
                          <a:rPr lang="en-US" sz="2800" b="0" i="1" smtClean="0">
                            <a:solidFill>
                              <a:schemeClr val="accent6"/>
                            </a:solidFill>
                            <a:latin typeface="Cambria Math" panose="02040503050406030204" pitchFamily="18" charset="0"/>
                          </a:rPr>
                          <m:t>𝑃</m:t>
                        </m:r>
                      </m:e>
                      <m:sub>
                        <m:r>
                          <a:rPr lang="en-US" sz="2800" b="0" i="1" smtClean="0">
                            <a:solidFill>
                              <a:schemeClr val="accent6"/>
                            </a:solidFill>
                            <a:latin typeface="Cambria Math" panose="02040503050406030204" pitchFamily="18" charset="0"/>
                          </a:rPr>
                          <m:t>3</m:t>
                        </m:r>
                      </m:sub>
                    </m:sSub>
                  </m:oMath>
                </a14:m>
                <a:r>
                  <a:rPr lang="en-US" sz="2800" dirty="0">
                    <a:solidFill>
                      <a:schemeClr val="accent6"/>
                    </a:solidFill>
                  </a:rPr>
                  <a:t>⟩</a:t>
                </a:r>
              </a:p>
            </p:txBody>
          </p:sp>
        </mc:Choice>
        <mc:Fallback xmlns="">
          <p:sp>
            <p:nvSpPr>
              <p:cNvPr id="159" name="Rectangle 158">
                <a:extLst>
                  <a:ext uri="{FF2B5EF4-FFF2-40B4-BE49-F238E27FC236}">
                    <a16:creationId xmlns:a16="http://schemas.microsoft.com/office/drawing/2014/main" id="{575557AD-DD84-4CE3-AC07-3CC022089CBD}"/>
                  </a:ext>
                </a:extLst>
              </p:cNvPr>
              <p:cNvSpPr>
                <a:spLocks noRot="1" noChangeAspect="1" noMove="1" noResize="1" noEditPoints="1" noAdjustHandles="1" noChangeArrowheads="1" noChangeShapeType="1" noTextEdit="1"/>
              </p:cNvSpPr>
              <p:nvPr/>
            </p:nvSpPr>
            <p:spPr>
              <a:xfrm>
                <a:off x="6583138" y="2119320"/>
                <a:ext cx="1889935" cy="523220"/>
              </a:xfrm>
              <a:prstGeom prst="rect">
                <a:avLst/>
              </a:prstGeom>
              <a:blipFill>
                <a:blip r:embed="rId27"/>
                <a:stretch>
                  <a:fillRect l="-2903" t="-12941" r="-2258" b="-32941"/>
                </a:stretch>
              </a:blipFill>
            </p:spPr>
            <p:txBody>
              <a:bodyPr/>
              <a:lstStyle/>
              <a:p>
                <a:r>
                  <a:rPr lang="en-GB">
                    <a:noFill/>
                  </a:rPr>
                  <a:t> </a:t>
                </a:r>
              </a:p>
            </p:txBody>
          </p:sp>
        </mc:Fallback>
      </mc:AlternateContent>
      <p:pic>
        <p:nvPicPr>
          <p:cNvPr id="160" name="Graphic 159" descr="Branching diagram">
            <a:extLst>
              <a:ext uri="{FF2B5EF4-FFF2-40B4-BE49-F238E27FC236}">
                <a16:creationId xmlns:a16="http://schemas.microsoft.com/office/drawing/2014/main" id="{04A57EA3-E55D-4198-9270-2094DD5EBCF6}"/>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b="36613"/>
          <a:stretch/>
        </p:blipFill>
        <p:spPr>
          <a:xfrm>
            <a:off x="7083797" y="2938242"/>
            <a:ext cx="720674" cy="456818"/>
          </a:xfrm>
          <a:prstGeom prst="rect">
            <a:avLst/>
          </a:prstGeom>
        </p:spPr>
      </p:pic>
      <p:pic>
        <p:nvPicPr>
          <p:cNvPr id="161" name="Graphic 160" descr="Branching diagram">
            <a:extLst>
              <a:ext uri="{FF2B5EF4-FFF2-40B4-BE49-F238E27FC236}">
                <a16:creationId xmlns:a16="http://schemas.microsoft.com/office/drawing/2014/main" id="{376B8B78-75E2-4811-AE73-AA67EFE5B8A4}"/>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b="36613"/>
          <a:stretch/>
        </p:blipFill>
        <p:spPr>
          <a:xfrm>
            <a:off x="2027626" y="2052119"/>
            <a:ext cx="720674" cy="456818"/>
          </a:xfrm>
          <a:prstGeom prst="rect">
            <a:avLst/>
          </a:prstGeom>
        </p:spPr>
      </p:pic>
      <p:pic>
        <p:nvPicPr>
          <p:cNvPr id="162" name="Graphic 161" descr="Branching diagram">
            <a:extLst>
              <a:ext uri="{FF2B5EF4-FFF2-40B4-BE49-F238E27FC236}">
                <a16:creationId xmlns:a16="http://schemas.microsoft.com/office/drawing/2014/main" id="{10D995FC-1FCF-4ED5-A1AB-4291E25A255A}"/>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b="36613"/>
          <a:stretch/>
        </p:blipFill>
        <p:spPr>
          <a:xfrm>
            <a:off x="2023406" y="3325729"/>
            <a:ext cx="720674" cy="456818"/>
          </a:xfrm>
          <a:prstGeom prst="rect">
            <a:avLst/>
          </a:prstGeom>
        </p:spPr>
      </p:pic>
      <p:pic>
        <p:nvPicPr>
          <p:cNvPr id="163" name="Graphic 162" descr="Branching diagram">
            <a:extLst>
              <a:ext uri="{FF2B5EF4-FFF2-40B4-BE49-F238E27FC236}">
                <a16:creationId xmlns:a16="http://schemas.microsoft.com/office/drawing/2014/main" id="{3185F496-DE21-4F85-A8B2-90766F738929}"/>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b="36613"/>
          <a:stretch/>
        </p:blipFill>
        <p:spPr>
          <a:xfrm>
            <a:off x="2023406" y="4616058"/>
            <a:ext cx="720674" cy="456818"/>
          </a:xfrm>
          <a:prstGeom prst="rect">
            <a:avLst/>
          </a:prstGeom>
        </p:spPr>
      </p:pic>
      <p:pic>
        <p:nvPicPr>
          <p:cNvPr id="164" name="Graphic 163" descr="Flowchart">
            <a:extLst>
              <a:ext uri="{FF2B5EF4-FFF2-40B4-BE49-F238E27FC236}">
                <a16:creationId xmlns:a16="http://schemas.microsoft.com/office/drawing/2014/main" id="{F9A54775-7C1B-4192-8568-A59D3E319E51}"/>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923846" y="208598"/>
            <a:ext cx="914400" cy="914400"/>
          </a:xfrm>
          <a:prstGeom prst="rect">
            <a:avLst/>
          </a:prstGeom>
        </p:spPr>
      </p:pic>
      <p:sp>
        <p:nvSpPr>
          <p:cNvPr id="165" name="TextBox 164">
            <a:extLst>
              <a:ext uri="{FF2B5EF4-FFF2-40B4-BE49-F238E27FC236}">
                <a16:creationId xmlns:a16="http://schemas.microsoft.com/office/drawing/2014/main" id="{8787EF3B-68A6-48D8-9059-0E75E034B27E}"/>
              </a:ext>
            </a:extLst>
          </p:cNvPr>
          <p:cNvSpPr txBox="1"/>
          <p:nvPr/>
        </p:nvSpPr>
        <p:spPr>
          <a:xfrm>
            <a:off x="106168" y="6375866"/>
            <a:ext cx="557878" cy="369332"/>
          </a:xfrm>
          <a:prstGeom prst="rect">
            <a:avLst/>
          </a:prstGeom>
          <a:noFill/>
        </p:spPr>
        <p:txBody>
          <a:bodyPr wrap="square" rtlCol="0">
            <a:spAutoFit/>
          </a:bodyPr>
          <a:lstStyle/>
          <a:p>
            <a:r>
              <a:rPr lang="en-GB" dirty="0"/>
              <a:t>21</a:t>
            </a:r>
          </a:p>
        </p:txBody>
      </p:sp>
    </p:spTree>
    <p:extLst>
      <p:ext uri="{BB962C8B-B14F-4D97-AF65-F5344CB8AC3E}">
        <p14:creationId xmlns:p14="http://schemas.microsoft.com/office/powerpoint/2010/main" val="206643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altLang="ko-KR" dirty="0">
                <a:ln w="0">
                  <a:solidFill>
                    <a:sysClr val="windowText" lastClr="000000"/>
                  </a:solidFill>
                </a:ln>
                <a:solidFill>
                  <a:srgbClr val="C00000"/>
                </a:solidFill>
                <a:effectLst>
                  <a:outerShdw blurRad="38100" dist="25400" dir="5400000" algn="ctr" rotWithShape="0">
                    <a:srgbClr val="6E747A">
                      <a:alpha val="43000"/>
                    </a:srgbClr>
                  </a:outerShdw>
                </a:effectLst>
              </a:rPr>
              <a:t>Genetic Algorithm</a:t>
            </a:r>
            <a:endParaRPr lang="ko-KR" altLang="en-US" dirty="0">
              <a:ln w="0">
                <a:solidFill>
                  <a:sysClr val="windowText" lastClr="000000"/>
                </a:solidFill>
              </a:ln>
              <a:solidFill>
                <a:srgbClr val="C00000"/>
              </a:solidFill>
              <a:effectLst>
                <a:outerShdw blurRad="38100" dist="25400" dir="5400000" algn="ctr" rotWithShape="0">
                  <a:srgbClr val="6E747A">
                    <a:alpha val="43000"/>
                  </a:srgbClr>
                </a:outerShdw>
              </a:effectLst>
            </a:endParaRPr>
          </a:p>
        </p:txBody>
      </p:sp>
      <p:grpSp>
        <p:nvGrpSpPr>
          <p:cNvPr id="79" name="Group 78">
            <a:extLst>
              <a:ext uri="{FF2B5EF4-FFF2-40B4-BE49-F238E27FC236}">
                <a16:creationId xmlns:a16="http://schemas.microsoft.com/office/drawing/2014/main" id="{3981C69A-E6BA-402A-A9A1-9F8D94C9F9EB}"/>
              </a:ext>
            </a:extLst>
          </p:cNvPr>
          <p:cNvGrpSpPr/>
          <p:nvPr/>
        </p:nvGrpSpPr>
        <p:grpSpPr>
          <a:xfrm>
            <a:off x="402936" y="1537087"/>
            <a:ext cx="9213365" cy="3879402"/>
            <a:chOff x="529093" y="851550"/>
            <a:chExt cx="9213365" cy="3879402"/>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2BFD8121-7837-4497-8C71-BAEDB0F9047D}"/>
                    </a:ext>
                  </a:extLst>
                </p:cNvPr>
                <p:cNvSpPr txBox="1"/>
                <p:nvPr/>
              </p:nvSpPr>
              <p:spPr>
                <a:xfrm>
                  <a:off x="754074" y="2648256"/>
                  <a:ext cx="1440000" cy="368012"/>
                </a:xfrm>
                <a:prstGeom prst="rect">
                  <a:avLst/>
                </a:prstGeom>
                <a:solidFill>
                  <a:srgbClr val="F67B72"/>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1</m:t>
                          </m:r>
                          <m:r>
                            <a:rPr lang="en-US" sz="1600" i="1">
                              <a:solidFill>
                                <a:schemeClr val="accent6"/>
                              </a:solidFill>
                              <a:latin typeface="Cambria Math" panose="02040503050406030204" pitchFamily="18" charset="0"/>
                            </a:rPr>
                            <m:t>,2</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2</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3</m:t>
                          </m:r>
                          <m:r>
                            <a:rPr lang="en-US" sz="1600" i="1">
                              <a:solidFill>
                                <a:schemeClr val="accent6"/>
                              </a:solidFill>
                              <a:latin typeface="Cambria Math" panose="02040503050406030204" pitchFamily="18" charset="0"/>
                            </a:rPr>
                            <m:t>,1</m:t>
                          </m:r>
                        </m:sub>
                      </m:sSub>
                    </m:oMath>
                  </a14:m>
                  <a:r>
                    <a:rPr lang="en-US" sz="1600" dirty="0">
                      <a:solidFill>
                        <a:schemeClr val="accent6"/>
                      </a:solidFill>
                    </a:rPr>
                    <a:t>⟩</a:t>
                  </a:r>
                </a:p>
              </p:txBody>
            </p:sp>
          </mc:Choice>
          <mc:Fallback xmlns="">
            <p:sp>
              <p:nvSpPr>
                <p:cNvPr id="34" name="TextBox 33">
                  <a:extLst>
                    <a:ext uri="{FF2B5EF4-FFF2-40B4-BE49-F238E27FC236}">
                      <a16:creationId xmlns:a16="http://schemas.microsoft.com/office/drawing/2014/main" id="{D8CD943B-EE89-45B4-8B54-B44666C4CBC2}"/>
                    </a:ext>
                  </a:extLst>
                </p:cNvPr>
                <p:cNvSpPr txBox="1">
                  <a:spLocks noRot="1" noChangeAspect="1" noMove="1" noResize="1" noEditPoints="1" noAdjustHandles="1" noChangeArrowheads="1" noChangeShapeType="1" noTextEdit="1"/>
                </p:cNvSpPr>
                <p:nvPr/>
              </p:nvSpPr>
              <p:spPr>
                <a:xfrm>
                  <a:off x="754074" y="2648256"/>
                  <a:ext cx="1440000" cy="368012"/>
                </a:xfrm>
                <a:prstGeom prst="rect">
                  <a:avLst/>
                </a:prstGeom>
                <a:blipFill>
                  <a:blip r:embed="rId3"/>
                  <a:stretch>
                    <a:fillRect t="-3333" r="-2119"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BCA9883-8BCD-456C-A9CA-030FFCE9424F}"/>
                    </a:ext>
                  </a:extLst>
                </p:cNvPr>
                <p:cNvSpPr txBox="1"/>
                <p:nvPr/>
              </p:nvSpPr>
              <p:spPr>
                <a:xfrm>
                  <a:off x="754074" y="1784031"/>
                  <a:ext cx="1440000" cy="368012"/>
                </a:xfrm>
                <a:prstGeom prst="rect">
                  <a:avLst/>
                </a:prstGeom>
                <a:solidFill>
                  <a:srgbClr val="4ADC6D"/>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1</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2</m:t>
                          </m:r>
                          <m:r>
                            <a:rPr lang="en-US" sz="1600" i="1">
                              <a:solidFill>
                                <a:schemeClr val="accent6"/>
                              </a:solidFill>
                              <a:latin typeface="Cambria Math" panose="02040503050406030204" pitchFamily="18" charset="0"/>
                            </a:rPr>
                            <m:t>,2</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3</m:t>
                          </m:r>
                          <m:r>
                            <a:rPr lang="en-US" sz="1600" i="1">
                              <a:solidFill>
                                <a:schemeClr val="accent6"/>
                              </a:solidFill>
                              <a:latin typeface="Cambria Math" panose="02040503050406030204" pitchFamily="18" charset="0"/>
                            </a:rPr>
                            <m:t>,1</m:t>
                          </m:r>
                        </m:sub>
                      </m:sSub>
                    </m:oMath>
                  </a14:m>
                  <a:r>
                    <a:rPr lang="en-US" sz="1600" dirty="0">
                      <a:solidFill>
                        <a:schemeClr val="accent6"/>
                      </a:solidFill>
                    </a:rPr>
                    <a:t>⟩</a:t>
                  </a:r>
                </a:p>
              </p:txBody>
            </p:sp>
          </mc:Choice>
          <mc:Fallback xmlns="">
            <p:sp>
              <p:nvSpPr>
                <p:cNvPr id="35" name="TextBox 34">
                  <a:extLst>
                    <a:ext uri="{FF2B5EF4-FFF2-40B4-BE49-F238E27FC236}">
                      <a16:creationId xmlns:a16="http://schemas.microsoft.com/office/drawing/2014/main" id="{B9DF4D29-018B-4681-A327-A07AD2ADBBB9}"/>
                    </a:ext>
                  </a:extLst>
                </p:cNvPr>
                <p:cNvSpPr txBox="1">
                  <a:spLocks noRot="1" noChangeAspect="1" noMove="1" noResize="1" noEditPoints="1" noAdjustHandles="1" noChangeArrowheads="1" noChangeShapeType="1" noTextEdit="1"/>
                </p:cNvSpPr>
                <p:nvPr/>
              </p:nvSpPr>
              <p:spPr>
                <a:xfrm>
                  <a:off x="754074" y="1784031"/>
                  <a:ext cx="1440000" cy="368012"/>
                </a:xfrm>
                <a:prstGeom prst="rect">
                  <a:avLst/>
                </a:prstGeom>
                <a:blipFill>
                  <a:blip r:embed="rId4"/>
                  <a:stretch>
                    <a:fillRect t="-3333" r="-2119"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D4A8BAC-9693-4791-B703-33F8665D14FE}"/>
                    </a:ext>
                  </a:extLst>
                </p:cNvPr>
                <p:cNvSpPr txBox="1"/>
                <p:nvPr/>
              </p:nvSpPr>
              <p:spPr>
                <a:xfrm>
                  <a:off x="754074" y="2216207"/>
                  <a:ext cx="1440000" cy="368012"/>
                </a:xfrm>
                <a:prstGeom prst="rect">
                  <a:avLst/>
                </a:prstGeom>
                <a:solidFill>
                  <a:srgbClr val="D3F28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1</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2</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3</m:t>
                          </m:r>
                          <m:r>
                            <a:rPr lang="en-US" sz="1600" i="1">
                              <a:solidFill>
                                <a:schemeClr val="accent6"/>
                              </a:solidFill>
                              <a:latin typeface="Cambria Math" panose="02040503050406030204" pitchFamily="18" charset="0"/>
                            </a:rPr>
                            <m:t>,2</m:t>
                          </m:r>
                        </m:sub>
                      </m:sSub>
                    </m:oMath>
                  </a14:m>
                  <a:r>
                    <a:rPr lang="en-US" sz="1600" dirty="0">
                      <a:solidFill>
                        <a:schemeClr val="accent6"/>
                      </a:solidFill>
                    </a:rPr>
                    <a:t>⟩</a:t>
                  </a:r>
                </a:p>
              </p:txBody>
            </p:sp>
          </mc:Choice>
          <mc:Fallback xmlns="">
            <p:sp>
              <p:nvSpPr>
                <p:cNvPr id="36" name="TextBox 35">
                  <a:extLst>
                    <a:ext uri="{FF2B5EF4-FFF2-40B4-BE49-F238E27FC236}">
                      <a16:creationId xmlns:a16="http://schemas.microsoft.com/office/drawing/2014/main" id="{3171A79A-2CE2-4025-BD00-35B210B9D0A9}"/>
                    </a:ext>
                  </a:extLst>
                </p:cNvPr>
                <p:cNvSpPr txBox="1">
                  <a:spLocks noRot="1" noChangeAspect="1" noMove="1" noResize="1" noEditPoints="1" noAdjustHandles="1" noChangeArrowheads="1" noChangeShapeType="1" noTextEdit="1"/>
                </p:cNvSpPr>
                <p:nvPr/>
              </p:nvSpPr>
              <p:spPr>
                <a:xfrm>
                  <a:off x="754074" y="2216207"/>
                  <a:ext cx="1440000" cy="368012"/>
                </a:xfrm>
                <a:prstGeom prst="rect">
                  <a:avLst/>
                </a:prstGeom>
                <a:blipFill>
                  <a:blip r:embed="rId5"/>
                  <a:stretch>
                    <a:fillRect t="-3333" r="-2119"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80C70EF-0C42-4DB5-ABD3-75961DC9326C}"/>
                    </a:ext>
                  </a:extLst>
                </p:cNvPr>
                <p:cNvSpPr txBox="1"/>
                <p:nvPr/>
              </p:nvSpPr>
              <p:spPr>
                <a:xfrm>
                  <a:off x="754074" y="1344225"/>
                  <a:ext cx="1440000" cy="368013"/>
                </a:xfrm>
                <a:prstGeom prst="rect">
                  <a:avLst/>
                </a:prstGeom>
                <a:solidFill>
                  <a:srgbClr val="F2947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1</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2</m:t>
                          </m:r>
                          <m:r>
                            <a:rPr lang="en-US" sz="1600" i="1">
                              <a:solidFill>
                                <a:schemeClr val="accent6"/>
                              </a:solidFill>
                              <a:latin typeface="Cambria Math" panose="02040503050406030204" pitchFamily="18" charset="0"/>
                            </a:rPr>
                            <m:t>,1</m:t>
                          </m:r>
                        </m:sub>
                      </m:sSub>
                      <m:r>
                        <a:rPr lang="nl-NL" sz="1600" i="1">
                          <a:solidFill>
                            <a:schemeClr val="accent6"/>
                          </a:solidFill>
                          <a:latin typeface="Cambria Math"/>
                        </a:rPr>
                        <m:t>,</m:t>
                      </m:r>
                      <m:sSub>
                        <m:sSubPr>
                          <m:ctrlPr>
                            <a:rPr lang="nl-NL" sz="1600" i="1">
                              <a:solidFill>
                                <a:schemeClr val="accent6"/>
                              </a:solidFill>
                              <a:latin typeface="Cambria Math" panose="02040503050406030204" pitchFamily="18" charset="0"/>
                            </a:rPr>
                          </m:ctrlPr>
                        </m:sSubPr>
                        <m:e>
                          <m:r>
                            <a:rPr lang="nl-NL" sz="1600" i="1">
                              <a:solidFill>
                                <a:schemeClr val="accent6"/>
                              </a:solidFill>
                              <a:latin typeface="Cambria Math"/>
                            </a:rPr>
                            <m:t>𝑣</m:t>
                          </m:r>
                        </m:e>
                        <m:sub>
                          <m:r>
                            <a:rPr lang="nl-NL" sz="1600" i="1">
                              <a:solidFill>
                                <a:schemeClr val="accent6"/>
                              </a:solidFill>
                              <a:latin typeface="Cambria Math"/>
                            </a:rPr>
                            <m:t>3</m:t>
                          </m:r>
                          <m:r>
                            <a:rPr lang="en-US" sz="1600" i="1">
                              <a:solidFill>
                                <a:schemeClr val="accent6"/>
                              </a:solidFill>
                              <a:latin typeface="Cambria Math" panose="02040503050406030204" pitchFamily="18" charset="0"/>
                            </a:rPr>
                            <m:t>,1</m:t>
                          </m:r>
                        </m:sub>
                      </m:sSub>
                    </m:oMath>
                  </a14:m>
                  <a:r>
                    <a:rPr lang="en-US" sz="1600" dirty="0">
                      <a:solidFill>
                        <a:schemeClr val="accent6"/>
                      </a:solidFill>
                    </a:rPr>
                    <a:t>⟩</a:t>
                  </a:r>
                </a:p>
              </p:txBody>
            </p:sp>
          </mc:Choice>
          <mc:Fallback xmlns="">
            <p:sp>
              <p:nvSpPr>
                <p:cNvPr id="37" name="TextBox 36">
                  <a:extLst>
                    <a:ext uri="{FF2B5EF4-FFF2-40B4-BE49-F238E27FC236}">
                      <a16:creationId xmlns:a16="http://schemas.microsoft.com/office/drawing/2014/main" id="{7B873596-AF66-4242-8695-7375A4C29CB5}"/>
                    </a:ext>
                  </a:extLst>
                </p:cNvPr>
                <p:cNvSpPr txBox="1">
                  <a:spLocks noRot="1" noChangeAspect="1" noMove="1" noResize="1" noEditPoints="1" noAdjustHandles="1" noChangeArrowheads="1" noChangeShapeType="1" noTextEdit="1"/>
                </p:cNvSpPr>
                <p:nvPr/>
              </p:nvSpPr>
              <p:spPr>
                <a:xfrm>
                  <a:off x="754074" y="1344225"/>
                  <a:ext cx="1440000" cy="368013"/>
                </a:xfrm>
                <a:prstGeom prst="rect">
                  <a:avLst/>
                </a:prstGeom>
                <a:blipFill>
                  <a:blip r:embed="rId6"/>
                  <a:stretch>
                    <a:fillRect t="-3333" r="-2119"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19F765DC-19C7-4D4E-A33A-5B2EE615B7BF}"/>
                    </a:ext>
                  </a:extLst>
                </p:cNvPr>
                <p:cNvSpPr txBox="1"/>
                <p:nvPr/>
              </p:nvSpPr>
              <p:spPr>
                <a:xfrm>
                  <a:off x="529093" y="851550"/>
                  <a:ext cx="2179173" cy="338554"/>
                </a:xfrm>
                <a:prstGeom prst="rect">
                  <a:avLst/>
                </a:prstGeom>
                <a:noFill/>
              </p:spPr>
              <p:txBody>
                <a:bodyPr wrap="square" rtlCol="0">
                  <a:spAutoFit/>
                </a:bodyPr>
                <a:lstStyle/>
                <a:p>
                  <a:r>
                    <a:rPr lang="en-GB" sz="1600" dirty="0">
                      <a:solidFill>
                        <a:schemeClr val="accent6"/>
                      </a:solidFill>
                    </a:rPr>
                    <a:t>Population of size </a:t>
                  </a:r>
                  <a14:m>
                    <m:oMath xmlns:m="http://schemas.openxmlformats.org/officeDocument/2006/math">
                      <m:r>
                        <m:rPr>
                          <m:sty m:val="p"/>
                        </m:rPr>
                        <a:rPr lang="el-GR" sz="1600" i="1" smtClean="0">
                          <a:solidFill>
                            <a:schemeClr val="accent6"/>
                          </a:solidFill>
                          <a:latin typeface="Cambria Math" panose="02040503050406030204" pitchFamily="18" charset="0"/>
                        </a:rPr>
                        <m:t>λ</m:t>
                      </m:r>
                    </m:oMath>
                  </a14:m>
                  <a:endParaRPr lang="en-US" sz="1600" dirty="0">
                    <a:solidFill>
                      <a:schemeClr val="accent6"/>
                    </a:solidFill>
                  </a:endParaRPr>
                </a:p>
              </p:txBody>
            </p:sp>
          </mc:Choice>
          <mc:Fallback xmlns="">
            <p:sp>
              <p:nvSpPr>
                <p:cNvPr id="43" name="TextBox 42">
                  <a:extLst>
                    <a:ext uri="{FF2B5EF4-FFF2-40B4-BE49-F238E27FC236}">
                      <a16:creationId xmlns:a16="http://schemas.microsoft.com/office/drawing/2014/main" id="{9AA9D605-F637-437D-A17C-7BB6519EB629}"/>
                    </a:ext>
                  </a:extLst>
                </p:cNvPr>
                <p:cNvSpPr txBox="1">
                  <a:spLocks noRot="1" noChangeAspect="1" noMove="1" noResize="1" noEditPoints="1" noAdjustHandles="1" noChangeArrowheads="1" noChangeShapeType="1" noTextEdit="1"/>
                </p:cNvSpPr>
                <p:nvPr/>
              </p:nvSpPr>
              <p:spPr>
                <a:xfrm>
                  <a:off x="529093" y="851550"/>
                  <a:ext cx="2179173" cy="338554"/>
                </a:xfrm>
                <a:prstGeom prst="rect">
                  <a:avLst/>
                </a:prstGeom>
                <a:blipFill>
                  <a:blip r:embed="rId7"/>
                  <a:stretch>
                    <a:fillRect l="-1397" t="-5357" b="-21429"/>
                  </a:stretch>
                </a:blipFill>
              </p:spPr>
              <p:txBody>
                <a:bodyPr/>
                <a:lstStyle/>
                <a:p>
                  <a:r>
                    <a:rPr lang="en-GB">
                      <a:noFill/>
                    </a:rPr>
                    <a:t> </a:t>
                  </a:r>
                </a:p>
              </p:txBody>
            </p:sp>
          </mc:Fallback>
        </mc:AlternateContent>
        <p:sp>
          <p:nvSpPr>
            <p:cNvPr id="85" name="Rectangle 84">
              <a:extLst>
                <a:ext uri="{FF2B5EF4-FFF2-40B4-BE49-F238E27FC236}">
                  <a16:creationId xmlns:a16="http://schemas.microsoft.com/office/drawing/2014/main" id="{0FEC4814-EAE1-476E-B16A-7B3B01A4BC33}"/>
                </a:ext>
              </a:extLst>
            </p:cNvPr>
            <p:cNvSpPr/>
            <p:nvPr/>
          </p:nvSpPr>
          <p:spPr>
            <a:xfrm>
              <a:off x="632497" y="1244136"/>
              <a:ext cx="1748856" cy="20162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86" name="Straight Arrow Connector 85">
              <a:extLst>
                <a:ext uri="{FF2B5EF4-FFF2-40B4-BE49-F238E27FC236}">
                  <a16:creationId xmlns:a16="http://schemas.microsoft.com/office/drawing/2014/main" id="{488D8A37-F9B4-4281-8297-971C81A3E8EA}"/>
                </a:ext>
              </a:extLst>
            </p:cNvPr>
            <p:cNvCxnSpPr>
              <a:cxnSpLocks/>
              <a:stCxn id="85" idx="3"/>
              <a:endCxn id="171" idx="1"/>
            </p:cNvCxnSpPr>
            <p:nvPr/>
          </p:nvCxnSpPr>
          <p:spPr>
            <a:xfrm>
              <a:off x="2381353" y="2252248"/>
              <a:ext cx="1316755" cy="16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1DCF3F1-F41F-4342-B1D7-CAB19F5F3D65}"/>
                </a:ext>
              </a:extLst>
            </p:cNvPr>
            <p:cNvGrpSpPr/>
            <p:nvPr/>
          </p:nvGrpSpPr>
          <p:grpSpPr>
            <a:xfrm>
              <a:off x="3698108" y="1305370"/>
              <a:ext cx="1599141" cy="1460038"/>
              <a:chOff x="3345254" y="1041962"/>
              <a:chExt cx="1599141" cy="1460038"/>
            </a:xfrm>
          </p:grpSpPr>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73857C84-9D88-4E30-BA6C-B3280B1665CB}"/>
                      </a:ext>
                    </a:extLst>
                  </p:cNvPr>
                  <p:cNvSpPr txBox="1"/>
                  <p:nvPr/>
                </p:nvSpPr>
                <p:spPr>
                  <a:xfrm>
                    <a:off x="3376132" y="1041962"/>
                    <a:ext cx="1568263" cy="338554"/>
                  </a:xfrm>
                  <a:prstGeom prst="rect">
                    <a:avLst/>
                  </a:prstGeom>
                  <a:noFill/>
                </p:spPr>
                <p:txBody>
                  <a:bodyPr wrap="square" rtlCol="0">
                    <a:spAutoFit/>
                  </a:bodyPr>
                  <a:lstStyle/>
                  <a:p>
                    <a:pPr algn="just"/>
                    <a:r>
                      <a:rPr lang="en-GB" sz="1600" dirty="0">
                        <a:solidFill>
                          <a:schemeClr val="accent6"/>
                        </a:solidFill>
                      </a:rPr>
                      <a:t>Elite of size </a:t>
                    </a:r>
                    <a14:m>
                      <m:oMath xmlns:m="http://schemas.openxmlformats.org/officeDocument/2006/math">
                        <m:r>
                          <m:rPr>
                            <m:sty m:val="p"/>
                          </m:rPr>
                          <a:rPr lang="el-GR" sz="1600" i="1" smtClean="0">
                            <a:solidFill>
                              <a:schemeClr val="accent6"/>
                            </a:solidFill>
                            <a:latin typeface="Cambria Math" panose="02040503050406030204" pitchFamily="18" charset="0"/>
                          </a:rPr>
                          <m:t>μ</m:t>
                        </m:r>
                      </m:oMath>
                    </a14:m>
                    <a:endParaRPr lang="en-US" sz="1600" dirty="0">
                      <a:solidFill>
                        <a:schemeClr val="accent6"/>
                      </a:solidFill>
                    </a:endParaRPr>
                  </a:p>
                </p:txBody>
              </p:sp>
            </mc:Choice>
            <mc:Fallback xmlns="">
              <p:sp>
                <p:nvSpPr>
                  <p:cNvPr id="54" name="TextBox 53">
                    <a:extLst>
                      <a:ext uri="{FF2B5EF4-FFF2-40B4-BE49-F238E27FC236}">
                        <a16:creationId xmlns:a16="http://schemas.microsoft.com/office/drawing/2014/main" id="{3E1DC673-E309-46F4-BFAA-CB9F0FF74280}"/>
                      </a:ext>
                    </a:extLst>
                  </p:cNvPr>
                  <p:cNvSpPr txBox="1">
                    <a:spLocks noRot="1" noChangeAspect="1" noMove="1" noResize="1" noEditPoints="1" noAdjustHandles="1" noChangeArrowheads="1" noChangeShapeType="1" noTextEdit="1"/>
                  </p:cNvSpPr>
                  <p:nvPr/>
                </p:nvSpPr>
                <p:spPr>
                  <a:xfrm>
                    <a:off x="3376132" y="1041962"/>
                    <a:ext cx="1568263" cy="338554"/>
                  </a:xfrm>
                  <a:prstGeom prst="rect">
                    <a:avLst/>
                  </a:prstGeom>
                  <a:blipFill>
                    <a:blip r:embed="rId8"/>
                    <a:stretch>
                      <a:fillRect l="-1946" t="-5455" b="-23636"/>
                    </a:stretch>
                  </a:blipFill>
                </p:spPr>
                <p:txBody>
                  <a:bodyPr/>
                  <a:lstStyle/>
                  <a:p>
                    <a:r>
                      <a:rPr lang="en-GB">
                        <a:noFill/>
                      </a:rPr>
                      <a:t> </a:t>
                    </a:r>
                  </a:p>
                </p:txBody>
              </p:sp>
            </mc:Fallback>
          </mc:AlternateContent>
          <p:grpSp>
            <p:nvGrpSpPr>
              <p:cNvPr id="168" name="Group 167">
                <a:extLst>
                  <a:ext uri="{FF2B5EF4-FFF2-40B4-BE49-F238E27FC236}">
                    <a16:creationId xmlns:a16="http://schemas.microsoft.com/office/drawing/2014/main" id="{9981762D-E0A6-4E32-83E4-8398678FB5F7}"/>
                  </a:ext>
                </a:extLst>
              </p:cNvPr>
              <p:cNvGrpSpPr/>
              <p:nvPr/>
            </p:nvGrpSpPr>
            <p:grpSpPr>
              <a:xfrm>
                <a:off x="3345254" y="1476000"/>
                <a:ext cx="1568263" cy="1026000"/>
                <a:chOff x="4670538" y="1476898"/>
                <a:chExt cx="1568263" cy="1026000"/>
              </a:xfrm>
            </p:grpSpPr>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E6AC4851-EF8B-4C1B-A7B3-4860938B27C8}"/>
                        </a:ext>
                      </a:extLst>
                    </p:cNvPr>
                    <p:cNvSpPr txBox="1"/>
                    <p:nvPr/>
                  </p:nvSpPr>
                  <p:spPr>
                    <a:xfrm>
                      <a:off x="4731564" y="1579273"/>
                      <a:ext cx="1440000" cy="362022"/>
                    </a:xfrm>
                    <a:prstGeom prst="rect">
                      <a:avLst/>
                    </a:prstGeom>
                    <a:solidFill>
                      <a:srgbClr val="4ADC6D"/>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1</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2</m:t>
                              </m:r>
                              <m:r>
                                <a:rPr lang="en-US" sz="1600" b="0" i="1" smtClean="0">
                                  <a:solidFill>
                                    <a:schemeClr val="accent6"/>
                                  </a:solidFill>
                                  <a:latin typeface="Cambria Math" panose="02040503050406030204" pitchFamily="18" charset="0"/>
                                </a:rPr>
                                <m:t>,2</m:t>
                              </m:r>
                            </m:sub>
                          </m:sSub>
                          <m:r>
                            <a:rPr lang="nl-NL" sz="1600" b="0" i="1" smtClean="0">
                              <a:solidFill>
                                <a:schemeClr val="accent6"/>
                              </a:solidFill>
                              <a:latin typeface="Cambria Math"/>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3</m:t>
                              </m:r>
                              <m:r>
                                <a:rPr lang="en-US" sz="1600" b="0" i="1" smtClean="0">
                                  <a:solidFill>
                                    <a:schemeClr val="accent6"/>
                                  </a:solidFill>
                                  <a:latin typeface="Cambria Math" panose="02040503050406030204" pitchFamily="18" charset="0"/>
                                </a:rPr>
                                <m:t>,1</m:t>
                              </m:r>
                            </m:sub>
                          </m:sSub>
                        </m:oMath>
                      </a14:m>
                      <a:r>
                        <a:rPr lang="en-US" sz="1600" dirty="0">
                          <a:solidFill>
                            <a:schemeClr val="accent6"/>
                          </a:solidFill>
                        </a:rPr>
                        <a:t>⟩</a:t>
                      </a:r>
                    </a:p>
                  </p:txBody>
                </p:sp>
              </mc:Choice>
              <mc:Fallback xmlns="">
                <p:sp>
                  <p:nvSpPr>
                    <p:cNvPr id="56" name="TextBox 55">
                      <a:extLst>
                        <a:ext uri="{FF2B5EF4-FFF2-40B4-BE49-F238E27FC236}">
                          <a16:creationId xmlns:a16="http://schemas.microsoft.com/office/drawing/2014/main" id="{E7F0FCC1-09AB-44CE-AE49-3B0145EDB0A0}"/>
                        </a:ext>
                      </a:extLst>
                    </p:cNvPr>
                    <p:cNvSpPr txBox="1">
                      <a:spLocks noRot="1" noChangeAspect="1" noMove="1" noResize="1" noEditPoints="1" noAdjustHandles="1" noChangeArrowheads="1" noChangeShapeType="1" noTextEdit="1"/>
                    </p:cNvSpPr>
                    <p:nvPr/>
                  </p:nvSpPr>
                  <p:spPr>
                    <a:xfrm>
                      <a:off x="4731564" y="1579273"/>
                      <a:ext cx="1440000" cy="362022"/>
                    </a:xfrm>
                    <a:prstGeom prst="rect">
                      <a:avLst/>
                    </a:prstGeom>
                    <a:blipFill>
                      <a:blip r:embed="rId9"/>
                      <a:stretch>
                        <a:fillRect t="-5085" r="-2119" b="-152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D75F1E50-8610-41EB-9448-4010ED9D3D16}"/>
                        </a:ext>
                      </a:extLst>
                    </p:cNvPr>
                    <p:cNvSpPr txBox="1"/>
                    <p:nvPr/>
                  </p:nvSpPr>
                  <p:spPr>
                    <a:xfrm>
                      <a:off x="4731564" y="2011706"/>
                      <a:ext cx="1440000" cy="361509"/>
                    </a:xfrm>
                    <a:prstGeom prst="rect">
                      <a:avLst/>
                    </a:prstGeom>
                    <a:solidFill>
                      <a:srgbClr val="D3F28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1</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2</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b="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3</m:t>
                              </m:r>
                              <m:r>
                                <a:rPr lang="en-US" sz="1600" b="0" i="1" smtClean="0">
                                  <a:solidFill>
                                    <a:schemeClr val="accent6"/>
                                  </a:solidFill>
                                  <a:latin typeface="Cambria Math" panose="02040503050406030204" pitchFamily="18" charset="0"/>
                                </a:rPr>
                                <m:t>,2</m:t>
                              </m:r>
                            </m:sub>
                          </m:sSub>
                        </m:oMath>
                      </a14:m>
                      <a:r>
                        <a:rPr lang="en-US" sz="1600" dirty="0">
                          <a:solidFill>
                            <a:schemeClr val="accent6"/>
                          </a:solidFill>
                        </a:rPr>
                        <a:t>⟩</a:t>
                      </a:r>
                    </a:p>
                  </p:txBody>
                </p:sp>
              </mc:Choice>
              <mc:Fallback xmlns="">
                <p:sp>
                  <p:nvSpPr>
                    <p:cNvPr id="57" name="TextBox 56">
                      <a:extLst>
                        <a:ext uri="{FF2B5EF4-FFF2-40B4-BE49-F238E27FC236}">
                          <a16:creationId xmlns:a16="http://schemas.microsoft.com/office/drawing/2014/main" id="{C6C655CC-3AF2-495A-9CB5-46DD4E348560}"/>
                        </a:ext>
                      </a:extLst>
                    </p:cNvPr>
                    <p:cNvSpPr txBox="1">
                      <a:spLocks noRot="1" noChangeAspect="1" noMove="1" noResize="1" noEditPoints="1" noAdjustHandles="1" noChangeArrowheads="1" noChangeShapeType="1" noTextEdit="1"/>
                    </p:cNvSpPr>
                    <p:nvPr/>
                  </p:nvSpPr>
                  <p:spPr>
                    <a:xfrm>
                      <a:off x="4731564" y="2011706"/>
                      <a:ext cx="1440000" cy="361509"/>
                    </a:xfrm>
                    <a:prstGeom prst="rect">
                      <a:avLst/>
                    </a:prstGeom>
                    <a:blipFill>
                      <a:blip r:embed="rId10"/>
                      <a:stretch>
                        <a:fillRect t="-5085" r="-2119" b="-15254"/>
                      </a:stretch>
                    </a:blipFill>
                  </p:spPr>
                  <p:txBody>
                    <a:bodyPr/>
                    <a:lstStyle/>
                    <a:p>
                      <a:r>
                        <a:rPr lang="en-GB">
                          <a:noFill/>
                        </a:rPr>
                        <a:t> </a:t>
                      </a:r>
                    </a:p>
                  </p:txBody>
                </p:sp>
              </mc:Fallback>
            </mc:AlternateContent>
            <p:sp>
              <p:nvSpPr>
                <p:cNvPr id="171" name="Rectangle 170">
                  <a:extLst>
                    <a:ext uri="{FF2B5EF4-FFF2-40B4-BE49-F238E27FC236}">
                      <a16:creationId xmlns:a16="http://schemas.microsoft.com/office/drawing/2014/main" id="{4012B69D-9C7A-41BA-9221-7C5193A48C27}"/>
                    </a:ext>
                  </a:extLst>
                </p:cNvPr>
                <p:cNvSpPr/>
                <p:nvPr/>
              </p:nvSpPr>
              <p:spPr>
                <a:xfrm>
                  <a:off x="4670538" y="1476898"/>
                  <a:ext cx="1568263" cy="1026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grpSp>
          <p:nvGrpSpPr>
            <p:cNvPr id="88" name="Group 87">
              <a:extLst>
                <a:ext uri="{FF2B5EF4-FFF2-40B4-BE49-F238E27FC236}">
                  <a16:creationId xmlns:a16="http://schemas.microsoft.com/office/drawing/2014/main" id="{B569DF16-3261-4E76-8075-E55AA482B37E}"/>
                </a:ext>
              </a:extLst>
            </p:cNvPr>
            <p:cNvGrpSpPr/>
            <p:nvPr/>
          </p:nvGrpSpPr>
          <p:grpSpPr>
            <a:xfrm>
              <a:off x="6344021" y="938880"/>
              <a:ext cx="2867891" cy="2204046"/>
              <a:chOff x="-446568" y="675472"/>
              <a:chExt cx="2867891" cy="2204046"/>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F8168F1-EA75-49D5-B389-A33AAAEE7833}"/>
                      </a:ext>
                    </a:extLst>
                  </p:cNvPr>
                  <p:cNvSpPr txBox="1"/>
                  <p:nvPr/>
                </p:nvSpPr>
                <p:spPr>
                  <a:xfrm>
                    <a:off x="287421" y="2426984"/>
                    <a:ext cx="1512000" cy="348930"/>
                  </a:xfrm>
                  <a:prstGeom prst="rect">
                    <a:avLst/>
                  </a:prstGeom>
                  <a:solidFill>
                    <a:srgbClr val="F8CD78"/>
                  </a:solidFill>
                </p:spPr>
                <p:txBody>
                  <a:bodyPr wrap="square" rtlCol="0" anchor="ctr">
                    <a:noAutofit/>
                  </a:bodyPr>
                  <a:lstStyle/>
                  <a:p>
                    <a:pPr algn="ctr"/>
                    <a14:m>
                      <m:oMath xmlns:m="http://schemas.openxmlformats.org/officeDocument/2006/math">
                        <m:r>
                          <m:rPr>
                            <m:nor/>
                          </m:rPr>
                          <a:rPr lang="en-US" sz="1600" b="1" dirty="0" smtClean="0">
                            <a:solidFill>
                              <a:schemeClr val="accent6"/>
                            </a:solidFill>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𝟏</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𝟏</m:t>
                            </m:r>
                          </m:sub>
                        </m:sSub>
                        <m:r>
                          <a:rPr lang="nl-NL" sz="1600" b="1" i="1" smtClean="0">
                            <a:solidFill>
                              <a:schemeClr val="accent6"/>
                            </a:solidFill>
                            <a:latin typeface="Cambria Math"/>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𝟐</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𝟐</m:t>
                            </m:r>
                          </m:sub>
                        </m:sSub>
                        <m:r>
                          <a:rPr lang="nl-NL" sz="1600" b="1" i="1" smtClean="0">
                            <a:solidFill>
                              <a:schemeClr val="accent6"/>
                            </a:solidFill>
                            <a:latin typeface="Cambria Math"/>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𝟑</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𝟐</m:t>
                            </m:r>
                          </m:sub>
                        </m:sSub>
                      </m:oMath>
                    </a14:m>
                    <a:r>
                      <a:rPr lang="en-US" sz="1600" b="1" dirty="0">
                        <a:solidFill>
                          <a:schemeClr val="accent6"/>
                        </a:solidFill>
                      </a:rPr>
                      <a:t>⟩</a:t>
                    </a:r>
                  </a:p>
                </p:txBody>
              </p:sp>
            </mc:Choice>
            <mc:Fallback xmlns="">
              <p:sp>
                <p:nvSpPr>
                  <p:cNvPr id="60" name="TextBox 59">
                    <a:extLst>
                      <a:ext uri="{FF2B5EF4-FFF2-40B4-BE49-F238E27FC236}">
                        <a16:creationId xmlns:a16="http://schemas.microsoft.com/office/drawing/2014/main" id="{9DBB559C-D2F1-4ED0-9F2C-D7955C77B8B7}"/>
                      </a:ext>
                    </a:extLst>
                  </p:cNvPr>
                  <p:cNvSpPr txBox="1">
                    <a:spLocks noRot="1" noChangeAspect="1" noMove="1" noResize="1" noEditPoints="1" noAdjustHandles="1" noChangeArrowheads="1" noChangeShapeType="1" noTextEdit="1"/>
                  </p:cNvSpPr>
                  <p:nvPr/>
                </p:nvSpPr>
                <p:spPr>
                  <a:xfrm>
                    <a:off x="287421" y="2426984"/>
                    <a:ext cx="1512000" cy="348930"/>
                  </a:xfrm>
                  <a:prstGeom prst="rect">
                    <a:avLst/>
                  </a:prstGeom>
                  <a:blipFill>
                    <a:blip r:embed="rId11"/>
                    <a:stretch>
                      <a:fillRect t="-7018" r="-2016" b="-175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914D648E-3779-4090-8E43-C0D8C64CC521}"/>
                      </a:ext>
                    </a:extLst>
                  </p:cNvPr>
                  <p:cNvSpPr txBox="1"/>
                  <p:nvPr/>
                </p:nvSpPr>
                <p:spPr>
                  <a:xfrm>
                    <a:off x="287421" y="1534381"/>
                    <a:ext cx="1512000" cy="349326"/>
                  </a:xfrm>
                  <a:prstGeom prst="rect">
                    <a:avLst/>
                  </a:prstGeom>
                  <a:solidFill>
                    <a:srgbClr val="4ADC6D"/>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1</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2</m:t>
                            </m:r>
                            <m:r>
                              <a:rPr lang="en-US" sz="1600" b="0" i="1" smtClean="0">
                                <a:solidFill>
                                  <a:schemeClr val="accent6"/>
                                </a:solidFill>
                                <a:latin typeface="Cambria Math" panose="02040503050406030204" pitchFamily="18" charset="0"/>
                              </a:rPr>
                              <m:t>,2</m:t>
                            </m:r>
                          </m:sub>
                        </m:sSub>
                        <m:r>
                          <a:rPr lang="nl-NL" sz="1600" b="0" i="1" smtClean="0">
                            <a:solidFill>
                              <a:schemeClr val="accent6"/>
                            </a:solidFill>
                            <a:latin typeface="Cambria Math"/>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3</m:t>
                            </m:r>
                            <m:r>
                              <a:rPr lang="en-US" sz="1600" b="0" i="1" smtClean="0">
                                <a:solidFill>
                                  <a:schemeClr val="accent6"/>
                                </a:solidFill>
                                <a:latin typeface="Cambria Math" panose="02040503050406030204" pitchFamily="18" charset="0"/>
                              </a:rPr>
                              <m:t>,1</m:t>
                            </m:r>
                          </m:sub>
                        </m:sSub>
                      </m:oMath>
                    </a14:m>
                    <a:r>
                      <a:rPr lang="en-US" sz="1600" dirty="0">
                        <a:solidFill>
                          <a:schemeClr val="accent6"/>
                        </a:solidFill>
                      </a:rPr>
                      <a:t>⟩</a:t>
                    </a:r>
                  </a:p>
                </p:txBody>
              </p:sp>
            </mc:Choice>
            <mc:Fallback xmlns="">
              <p:sp>
                <p:nvSpPr>
                  <p:cNvPr id="61" name="TextBox 60">
                    <a:extLst>
                      <a:ext uri="{FF2B5EF4-FFF2-40B4-BE49-F238E27FC236}">
                        <a16:creationId xmlns:a16="http://schemas.microsoft.com/office/drawing/2014/main" id="{AC079C62-BAB3-4D0E-82C4-CF961E658666}"/>
                      </a:ext>
                    </a:extLst>
                  </p:cNvPr>
                  <p:cNvSpPr txBox="1">
                    <a:spLocks noRot="1" noChangeAspect="1" noMove="1" noResize="1" noEditPoints="1" noAdjustHandles="1" noChangeArrowheads="1" noChangeShapeType="1" noTextEdit="1"/>
                  </p:cNvSpPr>
                  <p:nvPr/>
                </p:nvSpPr>
                <p:spPr>
                  <a:xfrm>
                    <a:off x="287421" y="1534381"/>
                    <a:ext cx="1512000" cy="349326"/>
                  </a:xfrm>
                  <a:prstGeom prst="rect">
                    <a:avLst/>
                  </a:prstGeom>
                  <a:blipFill>
                    <a:blip r:embed="rId12"/>
                    <a:stretch>
                      <a:fillRect t="-5172" b="-172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A3B4F73E-3FFD-4B54-96FF-5425DA6B0EB5}"/>
                      </a:ext>
                    </a:extLst>
                  </p:cNvPr>
                  <p:cNvSpPr txBox="1"/>
                  <p:nvPr/>
                </p:nvSpPr>
                <p:spPr>
                  <a:xfrm>
                    <a:off x="287421" y="1989477"/>
                    <a:ext cx="1512000" cy="348930"/>
                  </a:xfrm>
                  <a:prstGeom prst="rect">
                    <a:avLst/>
                  </a:prstGeom>
                  <a:solidFill>
                    <a:srgbClr val="D3F28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1</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2</m:t>
                            </m:r>
                            <m:r>
                              <a:rPr lang="en-US" sz="1600" b="0" i="1" smtClean="0">
                                <a:solidFill>
                                  <a:schemeClr val="accent6"/>
                                </a:solidFill>
                                <a:latin typeface="Cambria Math" panose="02040503050406030204" pitchFamily="18" charset="0"/>
                              </a:rPr>
                              <m:t>,1</m:t>
                            </m:r>
                          </m:sub>
                        </m:sSub>
                        <m:r>
                          <a:rPr lang="nl-NL" sz="1600" b="0" i="1" smtClean="0">
                            <a:solidFill>
                              <a:schemeClr val="accent6"/>
                            </a:solidFill>
                            <a:latin typeface="Cambria Math"/>
                          </a:rPr>
                          <m:t>,</m:t>
                        </m:r>
                        <m:sSub>
                          <m:sSubPr>
                            <m:ctrlPr>
                              <a:rPr lang="nl-NL" sz="1600" i="1" smtClean="0">
                                <a:solidFill>
                                  <a:schemeClr val="accent6"/>
                                </a:solidFill>
                                <a:latin typeface="Cambria Math" panose="02040503050406030204" pitchFamily="18" charset="0"/>
                              </a:rPr>
                            </m:ctrlPr>
                          </m:sSubPr>
                          <m:e>
                            <m:r>
                              <a:rPr lang="nl-NL" sz="1600" b="0" i="1" smtClean="0">
                                <a:solidFill>
                                  <a:schemeClr val="accent6"/>
                                </a:solidFill>
                                <a:latin typeface="Cambria Math"/>
                              </a:rPr>
                              <m:t>𝑣</m:t>
                            </m:r>
                          </m:e>
                          <m:sub>
                            <m:r>
                              <a:rPr lang="nl-NL" sz="1600" b="0" i="1" smtClean="0">
                                <a:solidFill>
                                  <a:schemeClr val="accent6"/>
                                </a:solidFill>
                                <a:latin typeface="Cambria Math"/>
                              </a:rPr>
                              <m:t>3</m:t>
                            </m:r>
                            <m:r>
                              <a:rPr lang="en-US" sz="1600" b="0" i="1" smtClean="0">
                                <a:solidFill>
                                  <a:schemeClr val="accent6"/>
                                </a:solidFill>
                                <a:latin typeface="Cambria Math" panose="02040503050406030204" pitchFamily="18" charset="0"/>
                              </a:rPr>
                              <m:t>,2</m:t>
                            </m:r>
                          </m:sub>
                        </m:sSub>
                      </m:oMath>
                    </a14:m>
                    <a:r>
                      <a:rPr lang="en-US" sz="1600" dirty="0">
                        <a:solidFill>
                          <a:schemeClr val="accent6"/>
                        </a:solidFill>
                      </a:rPr>
                      <a:t>⟩</a:t>
                    </a:r>
                  </a:p>
                </p:txBody>
              </p:sp>
            </mc:Choice>
            <mc:Fallback xmlns="">
              <p:sp>
                <p:nvSpPr>
                  <p:cNvPr id="62" name="TextBox 61">
                    <a:extLst>
                      <a:ext uri="{FF2B5EF4-FFF2-40B4-BE49-F238E27FC236}">
                        <a16:creationId xmlns:a16="http://schemas.microsoft.com/office/drawing/2014/main" id="{CE0C6B09-A4E9-4E8D-B1A2-83DF54622CA0}"/>
                      </a:ext>
                    </a:extLst>
                  </p:cNvPr>
                  <p:cNvSpPr txBox="1">
                    <a:spLocks noRot="1" noChangeAspect="1" noMove="1" noResize="1" noEditPoints="1" noAdjustHandles="1" noChangeArrowheads="1" noChangeShapeType="1" noTextEdit="1"/>
                  </p:cNvSpPr>
                  <p:nvPr/>
                </p:nvSpPr>
                <p:spPr>
                  <a:xfrm>
                    <a:off x="287421" y="1989477"/>
                    <a:ext cx="1512000" cy="348930"/>
                  </a:xfrm>
                  <a:prstGeom prst="rect">
                    <a:avLst/>
                  </a:prstGeom>
                  <a:blipFill>
                    <a:blip r:embed="rId13"/>
                    <a:stretch>
                      <a:fillRect t="-7018" b="-175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301EB80-B88A-4523-8EEB-420F7F43BB9A}"/>
                      </a:ext>
                    </a:extLst>
                  </p:cNvPr>
                  <p:cNvSpPr txBox="1"/>
                  <p:nvPr/>
                </p:nvSpPr>
                <p:spPr>
                  <a:xfrm>
                    <a:off x="287421" y="1183910"/>
                    <a:ext cx="1512000" cy="307777"/>
                  </a:xfrm>
                  <a:prstGeom prst="rect">
                    <a:avLst/>
                  </a:prstGeom>
                  <a:solidFill>
                    <a:schemeClr val="accent1">
                      <a:lumMod val="75000"/>
                    </a:schemeClr>
                  </a:solidFill>
                </p:spPr>
                <p:txBody>
                  <a:bodyPr wrap="square" rtlCol="0" anchor="ctr">
                    <a:noAutofit/>
                  </a:bodyPr>
                  <a:lstStyle/>
                  <a:p>
                    <a:pPr algn="ctr"/>
                    <a14:m>
                      <m:oMath xmlns:m="http://schemas.openxmlformats.org/officeDocument/2006/math">
                        <m:r>
                          <m:rPr>
                            <m:nor/>
                          </m:rPr>
                          <a:rPr lang="en-US" sz="1600" b="1" dirty="0" smtClean="0">
                            <a:solidFill>
                              <a:schemeClr val="accent6"/>
                            </a:solidFill>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𝟏</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𝟐</m:t>
                            </m:r>
                          </m:sub>
                        </m:sSub>
                        <m:r>
                          <a:rPr lang="nl-NL" sz="1600" b="1" i="1" smtClean="0">
                            <a:solidFill>
                              <a:schemeClr val="accent6"/>
                            </a:solidFill>
                            <a:latin typeface="Cambria Math"/>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𝟐</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𝟐</m:t>
                            </m:r>
                          </m:sub>
                        </m:sSub>
                        <m:r>
                          <a:rPr lang="nl-NL" sz="1600" b="1" i="1" smtClean="0">
                            <a:solidFill>
                              <a:schemeClr val="accent6"/>
                            </a:solidFill>
                            <a:latin typeface="Cambria Math"/>
                          </a:rPr>
                          <m:t>,</m:t>
                        </m:r>
                        <m:sSub>
                          <m:sSubPr>
                            <m:ctrlPr>
                              <a:rPr lang="nl-NL" sz="1600" b="1" i="1" smtClean="0">
                                <a:solidFill>
                                  <a:schemeClr val="accent6"/>
                                </a:solidFill>
                                <a:latin typeface="Cambria Math" panose="02040503050406030204" pitchFamily="18" charset="0"/>
                              </a:rPr>
                            </m:ctrlPr>
                          </m:sSubPr>
                          <m:e>
                            <m:r>
                              <a:rPr lang="nl-NL" sz="1600" b="1" i="1" smtClean="0">
                                <a:solidFill>
                                  <a:schemeClr val="accent6"/>
                                </a:solidFill>
                                <a:latin typeface="Cambria Math"/>
                              </a:rPr>
                              <m:t>𝒗</m:t>
                            </m:r>
                          </m:e>
                          <m:sub>
                            <m:r>
                              <a:rPr lang="nl-NL" sz="1600" b="1" i="1" smtClean="0">
                                <a:solidFill>
                                  <a:schemeClr val="accent6"/>
                                </a:solidFill>
                                <a:latin typeface="Cambria Math"/>
                              </a:rPr>
                              <m:t>𝟑</m:t>
                            </m:r>
                            <m:r>
                              <a:rPr lang="en-US" sz="1600" b="1" i="1" smtClean="0">
                                <a:solidFill>
                                  <a:schemeClr val="accent6"/>
                                </a:solidFill>
                                <a:latin typeface="Cambria Math" panose="02040503050406030204" pitchFamily="18" charset="0"/>
                              </a:rPr>
                              <m:t>,</m:t>
                            </m:r>
                            <m:r>
                              <a:rPr lang="en-US" sz="1600" b="1" i="1" smtClean="0">
                                <a:solidFill>
                                  <a:schemeClr val="accent6"/>
                                </a:solidFill>
                                <a:latin typeface="Cambria Math" panose="02040503050406030204" pitchFamily="18" charset="0"/>
                              </a:rPr>
                              <m:t>𝟏</m:t>
                            </m:r>
                          </m:sub>
                        </m:sSub>
                      </m:oMath>
                    </a14:m>
                    <a:r>
                      <a:rPr lang="en-US" sz="1600" b="1" dirty="0">
                        <a:solidFill>
                          <a:schemeClr val="accent6"/>
                        </a:solidFill>
                      </a:rPr>
                      <a:t>⟩</a:t>
                    </a:r>
                  </a:p>
                </p:txBody>
              </p:sp>
            </mc:Choice>
            <mc:Fallback xmlns="">
              <p:sp>
                <p:nvSpPr>
                  <p:cNvPr id="63" name="TextBox 62">
                    <a:extLst>
                      <a:ext uri="{FF2B5EF4-FFF2-40B4-BE49-F238E27FC236}">
                        <a16:creationId xmlns:a16="http://schemas.microsoft.com/office/drawing/2014/main" id="{CC4ECBDF-17F3-4949-9DF8-1B6E2ADC12BE}"/>
                      </a:ext>
                    </a:extLst>
                  </p:cNvPr>
                  <p:cNvSpPr txBox="1">
                    <a:spLocks noRot="1" noChangeAspect="1" noMove="1" noResize="1" noEditPoints="1" noAdjustHandles="1" noChangeArrowheads="1" noChangeShapeType="1" noTextEdit="1"/>
                  </p:cNvSpPr>
                  <p:nvPr/>
                </p:nvSpPr>
                <p:spPr>
                  <a:xfrm>
                    <a:off x="287421" y="1183910"/>
                    <a:ext cx="1512000" cy="307777"/>
                  </a:xfrm>
                  <a:prstGeom prst="rect">
                    <a:avLst/>
                  </a:prstGeom>
                  <a:blipFill>
                    <a:blip r:embed="rId14"/>
                    <a:stretch>
                      <a:fillRect t="-14000" r="-2016" b="-2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5AC9FF05-B9C2-4F4F-A1C7-012410EDED83}"/>
                      </a:ext>
                    </a:extLst>
                  </p:cNvPr>
                  <p:cNvSpPr txBox="1"/>
                  <p:nvPr/>
                </p:nvSpPr>
                <p:spPr>
                  <a:xfrm>
                    <a:off x="-446568" y="675472"/>
                    <a:ext cx="2867891" cy="338554"/>
                  </a:xfrm>
                  <a:prstGeom prst="rect">
                    <a:avLst/>
                  </a:prstGeom>
                  <a:noFill/>
                </p:spPr>
                <p:txBody>
                  <a:bodyPr wrap="square" rtlCol="0">
                    <a:spAutoFit/>
                  </a:bodyPr>
                  <a:lstStyle/>
                  <a:p>
                    <a:pPr algn="ctr"/>
                    <a:r>
                      <a:rPr lang="en-GB" sz="1600" dirty="0">
                        <a:solidFill>
                          <a:schemeClr val="accent6"/>
                        </a:solidFill>
                      </a:rPr>
                      <a:t>New population of size </a:t>
                    </a:r>
                    <a14:m>
                      <m:oMath xmlns:m="http://schemas.openxmlformats.org/officeDocument/2006/math">
                        <m:r>
                          <m:rPr>
                            <m:sty m:val="p"/>
                          </m:rPr>
                          <a:rPr lang="el-GR" sz="1600" i="1" smtClean="0">
                            <a:solidFill>
                              <a:schemeClr val="accent6"/>
                            </a:solidFill>
                            <a:latin typeface="Cambria Math" panose="02040503050406030204" pitchFamily="18" charset="0"/>
                          </a:rPr>
                          <m:t>λ</m:t>
                        </m:r>
                      </m:oMath>
                    </a14:m>
                    <a:endParaRPr lang="en-US" sz="1600" dirty="0">
                      <a:solidFill>
                        <a:schemeClr val="accent6"/>
                      </a:solidFill>
                    </a:endParaRPr>
                  </a:p>
                </p:txBody>
              </p:sp>
            </mc:Choice>
            <mc:Fallback xmlns="">
              <p:sp>
                <p:nvSpPr>
                  <p:cNvPr id="64" name="TextBox 63">
                    <a:extLst>
                      <a:ext uri="{FF2B5EF4-FFF2-40B4-BE49-F238E27FC236}">
                        <a16:creationId xmlns:a16="http://schemas.microsoft.com/office/drawing/2014/main" id="{09A1A276-7F11-4BEF-BABD-BB7AF4A163DB}"/>
                      </a:ext>
                    </a:extLst>
                  </p:cNvPr>
                  <p:cNvSpPr txBox="1">
                    <a:spLocks noRot="1" noChangeAspect="1" noMove="1" noResize="1" noEditPoints="1" noAdjustHandles="1" noChangeArrowheads="1" noChangeShapeType="1" noTextEdit="1"/>
                  </p:cNvSpPr>
                  <p:nvPr/>
                </p:nvSpPr>
                <p:spPr>
                  <a:xfrm>
                    <a:off x="-446568" y="675472"/>
                    <a:ext cx="2867891" cy="338554"/>
                  </a:xfrm>
                  <a:prstGeom prst="rect">
                    <a:avLst/>
                  </a:prstGeom>
                  <a:blipFill>
                    <a:blip r:embed="rId15"/>
                    <a:stretch>
                      <a:fillRect t="-5357" b="-21429"/>
                    </a:stretch>
                  </a:blipFill>
                </p:spPr>
                <p:txBody>
                  <a:bodyPr/>
                  <a:lstStyle/>
                  <a:p>
                    <a:r>
                      <a:rPr lang="en-GB">
                        <a:noFill/>
                      </a:rPr>
                      <a:t> </a:t>
                    </a:r>
                  </a:p>
                </p:txBody>
              </p:sp>
            </mc:Fallback>
          </mc:AlternateContent>
          <p:sp>
            <p:nvSpPr>
              <p:cNvPr id="166" name="Rectangle 165">
                <a:extLst>
                  <a:ext uri="{FF2B5EF4-FFF2-40B4-BE49-F238E27FC236}">
                    <a16:creationId xmlns:a16="http://schemas.microsoft.com/office/drawing/2014/main" id="{F73E6B5E-D6CE-4E5A-A37A-C41F337FFE75}"/>
                  </a:ext>
                </a:extLst>
              </p:cNvPr>
              <p:cNvSpPr/>
              <p:nvPr/>
            </p:nvSpPr>
            <p:spPr>
              <a:xfrm>
                <a:off x="195158" y="1096016"/>
                <a:ext cx="1712159" cy="17835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cxnSp>
          <p:nvCxnSpPr>
            <p:cNvPr id="89" name="Straight Arrow Connector 88">
              <a:extLst>
                <a:ext uri="{FF2B5EF4-FFF2-40B4-BE49-F238E27FC236}">
                  <a16:creationId xmlns:a16="http://schemas.microsoft.com/office/drawing/2014/main" id="{A7F6E27E-58C7-4746-BD7D-F8443A40014E}"/>
                </a:ext>
              </a:extLst>
            </p:cNvPr>
            <p:cNvCxnSpPr>
              <a:cxnSpLocks/>
              <a:stCxn id="171" idx="3"/>
              <a:endCxn id="166" idx="1"/>
            </p:cNvCxnSpPr>
            <p:nvPr/>
          </p:nvCxnSpPr>
          <p:spPr>
            <a:xfrm flipV="1">
              <a:off x="5266371" y="2251175"/>
              <a:ext cx="1719376" cy="12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2A1EFC1D-2C1B-41A7-8B8B-61D79ACE7AA0}"/>
                </a:ext>
              </a:extLst>
            </p:cNvPr>
            <p:cNvGrpSpPr/>
            <p:nvPr/>
          </p:nvGrpSpPr>
          <p:grpSpPr>
            <a:xfrm>
              <a:off x="4105946" y="2243408"/>
              <a:ext cx="4536000" cy="1987593"/>
              <a:chOff x="3760040" y="2055853"/>
              <a:chExt cx="4536000" cy="1987593"/>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178F1095-BAF1-4596-978B-AA64DFE1A5E6}"/>
                      </a:ext>
                    </a:extLst>
                  </p:cNvPr>
                  <p:cNvSpPr txBox="1"/>
                  <p:nvPr/>
                </p:nvSpPr>
                <p:spPr>
                  <a:xfrm>
                    <a:off x="3760040" y="3212449"/>
                    <a:ext cx="4536000" cy="830997"/>
                  </a:xfrm>
                  <a:prstGeom prst="rect">
                    <a:avLst/>
                  </a:prstGeom>
                  <a:noFill/>
                </p:spPr>
                <p:txBody>
                  <a:bodyPr wrap="square" rtlCol="0">
                    <a:spAutoFit/>
                  </a:bodyPr>
                  <a:lstStyle/>
                  <a:p>
                    <a:pPr algn="just"/>
                    <a:r>
                      <a:rPr lang="en-GB" sz="1600" dirty="0">
                        <a:solidFill>
                          <a:schemeClr val="accent6"/>
                        </a:solidFill>
                      </a:rPr>
                      <a:t>3. Generate </a:t>
                    </a:r>
                    <a14:m>
                      <m:oMath xmlns:m="http://schemas.openxmlformats.org/officeDocument/2006/math">
                        <m:r>
                          <a:rPr lang="en-GB" sz="1600" i="1">
                            <a:solidFill>
                              <a:schemeClr val="accent6"/>
                            </a:solidFill>
                            <a:latin typeface="Cambria Math" panose="02040503050406030204" pitchFamily="18" charset="0"/>
                          </a:rPr>
                          <m:t>(</m:t>
                        </m:r>
                        <m:r>
                          <m:rPr>
                            <m:sty m:val="p"/>
                          </m:rPr>
                          <a:rPr lang="el-GR" sz="1600" i="1">
                            <a:solidFill>
                              <a:schemeClr val="accent6"/>
                            </a:solidFill>
                            <a:latin typeface="Cambria Math" panose="02040503050406030204" pitchFamily="18" charset="0"/>
                          </a:rPr>
                          <m:t>λ</m:t>
                        </m:r>
                        <m:r>
                          <a:rPr lang="en-GB" sz="1600" i="1">
                            <a:solidFill>
                              <a:schemeClr val="accent6"/>
                            </a:solidFill>
                            <a:latin typeface="Cambria Math" panose="02040503050406030204" pitchFamily="18" charset="0"/>
                          </a:rPr>
                          <m:t>−</m:t>
                        </m:r>
                        <m:r>
                          <m:rPr>
                            <m:sty m:val="p"/>
                          </m:rPr>
                          <a:rPr lang="el-GR" sz="1600" i="1">
                            <a:solidFill>
                              <a:schemeClr val="accent6"/>
                            </a:solidFill>
                            <a:latin typeface="Cambria Math" panose="02040503050406030204" pitchFamily="18" charset="0"/>
                          </a:rPr>
                          <m:t>μ</m:t>
                        </m:r>
                        <m:r>
                          <a:rPr lang="en-GB" sz="1600" i="1">
                            <a:solidFill>
                              <a:schemeClr val="accent6"/>
                            </a:solidFill>
                            <a:latin typeface="Cambria Math" panose="02040503050406030204" pitchFamily="18" charset="0"/>
                          </a:rPr>
                          <m:t>) </m:t>
                        </m:r>
                      </m:oMath>
                    </a14:m>
                    <a:r>
                      <a:rPr lang="en-GB" sz="1600" dirty="0">
                        <a:solidFill>
                          <a:schemeClr val="accent6"/>
                        </a:solidFill>
                      </a:rPr>
                      <a:t> </a:t>
                    </a:r>
                    <a:r>
                      <a:rPr lang="en-GB" sz="1600" b="1" dirty="0">
                        <a:solidFill>
                          <a:schemeClr val="accent6"/>
                        </a:solidFill>
                      </a:rPr>
                      <a:t>offspring</a:t>
                    </a:r>
                    <a:r>
                      <a:rPr lang="en-GB" sz="1600" dirty="0">
                        <a:solidFill>
                          <a:schemeClr val="accent6"/>
                        </a:solidFill>
                      </a:rPr>
                      <a:t> using the elite:</a:t>
                    </a:r>
                  </a:p>
                  <a:p>
                    <a:pPr marL="285750" indent="-285750" algn="just">
                      <a:buFontTx/>
                      <a:buChar char="-"/>
                    </a:pPr>
                    <a:r>
                      <a:rPr lang="en-GB" sz="1600" dirty="0">
                        <a:solidFill>
                          <a:schemeClr val="accent6"/>
                        </a:solidFill>
                      </a:rPr>
                      <a:t>Probability </a:t>
                    </a:r>
                    <a14:m>
                      <m:oMath xmlns:m="http://schemas.openxmlformats.org/officeDocument/2006/math">
                        <m:sSub>
                          <m:sSubPr>
                            <m:ctrlPr>
                              <a:rPr lang="en-GB" sz="1600" b="0" i="1" smtClean="0">
                                <a:solidFill>
                                  <a:schemeClr val="accent6"/>
                                </a:solidFill>
                                <a:latin typeface="Cambria Math" panose="02040503050406030204" pitchFamily="18" charset="0"/>
                              </a:rPr>
                            </m:ctrlPr>
                          </m:sSubPr>
                          <m:e>
                            <m:r>
                              <a:rPr lang="en-GB" sz="1600" b="0" i="1" smtClean="0">
                                <a:solidFill>
                                  <a:schemeClr val="accent6"/>
                                </a:solidFill>
                                <a:latin typeface="Cambria Math" panose="02040503050406030204" pitchFamily="18" charset="0"/>
                              </a:rPr>
                              <m:t>𝑝</m:t>
                            </m:r>
                          </m:e>
                          <m:sub>
                            <m:r>
                              <a:rPr lang="en-GB" sz="1600" b="0" i="1" smtClean="0">
                                <a:solidFill>
                                  <a:schemeClr val="accent6"/>
                                </a:solidFill>
                                <a:latin typeface="Cambria Math" panose="02040503050406030204" pitchFamily="18" charset="0"/>
                              </a:rPr>
                              <m:t>𝑐</m:t>
                            </m:r>
                          </m:sub>
                        </m:sSub>
                      </m:oMath>
                    </a14:m>
                    <a:r>
                      <a:rPr lang="en-US" sz="1600" dirty="0">
                        <a:solidFill>
                          <a:schemeClr val="accent6"/>
                        </a:solidFill>
                      </a:rPr>
                      <a:t>: uniform crossover</a:t>
                    </a:r>
                  </a:p>
                  <a:p>
                    <a:pPr marL="285750" indent="-285750" algn="just">
                      <a:buFontTx/>
                      <a:buChar char="-"/>
                    </a:pPr>
                    <a:r>
                      <a:rPr lang="en-GB" sz="1600" dirty="0">
                        <a:solidFill>
                          <a:schemeClr val="accent6"/>
                        </a:solidFill>
                      </a:rPr>
                      <a:t>Probability </a:t>
                    </a:r>
                    <a14:m>
                      <m:oMath xmlns:m="http://schemas.openxmlformats.org/officeDocument/2006/math">
                        <m:r>
                          <a:rPr lang="en-GB" sz="1600" b="0" i="0" smtClean="0">
                            <a:solidFill>
                              <a:schemeClr val="accent6"/>
                            </a:solidFill>
                            <a:latin typeface="Cambria Math" panose="02040503050406030204" pitchFamily="18" charset="0"/>
                          </a:rPr>
                          <m:t>(1−</m:t>
                        </m:r>
                        <m:sSub>
                          <m:sSubPr>
                            <m:ctrlPr>
                              <a:rPr lang="en-GB" sz="1600" i="1">
                                <a:solidFill>
                                  <a:schemeClr val="accent6"/>
                                </a:solidFill>
                                <a:latin typeface="Cambria Math" panose="02040503050406030204" pitchFamily="18" charset="0"/>
                              </a:rPr>
                            </m:ctrlPr>
                          </m:sSubPr>
                          <m:e>
                            <m:r>
                              <a:rPr lang="en-GB" sz="1600" i="1">
                                <a:solidFill>
                                  <a:schemeClr val="accent6"/>
                                </a:solidFill>
                                <a:latin typeface="Cambria Math" panose="02040503050406030204" pitchFamily="18" charset="0"/>
                              </a:rPr>
                              <m:t>𝑝</m:t>
                            </m:r>
                          </m:e>
                          <m:sub>
                            <m:r>
                              <a:rPr lang="en-GB" sz="1600" i="1">
                                <a:solidFill>
                                  <a:schemeClr val="accent6"/>
                                </a:solidFill>
                                <a:latin typeface="Cambria Math" panose="02040503050406030204" pitchFamily="18" charset="0"/>
                              </a:rPr>
                              <m:t>𝑐</m:t>
                            </m:r>
                          </m:sub>
                        </m:sSub>
                        <m:r>
                          <a:rPr lang="en-GB" sz="1600" b="0" i="1" smtClean="0">
                            <a:solidFill>
                              <a:schemeClr val="accent6"/>
                            </a:solidFill>
                            <a:latin typeface="Cambria Math" panose="02040503050406030204" pitchFamily="18" charset="0"/>
                          </a:rPr>
                          <m:t>)</m:t>
                        </m:r>
                      </m:oMath>
                    </a14:m>
                    <a:r>
                      <a:rPr lang="en-US" sz="1600" dirty="0">
                        <a:solidFill>
                          <a:schemeClr val="accent6"/>
                        </a:solidFill>
                      </a:rPr>
                      <a:t>: 1-bit mutation</a:t>
                    </a:r>
                  </a:p>
                </p:txBody>
              </p:sp>
            </mc:Choice>
            <mc:Fallback xmlns="">
              <p:sp>
                <p:nvSpPr>
                  <p:cNvPr id="68" name="TextBox 67">
                    <a:extLst>
                      <a:ext uri="{FF2B5EF4-FFF2-40B4-BE49-F238E27FC236}">
                        <a16:creationId xmlns:a16="http://schemas.microsoft.com/office/drawing/2014/main" id="{A4CD2A27-79D3-4CC0-90D7-1B5FE83F38BD}"/>
                      </a:ext>
                    </a:extLst>
                  </p:cNvPr>
                  <p:cNvSpPr txBox="1">
                    <a:spLocks noRot="1" noChangeAspect="1" noMove="1" noResize="1" noEditPoints="1" noAdjustHandles="1" noChangeArrowheads="1" noChangeShapeType="1" noTextEdit="1"/>
                  </p:cNvSpPr>
                  <p:nvPr/>
                </p:nvSpPr>
                <p:spPr>
                  <a:xfrm>
                    <a:off x="3760040" y="3212449"/>
                    <a:ext cx="4536000" cy="830997"/>
                  </a:xfrm>
                  <a:prstGeom prst="rect">
                    <a:avLst/>
                  </a:prstGeom>
                  <a:blipFill>
                    <a:blip r:embed="rId16"/>
                    <a:stretch>
                      <a:fillRect l="-806" t="-2190" b="-8029"/>
                    </a:stretch>
                  </a:blipFill>
                </p:spPr>
                <p:txBody>
                  <a:bodyPr/>
                  <a:lstStyle/>
                  <a:p>
                    <a:r>
                      <a:rPr lang="en-GB">
                        <a:noFill/>
                      </a:rPr>
                      <a:t> </a:t>
                    </a:r>
                  </a:p>
                </p:txBody>
              </p:sp>
            </mc:Fallback>
          </mc:AlternateContent>
          <p:cxnSp>
            <p:nvCxnSpPr>
              <p:cNvPr id="101" name="Straight Arrow Connector 100">
                <a:extLst>
                  <a:ext uri="{FF2B5EF4-FFF2-40B4-BE49-F238E27FC236}">
                    <a16:creationId xmlns:a16="http://schemas.microsoft.com/office/drawing/2014/main" id="{C023B4A7-F634-42AD-B6EF-B6752C57953D}"/>
                  </a:ext>
                </a:extLst>
              </p:cNvPr>
              <p:cNvCxnSpPr>
                <a:cxnSpLocks/>
              </p:cNvCxnSpPr>
              <p:nvPr/>
            </p:nvCxnSpPr>
            <p:spPr>
              <a:xfrm flipV="1">
                <a:off x="5780153" y="2055853"/>
                <a:ext cx="0" cy="1075055"/>
              </a:xfrm>
              <a:prstGeom prst="straightConnector1">
                <a:avLst/>
              </a:prstGeom>
              <a:ln w="285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08D7885E-2095-4696-9F2F-ED2FC998923A}"/>
                </a:ext>
              </a:extLst>
            </p:cNvPr>
            <p:cNvCxnSpPr>
              <a:cxnSpLocks/>
            </p:cNvCxnSpPr>
            <p:nvPr/>
          </p:nvCxnSpPr>
          <p:spPr>
            <a:xfrm flipV="1">
              <a:off x="2272257" y="1359424"/>
              <a:ext cx="7737" cy="2273842"/>
            </a:xfrm>
            <a:prstGeom prst="straightConnector1">
              <a:avLst/>
            </a:prstGeom>
            <a:ln w="285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DC03335-A282-49BB-B619-C9E236CBB8AE}"/>
                </a:ext>
              </a:extLst>
            </p:cNvPr>
            <p:cNvSpPr txBox="1"/>
            <p:nvPr/>
          </p:nvSpPr>
          <p:spPr>
            <a:xfrm>
              <a:off x="749538" y="3633266"/>
              <a:ext cx="2674632" cy="338554"/>
            </a:xfrm>
            <a:prstGeom prst="rect">
              <a:avLst/>
            </a:prstGeom>
            <a:noFill/>
          </p:spPr>
          <p:txBody>
            <a:bodyPr wrap="square" rtlCol="0">
              <a:spAutoFit/>
            </a:bodyPr>
            <a:lstStyle/>
            <a:p>
              <a:pPr algn="ctr"/>
              <a:r>
                <a:rPr lang="en-US" sz="1600" dirty="0">
                  <a:solidFill>
                    <a:schemeClr val="accent6"/>
                  </a:solidFill>
                </a:rPr>
                <a:t>1. </a:t>
              </a:r>
              <a:r>
                <a:rPr lang="en-US" sz="1600" b="1" dirty="0">
                  <a:solidFill>
                    <a:schemeClr val="accent6"/>
                  </a:solidFill>
                </a:rPr>
                <a:t>Evaluate</a:t>
              </a:r>
              <a:r>
                <a:rPr lang="en-US" sz="1600" dirty="0">
                  <a:solidFill>
                    <a:schemeClr val="accent6"/>
                  </a:solidFill>
                </a:rPr>
                <a:t> each individual</a:t>
              </a:r>
            </a:p>
          </p:txBody>
        </p:sp>
        <p:grpSp>
          <p:nvGrpSpPr>
            <p:cNvPr id="93" name="Group 92">
              <a:extLst>
                <a:ext uri="{FF2B5EF4-FFF2-40B4-BE49-F238E27FC236}">
                  <a16:creationId xmlns:a16="http://schemas.microsoft.com/office/drawing/2014/main" id="{87EB2751-0AE5-490E-A195-A20D25F5D5CF}"/>
                </a:ext>
              </a:extLst>
            </p:cNvPr>
            <p:cNvGrpSpPr/>
            <p:nvPr/>
          </p:nvGrpSpPr>
          <p:grpSpPr>
            <a:xfrm>
              <a:off x="2114624" y="2251175"/>
              <a:ext cx="2763035" cy="2479777"/>
              <a:chOff x="1998949" y="1987767"/>
              <a:chExt cx="2763035" cy="2479777"/>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E271C86-D6A3-4F41-888B-A96D466DE2C0}"/>
                      </a:ext>
                    </a:extLst>
                  </p:cNvPr>
                  <p:cNvSpPr txBox="1"/>
                  <p:nvPr/>
                </p:nvSpPr>
                <p:spPr>
                  <a:xfrm>
                    <a:off x="1998949" y="4128990"/>
                    <a:ext cx="2763035" cy="338554"/>
                  </a:xfrm>
                  <a:prstGeom prst="rect">
                    <a:avLst/>
                  </a:prstGeom>
                  <a:noFill/>
                </p:spPr>
                <p:txBody>
                  <a:bodyPr wrap="square" rtlCol="0">
                    <a:spAutoFit/>
                  </a:bodyPr>
                  <a:lstStyle/>
                  <a:p>
                    <a:pPr algn="just"/>
                    <a:r>
                      <a:rPr lang="en-US" sz="1600" dirty="0">
                        <a:solidFill>
                          <a:schemeClr val="accent6"/>
                        </a:solidFill>
                      </a:rPr>
                      <a:t>2. Extract </a:t>
                    </a:r>
                    <a:r>
                      <a:rPr lang="en-US" sz="1600" b="1" dirty="0">
                        <a:solidFill>
                          <a:schemeClr val="accent6"/>
                        </a:solidFill>
                      </a:rPr>
                      <a:t>best</a:t>
                    </a:r>
                    <a:r>
                      <a:rPr lang="en-US" sz="1600" dirty="0">
                        <a:solidFill>
                          <a:schemeClr val="accent6"/>
                        </a:solidFill>
                      </a:rPr>
                      <a:t> </a:t>
                    </a:r>
                    <a14:m>
                      <m:oMath xmlns:m="http://schemas.openxmlformats.org/officeDocument/2006/math">
                        <m:r>
                          <m:rPr>
                            <m:sty m:val="p"/>
                          </m:rPr>
                          <a:rPr lang="el-GR" sz="1600" i="1">
                            <a:solidFill>
                              <a:schemeClr val="accent6"/>
                            </a:solidFill>
                            <a:latin typeface="Cambria Math" panose="02040503050406030204" pitchFamily="18" charset="0"/>
                          </a:rPr>
                          <m:t>μ</m:t>
                        </m:r>
                      </m:oMath>
                    </a14:m>
                    <a:r>
                      <a:rPr lang="en-US" sz="1600" dirty="0">
                        <a:solidFill>
                          <a:schemeClr val="accent6"/>
                        </a:solidFill>
                      </a:rPr>
                      <a:t> individuals </a:t>
                    </a:r>
                  </a:p>
                </p:txBody>
              </p:sp>
            </mc:Choice>
            <mc:Fallback xmlns="">
              <p:sp>
                <p:nvSpPr>
                  <p:cNvPr id="73" name="TextBox 72">
                    <a:extLst>
                      <a:ext uri="{FF2B5EF4-FFF2-40B4-BE49-F238E27FC236}">
                        <a16:creationId xmlns:a16="http://schemas.microsoft.com/office/drawing/2014/main" id="{FDD270F8-0DFD-48EE-8A9B-1B54C66D0F6F}"/>
                      </a:ext>
                    </a:extLst>
                  </p:cNvPr>
                  <p:cNvSpPr txBox="1">
                    <a:spLocks noRot="1" noChangeAspect="1" noMove="1" noResize="1" noEditPoints="1" noAdjustHandles="1" noChangeArrowheads="1" noChangeShapeType="1" noTextEdit="1"/>
                  </p:cNvSpPr>
                  <p:nvPr/>
                </p:nvSpPr>
                <p:spPr>
                  <a:xfrm>
                    <a:off x="1998949" y="4128990"/>
                    <a:ext cx="2763035" cy="338554"/>
                  </a:xfrm>
                  <a:prstGeom prst="rect">
                    <a:avLst/>
                  </a:prstGeom>
                  <a:blipFill>
                    <a:blip r:embed="rId17"/>
                    <a:stretch>
                      <a:fillRect l="-1104" t="-5357" b="-21429"/>
                    </a:stretch>
                  </a:blipFill>
                </p:spPr>
                <p:txBody>
                  <a:bodyPr/>
                  <a:lstStyle/>
                  <a:p>
                    <a:r>
                      <a:rPr lang="en-GB">
                        <a:noFill/>
                      </a:rPr>
                      <a:t> </a:t>
                    </a:r>
                  </a:p>
                </p:txBody>
              </p:sp>
            </mc:Fallback>
          </mc:AlternateContent>
          <p:cxnSp>
            <p:nvCxnSpPr>
              <p:cNvPr id="99" name="Straight Arrow Connector 98">
                <a:extLst>
                  <a:ext uri="{FF2B5EF4-FFF2-40B4-BE49-F238E27FC236}">
                    <a16:creationId xmlns:a16="http://schemas.microsoft.com/office/drawing/2014/main" id="{A518138D-46A2-4AEA-B7C5-D5210F75CE84}"/>
                  </a:ext>
                </a:extLst>
              </p:cNvPr>
              <p:cNvCxnSpPr>
                <a:cxnSpLocks/>
                <a:endCxn id="98" idx="0"/>
              </p:cNvCxnSpPr>
              <p:nvPr/>
            </p:nvCxnSpPr>
            <p:spPr>
              <a:xfrm>
                <a:off x="3366087" y="1987767"/>
                <a:ext cx="14380" cy="2141223"/>
              </a:xfrm>
              <a:prstGeom prst="straightConnector1">
                <a:avLst/>
              </a:prstGeom>
              <a:ln w="285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B47C9F1B-5E65-4EC7-A11F-2CF1A811A3B7}"/>
                </a:ext>
              </a:extLst>
            </p:cNvPr>
            <p:cNvCxnSpPr>
              <a:cxnSpLocks/>
              <a:stCxn id="166" idx="3"/>
              <a:endCxn id="96" idx="1"/>
            </p:cNvCxnSpPr>
            <p:nvPr/>
          </p:nvCxnSpPr>
          <p:spPr>
            <a:xfrm>
              <a:off x="8697906" y="2251175"/>
              <a:ext cx="43255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A0D39ECB-28D6-4AB1-9D07-B8BE5CB6AC26}"/>
                </a:ext>
              </a:extLst>
            </p:cNvPr>
            <p:cNvSpPr txBox="1"/>
            <p:nvPr/>
          </p:nvSpPr>
          <p:spPr>
            <a:xfrm>
              <a:off x="8204683" y="4235721"/>
              <a:ext cx="1105687" cy="338554"/>
            </a:xfrm>
            <a:prstGeom prst="rect">
              <a:avLst/>
            </a:prstGeom>
            <a:noFill/>
          </p:spPr>
          <p:txBody>
            <a:bodyPr wrap="square" rtlCol="0">
              <a:spAutoFit/>
            </a:bodyPr>
            <a:lstStyle/>
            <a:p>
              <a:pPr algn="just"/>
              <a:r>
                <a:rPr lang="en-GB" sz="1600" dirty="0">
                  <a:solidFill>
                    <a:schemeClr val="accent6"/>
                  </a:solidFill>
                </a:rPr>
                <a:t>4. </a:t>
              </a:r>
              <a:r>
                <a:rPr lang="en-GB" sz="1600" b="1" dirty="0">
                  <a:solidFill>
                    <a:schemeClr val="accent6"/>
                  </a:solidFill>
                </a:rPr>
                <a:t>Repeat</a:t>
              </a:r>
            </a:p>
          </p:txBody>
        </p:sp>
        <p:sp>
          <p:nvSpPr>
            <p:cNvPr id="96" name="TextBox 95">
              <a:extLst>
                <a:ext uri="{FF2B5EF4-FFF2-40B4-BE49-F238E27FC236}">
                  <a16:creationId xmlns:a16="http://schemas.microsoft.com/office/drawing/2014/main" id="{DB10BE77-9DDD-4D80-87A1-1FEC469861A3}"/>
                </a:ext>
              </a:extLst>
            </p:cNvPr>
            <p:cNvSpPr txBox="1"/>
            <p:nvPr/>
          </p:nvSpPr>
          <p:spPr>
            <a:xfrm>
              <a:off x="9130458" y="2097286"/>
              <a:ext cx="612000" cy="307777"/>
            </a:xfrm>
            <a:prstGeom prst="rect">
              <a:avLst/>
            </a:prstGeom>
            <a:noFill/>
          </p:spPr>
          <p:txBody>
            <a:bodyPr wrap="square" rtlCol="0">
              <a:spAutoFit/>
            </a:bodyPr>
            <a:lstStyle/>
            <a:p>
              <a:pPr algn="just"/>
              <a:r>
                <a:rPr lang="en-GB" sz="1400" dirty="0">
                  <a:solidFill>
                    <a:schemeClr val="accent6"/>
                  </a:solidFill>
                </a:rPr>
                <a:t>…...</a:t>
              </a:r>
            </a:p>
          </p:txBody>
        </p:sp>
        <p:cxnSp>
          <p:nvCxnSpPr>
            <p:cNvPr id="97" name="Straight Arrow Connector 96">
              <a:extLst>
                <a:ext uri="{FF2B5EF4-FFF2-40B4-BE49-F238E27FC236}">
                  <a16:creationId xmlns:a16="http://schemas.microsoft.com/office/drawing/2014/main" id="{85AC9E4F-7C80-4737-8532-4DD89683EB04}"/>
                </a:ext>
              </a:extLst>
            </p:cNvPr>
            <p:cNvCxnSpPr>
              <a:cxnSpLocks/>
            </p:cNvCxnSpPr>
            <p:nvPr/>
          </p:nvCxnSpPr>
          <p:spPr>
            <a:xfrm flipV="1">
              <a:off x="8863454" y="2275872"/>
              <a:ext cx="1458" cy="1955129"/>
            </a:xfrm>
            <a:prstGeom prst="straightConnector1">
              <a:avLst/>
            </a:prstGeom>
            <a:ln w="285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pic>
        <p:nvPicPr>
          <p:cNvPr id="172" name="Graphic 171" descr="Arrow circle">
            <a:extLst>
              <a:ext uri="{FF2B5EF4-FFF2-40B4-BE49-F238E27FC236}">
                <a16:creationId xmlns:a16="http://schemas.microsoft.com/office/drawing/2014/main" id="{C9F12F27-E046-490C-91F0-8108A68C542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727013" y="216463"/>
            <a:ext cx="914400" cy="914400"/>
          </a:xfrm>
          <a:prstGeom prst="rect">
            <a:avLst/>
          </a:prstGeom>
        </p:spPr>
      </p:pic>
      <p:sp>
        <p:nvSpPr>
          <p:cNvPr id="173" name="TextBox 172">
            <a:extLst>
              <a:ext uri="{FF2B5EF4-FFF2-40B4-BE49-F238E27FC236}">
                <a16:creationId xmlns:a16="http://schemas.microsoft.com/office/drawing/2014/main" id="{27C71F46-88F5-4B52-9B87-90218390A273}"/>
              </a:ext>
            </a:extLst>
          </p:cNvPr>
          <p:cNvSpPr txBox="1"/>
          <p:nvPr/>
        </p:nvSpPr>
        <p:spPr>
          <a:xfrm>
            <a:off x="106168" y="6375866"/>
            <a:ext cx="557878" cy="369332"/>
          </a:xfrm>
          <a:prstGeom prst="rect">
            <a:avLst/>
          </a:prstGeom>
          <a:noFill/>
        </p:spPr>
        <p:txBody>
          <a:bodyPr wrap="square" rtlCol="0">
            <a:spAutoFit/>
          </a:bodyPr>
          <a:lstStyle/>
          <a:p>
            <a:r>
              <a:rPr lang="en-GB" dirty="0"/>
              <a:t>22</a:t>
            </a:r>
          </a:p>
        </p:txBody>
      </p:sp>
    </p:spTree>
    <p:extLst>
      <p:ext uri="{BB962C8B-B14F-4D97-AF65-F5344CB8AC3E}">
        <p14:creationId xmlns:p14="http://schemas.microsoft.com/office/powerpoint/2010/main" val="418406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altLang="ko-KR" dirty="0">
                <a:ln w="0">
                  <a:solidFill>
                    <a:sysClr val="windowText" lastClr="000000"/>
                  </a:solidFill>
                </a:ln>
                <a:solidFill>
                  <a:srgbClr val="F490E1"/>
                </a:solidFill>
                <a:effectLst>
                  <a:outerShdw blurRad="38100" dist="25400" dir="5400000" algn="ctr" rotWithShape="0">
                    <a:srgbClr val="6E747A">
                      <a:alpha val="43000"/>
                    </a:srgbClr>
                  </a:outerShdw>
                </a:effectLst>
              </a:rPr>
              <a:t>N-Tuple Bandit EA</a:t>
            </a:r>
            <a:endParaRPr lang="ko-KR" altLang="en-US" dirty="0">
              <a:ln w="0">
                <a:solidFill>
                  <a:sysClr val="windowText" lastClr="000000"/>
                </a:solidFill>
              </a:ln>
              <a:solidFill>
                <a:srgbClr val="F490E1"/>
              </a:solidFill>
              <a:effectLst>
                <a:outerShdw blurRad="38100" dist="25400" dir="5400000" algn="ctr" rotWithShape="0">
                  <a:srgbClr val="6E747A">
                    <a:alpha val="43000"/>
                  </a:srgbClr>
                </a:outerShdw>
              </a:effectLst>
            </a:endParaRPr>
          </a:p>
        </p:txBody>
      </p:sp>
      <p:grpSp>
        <p:nvGrpSpPr>
          <p:cNvPr id="39" name="Group 38">
            <a:extLst>
              <a:ext uri="{FF2B5EF4-FFF2-40B4-BE49-F238E27FC236}">
                <a16:creationId xmlns:a16="http://schemas.microsoft.com/office/drawing/2014/main" id="{FD19E1C1-0AF9-4463-84F2-C60F68978D1E}"/>
              </a:ext>
            </a:extLst>
          </p:cNvPr>
          <p:cNvGrpSpPr/>
          <p:nvPr/>
        </p:nvGrpSpPr>
        <p:grpSpPr>
          <a:xfrm>
            <a:off x="8826242" y="14407"/>
            <a:ext cx="1262638" cy="1262638"/>
            <a:chOff x="7231972" y="2248908"/>
            <a:chExt cx="1603744" cy="1603744"/>
          </a:xfrm>
          <a:solidFill>
            <a:srgbClr val="F490E1"/>
          </a:solidFill>
        </p:grpSpPr>
        <p:pic>
          <p:nvPicPr>
            <p:cNvPr id="40" name="Graphic 39" descr="Arrow circle">
              <a:extLst>
                <a:ext uri="{FF2B5EF4-FFF2-40B4-BE49-F238E27FC236}">
                  <a16:creationId xmlns:a16="http://schemas.microsoft.com/office/drawing/2014/main" id="{6078BD05-D40C-4798-9797-111A9757BD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1972" y="2248908"/>
              <a:ext cx="1603744" cy="1603744"/>
            </a:xfrm>
            <a:prstGeom prst="rect">
              <a:avLst/>
            </a:prstGeom>
          </p:spPr>
        </p:pic>
        <p:pic>
          <p:nvPicPr>
            <p:cNvPr id="41" name="Graphic 40" descr="Flowchart">
              <a:extLst>
                <a:ext uri="{FF2B5EF4-FFF2-40B4-BE49-F238E27FC236}">
                  <a16:creationId xmlns:a16="http://schemas.microsoft.com/office/drawing/2014/main" id="{EECE0638-848D-49E4-BDE0-D87941EC0F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54318" y="2622787"/>
              <a:ext cx="806213" cy="806213"/>
            </a:xfrm>
            <a:prstGeom prst="rect">
              <a:avLst/>
            </a:prstGeom>
          </p:spPr>
        </p:pic>
      </p:grpSp>
      <p:sp>
        <p:nvSpPr>
          <p:cNvPr id="42" name="Rectangle 41">
            <a:extLst>
              <a:ext uri="{FF2B5EF4-FFF2-40B4-BE49-F238E27FC236}">
                <a16:creationId xmlns:a16="http://schemas.microsoft.com/office/drawing/2014/main" id="{5CFD47AD-3F88-4E17-876E-FDA754FD9055}"/>
              </a:ext>
            </a:extLst>
          </p:cNvPr>
          <p:cNvSpPr/>
          <p:nvPr/>
        </p:nvSpPr>
        <p:spPr>
          <a:xfrm>
            <a:off x="2365603" y="4082028"/>
            <a:ext cx="1215982" cy="503967"/>
          </a:xfrm>
          <a:prstGeom prst="rect">
            <a:avLst/>
          </a:prstGeom>
          <a:noFill/>
          <a:ln w="22225">
            <a:solidFill>
              <a:srgbClr val="F49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43" name="Connettore 1 164">
            <a:extLst>
              <a:ext uri="{FF2B5EF4-FFF2-40B4-BE49-F238E27FC236}">
                <a16:creationId xmlns:a16="http://schemas.microsoft.com/office/drawing/2014/main" id="{B13DE430-F3DB-41A4-B1A4-B5EB4E29FD65}"/>
              </a:ext>
            </a:extLst>
          </p:cNvPr>
          <p:cNvCxnSpPr>
            <a:cxnSpLocks/>
          </p:cNvCxnSpPr>
          <p:nvPr/>
        </p:nvCxnSpPr>
        <p:spPr>
          <a:xfrm>
            <a:off x="5020216" y="1586406"/>
            <a:ext cx="0" cy="4087683"/>
          </a:xfrm>
          <a:prstGeom prst="line">
            <a:avLst/>
          </a:prstGeom>
          <a:ln w="38100">
            <a:solidFill>
              <a:srgbClr val="F490E1"/>
            </a:solidFill>
            <a:prstDash val="lg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F04723D-C7F4-4AFB-AF06-DB538F9495C1}"/>
                  </a:ext>
                </a:extLst>
              </p:cNvPr>
              <p:cNvSpPr txBox="1"/>
              <p:nvPr/>
            </p:nvSpPr>
            <p:spPr>
              <a:xfrm>
                <a:off x="3658891" y="4151666"/>
                <a:ext cx="1152010" cy="342914"/>
              </a:xfrm>
              <a:prstGeom prst="rect">
                <a:avLst/>
              </a:prstGeom>
              <a:solidFill>
                <a:srgbClr val="F3E57D"/>
              </a:solid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en-GB" sz="1600" b="0" i="1" smtClean="0">
                            <a:solidFill>
                              <a:schemeClr val="accent6"/>
                            </a:solidFill>
                            <a:latin typeface="Cambria Math" panose="02040503050406030204" pitchFamily="18" charset="0"/>
                          </a:rPr>
                          <m:t>2</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en-GB" sz="1600" b="0" i="1" smtClean="0">
                            <a:solidFill>
                              <a:schemeClr val="accent6"/>
                            </a:solidFill>
                            <a:latin typeface="Cambria Math" panose="02040503050406030204" pitchFamily="18" charset="0"/>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a:rPr>
                          <m:t>1</m:t>
                        </m:r>
                      </m:sup>
                    </m:sSubSup>
                  </m:oMath>
                </a14:m>
                <a:r>
                  <a:rPr lang="en-US" sz="1600" dirty="0">
                    <a:solidFill>
                      <a:schemeClr val="accent6"/>
                    </a:solidFill>
                  </a:rPr>
                  <a:t>⟩</a:t>
                </a:r>
              </a:p>
            </p:txBody>
          </p:sp>
        </mc:Choice>
        <mc:Fallback xmlns="">
          <p:sp>
            <p:nvSpPr>
              <p:cNvPr id="44" name="TextBox 43">
                <a:extLst>
                  <a:ext uri="{FF2B5EF4-FFF2-40B4-BE49-F238E27FC236}">
                    <a16:creationId xmlns:a16="http://schemas.microsoft.com/office/drawing/2014/main" id="{CF04723D-C7F4-4AFB-AF06-DB538F9495C1}"/>
                  </a:ext>
                </a:extLst>
              </p:cNvPr>
              <p:cNvSpPr txBox="1">
                <a:spLocks noRot="1" noChangeAspect="1" noMove="1" noResize="1" noEditPoints="1" noAdjustHandles="1" noChangeArrowheads="1" noChangeShapeType="1" noTextEdit="1"/>
              </p:cNvSpPr>
              <p:nvPr/>
            </p:nvSpPr>
            <p:spPr>
              <a:xfrm>
                <a:off x="3658891" y="4151666"/>
                <a:ext cx="1152010" cy="342914"/>
              </a:xfrm>
              <a:prstGeom prst="rect">
                <a:avLst/>
              </a:prstGeom>
              <a:blipFill>
                <a:blip r:embed="rId7"/>
                <a:stretch>
                  <a:fillRect t="-5357" r="-1587" b="-2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3974E-548F-4DD9-892D-0AB981676341}"/>
                  </a:ext>
                </a:extLst>
              </p:cNvPr>
              <p:cNvSpPr txBox="1"/>
              <p:nvPr/>
            </p:nvSpPr>
            <p:spPr>
              <a:xfrm>
                <a:off x="2400914" y="4151666"/>
                <a:ext cx="1152010" cy="343171"/>
              </a:xfrm>
              <a:prstGeom prst="rect">
                <a:avLst/>
              </a:prstGeom>
              <a:solidFill>
                <a:schemeClr val="accent1">
                  <a:lumMod val="75000"/>
                </a:schemeClr>
              </a:solid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en-GB" sz="1600" b="0" i="1" smtClean="0">
                            <a:solidFill>
                              <a:schemeClr val="accent6"/>
                            </a:solidFill>
                            <a:latin typeface="Cambria Math" panose="02040503050406030204" pitchFamily="18" charset="0"/>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en-US" sz="1600" b="0" i="1" smtClean="0">
                            <a:solidFill>
                              <a:schemeClr val="accent6"/>
                            </a:solidFill>
                            <a:latin typeface="Cambria Math" panose="02040503050406030204" pitchFamily="18" charset="0"/>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en-US" sz="1600" b="0" i="1" smtClean="0">
                            <a:solidFill>
                              <a:schemeClr val="accent6"/>
                            </a:solidFill>
                            <a:latin typeface="Cambria Math" panose="02040503050406030204" pitchFamily="18" charset="0"/>
                          </a:rPr>
                          <m:t>2</m:t>
                        </m:r>
                      </m:sup>
                    </m:sSubSup>
                  </m:oMath>
                </a14:m>
                <a:r>
                  <a:rPr lang="en-US" sz="1600" dirty="0">
                    <a:solidFill>
                      <a:schemeClr val="accent6"/>
                    </a:solidFill>
                  </a:rPr>
                  <a:t>⟩</a:t>
                </a:r>
              </a:p>
            </p:txBody>
          </p:sp>
        </mc:Choice>
        <mc:Fallback xmlns="">
          <p:sp>
            <p:nvSpPr>
              <p:cNvPr id="45" name="TextBox 44">
                <a:extLst>
                  <a:ext uri="{FF2B5EF4-FFF2-40B4-BE49-F238E27FC236}">
                    <a16:creationId xmlns:a16="http://schemas.microsoft.com/office/drawing/2014/main" id="{2563974E-548F-4DD9-892D-0AB981676341}"/>
                  </a:ext>
                </a:extLst>
              </p:cNvPr>
              <p:cNvSpPr txBox="1">
                <a:spLocks noRot="1" noChangeAspect="1" noMove="1" noResize="1" noEditPoints="1" noAdjustHandles="1" noChangeArrowheads="1" noChangeShapeType="1" noTextEdit="1"/>
              </p:cNvSpPr>
              <p:nvPr/>
            </p:nvSpPr>
            <p:spPr>
              <a:xfrm>
                <a:off x="2400914" y="4151666"/>
                <a:ext cx="1152010" cy="343171"/>
              </a:xfrm>
              <a:prstGeom prst="rect">
                <a:avLst/>
              </a:prstGeom>
              <a:blipFill>
                <a:blip r:embed="rId8"/>
                <a:stretch>
                  <a:fillRect t="-5357" r="-1058" b="-2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72A4EA5-C31B-42FB-8A00-C073FF572695}"/>
                  </a:ext>
                </a:extLst>
              </p:cNvPr>
              <p:cNvSpPr txBox="1"/>
              <p:nvPr/>
            </p:nvSpPr>
            <p:spPr>
              <a:xfrm>
                <a:off x="1134429" y="4151666"/>
                <a:ext cx="1152010" cy="342658"/>
              </a:xfrm>
              <a:prstGeom prst="rect">
                <a:avLst/>
              </a:prstGeom>
              <a:solidFill>
                <a:srgbClr val="F29476"/>
              </a:solid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en-US" sz="1600" b="0" i="1" smtClean="0">
                            <a:solidFill>
                              <a:schemeClr val="accent6"/>
                            </a:solidFill>
                            <a:latin typeface="Cambria Math" panose="02040503050406030204" pitchFamily="18" charset="0"/>
                          </a:rPr>
                          <m:t>1</m:t>
                        </m:r>
                      </m:sup>
                    </m:sSubSup>
                  </m:oMath>
                </a14:m>
                <a:r>
                  <a:rPr lang="en-US" sz="1600" dirty="0">
                    <a:solidFill>
                      <a:schemeClr val="accent6"/>
                    </a:solidFill>
                  </a:rPr>
                  <a:t>⟩</a:t>
                </a:r>
              </a:p>
            </p:txBody>
          </p:sp>
        </mc:Choice>
        <mc:Fallback xmlns="">
          <p:sp>
            <p:nvSpPr>
              <p:cNvPr id="46" name="TextBox 45">
                <a:extLst>
                  <a:ext uri="{FF2B5EF4-FFF2-40B4-BE49-F238E27FC236}">
                    <a16:creationId xmlns:a16="http://schemas.microsoft.com/office/drawing/2014/main" id="{872A4EA5-C31B-42FB-8A00-C073FF572695}"/>
                  </a:ext>
                </a:extLst>
              </p:cNvPr>
              <p:cNvSpPr txBox="1">
                <a:spLocks noRot="1" noChangeAspect="1" noMove="1" noResize="1" noEditPoints="1" noAdjustHandles="1" noChangeArrowheads="1" noChangeShapeType="1" noTextEdit="1"/>
              </p:cNvSpPr>
              <p:nvPr/>
            </p:nvSpPr>
            <p:spPr>
              <a:xfrm>
                <a:off x="1134429" y="4151666"/>
                <a:ext cx="1152010" cy="342658"/>
              </a:xfrm>
              <a:prstGeom prst="rect">
                <a:avLst/>
              </a:prstGeom>
              <a:blipFill>
                <a:blip r:embed="rId9"/>
                <a:stretch>
                  <a:fillRect t="-5357" r="-1587" b="-2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37E168B-26BD-40B6-A54D-ED1377AA8048}"/>
                  </a:ext>
                </a:extLst>
              </p:cNvPr>
              <p:cNvSpPr txBox="1"/>
              <p:nvPr/>
            </p:nvSpPr>
            <p:spPr>
              <a:xfrm>
                <a:off x="2404720" y="1925884"/>
                <a:ext cx="1152010" cy="342914"/>
              </a:xfrm>
              <a:prstGeom prst="rect">
                <a:avLst/>
              </a:prstGeom>
              <a:solidFill>
                <a:srgbClr val="D3F286"/>
              </a:solidFill>
            </p:spPr>
            <p:txBody>
              <a:bodyPr wrap="square" rtlCol="0" anchor="ctr">
                <a:spAutoFit/>
              </a:bodyPr>
              <a:lstStyle/>
              <a:p>
                <a:pPr algn="ctr"/>
                <a14:m>
                  <m:oMath xmlns:m="http://schemas.openxmlformats.org/officeDocument/2006/math">
                    <m:sSubSup>
                      <m:sSubSupPr>
                        <m:ctrlPr>
                          <a:rPr lang="nl-NL" sz="1600" b="0" i="1" smtClean="0">
                            <a:solidFill>
                              <a:schemeClr val="accent6"/>
                            </a:solidFill>
                            <a:latin typeface="Cambria Math" panose="02040503050406030204" pitchFamily="18" charset="0"/>
                          </a:rPr>
                        </m:ctrlPr>
                      </m:sSubSupPr>
                      <m:e>
                        <m:r>
                          <m:rPr>
                            <m:nor/>
                          </m:rPr>
                          <a:rPr lang="en-US" sz="1600" dirty="0">
                            <a:solidFill>
                              <a:schemeClr val="accent6"/>
                            </a:solidFill>
                          </a:rPr>
                          <m:t>⟨</m:t>
                        </m:r>
                        <m:r>
                          <a:rPr lang="nl-NL" sz="1600" b="0" i="1" smtClean="0">
                            <a:solidFill>
                              <a:schemeClr val="accent6"/>
                            </a:solidFill>
                            <a:latin typeface="Cambria Math"/>
                          </a:rPr>
                          <m:t>𝑣</m:t>
                        </m:r>
                      </m:e>
                      <m:sub>
                        <m:r>
                          <a:rPr lang="nl-NL" sz="1600" b="0" i="1" smtClean="0">
                            <a:solidFill>
                              <a:schemeClr val="accent6"/>
                            </a:solidFill>
                            <a:latin typeface="Cambria Math"/>
                          </a:rPr>
                          <m:t>1</m:t>
                        </m:r>
                      </m:sub>
                      <m:sup>
                        <m:r>
                          <a:rPr lang="nl-NL" sz="1600" b="0" i="1" smtClean="0">
                            <a:solidFill>
                              <a:schemeClr val="accent6"/>
                            </a:solidFill>
                            <a:latin typeface="Cambria Math"/>
                          </a:rPr>
                          <m:t>1</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2</m:t>
                        </m:r>
                      </m:sub>
                      <m:sup>
                        <m:r>
                          <a:rPr lang="en-GB" sz="1600" b="0" i="1" smtClean="0">
                            <a:solidFill>
                              <a:schemeClr val="accent6"/>
                            </a:solidFill>
                            <a:latin typeface="Cambria Math" panose="02040503050406030204" pitchFamily="18" charset="0"/>
                          </a:rPr>
                          <m:t>2</m:t>
                        </m:r>
                      </m:sup>
                    </m:sSubSup>
                    <m:r>
                      <a:rPr lang="nl-NL" sz="1600" b="0" i="1" smtClean="0">
                        <a:solidFill>
                          <a:schemeClr val="accent6"/>
                        </a:solidFill>
                        <a:latin typeface="Cambria Math"/>
                      </a:rPr>
                      <m:t>,</m:t>
                    </m:r>
                    <m:sSubSup>
                      <m:sSubSupPr>
                        <m:ctrlPr>
                          <a:rPr lang="nl-NL" sz="1600" b="0" i="1" smtClean="0">
                            <a:solidFill>
                              <a:schemeClr val="accent6"/>
                            </a:solidFill>
                            <a:latin typeface="Cambria Math" panose="02040503050406030204" pitchFamily="18" charset="0"/>
                          </a:rPr>
                        </m:ctrlPr>
                      </m:sSubSupPr>
                      <m:e>
                        <m:r>
                          <a:rPr lang="nl-NL" sz="1600" b="0" i="1" smtClean="0">
                            <a:solidFill>
                              <a:schemeClr val="accent6"/>
                            </a:solidFill>
                            <a:latin typeface="Cambria Math"/>
                          </a:rPr>
                          <m:t>𝑣</m:t>
                        </m:r>
                      </m:e>
                      <m:sub>
                        <m:r>
                          <a:rPr lang="nl-NL" sz="1600" b="0" i="1" smtClean="0">
                            <a:solidFill>
                              <a:schemeClr val="accent6"/>
                            </a:solidFill>
                            <a:latin typeface="Cambria Math"/>
                          </a:rPr>
                          <m:t>3</m:t>
                        </m:r>
                      </m:sub>
                      <m:sup>
                        <m:r>
                          <a:rPr lang="nl-NL" sz="1600" b="0" i="1" smtClean="0">
                            <a:solidFill>
                              <a:schemeClr val="accent6"/>
                            </a:solidFill>
                            <a:latin typeface="Cambria Math"/>
                          </a:rPr>
                          <m:t>1</m:t>
                        </m:r>
                      </m:sup>
                    </m:sSubSup>
                  </m:oMath>
                </a14:m>
                <a:r>
                  <a:rPr lang="en-US" sz="1600" dirty="0">
                    <a:solidFill>
                      <a:schemeClr val="accent6"/>
                    </a:solidFill>
                  </a:rPr>
                  <a:t>⟩</a:t>
                </a:r>
              </a:p>
            </p:txBody>
          </p:sp>
        </mc:Choice>
        <mc:Fallback xmlns="">
          <p:sp>
            <p:nvSpPr>
              <p:cNvPr id="47" name="TextBox 46">
                <a:extLst>
                  <a:ext uri="{FF2B5EF4-FFF2-40B4-BE49-F238E27FC236}">
                    <a16:creationId xmlns:a16="http://schemas.microsoft.com/office/drawing/2014/main" id="{737E168B-26BD-40B6-A54D-ED1377AA8048}"/>
                  </a:ext>
                </a:extLst>
              </p:cNvPr>
              <p:cNvSpPr txBox="1">
                <a:spLocks noRot="1" noChangeAspect="1" noMove="1" noResize="1" noEditPoints="1" noAdjustHandles="1" noChangeArrowheads="1" noChangeShapeType="1" noTextEdit="1"/>
              </p:cNvSpPr>
              <p:nvPr/>
            </p:nvSpPr>
            <p:spPr>
              <a:xfrm>
                <a:off x="2404720" y="1925884"/>
                <a:ext cx="1152010" cy="342914"/>
              </a:xfrm>
              <a:prstGeom prst="rect">
                <a:avLst/>
              </a:prstGeom>
              <a:blipFill>
                <a:blip r:embed="rId10"/>
                <a:stretch>
                  <a:fillRect t="-5357" r="-1587" b="-21429"/>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333651CB-64B6-45ED-9ECB-AAE7193D97DD}"/>
              </a:ext>
            </a:extLst>
          </p:cNvPr>
          <p:cNvCxnSpPr>
            <a:cxnSpLocks/>
            <a:stCxn id="47" idx="2"/>
            <a:endCxn id="45" idx="0"/>
          </p:cNvCxnSpPr>
          <p:nvPr/>
        </p:nvCxnSpPr>
        <p:spPr>
          <a:xfrm flipH="1">
            <a:off x="2976919" y="2268798"/>
            <a:ext cx="3806" cy="1882868"/>
          </a:xfrm>
          <a:prstGeom prst="straightConnector1">
            <a:avLst/>
          </a:prstGeom>
          <a:ln w="22225">
            <a:solidFill>
              <a:srgbClr val="F490E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6">
            <a:extLst>
              <a:ext uri="{FF2B5EF4-FFF2-40B4-BE49-F238E27FC236}">
                <a16:creationId xmlns:a16="http://schemas.microsoft.com/office/drawing/2014/main" id="{0FC8ADA1-224B-4626-B22B-4E614BCEF91B}"/>
              </a:ext>
            </a:extLst>
          </p:cNvPr>
          <p:cNvCxnSpPr>
            <a:cxnSpLocks/>
            <a:stCxn id="42" idx="2"/>
            <a:endCxn id="47" idx="1"/>
          </p:cNvCxnSpPr>
          <p:nvPr/>
        </p:nvCxnSpPr>
        <p:spPr>
          <a:xfrm rot="5400000" flipH="1">
            <a:off x="1444830" y="3057231"/>
            <a:ext cx="2488654" cy="568874"/>
          </a:xfrm>
          <a:prstGeom prst="bentConnector4">
            <a:avLst>
              <a:gd name="adj1" fmla="val -9186"/>
              <a:gd name="adj2" fmla="val 431033"/>
            </a:avLst>
          </a:prstGeom>
          <a:ln w="22225">
            <a:solidFill>
              <a:srgbClr val="F490E1"/>
            </a:solidFill>
            <a:tailEnd type="triangle"/>
          </a:ln>
        </p:spPr>
        <p:style>
          <a:lnRef idx="1">
            <a:schemeClr val="accent1"/>
          </a:lnRef>
          <a:fillRef idx="0">
            <a:schemeClr val="accent1"/>
          </a:fillRef>
          <a:effectRef idx="0">
            <a:schemeClr val="accent1"/>
          </a:effectRef>
          <a:fontRef idx="minor">
            <a:schemeClr val="tx1"/>
          </a:fontRef>
        </p:style>
      </p:cxnSp>
      <p:sp>
        <p:nvSpPr>
          <p:cNvPr id="50" name="CasellaDiTesto 157">
            <a:extLst>
              <a:ext uri="{FF2B5EF4-FFF2-40B4-BE49-F238E27FC236}">
                <a16:creationId xmlns:a16="http://schemas.microsoft.com/office/drawing/2014/main" id="{D2728400-DA07-4B82-8A15-04CB302A93CC}"/>
              </a:ext>
            </a:extLst>
          </p:cNvPr>
          <p:cNvSpPr txBox="1"/>
          <p:nvPr/>
        </p:nvSpPr>
        <p:spPr>
          <a:xfrm>
            <a:off x="1234699" y="1436531"/>
            <a:ext cx="2992147" cy="369332"/>
          </a:xfrm>
          <a:prstGeom prst="rect">
            <a:avLst/>
          </a:prstGeom>
          <a:noFill/>
        </p:spPr>
        <p:txBody>
          <a:bodyPr wrap="square" rtlCol="0">
            <a:spAutoFit/>
          </a:bodyPr>
          <a:lstStyle/>
          <a:p>
            <a:pPr algn="ctr"/>
            <a:r>
              <a:rPr lang="en-GB" b="1" dirty="0">
                <a:solidFill>
                  <a:schemeClr val="accent6"/>
                </a:solidFill>
              </a:rPr>
              <a:t>Evolutionary Algorithm</a:t>
            </a:r>
            <a:endParaRPr lang="en-US" b="1" dirty="0">
              <a:solidFill>
                <a:schemeClr val="accent6"/>
              </a:solidFill>
            </a:endParaRPr>
          </a:p>
        </p:txBody>
      </p:sp>
      <p:sp>
        <p:nvSpPr>
          <p:cNvPr id="51" name="CasellaDiTesto 162">
            <a:extLst>
              <a:ext uri="{FF2B5EF4-FFF2-40B4-BE49-F238E27FC236}">
                <a16:creationId xmlns:a16="http://schemas.microsoft.com/office/drawing/2014/main" id="{9C661092-D60D-4717-886C-A2AFF9242BF5}"/>
              </a:ext>
            </a:extLst>
          </p:cNvPr>
          <p:cNvSpPr txBox="1"/>
          <p:nvPr/>
        </p:nvSpPr>
        <p:spPr>
          <a:xfrm>
            <a:off x="6009851" y="1435555"/>
            <a:ext cx="3815901" cy="369332"/>
          </a:xfrm>
          <a:prstGeom prst="rect">
            <a:avLst/>
          </a:prstGeom>
          <a:noFill/>
        </p:spPr>
        <p:txBody>
          <a:bodyPr wrap="square" rtlCol="0">
            <a:spAutoFit/>
          </a:bodyPr>
          <a:lstStyle/>
          <a:p>
            <a:r>
              <a:rPr lang="en-GB" b="1" dirty="0">
                <a:solidFill>
                  <a:schemeClr val="accent6"/>
                </a:solidFill>
              </a:rPr>
              <a:t>N-Tuple fitness landscape model</a:t>
            </a:r>
            <a:endParaRPr lang="en-US" b="1" dirty="0">
              <a:solidFill>
                <a:schemeClr val="accent6"/>
              </a:solidFill>
            </a:endParaRPr>
          </a:p>
        </p:txBody>
      </p:sp>
      <p:grpSp>
        <p:nvGrpSpPr>
          <p:cNvPr id="52" name="Group 51">
            <a:extLst>
              <a:ext uri="{FF2B5EF4-FFF2-40B4-BE49-F238E27FC236}">
                <a16:creationId xmlns:a16="http://schemas.microsoft.com/office/drawing/2014/main" id="{0D05B6A7-6106-4EF1-9562-9465960A7294}"/>
              </a:ext>
            </a:extLst>
          </p:cNvPr>
          <p:cNvGrpSpPr/>
          <p:nvPr/>
        </p:nvGrpSpPr>
        <p:grpSpPr>
          <a:xfrm>
            <a:off x="5198202" y="2503437"/>
            <a:ext cx="5000109" cy="2729522"/>
            <a:chOff x="5198202" y="2013795"/>
            <a:chExt cx="5000109" cy="2729522"/>
          </a:xfrm>
        </p:grpSpPr>
        <p:sp>
          <p:nvSpPr>
            <p:cNvPr id="53" name="Rettangolo 14">
              <a:extLst>
                <a:ext uri="{FF2B5EF4-FFF2-40B4-BE49-F238E27FC236}">
                  <a16:creationId xmlns:a16="http://schemas.microsoft.com/office/drawing/2014/main" id="{EC81BEA4-8788-401E-9574-FD85E021A64A}"/>
                </a:ext>
              </a:extLst>
            </p:cNvPr>
            <p:cNvSpPr/>
            <p:nvPr/>
          </p:nvSpPr>
          <p:spPr>
            <a:xfrm>
              <a:off x="7800269" y="3795766"/>
              <a:ext cx="1105686" cy="94755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0D341D5-8A7D-4BEE-8B5D-F54346D42783}"/>
                    </a:ext>
                  </a:extLst>
                </p:cNvPr>
                <p:cNvSpPr txBox="1"/>
                <p:nvPr/>
              </p:nvSpPr>
              <p:spPr>
                <a:xfrm>
                  <a:off x="8000092" y="3399981"/>
                  <a:ext cx="647360" cy="369332"/>
                </a:xfrm>
                <a:prstGeom prst="rect">
                  <a:avLst/>
                </a:prstGeom>
                <a:noFill/>
              </p:spPr>
              <p:txBody>
                <a:bodyPr wrap="square" rtlCol="0">
                  <a:spAutoFit/>
                </a:bodyPr>
                <a:lstStyle/>
                <a:p>
                  <a:r>
                    <a:rPr lang="en-US" dirty="0">
                      <a:solidFill>
                        <a:schemeClr val="accent6"/>
                      </a:solidFill>
                    </a:rPr>
                    <a:t>⟨</a:t>
                  </a:r>
                  <a14:m>
                    <m:oMath xmlns:m="http://schemas.openxmlformats.org/officeDocument/2006/math">
                      <m:sSub>
                        <m:sSubPr>
                          <m:ctrlPr>
                            <a:rPr lang="en-GB" i="1">
                              <a:solidFill>
                                <a:schemeClr val="accent6"/>
                              </a:solidFill>
                              <a:latin typeface="Cambria Math" panose="02040503050406030204" pitchFamily="18" charset="0"/>
                            </a:rPr>
                          </m:ctrlPr>
                        </m:sSubPr>
                        <m:e>
                          <m:r>
                            <a:rPr lang="en-GB" i="1">
                              <a:solidFill>
                                <a:schemeClr val="accent6"/>
                              </a:solidFill>
                              <a:latin typeface="Cambria Math" panose="02040503050406030204" pitchFamily="18" charset="0"/>
                            </a:rPr>
                            <m:t>𝑃</m:t>
                          </m:r>
                        </m:e>
                        <m:sub>
                          <m:r>
                            <a:rPr lang="en-GB" i="1">
                              <a:solidFill>
                                <a:schemeClr val="accent6"/>
                              </a:solidFill>
                              <a:latin typeface="Cambria Math" panose="02040503050406030204" pitchFamily="18" charset="0"/>
                            </a:rPr>
                            <m:t>2</m:t>
                          </m:r>
                        </m:sub>
                      </m:sSub>
                    </m:oMath>
                  </a14:m>
                  <a:r>
                    <a:rPr lang="en-US" dirty="0">
                      <a:solidFill>
                        <a:schemeClr val="accent6"/>
                      </a:solidFill>
                    </a:rPr>
                    <a:t>⟩</a:t>
                  </a:r>
                </a:p>
              </p:txBody>
            </p:sp>
          </mc:Choice>
          <mc:Fallback xmlns="">
            <p:sp>
              <p:nvSpPr>
                <p:cNvPr id="103" name="TextBox 102">
                  <a:extLst>
                    <a:ext uri="{FF2B5EF4-FFF2-40B4-BE49-F238E27FC236}">
                      <a16:creationId xmlns:a16="http://schemas.microsoft.com/office/drawing/2014/main" id="{875F7397-7088-4043-B881-F7DB862A50FA}"/>
                    </a:ext>
                  </a:extLst>
                </p:cNvPr>
                <p:cNvSpPr txBox="1">
                  <a:spLocks noRot="1" noChangeAspect="1" noMove="1" noResize="1" noEditPoints="1" noAdjustHandles="1" noChangeArrowheads="1" noChangeShapeType="1" noTextEdit="1"/>
                </p:cNvSpPr>
                <p:nvPr/>
              </p:nvSpPr>
              <p:spPr>
                <a:xfrm>
                  <a:off x="8000092" y="3399981"/>
                  <a:ext cx="647360" cy="369332"/>
                </a:xfrm>
                <a:prstGeom prst="rect">
                  <a:avLst/>
                </a:prstGeom>
                <a:blipFill>
                  <a:blip r:embed="rId11"/>
                  <a:stretch>
                    <a:fillRect l="-7477" t="-9836" b="-22951"/>
                  </a:stretch>
                </a:blipFill>
              </p:spPr>
              <p:txBody>
                <a:bodyPr/>
                <a:lstStyle/>
                <a:p>
                  <a:r>
                    <a:rPr lang="en-GB">
                      <a:noFill/>
                    </a:rPr>
                    <a:t> </a:t>
                  </a:r>
                </a:p>
              </p:txBody>
            </p:sp>
          </mc:Fallback>
        </mc:AlternateContent>
        <p:grpSp>
          <p:nvGrpSpPr>
            <p:cNvPr id="55" name="Group 54">
              <a:extLst>
                <a:ext uri="{FF2B5EF4-FFF2-40B4-BE49-F238E27FC236}">
                  <a16:creationId xmlns:a16="http://schemas.microsoft.com/office/drawing/2014/main" id="{A2888E45-8FE9-47C0-A613-D2310DED529F}"/>
                </a:ext>
              </a:extLst>
            </p:cNvPr>
            <p:cNvGrpSpPr/>
            <p:nvPr/>
          </p:nvGrpSpPr>
          <p:grpSpPr>
            <a:xfrm>
              <a:off x="7917802" y="3918113"/>
              <a:ext cx="432048" cy="313419"/>
              <a:chOff x="1296000" y="2286000"/>
              <a:chExt cx="432048" cy="313419"/>
            </a:xfrm>
          </p:grpSpPr>
          <p:sp>
            <p:nvSpPr>
              <p:cNvPr id="134" name="Rectangle 133">
                <a:extLst>
                  <a:ext uri="{FF2B5EF4-FFF2-40B4-BE49-F238E27FC236}">
                    <a16:creationId xmlns:a16="http://schemas.microsoft.com/office/drawing/2014/main" id="{ADFA2BE8-9AFE-4799-B63B-6CC530700D20}"/>
                  </a:ext>
                </a:extLst>
              </p:cNvPr>
              <p:cNvSpPr/>
              <p:nvPr/>
            </p:nvSpPr>
            <p:spPr>
              <a:xfrm>
                <a:off x="1356958" y="2328050"/>
                <a:ext cx="252000" cy="252000"/>
              </a:xfrm>
              <a:prstGeom prst="rect">
                <a:avLst/>
              </a:prstGeom>
              <a:solidFill>
                <a:srgbClr val="4ADC6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8317E7FD-A061-4C54-AF60-88D8CEB51053}"/>
                      </a:ext>
                    </a:extLst>
                  </p:cNvPr>
                  <p:cNvSpPr txBox="1"/>
                  <p:nvPr/>
                </p:nvSpPr>
                <p:spPr>
                  <a:xfrm>
                    <a:off x="1296000" y="2286000"/>
                    <a:ext cx="432048" cy="313419"/>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nl-NL" sz="1400" b="0" i="1" smtClean="0">
                                  <a:solidFill>
                                    <a:schemeClr val="accent6"/>
                                  </a:solidFill>
                                  <a:latin typeface="Cambria Math"/>
                                </a:rPr>
                                <m:t>2</m:t>
                              </m:r>
                            </m:sub>
                            <m:sup>
                              <m:r>
                                <a:rPr lang="nl-NL" sz="1400" b="0" i="1" smtClean="0">
                                  <a:solidFill>
                                    <a:schemeClr val="accent6"/>
                                  </a:solidFill>
                                  <a:latin typeface="Cambria Math"/>
                                </a:rPr>
                                <m:t>1</m:t>
                              </m:r>
                            </m:sup>
                          </m:sSubSup>
                        </m:oMath>
                      </m:oMathPara>
                    </a14:m>
                    <a:endParaRPr lang="en-US" sz="1600" dirty="0">
                      <a:solidFill>
                        <a:schemeClr val="accent6"/>
                      </a:solidFill>
                    </a:endParaRPr>
                  </a:p>
                </p:txBody>
              </p:sp>
            </mc:Choice>
            <mc:Fallback xmlns="">
              <p:sp>
                <p:nvSpPr>
                  <p:cNvPr id="112" name="TextBox 111">
                    <a:extLst>
                      <a:ext uri="{FF2B5EF4-FFF2-40B4-BE49-F238E27FC236}">
                        <a16:creationId xmlns:a16="http://schemas.microsoft.com/office/drawing/2014/main" id="{4D93531A-86E7-4BA1-ADCA-9F01EF1831E1}"/>
                      </a:ext>
                    </a:extLst>
                  </p:cNvPr>
                  <p:cNvSpPr txBox="1">
                    <a:spLocks noRot="1" noChangeAspect="1" noMove="1" noResize="1" noEditPoints="1" noAdjustHandles="1" noChangeArrowheads="1" noChangeShapeType="1" noTextEdit="1"/>
                  </p:cNvSpPr>
                  <p:nvPr/>
                </p:nvSpPr>
                <p:spPr>
                  <a:xfrm>
                    <a:off x="1296000" y="2286000"/>
                    <a:ext cx="432048" cy="313419"/>
                  </a:xfrm>
                  <a:prstGeom prst="rect">
                    <a:avLst/>
                  </a:prstGeom>
                  <a:blipFill>
                    <a:blip r:embed="rId12"/>
                    <a:stretch>
                      <a:fillRect/>
                    </a:stretch>
                  </a:blipFill>
                </p:spPr>
                <p:txBody>
                  <a:bodyPr/>
                  <a:lstStyle/>
                  <a:p>
                    <a:r>
                      <a:rPr lang="en-GB">
                        <a:noFill/>
                      </a:rPr>
                      <a:t> </a:t>
                    </a:r>
                  </a:p>
                </p:txBody>
              </p:sp>
            </mc:Fallback>
          </mc:AlternateContent>
        </p:grpSp>
        <p:grpSp>
          <p:nvGrpSpPr>
            <p:cNvPr id="56" name="Group 55">
              <a:extLst>
                <a:ext uri="{FF2B5EF4-FFF2-40B4-BE49-F238E27FC236}">
                  <a16:creationId xmlns:a16="http://schemas.microsoft.com/office/drawing/2014/main" id="{0D841CBE-1DF1-4409-B9DC-8C5BB36BF000}"/>
                </a:ext>
              </a:extLst>
            </p:cNvPr>
            <p:cNvGrpSpPr/>
            <p:nvPr/>
          </p:nvGrpSpPr>
          <p:grpSpPr>
            <a:xfrm>
              <a:off x="7917802" y="4303065"/>
              <a:ext cx="432048" cy="313419"/>
              <a:chOff x="1296000" y="2286000"/>
              <a:chExt cx="432048" cy="313419"/>
            </a:xfrm>
          </p:grpSpPr>
          <p:sp>
            <p:nvSpPr>
              <p:cNvPr id="132" name="Rectangle 131">
                <a:extLst>
                  <a:ext uri="{FF2B5EF4-FFF2-40B4-BE49-F238E27FC236}">
                    <a16:creationId xmlns:a16="http://schemas.microsoft.com/office/drawing/2014/main" id="{7DBABA42-4684-46CC-8DFE-60413A0E8362}"/>
                  </a:ext>
                </a:extLst>
              </p:cNvPr>
              <p:cNvSpPr/>
              <p:nvPr/>
            </p:nvSpPr>
            <p:spPr>
              <a:xfrm>
                <a:off x="1356958" y="2328050"/>
                <a:ext cx="252000" cy="252000"/>
              </a:xfrm>
              <a:prstGeom prst="rect">
                <a:avLst/>
              </a:prstGeom>
              <a:solidFill>
                <a:srgbClr val="F2947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CD798890-55E7-402A-9A33-56177EBCDBD9}"/>
                      </a:ext>
                    </a:extLst>
                  </p:cNvPr>
                  <p:cNvSpPr txBox="1"/>
                  <p:nvPr/>
                </p:nvSpPr>
                <p:spPr>
                  <a:xfrm>
                    <a:off x="1296000" y="2286000"/>
                    <a:ext cx="432048" cy="313419"/>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nl-NL" sz="1400" b="0" i="1" smtClean="0">
                                  <a:solidFill>
                                    <a:schemeClr val="accent6"/>
                                  </a:solidFill>
                                  <a:latin typeface="Cambria Math"/>
                                </a:rPr>
                                <m:t>2</m:t>
                              </m:r>
                            </m:sub>
                            <m:sup>
                              <m:r>
                                <a:rPr lang="nl-NL" sz="1400" b="0" i="1" smtClean="0">
                                  <a:solidFill>
                                    <a:schemeClr val="accent6"/>
                                  </a:solidFill>
                                  <a:latin typeface="Cambria Math"/>
                                </a:rPr>
                                <m:t>2</m:t>
                              </m:r>
                            </m:sup>
                          </m:sSubSup>
                        </m:oMath>
                      </m:oMathPara>
                    </a14:m>
                    <a:endParaRPr lang="en-US" sz="1600" dirty="0">
                      <a:solidFill>
                        <a:schemeClr val="accent6"/>
                      </a:solidFill>
                    </a:endParaRPr>
                  </a:p>
                </p:txBody>
              </p:sp>
            </mc:Choice>
            <mc:Fallback xmlns="">
              <p:sp>
                <p:nvSpPr>
                  <p:cNvPr id="228" name="TextBox 227"/>
                  <p:cNvSpPr txBox="1">
                    <a:spLocks noRot="1" noChangeAspect="1" noMove="1" noResize="1" noEditPoints="1" noAdjustHandles="1" noChangeArrowheads="1" noChangeShapeType="1" noTextEdit="1"/>
                  </p:cNvSpPr>
                  <p:nvPr/>
                </p:nvSpPr>
                <p:spPr>
                  <a:xfrm>
                    <a:off x="1296000" y="2286000"/>
                    <a:ext cx="432048" cy="313419"/>
                  </a:xfrm>
                  <a:prstGeom prst="rect">
                    <a:avLst/>
                  </a:prstGeom>
                  <a:blipFill rotWithShape="1">
                    <a:blip r:embed="rId15"/>
                    <a:stretch>
                      <a:fillRect/>
                    </a:stretch>
                  </a:blipFill>
                </p:spPr>
                <p:txBody>
                  <a:bodyPr/>
                  <a:lstStyle/>
                  <a:p>
                    <a:r>
                      <a:rPr lang="en-US">
                        <a:noFill/>
                      </a:rPr>
                      <a:t> </a:t>
                    </a:r>
                  </a:p>
                </p:txBody>
              </p:sp>
            </mc:Fallback>
          </mc:AlternateContent>
        </p:grpSp>
        <p:sp>
          <p:nvSpPr>
            <p:cNvPr id="57" name="Rettangolo 158">
              <a:extLst>
                <a:ext uri="{FF2B5EF4-FFF2-40B4-BE49-F238E27FC236}">
                  <a16:creationId xmlns:a16="http://schemas.microsoft.com/office/drawing/2014/main" id="{36BA2F93-0207-4410-9DB7-C2008A7F79DD}"/>
                </a:ext>
              </a:extLst>
            </p:cNvPr>
            <p:cNvSpPr/>
            <p:nvPr/>
          </p:nvSpPr>
          <p:spPr>
            <a:xfrm>
              <a:off x="5198202" y="2427573"/>
              <a:ext cx="2360310" cy="231574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9CDC827B-5790-411B-AAE5-B37D5AD0FC82}"/>
                    </a:ext>
                  </a:extLst>
                </p:cNvPr>
                <p:cNvSpPr/>
                <p:nvPr/>
              </p:nvSpPr>
              <p:spPr>
                <a:xfrm>
                  <a:off x="5674032" y="2013795"/>
                  <a:ext cx="1194751" cy="369332"/>
                </a:xfrm>
                <a:prstGeom prst="rect">
                  <a:avLst/>
                </a:prstGeom>
              </p:spPr>
              <p:txBody>
                <a:bodyPr wrap="none">
                  <a:spAutoFit/>
                </a:bodyPr>
                <a:lstStyle/>
                <a:p>
                  <a:pPr algn="ctr"/>
                  <a:r>
                    <a:rPr lang="en-US" dirty="0">
                      <a:solidFill>
                        <a:schemeClr val="accent6"/>
                      </a:solidFill>
                    </a:rPr>
                    <a:t>⟨</a:t>
                  </a:r>
                  <a14:m>
                    <m:oMath xmlns:m="http://schemas.openxmlformats.org/officeDocument/2006/math">
                      <m:sSub>
                        <m:sSubPr>
                          <m:ctrlPr>
                            <a:rPr lang="en-GB" b="0" i="1" smtClean="0">
                              <a:solidFill>
                                <a:schemeClr val="accent6"/>
                              </a:solidFill>
                              <a:latin typeface="Cambria Math" panose="02040503050406030204" pitchFamily="18" charset="0"/>
                            </a:rPr>
                          </m:ctrlPr>
                        </m:sSubPr>
                        <m:e>
                          <m:r>
                            <a:rPr lang="en-GB" b="0" i="1" smtClean="0">
                              <a:solidFill>
                                <a:schemeClr val="accent6"/>
                              </a:solidFill>
                              <a:latin typeface="Cambria Math" panose="02040503050406030204" pitchFamily="18" charset="0"/>
                            </a:rPr>
                            <m:t>𝑃</m:t>
                          </m:r>
                        </m:e>
                        <m:sub>
                          <m:r>
                            <a:rPr lang="en-GB" b="0" i="1" smtClean="0">
                              <a:solidFill>
                                <a:schemeClr val="accent6"/>
                              </a:solidFill>
                              <a:latin typeface="Cambria Math" panose="02040503050406030204" pitchFamily="18" charset="0"/>
                            </a:rPr>
                            <m:t>1</m:t>
                          </m:r>
                        </m:sub>
                      </m:sSub>
                      <m:r>
                        <a:rPr lang="en-GB" b="0" i="1" smtClean="0">
                          <a:solidFill>
                            <a:schemeClr val="accent6"/>
                          </a:solidFill>
                          <a:latin typeface="Cambria Math" panose="02040503050406030204" pitchFamily="18" charset="0"/>
                        </a:rPr>
                        <m:t>,</m:t>
                      </m:r>
                      <m:sSub>
                        <m:sSubPr>
                          <m:ctrlPr>
                            <a:rPr lang="en-GB" b="0" i="1" smtClean="0">
                              <a:solidFill>
                                <a:schemeClr val="accent6"/>
                              </a:solidFill>
                              <a:latin typeface="Cambria Math" panose="02040503050406030204" pitchFamily="18" charset="0"/>
                            </a:rPr>
                          </m:ctrlPr>
                        </m:sSubPr>
                        <m:e>
                          <m:r>
                            <a:rPr lang="en-GB" b="0" i="1" smtClean="0">
                              <a:solidFill>
                                <a:schemeClr val="accent6"/>
                              </a:solidFill>
                              <a:latin typeface="Cambria Math" panose="02040503050406030204" pitchFamily="18" charset="0"/>
                            </a:rPr>
                            <m:t>𝑃</m:t>
                          </m:r>
                        </m:e>
                        <m:sub>
                          <m:r>
                            <a:rPr lang="en-GB" b="0" i="1" smtClean="0">
                              <a:solidFill>
                                <a:schemeClr val="accent6"/>
                              </a:solidFill>
                              <a:latin typeface="Cambria Math" panose="02040503050406030204" pitchFamily="18" charset="0"/>
                            </a:rPr>
                            <m:t>2</m:t>
                          </m:r>
                        </m:sub>
                      </m:sSub>
                      <m:r>
                        <a:rPr lang="en-GB" b="0" i="1" smtClean="0">
                          <a:solidFill>
                            <a:schemeClr val="accent6"/>
                          </a:solidFill>
                          <a:latin typeface="Cambria Math" panose="02040503050406030204" pitchFamily="18" charset="0"/>
                        </a:rPr>
                        <m:t>, </m:t>
                      </m:r>
                      <m:sSub>
                        <m:sSubPr>
                          <m:ctrlPr>
                            <a:rPr lang="en-GB" b="0" i="1" smtClean="0">
                              <a:solidFill>
                                <a:schemeClr val="accent6"/>
                              </a:solidFill>
                              <a:latin typeface="Cambria Math" panose="02040503050406030204" pitchFamily="18" charset="0"/>
                            </a:rPr>
                          </m:ctrlPr>
                        </m:sSubPr>
                        <m:e>
                          <m:r>
                            <a:rPr lang="en-GB" b="0" i="1" smtClean="0">
                              <a:solidFill>
                                <a:schemeClr val="accent6"/>
                              </a:solidFill>
                              <a:latin typeface="Cambria Math" panose="02040503050406030204" pitchFamily="18" charset="0"/>
                            </a:rPr>
                            <m:t>𝑃</m:t>
                          </m:r>
                        </m:e>
                        <m:sub>
                          <m:r>
                            <a:rPr lang="en-GB" b="0" i="1" smtClean="0">
                              <a:solidFill>
                                <a:schemeClr val="accent6"/>
                              </a:solidFill>
                              <a:latin typeface="Cambria Math" panose="02040503050406030204" pitchFamily="18" charset="0"/>
                            </a:rPr>
                            <m:t>3</m:t>
                          </m:r>
                        </m:sub>
                      </m:sSub>
                    </m:oMath>
                  </a14:m>
                  <a:r>
                    <a:rPr lang="en-US" dirty="0">
                      <a:solidFill>
                        <a:schemeClr val="accent6"/>
                      </a:solidFill>
                    </a:rPr>
                    <a:t>⟩</a:t>
                  </a:r>
                </a:p>
              </p:txBody>
            </p:sp>
          </mc:Choice>
          <mc:Fallback xmlns="">
            <p:sp>
              <p:nvSpPr>
                <p:cNvPr id="47" name="Rectangle 46">
                  <a:extLst>
                    <a:ext uri="{FF2B5EF4-FFF2-40B4-BE49-F238E27FC236}">
                      <a16:creationId xmlns:a16="http://schemas.microsoft.com/office/drawing/2014/main" id="{053A03A7-2915-4593-8F53-F17EC3BB4A3C}"/>
                    </a:ext>
                  </a:extLst>
                </p:cNvPr>
                <p:cNvSpPr>
                  <a:spLocks noRot="1" noChangeAspect="1" noMove="1" noResize="1" noEditPoints="1" noAdjustHandles="1" noChangeArrowheads="1" noChangeShapeType="1" noTextEdit="1"/>
                </p:cNvSpPr>
                <p:nvPr/>
              </p:nvSpPr>
              <p:spPr>
                <a:xfrm>
                  <a:off x="5674032" y="2013795"/>
                  <a:ext cx="1194751" cy="369332"/>
                </a:xfrm>
                <a:prstGeom prst="rect">
                  <a:avLst/>
                </a:prstGeom>
                <a:blipFill>
                  <a:blip r:embed="rId16"/>
                  <a:stretch>
                    <a:fillRect l="-4592" t="-11667" r="-3571"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B264154-A5C7-4E45-A447-AD5BCA6DD065}"/>
                    </a:ext>
                  </a:extLst>
                </p:cNvPr>
                <p:cNvSpPr txBox="1"/>
                <p:nvPr/>
              </p:nvSpPr>
              <p:spPr>
                <a:xfrm>
                  <a:off x="8000092" y="2017762"/>
                  <a:ext cx="647360" cy="369332"/>
                </a:xfrm>
                <a:prstGeom prst="rect">
                  <a:avLst/>
                </a:prstGeom>
                <a:noFill/>
              </p:spPr>
              <p:txBody>
                <a:bodyPr wrap="square" rtlCol="0">
                  <a:spAutoFit/>
                </a:bodyPr>
                <a:lstStyle/>
                <a:p>
                  <a:r>
                    <a:rPr lang="en-US" dirty="0">
                      <a:solidFill>
                        <a:schemeClr val="accent6"/>
                      </a:solidFill>
                    </a:rPr>
                    <a:t>⟨</a:t>
                  </a:r>
                  <a14:m>
                    <m:oMath xmlns:m="http://schemas.openxmlformats.org/officeDocument/2006/math">
                      <m:sSub>
                        <m:sSubPr>
                          <m:ctrlPr>
                            <a:rPr lang="en-GB" i="1">
                              <a:solidFill>
                                <a:schemeClr val="accent6"/>
                              </a:solidFill>
                              <a:latin typeface="Cambria Math" panose="02040503050406030204" pitchFamily="18" charset="0"/>
                            </a:rPr>
                          </m:ctrlPr>
                        </m:sSubPr>
                        <m:e>
                          <m:r>
                            <a:rPr lang="en-GB" i="1">
                              <a:solidFill>
                                <a:schemeClr val="accent6"/>
                              </a:solidFill>
                              <a:latin typeface="Cambria Math" panose="02040503050406030204" pitchFamily="18" charset="0"/>
                            </a:rPr>
                            <m:t>𝑃</m:t>
                          </m:r>
                        </m:e>
                        <m:sub>
                          <m:r>
                            <a:rPr lang="en-GB" b="0" i="1" smtClean="0">
                              <a:solidFill>
                                <a:schemeClr val="accent6"/>
                              </a:solidFill>
                              <a:latin typeface="Cambria Math" panose="02040503050406030204" pitchFamily="18" charset="0"/>
                            </a:rPr>
                            <m:t>1</m:t>
                          </m:r>
                        </m:sub>
                      </m:sSub>
                    </m:oMath>
                  </a14:m>
                  <a:r>
                    <a:rPr lang="en-US" dirty="0">
                      <a:solidFill>
                        <a:schemeClr val="accent6"/>
                      </a:solidFill>
                    </a:rPr>
                    <a:t>⟩</a:t>
                  </a:r>
                </a:p>
              </p:txBody>
            </p:sp>
          </mc:Choice>
          <mc:Fallback xmlns="">
            <p:sp>
              <p:nvSpPr>
                <p:cNvPr id="53" name="TextBox 52">
                  <a:extLst>
                    <a:ext uri="{FF2B5EF4-FFF2-40B4-BE49-F238E27FC236}">
                      <a16:creationId xmlns:a16="http://schemas.microsoft.com/office/drawing/2014/main" id="{28664BF8-4447-4953-A1AA-3288AD4261EA}"/>
                    </a:ext>
                  </a:extLst>
                </p:cNvPr>
                <p:cNvSpPr txBox="1">
                  <a:spLocks noRot="1" noChangeAspect="1" noMove="1" noResize="1" noEditPoints="1" noAdjustHandles="1" noChangeArrowheads="1" noChangeShapeType="1" noTextEdit="1"/>
                </p:cNvSpPr>
                <p:nvPr/>
              </p:nvSpPr>
              <p:spPr>
                <a:xfrm>
                  <a:off x="8000092" y="2017762"/>
                  <a:ext cx="647360" cy="369332"/>
                </a:xfrm>
                <a:prstGeom prst="rect">
                  <a:avLst/>
                </a:prstGeom>
                <a:blipFill>
                  <a:blip r:embed="rId17"/>
                  <a:stretch>
                    <a:fillRect l="-7477" t="-9836" b="-22951"/>
                  </a:stretch>
                </a:blipFill>
              </p:spPr>
              <p:txBody>
                <a:bodyPr/>
                <a:lstStyle/>
                <a:p>
                  <a:r>
                    <a:rPr lang="en-GB">
                      <a:noFill/>
                    </a:rPr>
                    <a:t> </a:t>
                  </a:r>
                </a:p>
              </p:txBody>
            </p:sp>
          </mc:Fallback>
        </mc:AlternateContent>
        <p:sp>
          <p:nvSpPr>
            <p:cNvPr id="60" name="Rettangolo 14">
              <a:extLst>
                <a:ext uri="{FF2B5EF4-FFF2-40B4-BE49-F238E27FC236}">
                  <a16:creationId xmlns:a16="http://schemas.microsoft.com/office/drawing/2014/main" id="{04BA0D24-9BD5-4F94-BE70-859BF0DAC890}"/>
                </a:ext>
              </a:extLst>
            </p:cNvPr>
            <p:cNvSpPr/>
            <p:nvPr/>
          </p:nvSpPr>
          <p:spPr>
            <a:xfrm>
              <a:off x="9092625" y="2432288"/>
              <a:ext cx="1105686" cy="94755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7EE52B0-ACBE-405C-8273-090EAC3226C2}"/>
                    </a:ext>
                  </a:extLst>
                </p:cNvPr>
                <p:cNvSpPr txBox="1"/>
                <p:nvPr/>
              </p:nvSpPr>
              <p:spPr>
                <a:xfrm>
                  <a:off x="9289442" y="2026181"/>
                  <a:ext cx="647360" cy="369332"/>
                </a:xfrm>
                <a:prstGeom prst="rect">
                  <a:avLst/>
                </a:prstGeom>
                <a:noFill/>
              </p:spPr>
              <p:txBody>
                <a:bodyPr wrap="square" rtlCol="0">
                  <a:spAutoFit/>
                </a:bodyPr>
                <a:lstStyle/>
                <a:p>
                  <a:r>
                    <a:rPr lang="en-US" dirty="0">
                      <a:solidFill>
                        <a:schemeClr val="accent6"/>
                      </a:solidFill>
                    </a:rPr>
                    <a:t>⟨</a:t>
                  </a:r>
                  <a14:m>
                    <m:oMath xmlns:m="http://schemas.openxmlformats.org/officeDocument/2006/math">
                      <m:sSub>
                        <m:sSubPr>
                          <m:ctrlPr>
                            <a:rPr lang="en-GB" i="1">
                              <a:solidFill>
                                <a:schemeClr val="accent6"/>
                              </a:solidFill>
                              <a:latin typeface="Cambria Math" panose="02040503050406030204" pitchFamily="18" charset="0"/>
                            </a:rPr>
                          </m:ctrlPr>
                        </m:sSubPr>
                        <m:e>
                          <m:r>
                            <a:rPr lang="en-GB" i="1">
                              <a:solidFill>
                                <a:schemeClr val="accent6"/>
                              </a:solidFill>
                              <a:latin typeface="Cambria Math" panose="02040503050406030204" pitchFamily="18" charset="0"/>
                            </a:rPr>
                            <m:t>𝑃</m:t>
                          </m:r>
                        </m:e>
                        <m:sub>
                          <m:r>
                            <a:rPr lang="en-GB" b="0" i="1" smtClean="0">
                              <a:solidFill>
                                <a:schemeClr val="accent6"/>
                              </a:solidFill>
                              <a:latin typeface="Cambria Math" panose="02040503050406030204" pitchFamily="18" charset="0"/>
                            </a:rPr>
                            <m:t>3</m:t>
                          </m:r>
                        </m:sub>
                      </m:sSub>
                    </m:oMath>
                  </a14:m>
                  <a:r>
                    <a:rPr lang="en-US" dirty="0">
                      <a:solidFill>
                        <a:schemeClr val="accent6"/>
                      </a:solidFill>
                    </a:rPr>
                    <a:t>⟩</a:t>
                  </a:r>
                </a:p>
              </p:txBody>
            </p:sp>
          </mc:Choice>
          <mc:Fallback xmlns="">
            <p:sp>
              <p:nvSpPr>
                <p:cNvPr id="68" name="TextBox 67">
                  <a:extLst>
                    <a:ext uri="{FF2B5EF4-FFF2-40B4-BE49-F238E27FC236}">
                      <a16:creationId xmlns:a16="http://schemas.microsoft.com/office/drawing/2014/main" id="{31BA90C2-B7ED-4A05-818B-4C188D77586E}"/>
                    </a:ext>
                  </a:extLst>
                </p:cNvPr>
                <p:cNvSpPr txBox="1">
                  <a:spLocks noRot="1" noChangeAspect="1" noMove="1" noResize="1" noEditPoints="1" noAdjustHandles="1" noChangeArrowheads="1" noChangeShapeType="1" noTextEdit="1"/>
                </p:cNvSpPr>
                <p:nvPr/>
              </p:nvSpPr>
              <p:spPr>
                <a:xfrm>
                  <a:off x="9289442" y="2026181"/>
                  <a:ext cx="647360" cy="369332"/>
                </a:xfrm>
                <a:prstGeom prst="rect">
                  <a:avLst/>
                </a:prstGeom>
                <a:blipFill>
                  <a:blip r:embed="rId18"/>
                  <a:stretch>
                    <a:fillRect l="-8491" t="-11667" b="-25000"/>
                  </a:stretch>
                </a:blipFill>
              </p:spPr>
              <p:txBody>
                <a:bodyPr/>
                <a:lstStyle/>
                <a:p>
                  <a:r>
                    <a:rPr lang="en-GB">
                      <a:noFill/>
                    </a:rPr>
                    <a:t> </a:t>
                  </a:r>
                </a:p>
              </p:txBody>
            </p:sp>
          </mc:Fallback>
        </mc:AlternateContent>
        <p:grpSp>
          <p:nvGrpSpPr>
            <p:cNvPr id="62" name="Group 61">
              <a:extLst>
                <a:ext uri="{FF2B5EF4-FFF2-40B4-BE49-F238E27FC236}">
                  <a16:creationId xmlns:a16="http://schemas.microsoft.com/office/drawing/2014/main" id="{989136AE-9C5B-48CF-8AD1-B1992A4080BB}"/>
                </a:ext>
              </a:extLst>
            </p:cNvPr>
            <p:cNvGrpSpPr/>
            <p:nvPr/>
          </p:nvGrpSpPr>
          <p:grpSpPr>
            <a:xfrm>
              <a:off x="9205641" y="2545122"/>
              <a:ext cx="432048" cy="311239"/>
              <a:chOff x="1296000" y="2287090"/>
              <a:chExt cx="432048" cy="311239"/>
            </a:xfrm>
          </p:grpSpPr>
          <p:sp>
            <p:nvSpPr>
              <p:cNvPr id="130" name="Rectangle 129">
                <a:extLst>
                  <a:ext uri="{FF2B5EF4-FFF2-40B4-BE49-F238E27FC236}">
                    <a16:creationId xmlns:a16="http://schemas.microsoft.com/office/drawing/2014/main" id="{A868E35B-7454-48A8-81E2-729EF773DB64}"/>
                  </a:ext>
                </a:extLst>
              </p:cNvPr>
              <p:cNvSpPr/>
              <p:nvPr/>
            </p:nvSpPr>
            <p:spPr>
              <a:xfrm>
                <a:off x="1356958" y="2328050"/>
                <a:ext cx="252000" cy="252000"/>
              </a:xfrm>
              <a:prstGeom prst="rect">
                <a:avLst/>
              </a:prstGeom>
              <a:solidFill>
                <a:srgbClr val="F3700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A861FB5D-1186-494C-AE0A-71D161DE6E55}"/>
                      </a:ext>
                    </a:extLst>
                  </p:cNvPr>
                  <p:cNvSpPr txBox="1"/>
                  <p:nvPr/>
                </p:nvSpPr>
                <p:spPr>
                  <a:xfrm>
                    <a:off x="1296000" y="2287090"/>
                    <a:ext cx="432048" cy="311239"/>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en-GB" sz="1400" b="0" i="1" smtClean="0">
                                  <a:solidFill>
                                    <a:schemeClr val="accent6"/>
                                  </a:solidFill>
                                  <a:latin typeface="Cambria Math" panose="02040503050406030204" pitchFamily="18" charset="0"/>
                                </a:rPr>
                                <m:t>3</m:t>
                              </m:r>
                            </m:sub>
                            <m:sup>
                              <m:r>
                                <a:rPr lang="nl-NL" sz="1400" b="0" i="1" smtClean="0">
                                  <a:solidFill>
                                    <a:schemeClr val="accent6"/>
                                  </a:solidFill>
                                  <a:latin typeface="Cambria Math"/>
                                </a:rPr>
                                <m:t>1</m:t>
                              </m:r>
                            </m:sup>
                          </m:sSubSup>
                        </m:oMath>
                      </m:oMathPara>
                    </a14:m>
                    <a:endParaRPr lang="en-US" sz="1600" dirty="0">
                      <a:solidFill>
                        <a:schemeClr val="accent6"/>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1296000" y="2287090"/>
                    <a:ext cx="432048" cy="311239"/>
                  </a:xfrm>
                  <a:prstGeom prst="rect">
                    <a:avLst/>
                  </a:prstGeom>
                  <a:blipFill>
                    <a:blip r:embed="rId26"/>
                    <a:stretch>
                      <a:fillRect/>
                    </a:stretch>
                  </a:blipFill>
                </p:spPr>
                <p:txBody>
                  <a:bodyPr/>
                  <a:lstStyle/>
                  <a:p>
                    <a:r>
                      <a:rPr lang="en-US">
                        <a:noFill/>
                      </a:rPr>
                      <a:t> </a:t>
                    </a:r>
                  </a:p>
                </p:txBody>
              </p:sp>
            </mc:Fallback>
          </mc:AlternateContent>
        </p:grpSp>
        <p:grpSp>
          <p:nvGrpSpPr>
            <p:cNvPr id="63" name="Group 62">
              <a:extLst>
                <a:ext uri="{FF2B5EF4-FFF2-40B4-BE49-F238E27FC236}">
                  <a16:creationId xmlns:a16="http://schemas.microsoft.com/office/drawing/2014/main" id="{736CBBE0-D411-48AE-AF73-15F3154FC7A8}"/>
                </a:ext>
              </a:extLst>
            </p:cNvPr>
            <p:cNvGrpSpPr/>
            <p:nvPr/>
          </p:nvGrpSpPr>
          <p:grpSpPr>
            <a:xfrm>
              <a:off x="9205641" y="2941318"/>
              <a:ext cx="432048" cy="311688"/>
              <a:chOff x="1296000" y="2286866"/>
              <a:chExt cx="432048" cy="311688"/>
            </a:xfrm>
          </p:grpSpPr>
          <p:sp>
            <p:nvSpPr>
              <p:cNvPr id="128" name="Rectangle 127">
                <a:extLst>
                  <a:ext uri="{FF2B5EF4-FFF2-40B4-BE49-F238E27FC236}">
                    <a16:creationId xmlns:a16="http://schemas.microsoft.com/office/drawing/2014/main" id="{0E3D771C-5A47-4757-9A77-7017AC3CEF75}"/>
                  </a:ext>
                </a:extLst>
              </p:cNvPr>
              <p:cNvSpPr/>
              <p:nvPr/>
            </p:nvSpPr>
            <p:spPr>
              <a:xfrm>
                <a:off x="1356958" y="2328050"/>
                <a:ext cx="252000" cy="252000"/>
              </a:xfrm>
              <a:prstGeom prst="rect">
                <a:avLst/>
              </a:prstGeom>
              <a:solidFill>
                <a:srgbClr val="F3E57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35D7E86E-FE72-4CFC-82D5-E0D3DFB6070A}"/>
                      </a:ext>
                    </a:extLst>
                  </p:cNvPr>
                  <p:cNvSpPr txBox="1"/>
                  <p:nvPr/>
                </p:nvSpPr>
                <p:spPr>
                  <a:xfrm>
                    <a:off x="1296000" y="2286866"/>
                    <a:ext cx="432048" cy="311688"/>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en-GB" sz="1400" b="0" i="1" smtClean="0">
                                  <a:solidFill>
                                    <a:schemeClr val="accent6"/>
                                  </a:solidFill>
                                  <a:latin typeface="Cambria Math" panose="02040503050406030204" pitchFamily="18" charset="0"/>
                                </a:rPr>
                                <m:t>3</m:t>
                              </m:r>
                            </m:sub>
                            <m:sup>
                              <m:r>
                                <a:rPr lang="nl-NL" sz="1400" b="0" i="1" smtClean="0">
                                  <a:solidFill>
                                    <a:schemeClr val="accent6"/>
                                  </a:solidFill>
                                  <a:latin typeface="Cambria Math"/>
                                </a:rPr>
                                <m:t>2</m:t>
                              </m:r>
                            </m:sup>
                          </m:sSubSup>
                        </m:oMath>
                      </m:oMathPara>
                    </a14:m>
                    <a:endParaRPr lang="en-US" sz="1600" dirty="0">
                      <a:solidFill>
                        <a:schemeClr val="accent6"/>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1296000" y="2286866"/>
                    <a:ext cx="432048" cy="311688"/>
                  </a:xfrm>
                  <a:prstGeom prst="rect">
                    <a:avLst/>
                  </a:prstGeom>
                  <a:blipFill>
                    <a:blip r:embed="rId2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F7685D6-9709-434A-8DA0-8DAE0D94827D}"/>
                    </a:ext>
                  </a:extLst>
                </p:cNvPr>
                <p:cNvSpPr txBox="1"/>
                <p:nvPr/>
              </p:nvSpPr>
              <p:spPr>
                <a:xfrm>
                  <a:off x="5402214" y="4229103"/>
                  <a:ext cx="1440000" cy="368012"/>
                </a:xfrm>
                <a:prstGeom prst="rect">
                  <a:avLst/>
                </a:prstGeom>
                <a:solidFill>
                  <a:srgbClr val="F67B72"/>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i="1">
                              <a:solidFill>
                                <a:schemeClr val="accent6"/>
                              </a:solidFill>
                              <a:latin typeface="Cambria Math" panose="02040503050406030204" pitchFamily="18" charset="0"/>
                            </a:rPr>
                            <m:t>1</m:t>
                          </m:r>
                        </m:sub>
                        <m:sup>
                          <m:r>
                            <a:rPr lang="en-US" sz="1600" b="0" i="1" smtClean="0">
                              <a:solidFill>
                                <a:schemeClr val="accent6"/>
                              </a:solidFill>
                              <a:latin typeface="Cambria Math" panose="02040503050406030204" pitchFamily="18" charset="0"/>
                            </a:rPr>
                            <m:t>2</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2</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3</m:t>
                          </m:r>
                        </m:sub>
                        <m:sup>
                          <m:r>
                            <a:rPr lang="en-US" sz="1600" i="1">
                              <a:solidFill>
                                <a:schemeClr val="accent6"/>
                              </a:solidFill>
                              <a:latin typeface="Cambria Math" panose="02040503050406030204" pitchFamily="18" charset="0"/>
                            </a:rPr>
                            <m:t>1</m:t>
                          </m:r>
                        </m:sup>
                      </m:sSubSup>
                    </m:oMath>
                  </a14:m>
                  <a:r>
                    <a:rPr lang="en-US" sz="1600" dirty="0">
                      <a:solidFill>
                        <a:schemeClr val="accent6"/>
                      </a:solidFill>
                    </a:rPr>
                    <a:t>⟩</a:t>
                  </a:r>
                </a:p>
              </p:txBody>
            </p:sp>
          </mc:Choice>
          <mc:Fallback xmlns="">
            <p:sp>
              <p:nvSpPr>
                <p:cNvPr id="116" name="TextBox 115">
                  <a:extLst>
                    <a:ext uri="{FF2B5EF4-FFF2-40B4-BE49-F238E27FC236}">
                      <a16:creationId xmlns:a16="http://schemas.microsoft.com/office/drawing/2014/main" id="{6FFDE433-7122-4C1A-888D-FC4E7F64A015}"/>
                    </a:ext>
                  </a:extLst>
                </p:cNvPr>
                <p:cNvSpPr txBox="1">
                  <a:spLocks noRot="1" noChangeAspect="1" noMove="1" noResize="1" noEditPoints="1" noAdjustHandles="1" noChangeArrowheads="1" noChangeShapeType="1" noTextEdit="1"/>
                </p:cNvSpPr>
                <p:nvPr/>
              </p:nvSpPr>
              <p:spPr>
                <a:xfrm>
                  <a:off x="5402214" y="4229103"/>
                  <a:ext cx="1440000" cy="368012"/>
                </a:xfrm>
                <a:prstGeom prst="rect">
                  <a:avLst/>
                </a:prstGeom>
                <a:blipFill>
                  <a:blip r:embed="rId28"/>
                  <a:stretch>
                    <a:fillRect t="-1667"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7BD4D52-422B-4D69-A13D-314869005669}"/>
                    </a:ext>
                  </a:extLst>
                </p:cNvPr>
                <p:cNvSpPr txBox="1"/>
                <p:nvPr/>
              </p:nvSpPr>
              <p:spPr>
                <a:xfrm>
                  <a:off x="5402214" y="3131581"/>
                  <a:ext cx="1440000" cy="368012"/>
                </a:xfrm>
                <a:prstGeom prst="rect">
                  <a:avLst/>
                </a:prstGeom>
                <a:solidFill>
                  <a:srgbClr val="4ADC6D"/>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i="1">
                              <a:solidFill>
                                <a:schemeClr val="accent6"/>
                              </a:solidFill>
                              <a:latin typeface="Cambria Math" panose="02040503050406030204" pitchFamily="18" charset="0"/>
                            </a:rPr>
                            <m:t>1</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2</m:t>
                          </m:r>
                        </m:sub>
                        <m:sup>
                          <m:r>
                            <a:rPr lang="en-US" sz="1600" b="0" i="1" smtClean="0">
                              <a:solidFill>
                                <a:schemeClr val="accent6"/>
                              </a:solidFill>
                              <a:latin typeface="Cambria Math" panose="02040503050406030204" pitchFamily="18" charset="0"/>
                            </a:rPr>
                            <m:t>2</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3</m:t>
                          </m:r>
                        </m:sub>
                        <m:sup>
                          <m:r>
                            <a:rPr lang="en-US" sz="1600" i="1">
                              <a:solidFill>
                                <a:schemeClr val="accent6"/>
                              </a:solidFill>
                              <a:latin typeface="Cambria Math" panose="02040503050406030204" pitchFamily="18" charset="0"/>
                            </a:rPr>
                            <m:t>1</m:t>
                          </m:r>
                        </m:sup>
                      </m:sSubSup>
                    </m:oMath>
                  </a14:m>
                  <a:r>
                    <a:rPr lang="en-US" sz="1600" dirty="0">
                      <a:solidFill>
                        <a:schemeClr val="accent6"/>
                      </a:solidFill>
                    </a:rPr>
                    <a:t>⟩</a:t>
                  </a:r>
                </a:p>
              </p:txBody>
            </p:sp>
          </mc:Choice>
          <mc:Fallback xmlns="">
            <p:sp>
              <p:nvSpPr>
                <p:cNvPr id="117" name="TextBox 116">
                  <a:extLst>
                    <a:ext uri="{FF2B5EF4-FFF2-40B4-BE49-F238E27FC236}">
                      <a16:creationId xmlns:a16="http://schemas.microsoft.com/office/drawing/2014/main" id="{1C3AED95-EBB1-4D99-B895-A43F81B6C75D}"/>
                    </a:ext>
                  </a:extLst>
                </p:cNvPr>
                <p:cNvSpPr txBox="1">
                  <a:spLocks noRot="1" noChangeAspect="1" noMove="1" noResize="1" noEditPoints="1" noAdjustHandles="1" noChangeArrowheads="1" noChangeShapeType="1" noTextEdit="1"/>
                </p:cNvSpPr>
                <p:nvPr/>
              </p:nvSpPr>
              <p:spPr>
                <a:xfrm>
                  <a:off x="5402214" y="3131581"/>
                  <a:ext cx="1440000" cy="368012"/>
                </a:xfrm>
                <a:prstGeom prst="rect">
                  <a:avLst/>
                </a:prstGeom>
                <a:blipFill>
                  <a:blip r:embed="rId29"/>
                  <a:stretch>
                    <a:fillRect t="-1667"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F7D6205-28E4-4F08-9C96-420BA677AE56}"/>
                    </a:ext>
                  </a:extLst>
                </p:cNvPr>
                <p:cNvSpPr txBox="1"/>
                <p:nvPr/>
              </p:nvSpPr>
              <p:spPr>
                <a:xfrm>
                  <a:off x="5402214" y="3674632"/>
                  <a:ext cx="1440000" cy="368012"/>
                </a:xfrm>
                <a:prstGeom prst="rect">
                  <a:avLst/>
                </a:prstGeom>
                <a:solidFill>
                  <a:srgbClr val="D3F28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i="1">
                              <a:solidFill>
                                <a:schemeClr val="accent6"/>
                              </a:solidFill>
                              <a:latin typeface="Cambria Math" panose="02040503050406030204" pitchFamily="18" charset="0"/>
                            </a:rPr>
                            <m:t>1</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2</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3</m:t>
                          </m:r>
                        </m:sub>
                        <m:sup>
                          <m:r>
                            <a:rPr lang="en-US" sz="1600" b="0" i="1" smtClean="0">
                              <a:solidFill>
                                <a:schemeClr val="accent6"/>
                              </a:solidFill>
                              <a:latin typeface="Cambria Math" panose="02040503050406030204" pitchFamily="18" charset="0"/>
                            </a:rPr>
                            <m:t>2</m:t>
                          </m:r>
                        </m:sup>
                      </m:sSubSup>
                    </m:oMath>
                  </a14:m>
                  <a:r>
                    <a:rPr lang="en-US" sz="1600" dirty="0">
                      <a:solidFill>
                        <a:schemeClr val="accent6"/>
                      </a:solidFill>
                    </a:rPr>
                    <a:t>⟩</a:t>
                  </a:r>
                </a:p>
              </p:txBody>
            </p:sp>
          </mc:Choice>
          <mc:Fallback xmlns="">
            <p:sp>
              <p:nvSpPr>
                <p:cNvPr id="118" name="TextBox 117">
                  <a:extLst>
                    <a:ext uri="{FF2B5EF4-FFF2-40B4-BE49-F238E27FC236}">
                      <a16:creationId xmlns:a16="http://schemas.microsoft.com/office/drawing/2014/main" id="{EE96BAE6-DDB9-466B-A663-A5D0597B365B}"/>
                    </a:ext>
                  </a:extLst>
                </p:cNvPr>
                <p:cNvSpPr txBox="1">
                  <a:spLocks noRot="1" noChangeAspect="1" noMove="1" noResize="1" noEditPoints="1" noAdjustHandles="1" noChangeArrowheads="1" noChangeShapeType="1" noTextEdit="1"/>
                </p:cNvSpPr>
                <p:nvPr/>
              </p:nvSpPr>
              <p:spPr>
                <a:xfrm>
                  <a:off x="5402214" y="3674632"/>
                  <a:ext cx="1440000" cy="368012"/>
                </a:xfrm>
                <a:prstGeom prst="rect">
                  <a:avLst/>
                </a:prstGeom>
                <a:blipFill>
                  <a:blip r:embed="rId30"/>
                  <a:stretch>
                    <a:fillRect t="-1667"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3A1B8F5-C043-4189-8A0C-B52AA55ADBB2}"/>
                    </a:ext>
                  </a:extLst>
                </p:cNvPr>
                <p:cNvSpPr txBox="1"/>
                <p:nvPr/>
              </p:nvSpPr>
              <p:spPr>
                <a:xfrm>
                  <a:off x="5402214" y="2588754"/>
                  <a:ext cx="1440000" cy="368013"/>
                </a:xfrm>
                <a:prstGeom prst="rect">
                  <a:avLst/>
                </a:prstGeom>
                <a:solidFill>
                  <a:srgbClr val="F29476"/>
                </a:solidFill>
              </p:spPr>
              <p:txBody>
                <a:bodyPr wrap="square" rtlCol="0" anchor="ctr">
                  <a:noAutofit/>
                </a:bodyPr>
                <a:lstStyle/>
                <a:p>
                  <a:pPr algn="ctr"/>
                  <a14:m>
                    <m:oMath xmlns:m="http://schemas.openxmlformats.org/officeDocument/2006/math">
                      <m:r>
                        <m:rPr>
                          <m:nor/>
                        </m:rPr>
                        <a:rPr lang="en-US" sz="1600" dirty="0" smtClean="0">
                          <a:solidFill>
                            <a:schemeClr val="accent6"/>
                          </a:solidFill>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i="1">
                              <a:solidFill>
                                <a:schemeClr val="accent6"/>
                              </a:solidFill>
                              <a:latin typeface="Cambria Math" panose="02040503050406030204" pitchFamily="18" charset="0"/>
                            </a:rPr>
                            <m:t>1</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2</m:t>
                          </m:r>
                        </m:sub>
                        <m:sup>
                          <m:r>
                            <a:rPr lang="en-US" sz="1600" i="1">
                              <a:solidFill>
                                <a:schemeClr val="accent6"/>
                              </a:solidFill>
                              <a:latin typeface="Cambria Math" panose="02040503050406030204" pitchFamily="18" charset="0"/>
                            </a:rPr>
                            <m:t>1</m:t>
                          </m:r>
                        </m:sup>
                      </m:sSubSup>
                      <m:r>
                        <a:rPr lang="nl-NL" sz="1600" i="1">
                          <a:solidFill>
                            <a:schemeClr val="accent6"/>
                          </a:solidFill>
                          <a:latin typeface="Cambria Math"/>
                        </a:rPr>
                        <m:t>,</m:t>
                      </m:r>
                      <m:sSubSup>
                        <m:sSubSupPr>
                          <m:ctrlPr>
                            <a:rPr lang="nl-NL" sz="1600" i="1">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𝑣</m:t>
                          </m:r>
                        </m:e>
                        <m:sub>
                          <m:r>
                            <a:rPr lang="en-US" sz="1600" b="0" i="1" smtClean="0">
                              <a:solidFill>
                                <a:schemeClr val="accent6"/>
                              </a:solidFill>
                              <a:latin typeface="Cambria Math" panose="02040503050406030204" pitchFamily="18" charset="0"/>
                            </a:rPr>
                            <m:t>3</m:t>
                          </m:r>
                        </m:sub>
                        <m:sup>
                          <m:r>
                            <a:rPr lang="en-US" sz="1600" i="1">
                              <a:solidFill>
                                <a:schemeClr val="accent6"/>
                              </a:solidFill>
                              <a:latin typeface="Cambria Math" panose="02040503050406030204" pitchFamily="18" charset="0"/>
                            </a:rPr>
                            <m:t>1</m:t>
                          </m:r>
                        </m:sup>
                      </m:sSubSup>
                    </m:oMath>
                  </a14:m>
                  <a:r>
                    <a:rPr lang="en-US" sz="1600" dirty="0">
                      <a:solidFill>
                        <a:schemeClr val="accent6"/>
                      </a:solidFill>
                    </a:rPr>
                    <a:t>⟩</a:t>
                  </a:r>
                </a:p>
              </p:txBody>
            </p:sp>
          </mc:Choice>
          <mc:Fallback xmlns="">
            <p:sp>
              <p:nvSpPr>
                <p:cNvPr id="119" name="TextBox 118">
                  <a:extLst>
                    <a:ext uri="{FF2B5EF4-FFF2-40B4-BE49-F238E27FC236}">
                      <a16:creationId xmlns:a16="http://schemas.microsoft.com/office/drawing/2014/main" id="{CDD7BC44-7072-45A0-A23C-463F5C6AFC13}"/>
                    </a:ext>
                  </a:extLst>
                </p:cNvPr>
                <p:cNvSpPr txBox="1">
                  <a:spLocks noRot="1" noChangeAspect="1" noMove="1" noResize="1" noEditPoints="1" noAdjustHandles="1" noChangeArrowheads="1" noChangeShapeType="1" noTextEdit="1"/>
                </p:cNvSpPr>
                <p:nvPr/>
              </p:nvSpPr>
              <p:spPr>
                <a:xfrm>
                  <a:off x="5402214" y="2588754"/>
                  <a:ext cx="1440000" cy="368013"/>
                </a:xfrm>
                <a:prstGeom prst="rect">
                  <a:avLst/>
                </a:prstGeom>
                <a:blipFill>
                  <a:blip r:embed="rId31"/>
                  <a:stretch>
                    <a:fillRect t="-1667" b="-16667"/>
                  </a:stretch>
                </a:blipFill>
              </p:spPr>
              <p:txBody>
                <a:bodyPr/>
                <a:lstStyle/>
                <a:p>
                  <a:r>
                    <a:rPr lang="en-GB">
                      <a:noFill/>
                    </a:rPr>
                    <a:t> </a:t>
                  </a:r>
                </a:p>
              </p:txBody>
            </p:sp>
          </mc:Fallback>
        </mc:AlternateContent>
        <p:pic>
          <p:nvPicPr>
            <p:cNvPr id="68" name="Graphic 67" descr="Bar chart RTL">
              <a:extLst>
                <a:ext uri="{FF2B5EF4-FFF2-40B4-BE49-F238E27FC236}">
                  <a16:creationId xmlns:a16="http://schemas.microsoft.com/office/drawing/2014/main" id="{2950EF35-B4B9-49FB-9DF2-5B982629AE17}"/>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flipH="1">
              <a:off x="6898079" y="3070844"/>
              <a:ext cx="503967" cy="503967"/>
            </a:xfrm>
            <a:prstGeom prst="rect">
              <a:avLst/>
            </a:prstGeom>
          </p:spPr>
        </p:pic>
        <p:grpSp>
          <p:nvGrpSpPr>
            <p:cNvPr id="69" name="Group 68">
              <a:extLst>
                <a:ext uri="{FF2B5EF4-FFF2-40B4-BE49-F238E27FC236}">
                  <a16:creationId xmlns:a16="http://schemas.microsoft.com/office/drawing/2014/main" id="{6C87039E-CC4B-43C6-AA36-8D6B072E4E38}"/>
                </a:ext>
              </a:extLst>
            </p:cNvPr>
            <p:cNvGrpSpPr/>
            <p:nvPr/>
          </p:nvGrpSpPr>
          <p:grpSpPr>
            <a:xfrm>
              <a:off x="6950726" y="2538532"/>
              <a:ext cx="413629" cy="420064"/>
              <a:chOff x="7166056" y="2422897"/>
              <a:chExt cx="729440" cy="740788"/>
            </a:xfrm>
          </p:grpSpPr>
          <p:pic>
            <p:nvPicPr>
              <p:cNvPr id="125" name="Graphic 124" descr="Bar chart">
                <a:extLst>
                  <a:ext uri="{FF2B5EF4-FFF2-40B4-BE49-F238E27FC236}">
                    <a16:creationId xmlns:a16="http://schemas.microsoft.com/office/drawing/2014/main" id="{E371B52F-669F-4081-9A63-248B47DAD6A1}"/>
                  </a:ext>
                </a:extLst>
              </p:cNvPr>
              <p:cNvPicPr>
                <a:picLocks noChangeAspect="1"/>
              </p:cNvPicPr>
              <p:nvPr/>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21206" b="20946"/>
              <a:stretch/>
            </p:blipFill>
            <p:spPr>
              <a:xfrm flipH="1">
                <a:off x="7166056" y="2422897"/>
                <a:ext cx="720481" cy="722870"/>
              </a:xfrm>
              <a:prstGeom prst="rect">
                <a:avLst/>
              </a:prstGeom>
            </p:spPr>
          </p:pic>
          <p:cxnSp>
            <p:nvCxnSpPr>
              <p:cNvPr id="126" name="Straight Connector 125">
                <a:extLst>
                  <a:ext uri="{FF2B5EF4-FFF2-40B4-BE49-F238E27FC236}">
                    <a16:creationId xmlns:a16="http://schemas.microsoft.com/office/drawing/2014/main" id="{49DAD54B-BF92-429F-A519-2F5A7CDD31F3}"/>
                  </a:ext>
                </a:extLst>
              </p:cNvPr>
              <p:cNvCxnSpPr/>
              <p:nvPr/>
            </p:nvCxnSpPr>
            <p:spPr>
              <a:xfrm flipV="1">
                <a:off x="7211777" y="2537432"/>
                <a:ext cx="0" cy="6262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6A197F4-98F9-44CE-AA5E-8EFEB99705C6}"/>
                  </a:ext>
                </a:extLst>
              </p:cNvPr>
              <p:cNvCxnSpPr>
                <a:cxnSpLocks/>
              </p:cNvCxnSpPr>
              <p:nvPr/>
            </p:nvCxnSpPr>
            <p:spPr>
              <a:xfrm>
                <a:off x="7191802" y="3162265"/>
                <a:ext cx="703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0" name="Graphic 69" descr="Bar chart RTL">
              <a:extLst>
                <a:ext uri="{FF2B5EF4-FFF2-40B4-BE49-F238E27FC236}">
                  <a16:creationId xmlns:a16="http://schemas.microsoft.com/office/drawing/2014/main" id="{9C52B976-1B87-485A-B08B-941966E8034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flipH="1">
              <a:off x="6901803" y="3592386"/>
              <a:ext cx="503967" cy="503967"/>
            </a:xfrm>
            <a:prstGeom prst="rect">
              <a:avLst/>
            </a:prstGeom>
          </p:spPr>
        </p:pic>
        <p:pic>
          <p:nvPicPr>
            <p:cNvPr id="71" name="Graphic 70" descr="Bar chart RTL">
              <a:extLst>
                <a:ext uri="{FF2B5EF4-FFF2-40B4-BE49-F238E27FC236}">
                  <a16:creationId xmlns:a16="http://schemas.microsoft.com/office/drawing/2014/main" id="{2BB24F6B-476D-4146-94DE-32D55E3B88D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flipH="1">
              <a:off x="8259091" y="4216489"/>
              <a:ext cx="503967" cy="503967"/>
            </a:xfrm>
            <a:prstGeom prst="rect">
              <a:avLst/>
            </a:prstGeom>
          </p:spPr>
        </p:pic>
        <p:pic>
          <p:nvPicPr>
            <p:cNvPr id="72" name="Graphic 71" descr="Bar chart RTL">
              <a:extLst>
                <a:ext uri="{FF2B5EF4-FFF2-40B4-BE49-F238E27FC236}">
                  <a16:creationId xmlns:a16="http://schemas.microsoft.com/office/drawing/2014/main" id="{9BF91211-F838-4802-BAB3-CAC66E547EB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flipH="1">
              <a:off x="9517179" y="2858975"/>
              <a:ext cx="503967" cy="503967"/>
            </a:xfrm>
            <a:prstGeom prst="rect">
              <a:avLst/>
            </a:prstGeom>
          </p:spPr>
        </p:pic>
        <p:grpSp>
          <p:nvGrpSpPr>
            <p:cNvPr id="73" name="Group 72">
              <a:extLst>
                <a:ext uri="{FF2B5EF4-FFF2-40B4-BE49-F238E27FC236}">
                  <a16:creationId xmlns:a16="http://schemas.microsoft.com/office/drawing/2014/main" id="{52BB3436-B0CD-476D-AEA3-2F3747764815}"/>
                </a:ext>
              </a:extLst>
            </p:cNvPr>
            <p:cNvGrpSpPr/>
            <p:nvPr/>
          </p:nvGrpSpPr>
          <p:grpSpPr>
            <a:xfrm>
              <a:off x="6958025" y="4152855"/>
              <a:ext cx="413629" cy="420064"/>
              <a:chOff x="7166056" y="2422897"/>
              <a:chExt cx="729440" cy="740788"/>
            </a:xfrm>
          </p:grpSpPr>
          <p:pic>
            <p:nvPicPr>
              <p:cNvPr id="122" name="Graphic 121" descr="Bar chart">
                <a:extLst>
                  <a:ext uri="{FF2B5EF4-FFF2-40B4-BE49-F238E27FC236}">
                    <a16:creationId xmlns:a16="http://schemas.microsoft.com/office/drawing/2014/main" id="{F4E8353B-97D4-4F6E-A132-C4A40C77DB20}"/>
                  </a:ext>
                </a:extLst>
              </p:cNvPr>
              <p:cNvPicPr>
                <a:picLocks noChangeAspect="1"/>
              </p:cNvPicPr>
              <p:nvPr/>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21206" b="20946"/>
              <a:stretch/>
            </p:blipFill>
            <p:spPr>
              <a:xfrm flipH="1">
                <a:off x="7166056" y="2422897"/>
                <a:ext cx="720481" cy="722870"/>
              </a:xfrm>
              <a:prstGeom prst="rect">
                <a:avLst/>
              </a:prstGeom>
            </p:spPr>
          </p:pic>
          <p:cxnSp>
            <p:nvCxnSpPr>
              <p:cNvPr id="123" name="Straight Connector 122">
                <a:extLst>
                  <a:ext uri="{FF2B5EF4-FFF2-40B4-BE49-F238E27FC236}">
                    <a16:creationId xmlns:a16="http://schemas.microsoft.com/office/drawing/2014/main" id="{411D23A1-867F-4073-9DBF-03F87BAB0283}"/>
                  </a:ext>
                </a:extLst>
              </p:cNvPr>
              <p:cNvCxnSpPr/>
              <p:nvPr/>
            </p:nvCxnSpPr>
            <p:spPr>
              <a:xfrm flipV="1">
                <a:off x="7211777" y="2537432"/>
                <a:ext cx="0" cy="6262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E409EAE-FEBC-4A76-A840-2E9F19E9C158}"/>
                  </a:ext>
                </a:extLst>
              </p:cNvPr>
              <p:cNvCxnSpPr>
                <a:cxnSpLocks/>
              </p:cNvCxnSpPr>
              <p:nvPr/>
            </p:nvCxnSpPr>
            <p:spPr>
              <a:xfrm>
                <a:off x="7191802" y="3162265"/>
                <a:ext cx="703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DC15C564-E804-4583-99FC-CF07EEB1D18B}"/>
                </a:ext>
              </a:extLst>
            </p:cNvPr>
            <p:cNvGrpSpPr/>
            <p:nvPr/>
          </p:nvGrpSpPr>
          <p:grpSpPr>
            <a:xfrm>
              <a:off x="7787462" y="2423846"/>
              <a:ext cx="1105389" cy="954644"/>
              <a:chOff x="4558649" y="4617680"/>
              <a:chExt cx="1105389" cy="954644"/>
            </a:xfrm>
          </p:grpSpPr>
          <p:sp>
            <p:nvSpPr>
              <p:cNvPr id="110" name="Rettangolo 14">
                <a:extLst>
                  <a:ext uri="{FF2B5EF4-FFF2-40B4-BE49-F238E27FC236}">
                    <a16:creationId xmlns:a16="http://schemas.microsoft.com/office/drawing/2014/main" id="{D76B0D18-DBE6-4DF5-B341-656004BAA5DD}"/>
                  </a:ext>
                </a:extLst>
              </p:cNvPr>
              <p:cNvSpPr/>
              <p:nvPr/>
            </p:nvSpPr>
            <p:spPr>
              <a:xfrm>
                <a:off x="4558649" y="4617680"/>
                <a:ext cx="1105389" cy="95464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grpSp>
            <p:nvGrpSpPr>
              <p:cNvPr id="111" name="Group 110">
                <a:extLst>
                  <a:ext uri="{FF2B5EF4-FFF2-40B4-BE49-F238E27FC236}">
                    <a16:creationId xmlns:a16="http://schemas.microsoft.com/office/drawing/2014/main" id="{2C9D038C-6400-47B6-8494-C7C248750683}"/>
                  </a:ext>
                </a:extLst>
              </p:cNvPr>
              <p:cNvGrpSpPr/>
              <p:nvPr/>
            </p:nvGrpSpPr>
            <p:grpSpPr>
              <a:xfrm>
                <a:off x="4648148" y="4730514"/>
                <a:ext cx="432048" cy="309765"/>
                <a:chOff x="1296000" y="2287827"/>
                <a:chExt cx="432048" cy="309765"/>
              </a:xfrm>
            </p:grpSpPr>
            <p:sp>
              <p:nvSpPr>
                <p:cNvPr id="120" name="Rectangle 119">
                  <a:extLst>
                    <a:ext uri="{FF2B5EF4-FFF2-40B4-BE49-F238E27FC236}">
                      <a16:creationId xmlns:a16="http://schemas.microsoft.com/office/drawing/2014/main" id="{BB34DEEE-F06A-4A33-9698-DE4B795CFC2B}"/>
                    </a:ext>
                  </a:extLst>
                </p:cNvPr>
                <p:cNvSpPr/>
                <p:nvPr/>
              </p:nvSpPr>
              <p:spPr>
                <a:xfrm>
                  <a:off x="1356958" y="2328050"/>
                  <a:ext cx="252000" cy="252000"/>
                </a:xfrm>
                <a:prstGeom prst="rect">
                  <a:avLst/>
                </a:prstGeom>
                <a:solidFill>
                  <a:srgbClr val="D3F28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5FB8CF2F-8960-4A3B-9C48-DB3B1E273325}"/>
                        </a:ext>
                      </a:extLst>
                    </p:cNvPr>
                    <p:cNvSpPr txBox="1"/>
                    <p:nvPr/>
                  </p:nvSpPr>
                  <p:spPr>
                    <a:xfrm>
                      <a:off x="1296000" y="2287827"/>
                      <a:ext cx="432048" cy="309765"/>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en-GB" sz="1400" b="0" i="1" smtClean="0">
                                    <a:solidFill>
                                      <a:schemeClr val="accent6"/>
                                    </a:solidFill>
                                    <a:latin typeface="Cambria Math" panose="02040503050406030204" pitchFamily="18" charset="0"/>
                                  </a:rPr>
                                  <m:t>1</m:t>
                                </m:r>
                              </m:sub>
                              <m:sup>
                                <m:r>
                                  <a:rPr lang="nl-NL" sz="1400" b="0" i="1" smtClean="0">
                                    <a:solidFill>
                                      <a:schemeClr val="accent6"/>
                                    </a:solidFill>
                                    <a:latin typeface="Cambria Math"/>
                                  </a:rPr>
                                  <m:t>1</m:t>
                                </m:r>
                              </m:sup>
                            </m:sSubSup>
                          </m:oMath>
                        </m:oMathPara>
                      </a14:m>
                      <a:endParaRPr lang="en-US" sz="1600" dirty="0">
                        <a:solidFill>
                          <a:schemeClr val="accent6"/>
                        </a:solidFill>
                      </a:endParaRPr>
                    </a:p>
                  </p:txBody>
                </p:sp>
              </mc:Choice>
              <mc:Fallback xmlns="">
                <p:sp>
                  <p:nvSpPr>
                    <p:cNvPr id="86" name="TextBox 85">
                      <a:extLst>
                        <a:ext uri="{FF2B5EF4-FFF2-40B4-BE49-F238E27FC236}">
                          <a16:creationId xmlns:a16="http://schemas.microsoft.com/office/drawing/2014/main" id="{4C5B75D9-061F-47F4-821C-752150B24C5F}"/>
                        </a:ext>
                      </a:extLst>
                    </p:cNvPr>
                    <p:cNvSpPr txBox="1">
                      <a:spLocks noRot="1" noChangeAspect="1" noMove="1" noResize="1" noEditPoints="1" noAdjustHandles="1" noChangeArrowheads="1" noChangeShapeType="1" noTextEdit="1"/>
                    </p:cNvSpPr>
                    <p:nvPr/>
                  </p:nvSpPr>
                  <p:spPr>
                    <a:xfrm>
                      <a:off x="1296000" y="2287827"/>
                      <a:ext cx="432048" cy="309765"/>
                    </a:xfrm>
                    <a:prstGeom prst="rect">
                      <a:avLst/>
                    </a:prstGeom>
                    <a:blipFill>
                      <a:blip r:embed="rId36"/>
                      <a:stretch>
                        <a:fillRect/>
                      </a:stretch>
                    </a:blipFill>
                  </p:spPr>
                  <p:txBody>
                    <a:bodyPr/>
                    <a:lstStyle/>
                    <a:p>
                      <a:r>
                        <a:rPr lang="en-GB">
                          <a:noFill/>
                        </a:rPr>
                        <a:t> </a:t>
                      </a:r>
                    </a:p>
                  </p:txBody>
                </p:sp>
              </mc:Fallback>
            </mc:AlternateContent>
          </p:grpSp>
          <p:grpSp>
            <p:nvGrpSpPr>
              <p:cNvPr id="112" name="Group 111">
                <a:extLst>
                  <a:ext uri="{FF2B5EF4-FFF2-40B4-BE49-F238E27FC236}">
                    <a16:creationId xmlns:a16="http://schemas.microsoft.com/office/drawing/2014/main" id="{2675CE57-5658-428C-8D3F-3AEBA7EEE02D}"/>
                  </a:ext>
                </a:extLst>
              </p:cNvPr>
              <p:cNvGrpSpPr/>
              <p:nvPr/>
            </p:nvGrpSpPr>
            <p:grpSpPr>
              <a:xfrm>
                <a:off x="4655143" y="5137922"/>
                <a:ext cx="432048" cy="310213"/>
                <a:chOff x="1296000" y="2287603"/>
                <a:chExt cx="432048" cy="310213"/>
              </a:xfrm>
            </p:grpSpPr>
            <p:sp>
              <p:nvSpPr>
                <p:cNvPr id="118" name="Rectangle 117">
                  <a:extLst>
                    <a:ext uri="{FF2B5EF4-FFF2-40B4-BE49-F238E27FC236}">
                      <a16:creationId xmlns:a16="http://schemas.microsoft.com/office/drawing/2014/main" id="{7D5F5565-4086-4649-9036-A35B1FEEB165}"/>
                    </a:ext>
                  </a:extLst>
                </p:cNvPr>
                <p:cNvSpPr/>
                <p:nvPr/>
              </p:nvSpPr>
              <p:spPr>
                <a:xfrm>
                  <a:off x="1356958" y="2328050"/>
                  <a:ext cx="252000" cy="252000"/>
                </a:xfrm>
                <a:prstGeom prst="rect">
                  <a:avLst/>
                </a:prstGeom>
                <a:solidFill>
                  <a:srgbClr val="F3E57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E86C6AB4-7028-4D74-BF73-871E2A5720C1}"/>
                        </a:ext>
                      </a:extLst>
                    </p:cNvPr>
                    <p:cNvSpPr txBox="1"/>
                    <p:nvPr/>
                  </p:nvSpPr>
                  <p:spPr>
                    <a:xfrm>
                      <a:off x="1296000" y="2287603"/>
                      <a:ext cx="432048" cy="310213"/>
                    </a:xfrm>
                    <a:prstGeom prst="rect">
                      <a:avLst/>
                    </a:prstGeom>
                    <a:noFill/>
                  </p:spPr>
                  <p:txBody>
                    <a:bodyPr wrap="square" rtlCol="0" anchor="ctr">
                      <a:spAutoFit/>
                    </a:bodyPr>
                    <a:lstStyle/>
                    <a:p>
                      <a:pPr/>
                      <a14:m>
                        <m:oMathPara xmlns:m="http://schemas.openxmlformats.org/officeDocument/2006/math">
                          <m:oMathParaPr>
                            <m:jc m:val="left"/>
                          </m:oMathParaPr>
                          <m:oMath xmlns:m="http://schemas.openxmlformats.org/officeDocument/2006/math">
                            <m:sSubSup>
                              <m:sSubSupPr>
                                <m:ctrlPr>
                                  <a:rPr lang="nl-NL" sz="1400" b="0" i="1" smtClean="0">
                                    <a:solidFill>
                                      <a:schemeClr val="accent6"/>
                                    </a:solidFill>
                                    <a:latin typeface="Cambria Math" panose="02040503050406030204" pitchFamily="18" charset="0"/>
                                  </a:rPr>
                                </m:ctrlPr>
                              </m:sSubSupPr>
                              <m:e>
                                <m:r>
                                  <a:rPr lang="nl-NL" sz="1400" b="0" i="1" smtClean="0">
                                    <a:solidFill>
                                      <a:schemeClr val="accent6"/>
                                    </a:solidFill>
                                    <a:latin typeface="Cambria Math"/>
                                  </a:rPr>
                                  <m:t>𝑣</m:t>
                                </m:r>
                              </m:e>
                              <m:sub>
                                <m:r>
                                  <a:rPr lang="en-GB" sz="1400" b="0" i="1" smtClean="0">
                                    <a:solidFill>
                                      <a:schemeClr val="accent6"/>
                                    </a:solidFill>
                                    <a:latin typeface="Cambria Math" panose="02040503050406030204" pitchFamily="18" charset="0"/>
                                  </a:rPr>
                                  <m:t>1</m:t>
                                </m:r>
                              </m:sub>
                              <m:sup>
                                <m:r>
                                  <a:rPr lang="nl-NL" sz="1400" b="0" i="1" smtClean="0">
                                    <a:solidFill>
                                      <a:schemeClr val="accent6"/>
                                    </a:solidFill>
                                    <a:latin typeface="Cambria Math"/>
                                  </a:rPr>
                                  <m:t>2</m:t>
                                </m:r>
                              </m:sup>
                            </m:sSubSup>
                          </m:oMath>
                        </m:oMathPara>
                      </a14:m>
                      <a:endParaRPr lang="en-US" sz="1600" dirty="0">
                        <a:solidFill>
                          <a:schemeClr val="accent6"/>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296000" y="2287603"/>
                      <a:ext cx="432048" cy="310213"/>
                    </a:xfrm>
                    <a:prstGeom prst="rect">
                      <a:avLst/>
                    </a:prstGeom>
                    <a:blipFill>
                      <a:blip r:embed="rId24"/>
                      <a:stretch>
                        <a:fillRect/>
                      </a:stretch>
                    </a:blipFill>
                  </p:spPr>
                  <p:txBody>
                    <a:bodyPr/>
                    <a:lstStyle/>
                    <a:p>
                      <a:r>
                        <a:rPr lang="en-US">
                          <a:noFill/>
                        </a:rPr>
                        <a:t> </a:t>
                      </a:r>
                    </a:p>
                  </p:txBody>
                </p:sp>
              </mc:Fallback>
            </mc:AlternateContent>
          </p:grpSp>
          <p:pic>
            <p:nvPicPr>
              <p:cNvPr id="113" name="Graphic 112" descr="Bar chart RTL">
                <a:extLst>
                  <a:ext uri="{FF2B5EF4-FFF2-40B4-BE49-F238E27FC236}">
                    <a16:creationId xmlns:a16="http://schemas.microsoft.com/office/drawing/2014/main" id="{38B1DC4D-6E7B-4F6A-B828-56300F59A10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flipH="1">
                <a:off x="5011373" y="4626122"/>
                <a:ext cx="503967" cy="503967"/>
              </a:xfrm>
              <a:prstGeom prst="rect">
                <a:avLst/>
              </a:prstGeom>
            </p:spPr>
          </p:pic>
          <p:grpSp>
            <p:nvGrpSpPr>
              <p:cNvPr id="114" name="Group 113">
                <a:extLst>
                  <a:ext uri="{FF2B5EF4-FFF2-40B4-BE49-F238E27FC236}">
                    <a16:creationId xmlns:a16="http://schemas.microsoft.com/office/drawing/2014/main" id="{CF915D2B-5F63-4E21-8E5C-96CAA04A9B76}"/>
                  </a:ext>
                </a:extLst>
              </p:cNvPr>
              <p:cNvGrpSpPr/>
              <p:nvPr/>
            </p:nvGrpSpPr>
            <p:grpSpPr>
              <a:xfrm>
                <a:off x="5069033" y="5053446"/>
                <a:ext cx="413629" cy="420064"/>
                <a:chOff x="7166056" y="2422897"/>
                <a:chExt cx="729440" cy="740788"/>
              </a:xfrm>
            </p:grpSpPr>
            <p:pic>
              <p:nvPicPr>
                <p:cNvPr id="115" name="Graphic 114" descr="Bar chart">
                  <a:extLst>
                    <a:ext uri="{FF2B5EF4-FFF2-40B4-BE49-F238E27FC236}">
                      <a16:creationId xmlns:a16="http://schemas.microsoft.com/office/drawing/2014/main" id="{8483CA50-28E0-40C0-AA1F-FDA87CDA66A4}"/>
                    </a:ext>
                  </a:extLst>
                </p:cNvPr>
                <p:cNvPicPr>
                  <a:picLocks noChangeAspect="1"/>
                </p:cNvPicPr>
                <p:nvPr/>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21206" b="20946"/>
                <a:stretch/>
              </p:blipFill>
              <p:spPr>
                <a:xfrm flipH="1">
                  <a:off x="7166056" y="2422897"/>
                  <a:ext cx="720481" cy="722870"/>
                </a:xfrm>
                <a:prstGeom prst="rect">
                  <a:avLst/>
                </a:prstGeom>
              </p:spPr>
            </p:pic>
            <p:cxnSp>
              <p:nvCxnSpPr>
                <p:cNvPr id="116" name="Straight Connector 115">
                  <a:extLst>
                    <a:ext uri="{FF2B5EF4-FFF2-40B4-BE49-F238E27FC236}">
                      <a16:creationId xmlns:a16="http://schemas.microsoft.com/office/drawing/2014/main" id="{6EBADECD-BC64-4F64-A543-AAE26B6AC1D2}"/>
                    </a:ext>
                  </a:extLst>
                </p:cNvPr>
                <p:cNvCxnSpPr/>
                <p:nvPr/>
              </p:nvCxnSpPr>
              <p:spPr>
                <a:xfrm flipV="1">
                  <a:off x="7211777" y="2537432"/>
                  <a:ext cx="0" cy="6262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C922C1F-8D80-4CCF-9FB9-F050042CBD9D}"/>
                    </a:ext>
                  </a:extLst>
                </p:cNvPr>
                <p:cNvCxnSpPr>
                  <a:cxnSpLocks/>
                </p:cNvCxnSpPr>
                <p:nvPr/>
              </p:nvCxnSpPr>
              <p:spPr>
                <a:xfrm>
                  <a:off x="7191802" y="3162265"/>
                  <a:ext cx="703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 name="Group 74">
              <a:extLst>
                <a:ext uri="{FF2B5EF4-FFF2-40B4-BE49-F238E27FC236}">
                  <a16:creationId xmlns:a16="http://schemas.microsoft.com/office/drawing/2014/main" id="{DA5AED0E-9EF9-46BF-9F7A-64BD4A3A1D4D}"/>
                </a:ext>
              </a:extLst>
            </p:cNvPr>
            <p:cNvGrpSpPr/>
            <p:nvPr/>
          </p:nvGrpSpPr>
          <p:grpSpPr>
            <a:xfrm>
              <a:off x="8304259" y="3836743"/>
              <a:ext cx="413629" cy="420064"/>
              <a:chOff x="7166056" y="2422897"/>
              <a:chExt cx="729440" cy="740788"/>
            </a:xfrm>
          </p:grpSpPr>
          <p:pic>
            <p:nvPicPr>
              <p:cNvPr id="107" name="Graphic 106" descr="Bar chart">
                <a:extLst>
                  <a:ext uri="{FF2B5EF4-FFF2-40B4-BE49-F238E27FC236}">
                    <a16:creationId xmlns:a16="http://schemas.microsoft.com/office/drawing/2014/main" id="{434CBB94-33BE-44BD-A7E3-9BBFCC1A3446}"/>
                  </a:ext>
                </a:extLst>
              </p:cNvPr>
              <p:cNvPicPr>
                <a:picLocks noChangeAspect="1"/>
              </p:cNvPicPr>
              <p:nvPr/>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21206" b="20946"/>
              <a:stretch/>
            </p:blipFill>
            <p:spPr>
              <a:xfrm flipH="1">
                <a:off x="7166056" y="2422897"/>
                <a:ext cx="720481" cy="722870"/>
              </a:xfrm>
              <a:prstGeom prst="rect">
                <a:avLst/>
              </a:prstGeom>
            </p:spPr>
          </p:pic>
          <p:cxnSp>
            <p:nvCxnSpPr>
              <p:cNvPr id="108" name="Straight Connector 107">
                <a:extLst>
                  <a:ext uri="{FF2B5EF4-FFF2-40B4-BE49-F238E27FC236}">
                    <a16:creationId xmlns:a16="http://schemas.microsoft.com/office/drawing/2014/main" id="{FD139A9A-1823-4142-944D-6F2B69C30995}"/>
                  </a:ext>
                </a:extLst>
              </p:cNvPr>
              <p:cNvCxnSpPr/>
              <p:nvPr/>
            </p:nvCxnSpPr>
            <p:spPr>
              <a:xfrm flipV="1">
                <a:off x="7211777" y="2537432"/>
                <a:ext cx="0" cy="6262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BBC0C8E-D1A0-4516-A145-2B3A4459AB9C}"/>
                  </a:ext>
                </a:extLst>
              </p:cNvPr>
              <p:cNvCxnSpPr>
                <a:cxnSpLocks/>
              </p:cNvCxnSpPr>
              <p:nvPr/>
            </p:nvCxnSpPr>
            <p:spPr>
              <a:xfrm>
                <a:off x="7191802" y="3162265"/>
                <a:ext cx="703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EB1A288B-0C41-4CDB-BE79-731BD42AF71B}"/>
                </a:ext>
              </a:extLst>
            </p:cNvPr>
            <p:cNvGrpSpPr/>
            <p:nvPr/>
          </p:nvGrpSpPr>
          <p:grpSpPr>
            <a:xfrm>
              <a:off x="9562347" y="2451522"/>
              <a:ext cx="413629" cy="420064"/>
              <a:chOff x="7166056" y="2422897"/>
              <a:chExt cx="729440" cy="740788"/>
            </a:xfrm>
          </p:grpSpPr>
          <p:pic>
            <p:nvPicPr>
              <p:cNvPr id="77" name="Graphic 76" descr="Bar chart">
                <a:extLst>
                  <a:ext uri="{FF2B5EF4-FFF2-40B4-BE49-F238E27FC236}">
                    <a16:creationId xmlns:a16="http://schemas.microsoft.com/office/drawing/2014/main" id="{55159693-D17A-401E-B0BE-82FA56C1352D}"/>
                  </a:ext>
                </a:extLst>
              </p:cNvPr>
              <p:cNvPicPr>
                <a:picLocks noChangeAspect="1"/>
              </p:cNvPicPr>
              <p:nvPr/>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l="21206" b="20946"/>
              <a:stretch/>
            </p:blipFill>
            <p:spPr>
              <a:xfrm flipH="1">
                <a:off x="7166056" y="2422897"/>
                <a:ext cx="720481" cy="722870"/>
              </a:xfrm>
              <a:prstGeom prst="rect">
                <a:avLst/>
              </a:prstGeom>
            </p:spPr>
          </p:pic>
          <p:cxnSp>
            <p:nvCxnSpPr>
              <p:cNvPr id="78" name="Straight Connector 77">
                <a:extLst>
                  <a:ext uri="{FF2B5EF4-FFF2-40B4-BE49-F238E27FC236}">
                    <a16:creationId xmlns:a16="http://schemas.microsoft.com/office/drawing/2014/main" id="{6D869746-FFC9-4E6A-BF2A-6E9ABE9B4678}"/>
                  </a:ext>
                </a:extLst>
              </p:cNvPr>
              <p:cNvCxnSpPr/>
              <p:nvPr/>
            </p:nvCxnSpPr>
            <p:spPr>
              <a:xfrm flipV="1">
                <a:off x="7211777" y="2537432"/>
                <a:ext cx="0" cy="6262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6195438-B5CC-4365-903D-DBA123040E5B}"/>
                  </a:ext>
                </a:extLst>
              </p:cNvPr>
              <p:cNvCxnSpPr>
                <a:cxnSpLocks/>
              </p:cNvCxnSpPr>
              <p:nvPr/>
            </p:nvCxnSpPr>
            <p:spPr>
              <a:xfrm>
                <a:off x="7191802" y="3162265"/>
                <a:ext cx="7036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6" name="Straight Arrow Connector 135">
            <a:extLst>
              <a:ext uri="{FF2B5EF4-FFF2-40B4-BE49-F238E27FC236}">
                <a16:creationId xmlns:a16="http://schemas.microsoft.com/office/drawing/2014/main" id="{F3A47AC7-785C-4FE5-821D-BB5CEB34E310}"/>
              </a:ext>
            </a:extLst>
          </p:cNvPr>
          <p:cNvCxnSpPr>
            <a:cxnSpLocks/>
            <a:stCxn id="47" idx="3"/>
          </p:cNvCxnSpPr>
          <p:nvPr/>
        </p:nvCxnSpPr>
        <p:spPr>
          <a:xfrm>
            <a:off x="3556730" y="2097341"/>
            <a:ext cx="7033762" cy="0"/>
          </a:xfrm>
          <a:prstGeom prst="straightConnector1">
            <a:avLst/>
          </a:prstGeom>
          <a:ln w="19050">
            <a:solidFill>
              <a:srgbClr val="F490E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7A64E5B-F03E-40BB-89D3-017BE1063F9F}"/>
              </a:ext>
            </a:extLst>
          </p:cNvPr>
          <p:cNvCxnSpPr>
            <a:cxnSpLocks/>
          </p:cNvCxnSpPr>
          <p:nvPr/>
        </p:nvCxnSpPr>
        <p:spPr>
          <a:xfrm>
            <a:off x="7472537" y="2094718"/>
            <a:ext cx="0" cy="1692599"/>
          </a:xfrm>
          <a:prstGeom prst="straightConnector1">
            <a:avLst/>
          </a:prstGeom>
          <a:ln w="19050">
            <a:solidFill>
              <a:srgbClr val="F490E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3E34E96-CFCE-4F53-A1A6-A0BFF0411EAE}"/>
              </a:ext>
            </a:extLst>
          </p:cNvPr>
          <p:cNvCxnSpPr>
            <a:cxnSpLocks/>
          </p:cNvCxnSpPr>
          <p:nvPr/>
        </p:nvCxnSpPr>
        <p:spPr>
          <a:xfrm>
            <a:off x="8838223" y="2102932"/>
            <a:ext cx="0" cy="1098792"/>
          </a:xfrm>
          <a:prstGeom prst="straightConnector1">
            <a:avLst/>
          </a:prstGeom>
          <a:ln w="19050">
            <a:solidFill>
              <a:srgbClr val="F490E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D3E5463-4AC4-4F08-B633-9608A6D4515E}"/>
              </a:ext>
            </a:extLst>
          </p:cNvPr>
          <p:cNvCxnSpPr>
            <a:cxnSpLocks/>
          </p:cNvCxnSpPr>
          <p:nvPr/>
        </p:nvCxnSpPr>
        <p:spPr>
          <a:xfrm>
            <a:off x="10121030" y="2096796"/>
            <a:ext cx="0" cy="1104928"/>
          </a:xfrm>
          <a:prstGeom prst="straightConnector1">
            <a:avLst/>
          </a:prstGeom>
          <a:ln w="19050">
            <a:solidFill>
              <a:srgbClr val="F490E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C9C0AEB-72D0-4C83-A3A4-B91BA63F86D7}"/>
              </a:ext>
            </a:extLst>
          </p:cNvPr>
          <p:cNvCxnSpPr>
            <a:cxnSpLocks/>
          </p:cNvCxnSpPr>
          <p:nvPr/>
        </p:nvCxnSpPr>
        <p:spPr>
          <a:xfrm>
            <a:off x="8972015" y="2096796"/>
            <a:ext cx="0" cy="2879064"/>
          </a:xfrm>
          <a:prstGeom prst="straightConnector1">
            <a:avLst/>
          </a:prstGeom>
          <a:ln w="19050">
            <a:solidFill>
              <a:srgbClr val="F490E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45ABD62B-B8C4-4420-89B5-B72849F741D9}"/>
                  </a:ext>
                </a:extLst>
              </p:cNvPr>
              <p:cNvSpPr txBox="1"/>
              <p:nvPr/>
            </p:nvSpPr>
            <p:spPr>
              <a:xfrm>
                <a:off x="501348" y="2917844"/>
                <a:ext cx="2533035" cy="584775"/>
              </a:xfrm>
              <a:prstGeom prst="rect">
                <a:avLst/>
              </a:prstGeom>
              <a:noFill/>
            </p:spPr>
            <p:txBody>
              <a:bodyPr wrap="square" rtlCol="0">
                <a:spAutoFit/>
              </a:bodyPr>
              <a:lstStyle/>
              <a:p>
                <a:r>
                  <a:rPr lang="en-GB" sz="1600" dirty="0">
                    <a:solidFill>
                      <a:schemeClr val="accent6"/>
                    </a:solidFill>
                  </a:rPr>
                  <a:t>2. Generate </a:t>
                </a:r>
                <a14:m>
                  <m:oMath xmlns:m="http://schemas.openxmlformats.org/officeDocument/2006/math">
                    <m:r>
                      <a:rPr lang="en-US" sz="1600" b="0" i="1" smtClean="0">
                        <a:solidFill>
                          <a:schemeClr val="accent6"/>
                        </a:solidFill>
                        <a:latin typeface="Cambria Math" panose="02040503050406030204" pitchFamily="18" charset="0"/>
                      </a:rPr>
                      <m:t>𝑛</m:t>
                    </m:r>
                  </m:oMath>
                </a14:m>
                <a:r>
                  <a:rPr lang="en-GB" sz="1600" dirty="0">
                    <a:solidFill>
                      <a:schemeClr val="accent6"/>
                    </a:solidFill>
                  </a:rPr>
                  <a:t> neighbours (via 1-bit mutation)</a:t>
                </a:r>
                <a:endParaRPr lang="en-US" sz="1600" dirty="0">
                  <a:solidFill>
                    <a:schemeClr val="accent6"/>
                  </a:solidFill>
                </a:endParaRPr>
              </a:p>
            </p:txBody>
          </p:sp>
        </mc:Choice>
        <mc:Fallback xmlns="">
          <p:sp>
            <p:nvSpPr>
              <p:cNvPr id="141" name="TextBox 140">
                <a:extLst>
                  <a:ext uri="{FF2B5EF4-FFF2-40B4-BE49-F238E27FC236}">
                    <a16:creationId xmlns:a16="http://schemas.microsoft.com/office/drawing/2014/main" id="{45ABD62B-B8C4-4420-89B5-B72849F741D9}"/>
                  </a:ext>
                </a:extLst>
              </p:cNvPr>
              <p:cNvSpPr txBox="1">
                <a:spLocks noRot="1" noChangeAspect="1" noMove="1" noResize="1" noEditPoints="1" noAdjustHandles="1" noChangeArrowheads="1" noChangeShapeType="1" noTextEdit="1"/>
              </p:cNvSpPr>
              <p:nvPr/>
            </p:nvSpPr>
            <p:spPr>
              <a:xfrm>
                <a:off x="501348" y="2917844"/>
                <a:ext cx="2533035" cy="584775"/>
              </a:xfrm>
              <a:prstGeom prst="rect">
                <a:avLst/>
              </a:prstGeom>
              <a:blipFill>
                <a:blip r:embed="rId37"/>
                <a:stretch>
                  <a:fillRect l="-1202" t="-3125" r="-2163" b="-12500"/>
                </a:stretch>
              </a:blipFill>
            </p:spPr>
            <p:txBody>
              <a:bodyPr/>
              <a:lstStyle/>
              <a:p>
                <a:r>
                  <a:rPr lang="en-GB">
                    <a:noFill/>
                  </a:rPr>
                  <a:t> </a:t>
                </a:r>
              </a:p>
            </p:txBody>
          </p:sp>
        </mc:Fallback>
      </mc:AlternateContent>
      <p:sp>
        <p:nvSpPr>
          <p:cNvPr id="142" name="TextBox 141">
            <a:extLst>
              <a:ext uri="{FF2B5EF4-FFF2-40B4-BE49-F238E27FC236}">
                <a16:creationId xmlns:a16="http://schemas.microsoft.com/office/drawing/2014/main" id="{472D113F-07F2-44B2-96AA-A24D54044C9C}"/>
              </a:ext>
            </a:extLst>
          </p:cNvPr>
          <p:cNvSpPr txBox="1"/>
          <p:nvPr/>
        </p:nvSpPr>
        <p:spPr>
          <a:xfrm>
            <a:off x="2973595" y="2296100"/>
            <a:ext cx="1977806" cy="584775"/>
          </a:xfrm>
          <a:prstGeom prst="rect">
            <a:avLst/>
          </a:prstGeom>
          <a:noFill/>
        </p:spPr>
        <p:txBody>
          <a:bodyPr wrap="square" rtlCol="0">
            <a:spAutoFit/>
          </a:bodyPr>
          <a:lstStyle/>
          <a:p>
            <a:r>
              <a:rPr lang="en-US" sz="1600" dirty="0">
                <a:solidFill>
                  <a:schemeClr val="accent6"/>
                </a:solidFill>
              </a:rPr>
              <a:t>1. Evaluate solution + update model</a:t>
            </a:r>
          </a:p>
        </p:txBody>
      </p:sp>
      <p:cxnSp>
        <p:nvCxnSpPr>
          <p:cNvPr id="143" name="Straight Arrow Connector 142">
            <a:extLst>
              <a:ext uri="{FF2B5EF4-FFF2-40B4-BE49-F238E27FC236}">
                <a16:creationId xmlns:a16="http://schemas.microsoft.com/office/drawing/2014/main" id="{76BF4A0B-86AE-4938-B798-AE48E8A3DB08}"/>
              </a:ext>
            </a:extLst>
          </p:cNvPr>
          <p:cNvCxnSpPr>
            <a:cxnSpLocks/>
          </p:cNvCxnSpPr>
          <p:nvPr/>
        </p:nvCxnSpPr>
        <p:spPr>
          <a:xfrm flipH="1">
            <a:off x="7324046" y="3781602"/>
            <a:ext cx="148491" cy="0"/>
          </a:xfrm>
          <a:prstGeom prst="straightConnector1">
            <a:avLst/>
          </a:prstGeom>
          <a:ln w="19050">
            <a:solidFill>
              <a:srgbClr val="F490E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9D548D39-8ABA-4630-8D12-04899D747887}"/>
              </a:ext>
            </a:extLst>
          </p:cNvPr>
          <p:cNvCxnSpPr>
            <a:cxnSpLocks/>
          </p:cNvCxnSpPr>
          <p:nvPr/>
        </p:nvCxnSpPr>
        <p:spPr>
          <a:xfrm flipH="1">
            <a:off x="8698427" y="3192465"/>
            <a:ext cx="148491" cy="0"/>
          </a:xfrm>
          <a:prstGeom prst="straightConnector1">
            <a:avLst/>
          </a:prstGeom>
          <a:ln w="19050">
            <a:solidFill>
              <a:srgbClr val="F490E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45FD556-FEAE-410A-85AA-A86015EFA6DC}"/>
              </a:ext>
            </a:extLst>
          </p:cNvPr>
          <p:cNvCxnSpPr>
            <a:cxnSpLocks/>
          </p:cNvCxnSpPr>
          <p:nvPr/>
        </p:nvCxnSpPr>
        <p:spPr>
          <a:xfrm flipH="1">
            <a:off x="9970896" y="3190383"/>
            <a:ext cx="148491" cy="0"/>
          </a:xfrm>
          <a:prstGeom prst="straightConnector1">
            <a:avLst/>
          </a:prstGeom>
          <a:ln w="19050">
            <a:solidFill>
              <a:srgbClr val="F490E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017B86E-0E24-4351-B7B1-91B111ED0269}"/>
              </a:ext>
            </a:extLst>
          </p:cNvPr>
          <p:cNvCxnSpPr>
            <a:cxnSpLocks/>
          </p:cNvCxnSpPr>
          <p:nvPr/>
        </p:nvCxnSpPr>
        <p:spPr>
          <a:xfrm flipH="1">
            <a:off x="8718565" y="4963829"/>
            <a:ext cx="253450" cy="0"/>
          </a:xfrm>
          <a:prstGeom prst="straightConnector1">
            <a:avLst/>
          </a:prstGeom>
          <a:ln w="19050">
            <a:solidFill>
              <a:srgbClr val="F490E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2CF06EFF-14D8-47F2-AB64-C9345F541DE5}"/>
              </a:ext>
            </a:extLst>
          </p:cNvPr>
          <p:cNvSpPr/>
          <p:nvPr/>
        </p:nvSpPr>
        <p:spPr>
          <a:xfrm>
            <a:off x="5281605" y="4096537"/>
            <a:ext cx="2201238" cy="503967"/>
          </a:xfrm>
          <a:prstGeom prst="rect">
            <a:avLst/>
          </a:prstGeom>
          <a:noFill/>
          <a:ln w="22225">
            <a:solidFill>
              <a:srgbClr val="F49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8" name="Rectangle 147">
            <a:extLst>
              <a:ext uri="{FF2B5EF4-FFF2-40B4-BE49-F238E27FC236}">
                <a16:creationId xmlns:a16="http://schemas.microsoft.com/office/drawing/2014/main" id="{ABAFCDEF-1F43-4C43-AB5F-D980C717A1D3}"/>
              </a:ext>
            </a:extLst>
          </p:cNvPr>
          <p:cNvSpPr/>
          <p:nvPr/>
        </p:nvSpPr>
        <p:spPr>
          <a:xfrm>
            <a:off x="7855159" y="2938400"/>
            <a:ext cx="928435" cy="463772"/>
          </a:xfrm>
          <a:prstGeom prst="rect">
            <a:avLst/>
          </a:prstGeom>
          <a:noFill/>
          <a:ln w="22225">
            <a:solidFill>
              <a:srgbClr val="F49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9" name="Rectangle 148">
            <a:extLst>
              <a:ext uri="{FF2B5EF4-FFF2-40B4-BE49-F238E27FC236}">
                <a16:creationId xmlns:a16="http://schemas.microsoft.com/office/drawing/2014/main" id="{E00A3854-2D4A-4343-AAD4-FCE0B803EFFD}"/>
              </a:ext>
            </a:extLst>
          </p:cNvPr>
          <p:cNvSpPr/>
          <p:nvPr/>
        </p:nvSpPr>
        <p:spPr>
          <a:xfrm>
            <a:off x="7876961" y="4324834"/>
            <a:ext cx="928435" cy="463772"/>
          </a:xfrm>
          <a:prstGeom prst="rect">
            <a:avLst/>
          </a:prstGeom>
          <a:noFill/>
          <a:ln w="22225">
            <a:solidFill>
              <a:srgbClr val="F49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0" name="Rectangle 149">
            <a:extLst>
              <a:ext uri="{FF2B5EF4-FFF2-40B4-BE49-F238E27FC236}">
                <a16:creationId xmlns:a16="http://schemas.microsoft.com/office/drawing/2014/main" id="{ECC0DF1C-7016-471A-9103-1C9772632EB6}"/>
              </a:ext>
            </a:extLst>
          </p:cNvPr>
          <p:cNvSpPr/>
          <p:nvPr/>
        </p:nvSpPr>
        <p:spPr>
          <a:xfrm>
            <a:off x="9162248" y="3372230"/>
            <a:ext cx="928435" cy="463772"/>
          </a:xfrm>
          <a:prstGeom prst="rect">
            <a:avLst/>
          </a:prstGeom>
          <a:noFill/>
          <a:ln w="22225">
            <a:solidFill>
              <a:srgbClr val="F49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1" name="TextBox 150">
            <a:extLst>
              <a:ext uri="{FF2B5EF4-FFF2-40B4-BE49-F238E27FC236}">
                <a16:creationId xmlns:a16="http://schemas.microsoft.com/office/drawing/2014/main" id="{582F23DC-2307-4A2B-B321-35FEE030D7D0}"/>
              </a:ext>
            </a:extLst>
          </p:cNvPr>
          <p:cNvSpPr txBox="1"/>
          <p:nvPr/>
        </p:nvSpPr>
        <p:spPr>
          <a:xfrm>
            <a:off x="509625" y="4850133"/>
            <a:ext cx="2385967" cy="584775"/>
          </a:xfrm>
          <a:prstGeom prst="rect">
            <a:avLst/>
          </a:prstGeom>
          <a:noFill/>
        </p:spPr>
        <p:txBody>
          <a:bodyPr wrap="square" rtlCol="0">
            <a:spAutoFit/>
          </a:bodyPr>
          <a:lstStyle/>
          <a:p>
            <a:r>
              <a:rPr lang="en-GB" sz="1600" dirty="0">
                <a:solidFill>
                  <a:schemeClr val="accent6"/>
                </a:solidFill>
              </a:rPr>
              <a:t>4. </a:t>
            </a:r>
            <a:r>
              <a:rPr lang="en-US" sz="1600" dirty="0">
                <a:solidFill>
                  <a:schemeClr val="accent6"/>
                </a:solidFill>
              </a:rPr>
              <a:t>Best neighbour becomes next solution</a:t>
            </a:r>
          </a:p>
        </p:txBody>
      </p:sp>
      <p:sp>
        <p:nvSpPr>
          <p:cNvPr id="152" name="Rectangle 151">
            <a:extLst>
              <a:ext uri="{FF2B5EF4-FFF2-40B4-BE49-F238E27FC236}">
                <a16:creationId xmlns:a16="http://schemas.microsoft.com/office/drawing/2014/main" id="{04229E5D-8673-465D-95B4-62F3066A3BB8}"/>
              </a:ext>
            </a:extLst>
          </p:cNvPr>
          <p:cNvSpPr/>
          <p:nvPr/>
        </p:nvSpPr>
        <p:spPr>
          <a:xfrm>
            <a:off x="3010407" y="3158238"/>
            <a:ext cx="2164392" cy="830997"/>
          </a:xfrm>
          <a:prstGeom prst="rect">
            <a:avLst/>
          </a:prstGeom>
        </p:spPr>
        <p:txBody>
          <a:bodyPr wrap="square">
            <a:spAutoFit/>
          </a:bodyPr>
          <a:lstStyle/>
          <a:p>
            <a:r>
              <a:rPr lang="en-GB" sz="1600" dirty="0">
                <a:solidFill>
                  <a:schemeClr val="accent6"/>
                </a:solidFill>
              </a:rPr>
              <a:t>3. Calculate UCB value with average model statistics</a:t>
            </a:r>
          </a:p>
        </p:txBody>
      </p:sp>
      <p:sp>
        <p:nvSpPr>
          <p:cNvPr id="153" name="TextBox 152">
            <a:extLst>
              <a:ext uri="{FF2B5EF4-FFF2-40B4-BE49-F238E27FC236}">
                <a16:creationId xmlns:a16="http://schemas.microsoft.com/office/drawing/2014/main" id="{0E3E71D6-BFFD-4B11-A448-7E7DEAAE5C6D}"/>
              </a:ext>
            </a:extLst>
          </p:cNvPr>
          <p:cNvSpPr txBox="1"/>
          <p:nvPr/>
        </p:nvSpPr>
        <p:spPr>
          <a:xfrm>
            <a:off x="106168" y="6375866"/>
            <a:ext cx="557878" cy="369332"/>
          </a:xfrm>
          <a:prstGeom prst="rect">
            <a:avLst/>
          </a:prstGeom>
          <a:noFill/>
        </p:spPr>
        <p:txBody>
          <a:bodyPr wrap="square" rtlCol="0">
            <a:spAutoFit/>
          </a:bodyPr>
          <a:lstStyle/>
          <a:p>
            <a:r>
              <a:rPr lang="en-GB" dirty="0"/>
              <a:t>23</a:t>
            </a:r>
          </a:p>
        </p:txBody>
      </p:sp>
    </p:spTree>
    <p:extLst>
      <p:ext uri="{BB962C8B-B14F-4D97-AF65-F5344CB8AC3E}">
        <p14:creationId xmlns:p14="http://schemas.microsoft.com/office/powerpoint/2010/main" val="119328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7" grpId="0" animBg="1"/>
      <p:bldP spid="148" grpId="0" animBg="1"/>
      <p:bldP spid="149" grpId="0" animBg="1"/>
      <p:bldP spid="1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62470" y="2880507"/>
            <a:ext cx="6383588" cy="830997"/>
          </a:xfrm>
          <a:prstGeom prst="rect">
            <a:avLst/>
          </a:prstGeom>
          <a:noFill/>
        </p:spPr>
        <p:txBody>
          <a:bodyPr wrap="square" rtlCol="0" anchor="ctr">
            <a:spAutoFit/>
          </a:bodyPr>
          <a:lstStyle/>
          <a:p>
            <a:r>
              <a:rPr lang="en-US" altLang="ko-KR" sz="4800" dirty="0">
                <a:solidFill>
                  <a:schemeClr val="bg1"/>
                </a:solidFill>
                <a:cs typeface="Arial" pitchFamily="34" charset="0"/>
              </a:rPr>
              <a:t>Results</a:t>
            </a:r>
            <a:endParaRPr lang="ko-KR" altLang="en-US" sz="4800" dirty="0">
              <a:solidFill>
                <a:schemeClr val="bg1"/>
              </a:solidFill>
              <a:cs typeface="Arial" pitchFamily="34" charset="0"/>
            </a:endParaRPr>
          </a:p>
        </p:txBody>
      </p:sp>
      <p:grpSp>
        <p:nvGrpSpPr>
          <p:cNvPr id="7" name="Group 6">
            <a:extLst>
              <a:ext uri="{FF2B5EF4-FFF2-40B4-BE49-F238E27FC236}">
                <a16:creationId xmlns:a16="http://schemas.microsoft.com/office/drawing/2014/main" id="{7A380AE6-32D9-47BE-920F-9E29276D3163}"/>
              </a:ext>
            </a:extLst>
          </p:cNvPr>
          <p:cNvGrpSpPr/>
          <p:nvPr/>
        </p:nvGrpSpPr>
        <p:grpSpPr>
          <a:xfrm>
            <a:off x="3187878" y="2687888"/>
            <a:ext cx="1539374" cy="1482224"/>
            <a:chOff x="3554663" y="2792663"/>
            <a:chExt cx="1539374" cy="1482224"/>
          </a:xfrm>
        </p:grpSpPr>
        <p:sp>
          <p:nvSpPr>
            <p:cNvPr id="2" name="Rectangle 1">
              <a:extLst>
                <a:ext uri="{FF2B5EF4-FFF2-40B4-BE49-F238E27FC236}">
                  <a16:creationId xmlns:a16="http://schemas.microsoft.com/office/drawing/2014/main" id="{3E747A1D-AA00-41CD-BD45-9775D5E85F8B}"/>
                </a:ext>
              </a:extLst>
            </p:cNvPr>
            <p:cNvSpPr/>
            <p:nvPr/>
          </p:nvSpPr>
          <p:spPr>
            <a:xfrm>
              <a:off x="3762375" y="2990850"/>
              <a:ext cx="1143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Half Frame 2">
              <a:extLst>
                <a:ext uri="{FF2B5EF4-FFF2-40B4-BE49-F238E27FC236}">
                  <a16:creationId xmlns:a16="http://schemas.microsoft.com/office/drawing/2014/main" id="{FFA0684A-8679-4C0F-AB80-DF2DD6A90EA2}"/>
                </a:ext>
              </a:extLst>
            </p:cNvPr>
            <p:cNvSpPr/>
            <p:nvPr/>
          </p:nvSpPr>
          <p:spPr>
            <a:xfrm>
              <a:off x="3554663" y="279266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Half Frame 5">
              <a:extLst>
                <a:ext uri="{FF2B5EF4-FFF2-40B4-BE49-F238E27FC236}">
                  <a16:creationId xmlns:a16="http://schemas.microsoft.com/office/drawing/2014/main" id="{D34A0230-EE78-4651-BF34-34C31F3EA041}"/>
                </a:ext>
              </a:extLst>
            </p:cNvPr>
            <p:cNvSpPr/>
            <p:nvPr/>
          </p:nvSpPr>
          <p:spPr>
            <a:xfrm rot="10800000">
              <a:off x="4457700" y="363855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9" name="Graphic 8" descr="Presentation with bar chart">
            <a:extLst>
              <a:ext uri="{FF2B5EF4-FFF2-40B4-BE49-F238E27FC236}">
                <a16:creationId xmlns:a16="http://schemas.microsoft.com/office/drawing/2014/main" id="{5FA8A06E-742C-4879-9544-B63A3B9D7E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9890" y="2975459"/>
            <a:ext cx="914400" cy="914400"/>
          </a:xfrm>
          <a:prstGeom prst="rect">
            <a:avLst/>
          </a:prstGeom>
        </p:spPr>
      </p:pic>
      <p:sp>
        <p:nvSpPr>
          <p:cNvPr id="10" name="Rectangle 9">
            <a:extLst>
              <a:ext uri="{FF2B5EF4-FFF2-40B4-BE49-F238E27FC236}">
                <a16:creationId xmlns:a16="http://schemas.microsoft.com/office/drawing/2014/main" id="{F1F7AF6D-E6E7-46AF-A0E9-49B96F0A5A81}"/>
              </a:ext>
            </a:extLst>
          </p:cNvPr>
          <p:cNvSpPr/>
          <p:nvPr/>
        </p:nvSpPr>
        <p:spPr>
          <a:xfrm>
            <a:off x="5662470" y="3988538"/>
            <a:ext cx="3023270" cy="646331"/>
          </a:xfrm>
          <a:prstGeom prst="rect">
            <a:avLst/>
          </a:prstGeom>
        </p:spPr>
        <p:txBody>
          <a:bodyPr wrap="square">
            <a:spAutoFit/>
          </a:bodyPr>
          <a:lstStyle/>
          <a:p>
            <a:r>
              <a:rPr lang="en-GB" dirty="0">
                <a:solidFill>
                  <a:schemeClr val="bg1"/>
                </a:solidFill>
              </a:rPr>
              <a:t>Paper data:</a:t>
            </a:r>
          </a:p>
          <a:p>
            <a:r>
              <a:rPr lang="en-GB" dirty="0">
                <a:solidFill>
                  <a:schemeClr val="bg1"/>
                </a:solidFill>
              </a:rPr>
              <a:t>https://tinyurl.com/rhea20</a:t>
            </a:r>
          </a:p>
        </p:txBody>
      </p:sp>
    </p:spTree>
    <p:extLst>
      <p:ext uri="{BB962C8B-B14F-4D97-AF65-F5344CB8AC3E}">
        <p14:creationId xmlns:p14="http://schemas.microsoft.com/office/powerpoint/2010/main" val="3063575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3916" y="339509"/>
            <a:ext cx="11731207" cy="724247"/>
          </a:xfrm>
        </p:spPr>
        <p:txBody>
          <a:bodyPr>
            <a:normAutofit fontScale="92500" lnSpcReduction="20000"/>
          </a:bodyPr>
          <a:lstStyle/>
          <a:p>
            <a:r>
              <a:rPr lang="en-US" dirty="0"/>
              <a:t>Win Rate</a:t>
            </a:r>
          </a:p>
        </p:txBody>
      </p:sp>
      <p:pic>
        <p:nvPicPr>
          <p:cNvPr id="37" name="Picture 36" descr="A pencil and paper&#10;&#10;Description automatically generated">
            <a:extLst>
              <a:ext uri="{FF2B5EF4-FFF2-40B4-BE49-F238E27FC236}">
                <a16:creationId xmlns:a16="http://schemas.microsoft.com/office/drawing/2014/main" id="{086B8AF3-C4C1-439A-966A-4FC1B0423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7293"/>
            <a:ext cx="12192000" cy="3386667"/>
          </a:xfrm>
          <a:prstGeom prst="rect">
            <a:avLst/>
          </a:prstGeom>
          <a:ln>
            <a:noFill/>
          </a:ln>
          <a:effectLst>
            <a:softEdge rad="112500"/>
          </a:effectLst>
        </p:spPr>
      </p:pic>
      <p:sp>
        <p:nvSpPr>
          <p:cNvPr id="3" name="Oval 2">
            <a:extLst>
              <a:ext uri="{FF2B5EF4-FFF2-40B4-BE49-F238E27FC236}">
                <a16:creationId xmlns:a16="http://schemas.microsoft.com/office/drawing/2014/main" id="{11F98CBF-9112-4D2D-A553-214777FEF647}"/>
              </a:ext>
            </a:extLst>
          </p:cNvPr>
          <p:cNvSpPr/>
          <p:nvPr/>
        </p:nvSpPr>
        <p:spPr>
          <a:xfrm>
            <a:off x="1132268" y="2878282"/>
            <a:ext cx="615509" cy="11949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8A69BEE-5DD2-47B7-B3F3-241C8014C543}"/>
              </a:ext>
            </a:extLst>
          </p:cNvPr>
          <p:cNvSpPr/>
          <p:nvPr/>
        </p:nvSpPr>
        <p:spPr>
          <a:xfrm>
            <a:off x="8975801" y="1558636"/>
            <a:ext cx="529936" cy="21514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FE19988-BA53-4676-BD99-9170D3B0C61A}"/>
              </a:ext>
            </a:extLst>
          </p:cNvPr>
          <p:cNvSpPr/>
          <p:nvPr/>
        </p:nvSpPr>
        <p:spPr>
          <a:xfrm>
            <a:off x="6369626" y="1558636"/>
            <a:ext cx="529936" cy="21514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AA06A20-9C9D-4D7C-8DD5-9D4F8DF4C108}"/>
              </a:ext>
            </a:extLst>
          </p:cNvPr>
          <p:cNvSpPr/>
          <p:nvPr/>
        </p:nvSpPr>
        <p:spPr>
          <a:xfrm>
            <a:off x="11046803" y="1179408"/>
            <a:ext cx="529936" cy="2669578"/>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088F992-7657-4B98-B7DB-FAF215051E5E}"/>
              </a:ext>
            </a:extLst>
          </p:cNvPr>
          <p:cNvSpPr/>
          <p:nvPr/>
        </p:nvSpPr>
        <p:spPr>
          <a:xfrm>
            <a:off x="10017767" y="1179408"/>
            <a:ext cx="529936" cy="2669578"/>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2D8EFAB-64DE-4D11-B272-30201CB26711}"/>
              </a:ext>
            </a:extLst>
          </p:cNvPr>
          <p:cNvSpPr/>
          <p:nvPr/>
        </p:nvSpPr>
        <p:spPr>
          <a:xfrm>
            <a:off x="10494901" y="1324344"/>
            <a:ext cx="564831" cy="23857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B3855BA-CC40-4D11-AFBE-423C8E199CB0}"/>
              </a:ext>
            </a:extLst>
          </p:cNvPr>
          <p:cNvSpPr/>
          <p:nvPr/>
        </p:nvSpPr>
        <p:spPr>
          <a:xfrm>
            <a:off x="9483990" y="1179408"/>
            <a:ext cx="529936" cy="2669578"/>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picture containing water, computer&#10;&#10;Description automatically generated">
            <a:extLst>
              <a:ext uri="{FF2B5EF4-FFF2-40B4-BE49-F238E27FC236}">
                <a16:creationId xmlns:a16="http://schemas.microsoft.com/office/drawing/2014/main" id="{11A41674-57A4-4194-BCA8-01AAF383C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424" y="4337474"/>
            <a:ext cx="4450421" cy="2225211"/>
          </a:xfrm>
          <a:prstGeom prst="rect">
            <a:avLst/>
          </a:prstGeom>
        </p:spPr>
      </p:pic>
      <p:pic>
        <p:nvPicPr>
          <p:cNvPr id="4" name="Picture 3">
            <a:extLst>
              <a:ext uri="{FF2B5EF4-FFF2-40B4-BE49-F238E27FC236}">
                <a16:creationId xmlns:a16="http://schemas.microsoft.com/office/drawing/2014/main" id="{6DFF7191-2566-419B-A85B-84119951156E}"/>
              </a:ext>
            </a:extLst>
          </p:cNvPr>
          <p:cNvPicPr>
            <a:picLocks noChangeAspect="1"/>
          </p:cNvPicPr>
          <p:nvPr/>
        </p:nvPicPr>
        <p:blipFill>
          <a:blip r:embed="rId5"/>
          <a:stretch>
            <a:fillRect/>
          </a:stretch>
        </p:blipFill>
        <p:spPr>
          <a:xfrm>
            <a:off x="745424" y="4608148"/>
            <a:ext cx="4660408" cy="1845117"/>
          </a:xfrm>
          <a:prstGeom prst="rect">
            <a:avLst/>
          </a:prstGeom>
        </p:spPr>
      </p:pic>
      <p:pic>
        <p:nvPicPr>
          <p:cNvPr id="5" name="Picture 4">
            <a:extLst>
              <a:ext uri="{FF2B5EF4-FFF2-40B4-BE49-F238E27FC236}">
                <a16:creationId xmlns:a16="http://schemas.microsoft.com/office/drawing/2014/main" id="{B1169434-EFA5-4C28-A2A4-53516BA08B02}"/>
              </a:ext>
            </a:extLst>
          </p:cNvPr>
          <p:cNvPicPr>
            <a:picLocks noChangeAspect="1"/>
          </p:cNvPicPr>
          <p:nvPr/>
        </p:nvPicPr>
        <p:blipFill>
          <a:blip r:embed="rId6"/>
          <a:stretch>
            <a:fillRect/>
          </a:stretch>
        </p:blipFill>
        <p:spPr>
          <a:xfrm>
            <a:off x="1440118" y="4368973"/>
            <a:ext cx="3061032" cy="2230790"/>
          </a:xfrm>
          <a:prstGeom prst="rect">
            <a:avLst/>
          </a:prstGeom>
        </p:spPr>
      </p:pic>
      <p:pic>
        <p:nvPicPr>
          <p:cNvPr id="13" name="Picture 12">
            <a:extLst>
              <a:ext uri="{FF2B5EF4-FFF2-40B4-BE49-F238E27FC236}">
                <a16:creationId xmlns:a16="http://schemas.microsoft.com/office/drawing/2014/main" id="{03683E31-D3F4-4DE9-899F-84A0C1A20845}"/>
              </a:ext>
            </a:extLst>
          </p:cNvPr>
          <p:cNvPicPr>
            <a:picLocks noChangeAspect="1"/>
          </p:cNvPicPr>
          <p:nvPr/>
        </p:nvPicPr>
        <p:blipFill>
          <a:blip r:embed="rId7"/>
          <a:stretch>
            <a:fillRect/>
          </a:stretch>
        </p:blipFill>
        <p:spPr>
          <a:xfrm>
            <a:off x="1303409" y="4673374"/>
            <a:ext cx="3334449" cy="1845117"/>
          </a:xfrm>
          <a:prstGeom prst="rect">
            <a:avLst/>
          </a:prstGeom>
        </p:spPr>
      </p:pic>
      <p:sp>
        <p:nvSpPr>
          <p:cNvPr id="17" name="TextBox 16">
            <a:extLst>
              <a:ext uri="{FF2B5EF4-FFF2-40B4-BE49-F238E27FC236}">
                <a16:creationId xmlns:a16="http://schemas.microsoft.com/office/drawing/2014/main" id="{6D8F52EB-549E-4298-A77E-3093FD4B580F}"/>
              </a:ext>
            </a:extLst>
          </p:cNvPr>
          <p:cNvSpPr txBox="1"/>
          <p:nvPr/>
        </p:nvSpPr>
        <p:spPr>
          <a:xfrm>
            <a:off x="106168" y="6375866"/>
            <a:ext cx="557878" cy="369332"/>
          </a:xfrm>
          <a:prstGeom prst="rect">
            <a:avLst/>
          </a:prstGeom>
          <a:noFill/>
        </p:spPr>
        <p:txBody>
          <a:bodyPr wrap="square" rtlCol="0">
            <a:spAutoFit/>
          </a:bodyPr>
          <a:lstStyle/>
          <a:p>
            <a:r>
              <a:rPr lang="en-GB" dirty="0"/>
              <a:t>25</a:t>
            </a:r>
          </a:p>
        </p:txBody>
      </p:sp>
    </p:spTree>
    <p:extLst>
      <p:ext uri="{BB962C8B-B14F-4D97-AF65-F5344CB8AC3E}">
        <p14:creationId xmlns:p14="http://schemas.microsoft.com/office/powerpoint/2010/main" val="39199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 name="Table 81">
            <a:extLst>
              <a:ext uri="{FF2B5EF4-FFF2-40B4-BE49-F238E27FC236}">
                <a16:creationId xmlns:a16="http://schemas.microsoft.com/office/drawing/2014/main" id="{57AEF6FE-CB26-477E-B6E3-4FB8C831E2BD}"/>
              </a:ext>
            </a:extLst>
          </p:cNvPr>
          <p:cNvGraphicFramePr>
            <a:graphicFrameLocks noGrp="1"/>
          </p:cNvGraphicFramePr>
          <p:nvPr>
            <p:extLst>
              <p:ext uri="{D42A27DB-BD31-4B8C-83A1-F6EECF244321}">
                <p14:modId xmlns:p14="http://schemas.microsoft.com/office/powerpoint/2010/main" val="202147080"/>
              </p:ext>
            </p:extLst>
          </p:nvPr>
        </p:nvGraphicFramePr>
        <p:xfrm>
          <a:off x="716523" y="1660845"/>
          <a:ext cx="10916032" cy="2079540"/>
        </p:xfrm>
        <a:graphic>
          <a:graphicData uri="http://schemas.openxmlformats.org/drawingml/2006/table">
            <a:tbl>
              <a:tblPr firstRow="1" bandRow="1">
                <a:tableStyleId>{7DF18680-E054-41AD-8BC1-D1AEF772440D}</a:tableStyleId>
              </a:tblPr>
              <a:tblGrid>
                <a:gridCol w="2443366">
                  <a:extLst>
                    <a:ext uri="{9D8B030D-6E8A-4147-A177-3AD203B41FA5}">
                      <a16:colId xmlns:a16="http://schemas.microsoft.com/office/drawing/2014/main" val="1187146106"/>
                    </a:ext>
                  </a:extLst>
                </a:gridCol>
                <a:gridCol w="1412111">
                  <a:extLst>
                    <a:ext uri="{9D8B030D-6E8A-4147-A177-3AD203B41FA5}">
                      <a16:colId xmlns:a16="http://schemas.microsoft.com/office/drawing/2014/main" val="1106710176"/>
                    </a:ext>
                  </a:extLst>
                </a:gridCol>
                <a:gridCol w="983848">
                  <a:extLst>
                    <a:ext uri="{9D8B030D-6E8A-4147-A177-3AD203B41FA5}">
                      <a16:colId xmlns:a16="http://schemas.microsoft.com/office/drawing/2014/main" val="540188978"/>
                    </a:ext>
                  </a:extLst>
                </a:gridCol>
                <a:gridCol w="1064871">
                  <a:extLst>
                    <a:ext uri="{9D8B030D-6E8A-4147-A177-3AD203B41FA5}">
                      <a16:colId xmlns:a16="http://schemas.microsoft.com/office/drawing/2014/main" val="950479930"/>
                    </a:ext>
                  </a:extLst>
                </a:gridCol>
                <a:gridCol w="775504">
                  <a:extLst>
                    <a:ext uri="{9D8B030D-6E8A-4147-A177-3AD203B41FA5}">
                      <a16:colId xmlns:a16="http://schemas.microsoft.com/office/drawing/2014/main" val="436157984"/>
                    </a:ext>
                  </a:extLst>
                </a:gridCol>
                <a:gridCol w="4236332">
                  <a:extLst>
                    <a:ext uri="{9D8B030D-6E8A-4147-A177-3AD203B41FA5}">
                      <a16:colId xmlns:a16="http://schemas.microsoft.com/office/drawing/2014/main" val="2285548538"/>
                    </a:ext>
                  </a:extLst>
                </a:gridCol>
              </a:tblGrid>
              <a:tr h="799380">
                <a:tc>
                  <a:txBody>
                    <a:bodyPr/>
                    <a:lstStyle/>
                    <a:p>
                      <a:pPr algn="ctr"/>
                      <a:endParaRPr lang="en-GB" dirty="0"/>
                    </a:p>
                  </a:txBody>
                  <a:tcPr anchor="ctr">
                    <a:solidFill>
                      <a:schemeClr val="bg2"/>
                    </a:solidFill>
                  </a:tcPr>
                </a:tc>
                <a:tc>
                  <a:txBody>
                    <a:bodyPr/>
                    <a:lstStyle/>
                    <a:p>
                      <a:pPr algn="ctr"/>
                      <a:endParaRPr lang="en-GB" dirty="0"/>
                    </a:p>
                  </a:txBody>
                  <a:tcPr anchor="ctr">
                    <a:solidFill>
                      <a:schemeClr val="bg2"/>
                    </a:solidFill>
                  </a:tcPr>
                </a:tc>
                <a:tc>
                  <a:txBody>
                    <a:bodyPr/>
                    <a:lstStyle/>
                    <a:p>
                      <a:pPr algn="ctr"/>
                      <a:endParaRPr lang="en-GB"/>
                    </a:p>
                  </a:txBody>
                  <a:tcPr anchor="ctr">
                    <a:solidFill>
                      <a:schemeClr val="bg2"/>
                    </a:solidFill>
                  </a:tcPr>
                </a:tc>
                <a:tc>
                  <a:txBody>
                    <a:bodyPr/>
                    <a:lstStyle/>
                    <a:p>
                      <a:pPr algn="ctr"/>
                      <a:endParaRPr lang="en-GB" dirty="0"/>
                    </a:p>
                  </a:txBody>
                  <a:tcPr anchor="ctr">
                    <a:solidFill>
                      <a:schemeClr val="bg2"/>
                    </a:solidFill>
                  </a:tcPr>
                </a:tc>
                <a:tc>
                  <a:txBody>
                    <a:bodyPr/>
                    <a:lstStyle/>
                    <a:p>
                      <a:pPr algn="ctr"/>
                      <a:endParaRPr lang="en-GB" dirty="0"/>
                    </a:p>
                  </a:txBody>
                  <a:tcPr anchor="ctr">
                    <a:solidFill>
                      <a:schemeClr val="bg2"/>
                    </a:solidFill>
                  </a:tcPr>
                </a:tc>
                <a:tc>
                  <a:txBody>
                    <a:bodyPr/>
                    <a:lstStyle/>
                    <a:p>
                      <a:pPr algn="ctr"/>
                      <a:r>
                        <a:rPr lang="en-GB" i="1" dirty="0" err="1">
                          <a:solidFill>
                            <a:schemeClr val="accent6"/>
                          </a:solidFill>
                        </a:rPr>
                        <a:t>Game</a:t>
                      </a:r>
                      <a:r>
                        <a:rPr lang="en-GB" dirty="0" err="1">
                          <a:solidFill>
                            <a:schemeClr val="accent6"/>
                          </a:solidFill>
                        </a:rPr>
                        <a:t>:Tuner</a:t>
                      </a:r>
                      <a:endParaRPr lang="en-GB" dirty="0">
                        <a:solidFill>
                          <a:schemeClr val="accent6"/>
                        </a:solidFill>
                      </a:endParaRPr>
                    </a:p>
                  </a:txBody>
                  <a:tcPr anchor="ctr">
                    <a:solidFill>
                      <a:schemeClr val="bg2"/>
                    </a:solidFill>
                  </a:tcPr>
                </a:tc>
                <a:extLst>
                  <a:ext uri="{0D108BD9-81ED-4DB2-BD59-A6C34878D82A}">
                    <a16:rowId xmlns:a16="http://schemas.microsoft.com/office/drawing/2014/main" val="2653320410"/>
                  </a:ext>
                </a:extLst>
              </a:tr>
              <a:tr h="370840">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dirty="0">
                          <a:solidFill>
                            <a:schemeClr val="bg1"/>
                          </a:solidFill>
                        </a:rPr>
                        <a:t>Mutation only</a:t>
                      </a:r>
                    </a:p>
                  </a:txBody>
                  <a:tcPr anchor="ctr">
                    <a:solidFill>
                      <a:schemeClr val="accent3"/>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dirty="0">
                          <a:solidFill>
                            <a:schemeClr val="bg1"/>
                          </a:solidFill>
                        </a:rPr>
                        <a:t>Tournament</a:t>
                      </a:r>
                    </a:p>
                  </a:txBody>
                  <a:tcPr anchor="ctr">
                    <a:solidFill>
                      <a:schemeClr val="accent3"/>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dirty="0">
                          <a:solidFill>
                            <a:schemeClr val="bg1"/>
                          </a:solidFill>
                        </a:rPr>
                        <a:t>1-point</a:t>
                      </a:r>
                    </a:p>
                  </a:txBody>
                  <a:tcPr anchor="ctr">
                    <a:solidFill>
                      <a:schemeClr val="accent3"/>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GB" dirty="0" err="1">
                          <a:solidFill>
                            <a:schemeClr val="bg1"/>
                          </a:solidFill>
                        </a:rPr>
                        <a:t>Softmax</a:t>
                      </a:r>
                      <a:endParaRPr lang="en-GB" dirty="0">
                        <a:solidFill>
                          <a:schemeClr val="bg1"/>
                        </a:solidFill>
                      </a:endParaRPr>
                    </a:p>
                  </a:txBody>
                  <a:tcPr anchor="ctr">
                    <a:solidFill>
                      <a:schemeClr val="accent3"/>
                    </a:solidFill>
                  </a:tcPr>
                </a:tc>
                <a:tc>
                  <a:txBody>
                    <a:bodyPr/>
                    <a:lstStyle/>
                    <a:p>
                      <a:pPr algn="ctr"/>
                      <a:r>
                        <a:rPr lang="en-GB" dirty="0">
                          <a:solidFill>
                            <a:schemeClr val="bg1"/>
                          </a:solidFill>
                        </a:rPr>
                        <a:t>True</a:t>
                      </a:r>
                    </a:p>
                  </a:txBody>
                  <a:tcPr anchor="ctr">
                    <a:solidFill>
                      <a:schemeClr val="accent3"/>
                    </a:solidFill>
                  </a:tcPr>
                </a:tc>
                <a:tc>
                  <a:txBody>
                    <a:bodyPr/>
                    <a:lstStyle/>
                    <a:p>
                      <a:pPr algn="ctr"/>
                      <a:r>
                        <a:rPr lang="en-GB" i="1" dirty="0" err="1">
                          <a:solidFill>
                            <a:schemeClr val="bg1"/>
                          </a:solidFill>
                        </a:rPr>
                        <a:t>Lemmings</a:t>
                      </a:r>
                      <a:r>
                        <a:rPr lang="en-GB" dirty="0" err="1">
                          <a:solidFill>
                            <a:schemeClr val="bg1"/>
                          </a:solidFill>
                        </a:rPr>
                        <a:t>:</a:t>
                      </a:r>
                      <a:r>
                        <a:rPr lang="en-GB" b="0" cap="none" spc="0" dirty="0" err="1">
                          <a:ln w="0"/>
                          <a:solidFill>
                            <a:srgbClr val="F490E1"/>
                          </a:solidFill>
                          <a:effectLst>
                            <a:outerShdw blurRad="38100" dist="25400" dir="5400000" algn="ctr" rotWithShape="0">
                              <a:srgbClr val="6E747A">
                                <a:alpha val="43000"/>
                              </a:srgbClr>
                            </a:outerShdw>
                          </a:effectLst>
                        </a:rPr>
                        <a:t>NTBEA</a:t>
                      </a:r>
                      <a:r>
                        <a:rPr lang="en-GB" dirty="0">
                          <a:solidFill>
                            <a:schemeClr val="bg1"/>
                          </a:solidFill>
                        </a:rPr>
                        <a:t>, </a:t>
                      </a:r>
                      <a:r>
                        <a:rPr lang="en-GB" i="1" dirty="0" err="1">
                          <a:solidFill>
                            <a:schemeClr val="bg1"/>
                          </a:solidFill>
                        </a:rPr>
                        <a:t>Crossfire</a:t>
                      </a:r>
                      <a:r>
                        <a:rPr lang="en-GB" dirty="0" err="1">
                          <a:solidFill>
                            <a:schemeClr val="bg1"/>
                          </a:solidFill>
                        </a:rPr>
                        <a:t>:</a:t>
                      </a:r>
                      <a:r>
                        <a:rPr lang="en-GB" b="0" cap="none" spc="0" dirty="0" err="1">
                          <a:ln w="0"/>
                          <a:solidFill>
                            <a:srgbClr val="00B0F0"/>
                          </a:solidFill>
                          <a:effectLst>
                            <a:outerShdw blurRad="38100" dist="25400" dir="5400000" algn="ctr" rotWithShape="0">
                              <a:srgbClr val="6E747A">
                                <a:alpha val="43000"/>
                              </a:srgbClr>
                            </a:outerShdw>
                          </a:effectLst>
                        </a:rPr>
                        <a:t>NMC</a:t>
                      </a:r>
                      <a:r>
                        <a:rPr lang="en-GB" dirty="0">
                          <a:solidFill>
                            <a:schemeClr val="bg1"/>
                          </a:solidFill>
                        </a:rPr>
                        <a:t>, </a:t>
                      </a:r>
                      <a:r>
                        <a:rPr lang="en-GB" i="1" dirty="0" err="1">
                          <a:solidFill>
                            <a:schemeClr val="bg1"/>
                          </a:solidFill>
                        </a:rPr>
                        <a:t>Aliens</a:t>
                      </a:r>
                      <a:r>
                        <a:rPr lang="en-GB" dirty="0" err="1">
                          <a:solidFill>
                            <a:schemeClr val="bg1"/>
                          </a:solidFill>
                        </a:rPr>
                        <a:t>:</a:t>
                      </a:r>
                      <a:r>
                        <a:rPr lang="en-GB" b="0" cap="none" spc="0" dirty="0" err="1">
                          <a:ln w="0"/>
                          <a:solidFill>
                            <a:schemeClr val="accent1"/>
                          </a:solidFill>
                          <a:effectLst>
                            <a:outerShdw blurRad="38100" dist="25400" dir="5400000" algn="ctr" rotWithShape="0">
                              <a:srgbClr val="6E747A">
                                <a:alpha val="43000"/>
                              </a:srgbClr>
                            </a:outerShdw>
                          </a:effectLst>
                        </a:rPr>
                        <a:t>RND</a:t>
                      </a:r>
                      <a:r>
                        <a:rPr lang="en-GB" dirty="0">
                          <a:solidFill>
                            <a:schemeClr val="bg1"/>
                          </a:solidFill>
                        </a:rPr>
                        <a:t>, </a:t>
                      </a:r>
                      <a:r>
                        <a:rPr lang="en-GB" i="1" dirty="0" err="1">
                          <a:solidFill>
                            <a:schemeClr val="bg1"/>
                          </a:solidFill>
                        </a:rPr>
                        <a:t>Intersection</a:t>
                      </a:r>
                      <a:r>
                        <a:rPr lang="en-GB" dirty="0" err="1">
                          <a:solidFill>
                            <a:schemeClr val="bg1"/>
                          </a:solidFill>
                        </a:rPr>
                        <a:t>:</a:t>
                      </a:r>
                      <a:r>
                        <a:rPr lang="en-GB" b="0" cap="none" spc="0" dirty="0" err="1">
                          <a:ln w="0"/>
                          <a:solidFill>
                            <a:schemeClr val="accent1"/>
                          </a:solidFill>
                          <a:effectLst>
                            <a:outerShdw blurRad="38100" dist="25400" dir="5400000" algn="ctr" rotWithShape="0">
                              <a:srgbClr val="6E747A">
                                <a:alpha val="43000"/>
                              </a:srgbClr>
                            </a:outerShdw>
                          </a:effectLst>
                        </a:rPr>
                        <a:t>RND</a:t>
                      </a:r>
                      <a:endParaRPr lang="en-GB" dirty="0"/>
                    </a:p>
                  </a:txBody>
                  <a:tcPr anchor="ctr">
                    <a:solidFill>
                      <a:schemeClr val="accent3"/>
                    </a:solidFill>
                  </a:tcPr>
                </a:tc>
                <a:extLst>
                  <a:ext uri="{0D108BD9-81ED-4DB2-BD59-A6C34878D82A}">
                    <a16:rowId xmlns:a16="http://schemas.microsoft.com/office/drawing/2014/main" val="60979146"/>
                  </a:ext>
                </a:extLst>
              </a:tr>
              <a:tr h="370840">
                <a:tc>
                  <a:txBody>
                    <a:bodyPr/>
                    <a:lstStyle/>
                    <a:p>
                      <a:pPr algn="ctr"/>
                      <a:r>
                        <a:rPr lang="en-GB" dirty="0">
                          <a:solidFill>
                            <a:schemeClr val="bg1"/>
                          </a:solidFill>
                        </a:rPr>
                        <a:t>Crossover + Mutation</a:t>
                      </a:r>
                    </a:p>
                  </a:txBody>
                  <a:tcPr anchor="ctr">
                    <a:solidFill>
                      <a:schemeClr val="accent3"/>
                    </a:solidFill>
                  </a:tcPr>
                </a:tc>
                <a:tc>
                  <a:txBody>
                    <a:bodyPr/>
                    <a:lstStyle/>
                    <a:p>
                      <a:pPr algn="ctr"/>
                      <a:r>
                        <a:rPr lang="en-GB" dirty="0">
                          <a:solidFill>
                            <a:schemeClr val="bg1"/>
                          </a:solidFill>
                        </a:rPr>
                        <a:t>Roulette</a:t>
                      </a:r>
                    </a:p>
                  </a:txBody>
                  <a:tcPr anchor="ctr">
                    <a:solidFill>
                      <a:schemeClr val="accent3"/>
                    </a:solidFill>
                  </a:tcPr>
                </a:tc>
                <a:tc>
                  <a:txBody>
                    <a:bodyPr/>
                    <a:lstStyle/>
                    <a:p>
                      <a:pPr algn="ctr"/>
                      <a:r>
                        <a:rPr lang="en-GB" dirty="0">
                          <a:solidFill>
                            <a:schemeClr val="bg1"/>
                          </a:solidFill>
                        </a:rPr>
                        <a:t>Uniform</a:t>
                      </a:r>
                    </a:p>
                  </a:txBody>
                  <a:tcPr anchor="ctr">
                    <a:solidFill>
                      <a:schemeClr val="accent3"/>
                    </a:solidFill>
                  </a:tcPr>
                </a:tc>
                <a:tc>
                  <a:txBody>
                    <a:bodyPr/>
                    <a:lstStyle/>
                    <a:p>
                      <a:pPr algn="ctr"/>
                      <a:r>
                        <a:rPr lang="en-GB" dirty="0" err="1">
                          <a:solidFill>
                            <a:schemeClr val="bg1"/>
                          </a:solidFill>
                        </a:rPr>
                        <a:t>Softmax</a:t>
                      </a:r>
                      <a:endParaRPr lang="en-GB" dirty="0">
                        <a:solidFill>
                          <a:schemeClr val="bg1"/>
                        </a:solidFill>
                      </a:endParaRPr>
                    </a:p>
                  </a:txBody>
                  <a:tcPr anchor="ctr">
                    <a:solidFill>
                      <a:schemeClr val="accent3"/>
                    </a:solidFill>
                  </a:tcPr>
                </a:tc>
                <a:tc>
                  <a:txBody>
                    <a:bodyPr/>
                    <a:lstStyle/>
                    <a:p>
                      <a:pPr algn="ctr"/>
                      <a:r>
                        <a:rPr lang="en-GB" dirty="0">
                          <a:solidFill>
                            <a:schemeClr val="bg1"/>
                          </a:solidFill>
                        </a:rPr>
                        <a:t>True</a:t>
                      </a:r>
                    </a:p>
                  </a:txBody>
                  <a:tcPr anchor="ctr">
                    <a:solidFill>
                      <a:schemeClr val="accent3"/>
                    </a:solidFill>
                  </a:tcPr>
                </a:tc>
                <a:tc>
                  <a:txBody>
                    <a:bodyPr/>
                    <a:lstStyle/>
                    <a:p>
                      <a:pPr algn="ctr"/>
                      <a:r>
                        <a:rPr lang="en-GB" i="1" dirty="0" err="1">
                          <a:solidFill>
                            <a:schemeClr val="bg1"/>
                          </a:solidFill>
                        </a:rPr>
                        <a:t>Chopper</a:t>
                      </a:r>
                      <a:r>
                        <a:rPr lang="en-GB" dirty="0" err="1">
                          <a:solidFill>
                            <a:schemeClr val="bg1"/>
                          </a:solidFill>
                        </a:rPr>
                        <a:t>:</a:t>
                      </a:r>
                      <a:r>
                        <a:rPr lang="en-GB" b="0" cap="none" spc="0" dirty="0" err="1">
                          <a:ln w="0"/>
                          <a:solidFill>
                            <a:schemeClr val="accent1"/>
                          </a:solidFill>
                          <a:effectLst>
                            <a:outerShdw blurRad="38100" dist="25400" dir="5400000" algn="ctr" rotWithShape="0">
                              <a:srgbClr val="6E747A">
                                <a:alpha val="43000"/>
                              </a:srgbClr>
                            </a:outerShdw>
                          </a:effectLst>
                        </a:rPr>
                        <a:t>RND</a:t>
                      </a:r>
                      <a:r>
                        <a:rPr lang="en-GB" dirty="0">
                          <a:solidFill>
                            <a:schemeClr val="bg1"/>
                          </a:solidFill>
                        </a:rPr>
                        <a:t>, </a:t>
                      </a:r>
                      <a:r>
                        <a:rPr lang="en-GB" i="1" dirty="0" err="1">
                          <a:solidFill>
                            <a:schemeClr val="bg1"/>
                          </a:solidFill>
                        </a:rPr>
                        <a:t>Escape</a:t>
                      </a:r>
                      <a:r>
                        <a:rPr lang="en-GB" dirty="0" err="1">
                          <a:solidFill>
                            <a:schemeClr val="bg1"/>
                          </a:solidFill>
                        </a:rPr>
                        <a:t>:</a:t>
                      </a:r>
                      <a:r>
                        <a:rPr lang="en-GB" b="0" cap="none" spc="0" dirty="0" err="1">
                          <a:ln w="0"/>
                          <a:solidFill>
                            <a:srgbClr val="F3E57D"/>
                          </a:solidFill>
                          <a:effectLst>
                            <a:outerShdw blurRad="38100" dist="25400" dir="5400000" algn="ctr" rotWithShape="0">
                              <a:srgbClr val="6E747A">
                                <a:alpha val="43000"/>
                              </a:srgbClr>
                            </a:outerShdw>
                          </a:effectLst>
                        </a:rPr>
                        <a:t>MAB</a:t>
                      </a:r>
                      <a:r>
                        <a:rPr lang="en-GB" dirty="0">
                          <a:solidFill>
                            <a:schemeClr val="bg1"/>
                          </a:solidFill>
                        </a:rPr>
                        <a:t>, </a:t>
                      </a:r>
                      <a:r>
                        <a:rPr lang="en-GB" i="1" dirty="0" err="1">
                          <a:solidFill>
                            <a:schemeClr val="bg1"/>
                          </a:solidFill>
                        </a:rPr>
                        <a:t>Seaquest</a:t>
                      </a:r>
                      <a:r>
                        <a:rPr lang="en-GB" dirty="0" err="1">
                          <a:solidFill>
                            <a:schemeClr val="bg1"/>
                          </a:solidFill>
                        </a:rPr>
                        <a:t>:</a:t>
                      </a:r>
                      <a:r>
                        <a:rPr lang="en-GB" b="0" cap="none" spc="0" dirty="0" err="1">
                          <a:ln w="0"/>
                          <a:solidFill>
                            <a:schemeClr val="accent1"/>
                          </a:solidFill>
                          <a:effectLst>
                            <a:outerShdw blurRad="38100" dist="25400" dir="5400000" algn="ctr" rotWithShape="0">
                              <a:srgbClr val="6E747A">
                                <a:alpha val="43000"/>
                              </a:srgbClr>
                            </a:outerShdw>
                          </a:effectLst>
                        </a:rPr>
                        <a:t>RND</a:t>
                      </a:r>
                      <a:r>
                        <a:rPr lang="en-GB" dirty="0">
                          <a:solidFill>
                            <a:schemeClr val="bg1"/>
                          </a:solidFill>
                        </a:rPr>
                        <a:t>, </a:t>
                      </a:r>
                      <a:r>
                        <a:rPr lang="en-GB" i="1" dirty="0" err="1">
                          <a:solidFill>
                            <a:schemeClr val="bg1"/>
                          </a:solidFill>
                        </a:rPr>
                        <a:t>Butterflies</a:t>
                      </a:r>
                      <a:r>
                        <a:rPr lang="en-GB" dirty="0" err="1">
                          <a:solidFill>
                            <a:schemeClr val="bg1"/>
                          </a:solidFill>
                        </a:rPr>
                        <a:t>:</a:t>
                      </a:r>
                      <a:r>
                        <a:rPr lang="en-GB" b="0" cap="none" spc="0" dirty="0" err="1">
                          <a:ln w="0"/>
                          <a:solidFill>
                            <a:srgbClr val="E93C0D"/>
                          </a:solidFill>
                          <a:effectLst>
                            <a:outerShdw blurRad="38100" dist="25400" dir="5400000" algn="ctr" rotWithShape="0">
                              <a:srgbClr val="6E747A">
                                <a:alpha val="43000"/>
                              </a:srgbClr>
                            </a:outerShdw>
                          </a:effectLst>
                        </a:rPr>
                        <a:t>EA</a:t>
                      </a:r>
                      <a:endParaRPr lang="en-GB" dirty="0">
                        <a:solidFill>
                          <a:srgbClr val="E93C0D"/>
                        </a:solidFill>
                      </a:endParaRPr>
                    </a:p>
                  </a:txBody>
                  <a:tcPr anchor="ctr">
                    <a:solidFill>
                      <a:schemeClr val="accent3"/>
                    </a:solidFill>
                  </a:tcPr>
                </a:tc>
                <a:extLst>
                  <a:ext uri="{0D108BD9-81ED-4DB2-BD59-A6C34878D82A}">
                    <a16:rowId xmlns:a16="http://schemas.microsoft.com/office/drawing/2014/main" val="228900537"/>
                  </a:ext>
                </a:extLst>
              </a:tr>
            </a:tbl>
          </a:graphicData>
        </a:graphic>
      </p:graphicFrame>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dirty="0"/>
              <a:t>Parameter Combinations (1)</a:t>
            </a:r>
          </a:p>
        </p:txBody>
      </p:sp>
      <p:pic>
        <p:nvPicPr>
          <p:cNvPr id="74" name="Graphic 73" descr="Network">
            <a:extLst>
              <a:ext uri="{FF2B5EF4-FFF2-40B4-BE49-F238E27FC236}">
                <a16:creationId xmlns:a16="http://schemas.microsoft.com/office/drawing/2014/main" id="{060DD214-78F7-46A7-93A9-D89BFC6F6F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0408" y="1710120"/>
            <a:ext cx="675692" cy="675692"/>
          </a:xfrm>
          <a:prstGeom prst="rect">
            <a:avLst/>
          </a:prstGeom>
        </p:spPr>
      </p:pic>
      <p:pic>
        <p:nvPicPr>
          <p:cNvPr id="77" name="Graphic 76" descr="Arrow Horizontal U turn">
            <a:extLst>
              <a:ext uri="{FF2B5EF4-FFF2-40B4-BE49-F238E27FC236}">
                <a16:creationId xmlns:a16="http://schemas.microsoft.com/office/drawing/2014/main" id="{B912A195-4A92-4556-94A9-A22A9456A8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5871" y="1697820"/>
            <a:ext cx="675692" cy="675692"/>
          </a:xfrm>
          <a:prstGeom prst="rect">
            <a:avLst/>
          </a:prstGeom>
        </p:spPr>
      </p:pic>
      <p:pic>
        <p:nvPicPr>
          <p:cNvPr id="79" name="Graphic 78" descr="Plug">
            <a:extLst>
              <a:ext uri="{FF2B5EF4-FFF2-40B4-BE49-F238E27FC236}">
                <a16:creationId xmlns:a16="http://schemas.microsoft.com/office/drawing/2014/main" id="{85EEA5F7-0C07-4009-B380-413F6F46B8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94" y="1715377"/>
            <a:ext cx="675692" cy="675692"/>
          </a:xfrm>
          <a:prstGeom prst="rect">
            <a:avLst/>
          </a:prstGeom>
        </p:spPr>
      </p:pic>
      <p:pic>
        <p:nvPicPr>
          <p:cNvPr id="80" name="Picture 79" descr="A close up of a logo&#10;&#10;Description automatically generated">
            <a:extLst>
              <a:ext uri="{FF2B5EF4-FFF2-40B4-BE49-F238E27FC236}">
                <a16:creationId xmlns:a16="http://schemas.microsoft.com/office/drawing/2014/main" id="{D8CB0B14-DB0A-484A-9D8F-581BD7FF2479}"/>
              </a:ext>
            </a:extLst>
          </p:cNvPr>
          <p:cNvPicPr>
            <a:picLocks noChangeAspect="1"/>
          </p:cNvPicPr>
          <p:nvPr/>
        </p:nvPicPr>
        <p:blipFill>
          <a:blip r:embed="rId9" cstate="print">
            <a:clrChange>
              <a:clrFrom>
                <a:srgbClr val="000000">
                  <a:alpha val="0"/>
                </a:srgbClr>
              </a:clrFrom>
              <a:clrTo>
                <a:srgbClr val="000000">
                  <a:alpha val="0"/>
                </a:srgbClr>
              </a:clrTo>
            </a:clrChange>
            <a:alphaModFix/>
            <a:duotone>
              <a:schemeClr val="accent4">
                <a:shade val="45000"/>
                <a:satMod val="135000"/>
              </a:schemeClr>
              <a:prstClr val="white"/>
            </a:duotone>
            <a:extLst>
              <a:ext uri="{BEBA8EAE-BF5A-486C-A8C5-ECC9F3942E4B}">
                <a14:imgProps xmlns:a14="http://schemas.microsoft.com/office/drawing/2010/main">
                  <a14:imgLayer r:embed="rId10">
                    <a14:imgEffect>
                      <a14:colorTemperature colorTemp="1623"/>
                    </a14:imgEffect>
                  </a14:imgLayer>
                </a14:imgProps>
              </a:ext>
              <a:ext uri="{28A0092B-C50C-407E-A947-70E740481C1C}">
                <a14:useLocalDpi xmlns:a14="http://schemas.microsoft.com/office/drawing/2010/main" val="0"/>
              </a:ext>
            </a:extLst>
          </a:blip>
          <a:stretch>
            <a:fillRect/>
          </a:stretch>
        </p:blipFill>
        <p:spPr>
          <a:xfrm>
            <a:off x="4708999" y="1710120"/>
            <a:ext cx="675692" cy="675692"/>
          </a:xfrm>
          <a:prstGeom prst="rect">
            <a:avLst/>
          </a:prstGeom>
          <a:noFill/>
        </p:spPr>
      </p:pic>
      <p:pic>
        <p:nvPicPr>
          <p:cNvPr id="85" name="Graphic 84" descr="Mathematics">
            <a:extLst>
              <a:ext uri="{FF2B5EF4-FFF2-40B4-BE49-F238E27FC236}">
                <a16:creationId xmlns:a16="http://schemas.microsoft.com/office/drawing/2014/main" id="{9A182C43-FA62-4131-9BDE-19524C0290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28822" y="1715377"/>
            <a:ext cx="675692" cy="675692"/>
          </a:xfrm>
          <a:prstGeom prst="rect">
            <a:avLst/>
          </a:prstGeom>
        </p:spPr>
      </p:pic>
      <p:sp>
        <p:nvSpPr>
          <p:cNvPr id="86" name="Rectangle 85">
            <a:extLst>
              <a:ext uri="{FF2B5EF4-FFF2-40B4-BE49-F238E27FC236}">
                <a16:creationId xmlns:a16="http://schemas.microsoft.com/office/drawing/2014/main" id="{121E791E-7355-4589-B018-1D5C7841298C}"/>
              </a:ext>
            </a:extLst>
          </p:cNvPr>
          <p:cNvSpPr/>
          <p:nvPr/>
        </p:nvSpPr>
        <p:spPr>
          <a:xfrm>
            <a:off x="716523" y="4045711"/>
            <a:ext cx="10916031" cy="369332"/>
          </a:xfrm>
          <a:prstGeom prst="rect">
            <a:avLst/>
          </a:prstGeom>
        </p:spPr>
        <p:txBody>
          <a:bodyPr wrap="square">
            <a:spAutoFit/>
          </a:bodyPr>
          <a:lstStyle/>
          <a:p>
            <a:pPr algn="ctr"/>
            <a:r>
              <a:rPr lang="en-US" altLang="ko-KR" dirty="0">
                <a:cs typeface="Arial" pitchFamily="34" charset="0"/>
              </a:rPr>
              <a:t>Most chosen combinations (5-tuples)</a:t>
            </a:r>
            <a:endParaRPr lang="en-GB" dirty="0"/>
          </a:p>
        </p:txBody>
      </p:sp>
      <p:sp>
        <p:nvSpPr>
          <p:cNvPr id="11" name="TextBox 10">
            <a:extLst>
              <a:ext uri="{FF2B5EF4-FFF2-40B4-BE49-F238E27FC236}">
                <a16:creationId xmlns:a16="http://schemas.microsoft.com/office/drawing/2014/main" id="{3B4CFD59-B260-4DC2-BAD4-3B3E706719F3}"/>
              </a:ext>
            </a:extLst>
          </p:cNvPr>
          <p:cNvSpPr txBox="1"/>
          <p:nvPr/>
        </p:nvSpPr>
        <p:spPr>
          <a:xfrm>
            <a:off x="106168" y="6375866"/>
            <a:ext cx="557878" cy="369332"/>
          </a:xfrm>
          <a:prstGeom prst="rect">
            <a:avLst/>
          </a:prstGeom>
          <a:noFill/>
        </p:spPr>
        <p:txBody>
          <a:bodyPr wrap="square" rtlCol="0">
            <a:spAutoFit/>
          </a:bodyPr>
          <a:lstStyle/>
          <a:p>
            <a:r>
              <a:rPr lang="en-GB" dirty="0"/>
              <a:t>26</a:t>
            </a:r>
          </a:p>
        </p:txBody>
      </p:sp>
    </p:spTree>
    <p:extLst>
      <p:ext uri="{BB962C8B-B14F-4D97-AF65-F5344CB8AC3E}">
        <p14:creationId xmlns:p14="http://schemas.microsoft.com/office/powerpoint/2010/main" val="188710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dirty="0"/>
              <a:t>Parameter Combinations (2)</a:t>
            </a:r>
          </a:p>
        </p:txBody>
      </p:sp>
      <p:grpSp>
        <p:nvGrpSpPr>
          <p:cNvPr id="73" name="Group 72">
            <a:extLst>
              <a:ext uri="{FF2B5EF4-FFF2-40B4-BE49-F238E27FC236}">
                <a16:creationId xmlns:a16="http://schemas.microsoft.com/office/drawing/2014/main" id="{59EBB03D-7636-4FB6-87AF-D80D535566D8}"/>
              </a:ext>
            </a:extLst>
          </p:cNvPr>
          <p:cNvGrpSpPr/>
          <p:nvPr/>
        </p:nvGrpSpPr>
        <p:grpSpPr>
          <a:xfrm>
            <a:off x="-489830" y="1160465"/>
            <a:ext cx="8830738" cy="4859216"/>
            <a:chOff x="-660535" y="1436819"/>
            <a:chExt cx="8830738" cy="4859216"/>
          </a:xfrm>
        </p:grpSpPr>
        <p:grpSp>
          <p:nvGrpSpPr>
            <p:cNvPr id="45" name="Group 44">
              <a:extLst>
                <a:ext uri="{FF2B5EF4-FFF2-40B4-BE49-F238E27FC236}">
                  <a16:creationId xmlns:a16="http://schemas.microsoft.com/office/drawing/2014/main" id="{03D7DE7E-1FEF-438C-8E3D-74661908C829}"/>
                </a:ext>
              </a:extLst>
            </p:cNvPr>
            <p:cNvGrpSpPr/>
            <p:nvPr/>
          </p:nvGrpSpPr>
          <p:grpSpPr>
            <a:xfrm>
              <a:off x="-660535" y="1436819"/>
              <a:ext cx="4859214" cy="4859216"/>
              <a:chOff x="7071794" y="2076295"/>
              <a:chExt cx="3953917" cy="3953917"/>
            </a:xfrm>
          </p:grpSpPr>
          <p:sp>
            <p:nvSpPr>
              <p:cNvPr id="46" name="Block Arc 45">
                <a:extLst>
                  <a:ext uri="{FF2B5EF4-FFF2-40B4-BE49-F238E27FC236}">
                    <a16:creationId xmlns:a16="http://schemas.microsoft.com/office/drawing/2014/main" id="{21689078-8F13-4C7B-A3A6-EB909E587DE9}"/>
                  </a:ext>
                </a:extLst>
              </p:cNvPr>
              <p:cNvSpPr/>
              <p:nvPr/>
            </p:nvSpPr>
            <p:spPr>
              <a:xfrm>
                <a:off x="7071794" y="2076295"/>
                <a:ext cx="3953917" cy="3953917"/>
              </a:xfrm>
              <a:prstGeom prst="blockArc">
                <a:avLst>
                  <a:gd name="adj1" fmla="val 18257751"/>
                  <a:gd name="adj2" fmla="val 20385997"/>
                  <a:gd name="adj3" fmla="val 155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Block Arc 46">
                <a:extLst>
                  <a:ext uri="{FF2B5EF4-FFF2-40B4-BE49-F238E27FC236}">
                    <a16:creationId xmlns:a16="http://schemas.microsoft.com/office/drawing/2014/main" id="{C97BDD73-7725-415D-952F-B71BF70423CB}"/>
                  </a:ext>
                </a:extLst>
              </p:cNvPr>
              <p:cNvSpPr/>
              <p:nvPr/>
            </p:nvSpPr>
            <p:spPr>
              <a:xfrm>
                <a:off x="7071794" y="2076295"/>
                <a:ext cx="3953917" cy="3953917"/>
              </a:xfrm>
              <a:prstGeom prst="blockArc">
                <a:avLst>
                  <a:gd name="adj1" fmla="val 20558746"/>
                  <a:gd name="adj2" fmla="val 1045932"/>
                  <a:gd name="adj3" fmla="val 153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Block Arc 47">
                <a:extLst>
                  <a:ext uri="{FF2B5EF4-FFF2-40B4-BE49-F238E27FC236}">
                    <a16:creationId xmlns:a16="http://schemas.microsoft.com/office/drawing/2014/main" id="{C52549B1-F79E-4C2A-B07C-FDF8E58EEEC1}"/>
                  </a:ext>
                </a:extLst>
              </p:cNvPr>
              <p:cNvSpPr/>
              <p:nvPr/>
            </p:nvSpPr>
            <p:spPr>
              <a:xfrm>
                <a:off x="7071794" y="2076295"/>
                <a:ext cx="3953917" cy="3953917"/>
              </a:xfrm>
              <a:prstGeom prst="blockArc">
                <a:avLst>
                  <a:gd name="adj1" fmla="val 1222556"/>
                  <a:gd name="adj2" fmla="val 3386058"/>
                  <a:gd name="adj3" fmla="val 1543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grpSp>
          <p:nvGrpSpPr>
            <p:cNvPr id="72" name="Group 71">
              <a:extLst>
                <a:ext uri="{FF2B5EF4-FFF2-40B4-BE49-F238E27FC236}">
                  <a16:creationId xmlns:a16="http://schemas.microsoft.com/office/drawing/2014/main" id="{113018A3-955A-4C0B-B562-F9BF7ED8895F}"/>
                </a:ext>
              </a:extLst>
            </p:cNvPr>
            <p:cNvGrpSpPr/>
            <p:nvPr/>
          </p:nvGrpSpPr>
          <p:grpSpPr>
            <a:xfrm>
              <a:off x="785341" y="1852449"/>
              <a:ext cx="7384862" cy="4040757"/>
              <a:chOff x="785341" y="1852449"/>
              <a:chExt cx="7384862" cy="4040757"/>
            </a:xfrm>
          </p:grpSpPr>
          <p:sp>
            <p:nvSpPr>
              <p:cNvPr id="43" name="Rectangle 14">
                <a:extLst>
                  <a:ext uri="{FF2B5EF4-FFF2-40B4-BE49-F238E27FC236}">
                    <a16:creationId xmlns:a16="http://schemas.microsoft.com/office/drawing/2014/main" id="{377F2B86-CC75-4E00-AFDF-33B10193F9FA}"/>
                  </a:ext>
                </a:extLst>
              </p:cNvPr>
              <p:cNvSpPr/>
              <p:nvPr/>
            </p:nvSpPr>
            <p:spPr>
              <a:xfrm>
                <a:off x="3140673" y="1852449"/>
                <a:ext cx="5029530" cy="1197511"/>
              </a:xfrm>
              <a:custGeom>
                <a:avLst/>
                <a:gdLst>
                  <a:gd name="connsiteX0" fmla="*/ 0 w 5029530"/>
                  <a:gd name="connsiteY0" fmla="*/ 0 h 1188719"/>
                  <a:gd name="connsiteX1" fmla="*/ 5029530 w 5029530"/>
                  <a:gd name="connsiteY1" fmla="*/ 0 h 1188719"/>
                  <a:gd name="connsiteX2" fmla="*/ 5029530 w 5029530"/>
                  <a:gd name="connsiteY2" fmla="*/ 1188719 h 1188719"/>
                  <a:gd name="connsiteX3" fmla="*/ 0 w 5029530"/>
                  <a:gd name="connsiteY3" fmla="*/ 1188719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88719"/>
                  <a:gd name="connsiteX1" fmla="*/ 5029530 w 5029530"/>
                  <a:gd name="connsiteY1" fmla="*/ 0 h 1188719"/>
                  <a:gd name="connsiteX2" fmla="*/ 5029530 w 5029530"/>
                  <a:gd name="connsiteY2" fmla="*/ 1188719 h 1188719"/>
                  <a:gd name="connsiteX3" fmla="*/ 123093 w 5029530"/>
                  <a:gd name="connsiteY3" fmla="*/ 1179926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1">
                    <a:moveTo>
                      <a:pt x="0" y="0"/>
                    </a:moveTo>
                    <a:lnTo>
                      <a:pt x="5029530" y="0"/>
                    </a:lnTo>
                    <a:lnTo>
                      <a:pt x="5029530" y="1188719"/>
                    </a:lnTo>
                    <a:lnTo>
                      <a:pt x="131885" y="1197511"/>
                    </a:lnTo>
                    <a:lnTo>
                      <a:pt x="0" y="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6">
                <a:extLst>
                  <a:ext uri="{FF2B5EF4-FFF2-40B4-BE49-F238E27FC236}">
                    <a16:creationId xmlns:a16="http://schemas.microsoft.com/office/drawing/2014/main" id="{1AD3F402-D9B6-420F-928B-D7C170114B0F}"/>
                  </a:ext>
                </a:extLst>
              </p:cNvPr>
              <p:cNvSpPr/>
              <p:nvPr/>
            </p:nvSpPr>
            <p:spPr>
              <a:xfrm>
                <a:off x="3140673" y="4695693"/>
                <a:ext cx="5029530" cy="1197513"/>
              </a:xfrm>
              <a:custGeom>
                <a:avLst/>
                <a:gdLst>
                  <a:gd name="connsiteX0" fmla="*/ 0 w 5029530"/>
                  <a:gd name="connsiteY0" fmla="*/ 0 h 1188720"/>
                  <a:gd name="connsiteX1" fmla="*/ 5029530 w 5029530"/>
                  <a:gd name="connsiteY1" fmla="*/ 0 h 1188720"/>
                  <a:gd name="connsiteX2" fmla="*/ 5029530 w 5029530"/>
                  <a:gd name="connsiteY2" fmla="*/ 1188720 h 1188720"/>
                  <a:gd name="connsiteX3" fmla="*/ 0 w 5029530"/>
                  <a:gd name="connsiteY3" fmla="*/ 1188720 h 1188720"/>
                  <a:gd name="connsiteX4" fmla="*/ 0 w 5029530"/>
                  <a:gd name="connsiteY4" fmla="*/ 0 h 1188720"/>
                  <a:gd name="connsiteX0" fmla="*/ 131884 w 5029530"/>
                  <a:gd name="connsiteY0" fmla="*/ 0 h 1197513"/>
                  <a:gd name="connsiteX1" fmla="*/ 5029530 w 5029530"/>
                  <a:gd name="connsiteY1" fmla="*/ 8793 h 1197513"/>
                  <a:gd name="connsiteX2" fmla="*/ 5029530 w 5029530"/>
                  <a:gd name="connsiteY2" fmla="*/ 1197513 h 1197513"/>
                  <a:gd name="connsiteX3" fmla="*/ 0 w 5029530"/>
                  <a:gd name="connsiteY3" fmla="*/ 1197513 h 1197513"/>
                  <a:gd name="connsiteX4" fmla="*/ 131884 w 5029530"/>
                  <a:gd name="connsiteY4" fmla="*/ 0 h 119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3">
                    <a:moveTo>
                      <a:pt x="131884" y="0"/>
                    </a:moveTo>
                    <a:lnTo>
                      <a:pt x="5029530" y="8793"/>
                    </a:lnTo>
                    <a:lnTo>
                      <a:pt x="5029530" y="1197513"/>
                    </a:lnTo>
                    <a:lnTo>
                      <a:pt x="0" y="1197513"/>
                    </a:lnTo>
                    <a:lnTo>
                      <a:pt x="131884" y="0"/>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98A50AE0-E6AF-4767-8125-2F425F56687A}"/>
                  </a:ext>
                </a:extLst>
              </p:cNvPr>
              <p:cNvSpPr/>
              <p:nvPr/>
            </p:nvSpPr>
            <p:spPr>
              <a:xfrm rot="13500000">
                <a:off x="2652997" y="2670068"/>
                <a:ext cx="116839" cy="109728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41CC55D4-675C-4893-9BA5-4EB98E6CBDF6}"/>
                  </a:ext>
                </a:extLst>
              </p:cNvPr>
              <p:cNvSpPr/>
              <p:nvPr/>
            </p:nvSpPr>
            <p:spPr>
              <a:xfrm rot="16200000">
                <a:off x="2797438" y="3189959"/>
                <a:ext cx="116839" cy="13716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D0CFE3AA-302E-4F21-BA4D-30FB69447643}"/>
                  </a:ext>
                </a:extLst>
              </p:cNvPr>
              <p:cNvSpPr/>
              <p:nvPr/>
            </p:nvSpPr>
            <p:spPr>
              <a:xfrm rot="18600000">
                <a:off x="2639904" y="4036327"/>
                <a:ext cx="116839" cy="10972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1FAE9F4-7891-4D3B-ADCE-63ED3F27DDCE}"/>
                  </a:ext>
                </a:extLst>
              </p:cNvPr>
              <p:cNvSpPr/>
              <p:nvPr/>
            </p:nvSpPr>
            <p:spPr>
              <a:xfrm>
                <a:off x="4087309" y="3138221"/>
                <a:ext cx="4082893" cy="146304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339CC58-3269-45FD-873E-73D4F259484C}"/>
                  </a:ext>
                </a:extLst>
              </p:cNvPr>
              <p:cNvGrpSpPr/>
              <p:nvPr/>
            </p:nvGrpSpPr>
            <p:grpSpPr>
              <a:xfrm>
                <a:off x="785341" y="3134099"/>
                <a:ext cx="1440000" cy="1454400"/>
                <a:chOff x="3860031" y="4628834"/>
                <a:chExt cx="1440000" cy="1454400"/>
              </a:xfrm>
            </p:grpSpPr>
            <p:sp>
              <p:nvSpPr>
                <p:cNvPr id="54" name="Oval 53">
                  <a:extLst>
                    <a:ext uri="{FF2B5EF4-FFF2-40B4-BE49-F238E27FC236}">
                      <a16:creationId xmlns:a16="http://schemas.microsoft.com/office/drawing/2014/main" id="{ACD247BC-07D6-401A-BAB5-65CC6E96C80E}"/>
                    </a:ext>
                  </a:extLst>
                </p:cNvPr>
                <p:cNvSpPr/>
                <p:nvPr/>
              </p:nvSpPr>
              <p:spPr>
                <a:xfrm>
                  <a:off x="3860031" y="4628834"/>
                  <a:ext cx="1440000" cy="14544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5" name="Oval 54">
                  <a:extLst>
                    <a:ext uri="{FF2B5EF4-FFF2-40B4-BE49-F238E27FC236}">
                      <a16:creationId xmlns:a16="http://schemas.microsoft.com/office/drawing/2014/main" id="{BED88195-F0C0-4E5F-A8AA-6D75311A492D}"/>
                    </a:ext>
                  </a:extLst>
                </p:cNvPr>
                <p:cNvSpPr/>
                <p:nvPr/>
              </p:nvSpPr>
              <p:spPr>
                <a:xfrm>
                  <a:off x="3932031" y="4700834"/>
                  <a:ext cx="1296000" cy="129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2" name="Group 61">
                <a:extLst>
                  <a:ext uri="{FF2B5EF4-FFF2-40B4-BE49-F238E27FC236}">
                    <a16:creationId xmlns:a16="http://schemas.microsoft.com/office/drawing/2014/main" id="{095C2545-3E63-4CCD-BD9C-D27B3389344E}"/>
                  </a:ext>
                </a:extLst>
              </p:cNvPr>
              <p:cNvGrpSpPr/>
              <p:nvPr/>
            </p:nvGrpSpPr>
            <p:grpSpPr>
              <a:xfrm>
                <a:off x="4087310" y="1989539"/>
                <a:ext cx="4082893" cy="1015663"/>
                <a:chOff x="2551706" y="4283314"/>
                <a:chExt cx="2167057" cy="1015663"/>
              </a:xfrm>
            </p:grpSpPr>
            <p:sp>
              <p:nvSpPr>
                <p:cNvPr id="63" name="TextBox 62">
                  <a:extLst>
                    <a:ext uri="{FF2B5EF4-FFF2-40B4-BE49-F238E27FC236}">
                      <a16:creationId xmlns:a16="http://schemas.microsoft.com/office/drawing/2014/main" id="{8FF0D7BA-289C-4CC1-9122-E774C88FD8E1}"/>
                    </a:ext>
                  </a:extLst>
                </p:cNvPr>
                <p:cNvSpPr txBox="1"/>
                <p:nvPr/>
              </p:nvSpPr>
              <p:spPr>
                <a:xfrm>
                  <a:off x="2551706" y="4560313"/>
                  <a:ext cx="2076659" cy="738664"/>
                </a:xfrm>
                <a:prstGeom prst="rect">
                  <a:avLst/>
                </a:prstGeom>
                <a:noFill/>
              </p:spPr>
              <p:txBody>
                <a:bodyPr wrap="square" rtlCol="0">
                  <a:spAutoFit/>
                </a:bodyPr>
                <a:lstStyle/>
                <a:p>
                  <a:r>
                    <a:rPr lang="en-US" altLang="ko-KR" sz="1400" dirty="0">
                      <a:solidFill>
                        <a:schemeClr val="bg1"/>
                      </a:solidFill>
                      <a:cs typeface="Arial" pitchFamily="34" charset="0"/>
                    </a:rPr>
                    <a:t>NMC worse performing, consistency not good? No significant difference in tuner performance, no strong evidence.</a:t>
                  </a:r>
                </a:p>
              </p:txBody>
            </p:sp>
            <p:sp>
              <p:nvSpPr>
                <p:cNvPr id="64" name="TextBox 63">
                  <a:extLst>
                    <a:ext uri="{FF2B5EF4-FFF2-40B4-BE49-F238E27FC236}">
                      <a16:creationId xmlns:a16="http://schemas.microsoft.com/office/drawing/2014/main" id="{965BC995-75A6-411C-ADFA-21B1E004C6DD}"/>
                    </a:ext>
                  </a:extLst>
                </p:cNvPr>
                <p:cNvSpPr txBox="1"/>
                <p:nvPr/>
              </p:nvSpPr>
              <p:spPr>
                <a:xfrm>
                  <a:off x="2551708" y="4283314"/>
                  <a:ext cx="2167055" cy="400110"/>
                </a:xfrm>
                <a:prstGeom prst="rect">
                  <a:avLst/>
                </a:prstGeom>
                <a:noFill/>
              </p:spPr>
              <p:txBody>
                <a:bodyPr wrap="square" rtlCol="0">
                  <a:spAutoFit/>
                </a:bodyPr>
                <a:lstStyle/>
                <a:p>
                  <a:r>
                    <a:rPr lang="en-US" altLang="ko-KR" sz="2000" b="1" dirty="0">
                      <a:solidFill>
                        <a:schemeClr val="bg1"/>
                      </a:solidFill>
                      <a:cs typeface="Arial" pitchFamily="34" charset="0"/>
                    </a:rPr>
                    <a:t>NMC most consistent, GA least</a:t>
                  </a:r>
                  <a:endParaRPr lang="ko-KR" altLang="en-US" sz="2000" b="1" dirty="0">
                    <a:solidFill>
                      <a:schemeClr val="bg1"/>
                    </a:solidFill>
                    <a:cs typeface="Arial" pitchFamily="34" charset="0"/>
                  </a:endParaRPr>
                </a:p>
              </p:txBody>
            </p:sp>
          </p:grpSp>
          <p:grpSp>
            <p:nvGrpSpPr>
              <p:cNvPr id="65" name="Group 64">
                <a:extLst>
                  <a:ext uri="{FF2B5EF4-FFF2-40B4-BE49-F238E27FC236}">
                    <a16:creationId xmlns:a16="http://schemas.microsoft.com/office/drawing/2014/main" id="{E2B6FAAE-A28F-4C65-B7FC-9E245FDD7E75}"/>
                  </a:ext>
                </a:extLst>
              </p:cNvPr>
              <p:cNvGrpSpPr/>
              <p:nvPr/>
            </p:nvGrpSpPr>
            <p:grpSpPr>
              <a:xfrm>
                <a:off x="4198679" y="3187898"/>
                <a:ext cx="3801204" cy="1188077"/>
                <a:chOff x="2551706" y="4063136"/>
                <a:chExt cx="2076659" cy="1188077"/>
              </a:xfrm>
            </p:grpSpPr>
            <p:sp>
              <p:nvSpPr>
                <p:cNvPr id="66" name="TextBox 65">
                  <a:extLst>
                    <a:ext uri="{FF2B5EF4-FFF2-40B4-BE49-F238E27FC236}">
                      <a16:creationId xmlns:a16="http://schemas.microsoft.com/office/drawing/2014/main" id="{DEAD7070-3525-4D91-9E50-9337F0648D45}"/>
                    </a:ext>
                  </a:extLst>
                </p:cNvPr>
                <p:cNvSpPr txBox="1"/>
                <p:nvPr/>
              </p:nvSpPr>
              <p:spPr>
                <a:xfrm>
                  <a:off x="2551706" y="4727993"/>
                  <a:ext cx="2076659" cy="523220"/>
                </a:xfrm>
                <a:prstGeom prst="rect">
                  <a:avLst/>
                </a:prstGeom>
                <a:noFill/>
              </p:spPr>
              <p:txBody>
                <a:bodyPr wrap="square" rtlCol="0">
                  <a:spAutoFit/>
                </a:bodyPr>
                <a:lstStyle/>
                <a:p>
                  <a:r>
                    <a:rPr lang="en-US" altLang="ko-KR" sz="1400" dirty="0">
                      <a:solidFill>
                        <a:schemeClr val="bg1"/>
                      </a:solidFill>
                      <a:cs typeface="Arial" pitchFamily="34" charset="0"/>
                    </a:rPr>
                    <a:t>No two tuners recommend the same combo of parameters for any of the games.</a:t>
                  </a:r>
                </a:p>
              </p:txBody>
            </p:sp>
            <p:sp>
              <p:nvSpPr>
                <p:cNvPr id="67" name="TextBox 66">
                  <a:extLst>
                    <a:ext uri="{FF2B5EF4-FFF2-40B4-BE49-F238E27FC236}">
                      <a16:creationId xmlns:a16="http://schemas.microsoft.com/office/drawing/2014/main" id="{B4FAC904-ABBE-4933-9768-BE198A5E32BB}"/>
                    </a:ext>
                  </a:extLst>
                </p:cNvPr>
                <p:cNvSpPr txBox="1"/>
                <p:nvPr/>
              </p:nvSpPr>
              <p:spPr>
                <a:xfrm>
                  <a:off x="2551707" y="4063136"/>
                  <a:ext cx="2076658" cy="707886"/>
                </a:xfrm>
                <a:prstGeom prst="rect">
                  <a:avLst/>
                </a:prstGeom>
                <a:noFill/>
              </p:spPr>
              <p:txBody>
                <a:bodyPr wrap="square" rtlCol="0">
                  <a:spAutoFit/>
                </a:bodyPr>
                <a:lstStyle/>
                <a:p>
                  <a:r>
                    <a:rPr lang="en-US" altLang="ko-KR" sz="2000" b="1" dirty="0">
                      <a:solidFill>
                        <a:schemeClr val="bg1"/>
                      </a:solidFill>
                      <a:cs typeface="Arial" pitchFamily="34" charset="0"/>
                    </a:rPr>
                    <a:t>No full agreements between tuners</a:t>
                  </a:r>
                  <a:endParaRPr lang="ko-KR" altLang="en-US" sz="2000" b="1" dirty="0">
                    <a:solidFill>
                      <a:schemeClr val="bg1"/>
                    </a:solidFill>
                    <a:cs typeface="Arial" pitchFamily="34" charset="0"/>
                  </a:endParaRPr>
                </a:p>
              </p:txBody>
            </p:sp>
          </p:grpSp>
          <p:grpSp>
            <p:nvGrpSpPr>
              <p:cNvPr id="68" name="Group 67">
                <a:extLst>
                  <a:ext uri="{FF2B5EF4-FFF2-40B4-BE49-F238E27FC236}">
                    <a16:creationId xmlns:a16="http://schemas.microsoft.com/office/drawing/2014/main" id="{9AD8CCE6-3B78-448D-A980-0DD392323C9B}"/>
                  </a:ext>
                </a:extLst>
              </p:cNvPr>
              <p:cNvGrpSpPr/>
              <p:nvPr/>
            </p:nvGrpSpPr>
            <p:grpSpPr>
              <a:xfrm>
                <a:off x="4087309" y="4832784"/>
                <a:ext cx="3912574" cy="859499"/>
                <a:chOff x="2551706" y="4283314"/>
                <a:chExt cx="2076660" cy="859499"/>
              </a:xfrm>
            </p:grpSpPr>
            <p:sp>
              <p:nvSpPr>
                <p:cNvPr id="69" name="TextBox 68">
                  <a:extLst>
                    <a:ext uri="{FF2B5EF4-FFF2-40B4-BE49-F238E27FC236}">
                      <a16:creationId xmlns:a16="http://schemas.microsoft.com/office/drawing/2014/main" id="{A2E0C940-9584-43DC-A9B0-485685DE9B4C}"/>
                    </a:ext>
                  </a:extLst>
                </p:cNvPr>
                <p:cNvSpPr txBox="1"/>
                <p:nvPr/>
              </p:nvSpPr>
              <p:spPr>
                <a:xfrm>
                  <a:off x="2551706" y="4619593"/>
                  <a:ext cx="2076659" cy="523220"/>
                </a:xfrm>
                <a:prstGeom prst="rect">
                  <a:avLst/>
                </a:prstGeom>
                <a:noFill/>
              </p:spPr>
              <p:txBody>
                <a:bodyPr wrap="square" rtlCol="0">
                  <a:spAutoFit/>
                </a:bodyPr>
                <a:lstStyle/>
                <a:p>
                  <a:r>
                    <a:rPr lang="en-US" altLang="ko-KR" sz="1400" dirty="0">
                      <a:solidFill>
                        <a:schemeClr val="bg1"/>
                      </a:solidFill>
                      <a:cs typeface="Arial" pitchFamily="34" charset="0"/>
                    </a:rPr>
                    <a:t>Most often 2-tuple highlighted as best is </a:t>
                  </a:r>
                  <a:r>
                    <a:rPr lang="en-US" altLang="ko-KR" sz="1400" dirty="0" err="1">
                      <a:solidFill>
                        <a:schemeClr val="bg1"/>
                      </a:solidFill>
                      <a:cs typeface="Arial" pitchFamily="34" charset="0"/>
                    </a:rPr>
                    <a:t>softmax</a:t>
                  </a:r>
                  <a:r>
                    <a:rPr lang="en-US" altLang="ko-KR" sz="1400" dirty="0">
                      <a:solidFill>
                        <a:schemeClr val="bg1"/>
                      </a:solidFill>
                      <a:cs typeface="Arial" pitchFamily="34" charset="0"/>
                    </a:rPr>
                    <a:t> mutation + mutation transducer on</a:t>
                  </a:r>
                </a:p>
              </p:txBody>
            </p:sp>
            <p:sp>
              <p:nvSpPr>
                <p:cNvPr id="70" name="TextBox 69">
                  <a:extLst>
                    <a:ext uri="{FF2B5EF4-FFF2-40B4-BE49-F238E27FC236}">
                      <a16:creationId xmlns:a16="http://schemas.microsoft.com/office/drawing/2014/main" id="{C386ADE5-29C6-4325-BCE8-BC39A7934149}"/>
                    </a:ext>
                  </a:extLst>
                </p:cNvPr>
                <p:cNvSpPr txBox="1"/>
                <p:nvPr/>
              </p:nvSpPr>
              <p:spPr>
                <a:xfrm>
                  <a:off x="2551708" y="4283314"/>
                  <a:ext cx="2076658" cy="396972"/>
                </a:xfrm>
                <a:prstGeom prst="rect">
                  <a:avLst/>
                </a:prstGeom>
                <a:noFill/>
              </p:spPr>
              <p:txBody>
                <a:bodyPr wrap="square" rtlCol="0">
                  <a:noAutofit/>
                </a:bodyPr>
                <a:lstStyle/>
                <a:p>
                  <a:r>
                    <a:rPr lang="en-US" altLang="ko-KR" sz="2000" b="1" dirty="0">
                      <a:solidFill>
                        <a:schemeClr val="bg1"/>
                      </a:solidFill>
                      <a:cs typeface="Arial" pitchFamily="34" charset="0"/>
                    </a:rPr>
                    <a:t>Partial agreements observed</a:t>
                  </a:r>
                  <a:endParaRPr lang="ko-KR" altLang="en-US" sz="2000" b="1" dirty="0">
                    <a:solidFill>
                      <a:schemeClr val="bg1"/>
                    </a:solidFill>
                    <a:cs typeface="Arial" pitchFamily="34" charset="0"/>
                  </a:endParaRPr>
                </a:p>
              </p:txBody>
            </p:sp>
          </p:grpSp>
        </p:grpSp>
      </p:grpSp>
      <p:sp>
        <p:nvSpPr>
          <p:cNvPr id="28" name="TextBox 27">
            <a:extLst>
              <a:ext uri="{FF2B5EF4-FFF2-40B4-BE49-F238E27FC236}">
                <a16:creationId xmlns:a16="http://schemas.microsoft.com/office/drawing/2014/main" id="{DD14BB94-6A47-4C8F-8466-C6B483A6C202}"/>
              </a:ext>
            </a:extLst>
          </p:cNvPr>
          <p:cNvSpPr txBox="1"/>
          <p:nvPr/>
        </p:nvSpPr>
        <p:spPr>
          <a:xfrm>
            <a:off x="106168" y="6375866"/>
            <a:ext cx="557878" cy="369332"/>
          </a:xfrm>
          <a:prstGeom prst="rect">
            <a:avLst/>
          </a:prstGeom>
          <a:noFill/>
        </p:spPr>
        <p:txBody>
          <a:bodyPr wrap="square" rtlCol="0">
            <a:spAutoFit/>
          </a:bodyPr>
          <a:lstStyle/>
          <a:p>
            <a:r>
              <a:rPr lang="en-GB" dirty="0"/>
              <a:t>27</a:t>
            </a:r>
          </a:p>
        </p:txBody>
      </p:sp>
    </p:spTree>
    <p:extLst>
      <p:ext uri="{BB962C8B-B14F-4D97-AF65-F5344CB8AC3E}">
        <p14:creationId xmlns:p14="http://schemas.microsoft.com/office/powerpoint/2010/main" val="3111169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dirty="0"/>
              <a:t>Individual Parameters (1)</a:t>
            </a:r>
          </a:p>
        </p:txBody>
      </p:sp>
      <p:pic>
        <p:nvPicPr>
          <p:cNvPr id="3" name="Picture 2">
            <a:extLst>
              <a:ext uri="{FF2B5EF4-FFF2-40B4-BE49-F238E27FC236}">
                <a16:creationId xmlns:a16="http://schemas.microsoft.com/office/drawing/2014/main" id="{870A651B-8226-4E56-9530-F704503D8D6E}"/>
              </a:ext>
            </a:extLst>
          </p:cNvPr>
          <p:cNvPicPr>
            <a:picLocks noChangeAspect="1"/>
          </p:cNvPicPr>
          <p:nvPr/>
        </p:nvPicPr>
        <p:blipFill>
          <a:blip r:embed="rId3"/>
          <a:stretch>
            <a:fillRect/>
          </a:stretch>
        </p:blipFill>
        <p:spPr>
          <a:xfrm>
            <a:off x="1299609" y="1063756"/>
            <a:ext cx="6381750" cy="4333875"/>
          </a:xfrm>
          <a:prstGeom prst="rect">
            <a:avLst/>
          </a:prstGeom>
        </p:spPr>
      </p:pic>
      <p:sp>
        <p:nvSpPr>
          <p:cNvPr id="4" name="Rectangle 3">
            <a:extLst>
              <a:ext uri="{FF2B5EF4-FFF2-40B4-BE49-F238E27FC236}">
                <a16:creationId xmlns:a16="http://schemas.microsoft.com/office/drawing/2014/main" id="{C52FBE5E-65EE-4118-8EF3-78B625DEA0E6}"/>
              </a:ext>
            </a:extLst>
          </p:cNvPr>
          <p:cNvSpPr/>
          <p:nvPr/>
        </p:nvSpPr>
        <p:spPr>
          <a:xfrm>
            <a:off x="980376" y="6365131"/>
            <a:ext cx="7071167" cy="369332"/>
          </a:xfrm>
          <a:prstGeom prst="rect">
            <a:avLst/>
          </a:prstGeom>
        </p:spPr>
        <p:txBody>
          <a:bodyPr wrap="none">
            <a:spAutoFit/>
          </a:bodyPr>
          <a:lstStyle/>
          <a:p>
            <a:r>
              <a:rPr lang="en-US" dirty="0">
                <a:latin typeface="Arial" panose="020B0604020202020204" pitchFamily="34" charset="0"/>
              </a:rPr>
              <a:t>Normalised count of times the parameter value was considered best</a:t>
            </a:r>
            <a:endParaRPr lang="en-GB" dirty="0"/>
          </a:p>
        </p:txBody>
      </p:sp>
      <p:sp>
        <p:nvSpPr>
          <p:cNvPr id="6" name="TextBox 5">
            <a:extLst>
              <a:ext uri="{FF2B5EF4-FFF2-40B4-BE49-F238E27FC236}">
                <a16:creationId xmlns:a16="http://schemas.microsoft.com/office/drawing/2014/main" id="{71769502-CB72-43D9-9484-26ED6EFE5255}"/>
              </a:ext>
            </a:extLst>
          </p:cNvPr>
          <p:cNvSpPr txBox="1"/>
          <p:nvPr/>
        </p:nvSpPr>
        <p:spPr>
          <a:xfrm>
            <a:off x="1560955" y="5342301"/>
            <a:ext cx="999461" cy="523220"/>
          </a:xfrm>
          <a:prstGeom prst="rect">
            <a:avLst/>
          </a:prstGeom>
          <a:noFill/>
        </p:spPr>
        <p:txBody>
          <a:bodyPr wrap="square" rtlCol="0" anchor="ctr">
            <a:spAutoFit/>
          </a:bodyPr>
          <a:lstStyle/>
          <a:p>
            <a:r>
              <a:rPr lang="en-US" altLang="ko-KR" sz="2800" b="1" dirty="0">
                <a:solidFill>
                  <a:srgbClr val="F3E57D"/>
                </a:solidFill>
                <a:effectLst>
                  <a:outerShdw blurRad="38100" dist="38100" dir="2700000" algn="tl">
                    <a:srgbClr val="000000">
                      <a:alpha val="43137"/>
                    </a:srgbClr>
                  </a:outerShdw>
                </a:effectLst>
                <a:cs typeface="Arial" pitchFamily="34" charset="0"/>
              </a:rPr>
              <a:t>MAB</a:t>
            </a:r>
            <a:endParaRPr lang="ko-KR" altLang="en-US" sz="2800" b="1" dirty="0">
              <a:solidFill>
                <a:srgbClr val="F3E57D"/>
              </a:solidFill>
              <a:effectLst>
                <a:outerShdw blurRad="38100" dist="38100" dir="2700000" algn="tl">
                  <a:srgbClr val="000000">
                    <a:alpha val="43137"/>
                  </a:srgbClr>
                </a:outerShdw>
              </a:effectLst>
              <a:cs typeface="Arial" pitchFamily="34" charset="0"/>
            </a:endParaRPr>
          </a:p>
        </p:txBody>
      </p:sp>
      <p:pic>
        <p:nvPicPr>
          <p:cNvPr id="7" name="Graphic 6" descr="Branching diagram">
            <a:extLst>
              <a:ext uri="{FF2B5EF4-FFF2-40B4-BE49-F238E27FC236}">
                <a16:creationId xmlns:a16="http://schemas.microsoft.com/office/drawing/2014/main" id="{625F29B3-81DB-49AB-98D4-00D1D69D788D}"/>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6613"/>
          <a:stretch/>
        </p:blipFill>
        <p:spPr>
          <a:xfrm>
            <a:off x="1773176" y="5898139"/>
            <a:ext cx="514090" cy="325869"/>
          </a:xfrm>
          <a:prstGeom prst="rect">
            <a:avLst/>
          </a:prstGeom>
        </p:spPr>
      </p:pic>
      <p:sp>
        <p:nvSpPr>
          <p:cNvPr id="8" name="TextBox 7">
            <a:extLst>
              <a:ext uri="{FF2B5EF4-FFF2-40B4-BE49-F238E27FC236}">
                <a16:creationId xmlns:a16="http://schemas.microsoft.com/office/drawing/2014/main" id="{580C5D81-4C27-419A-996D-DD8064F90CFC}"/>
              </a:ext>
            </a:extLst>
          </p:cNvPr>
          <p:cNvSpPr txBox="1"/>
          <p:nvPr/>
        </p:nvSpPr>
        <p:spPr>
          <a:xfrm>
            <a:off x="4763935" y="5326840"/>
            <a:ext cx="999461" cy="523220"/>
          </a:xfrm>
          <a:prstGeom prst="rect">
            <a:avLst/>
          </a:prstGeom>
          <a:noFill/>
        </p:spPr>
        <p:txBody>
          <a:bodyPr wrap="square" rtlCol="0" anchor="ctr">
            <a:spAutoFit/>
          </a:bodyPr>
          <a:lstStyle/>
          <a:p>
            <a:r>
              <a:rPr lang="en-US" altLang="ko-KR" sz="2800" b="1" dirty="0">
                <a:solidFill>
                  <a:srgbClr val="F3E57D"/>
                </a:solidFill>
                <a:effectLst>
                  <a:outerShdw blurRad="38100" dist="38100" dir="2700000" algn="tl">
                    <a:srgbClr val="000000">
                      <a:alpha val="43137"/>
                    </a:srgbClr>
                  </a:outerShdw>
                </a:effectLst>
                <a:cs typeface="Arial" pitchFamily="34" charset="0"/>
              </a:rPr>
              <a:t>MAB</a:t>
            </a:r>
            <a:endParaRPr lang="ko-KR" altLang="en-US" sz="2800" b="1" dirty="0">
              <a:solidFill>
                <a:srgbClr val="F3E57D"/>
              </a:solidFill>
              <a:effectLst>
                <a:outerShdw blurRad="38100" dist="38100" dir="2700000" algn="tl">
                  <a:srgbClr val="000000">
                    <a:alpha val="43137"/>
                  </a:srgbClr>
                </a:outerShdw>
              </a:effectLst>
              <a:cs typeface="Arial" pitchFamily="34" charset="0"/>
            </a:endParaRPr>
          </a:p>
        </p:txBody>
      </p:sp>
      <p:sp>
        <p:nvSpPr>
          <p:cNvPr id="10" name="TextBox 9">
            <a:extLst>
              <a:ext uri="{FF2B5EF4-FFF2-40B4-BE49-F238E27FC236}">
                <a16:creationId xmlns:a16="http://schemas.microsoft.com/office/drawing/2014/main" id="{D3FD867F-F7DB-49BD-9855-DBCD31391C41}"/>
              </a:ext>
            </a:extLst>
          </p:cNvPr>
          <p:cNvSpPr txBox="1"/>
          <p:nvPr/>
        </p:nvSpPr>
        <p:spPr>
          <a:xfrm>
            <a:off x="2977117" y="5370103"/>
            <a:ext cx="1424762" cy="523220"/>
          </a:xfrm>
          <a:prstGeom prst="rect">
            <a:avLst/>
          </a:prstGeom>
          <a:noFill/>
        </p:spPr>
        <p:txBody>
          <a:bodyPr wrap="square" rtlCol="0" anchor="ctr">
            <a:spAutoFit/>
          </a:bodyPr>
          <a:lstStyle/>
          <a:p>
            <a:r>
              <a:rPr lang="en-US" altLang="ko-KR" sz="2800" b="1" dirty="0">
                <a:solidFill>
                  <a:srgbClr val="F490E1"/>
                </a:solidFill>
                <a:effectLst>
                  <a:outerShdw blurRad="38100" dist="38100" dir="2700000" algn="tl">
                    <a:srgbClr val="000000">
                      <a:alpha val="43137"/>
                    </a:srgbClr>
                  </a:outerShdw>
                </a:effectLst>
                <a:cs typeface="Arial" pitchFamily="34" charset="0"/>
              </a:rPr>
              <a:t>NTBEA</a:t>
            </a:r>
            <a:endParaRPr lang="ko-KR" altLang="en-US" sz="2800" b="1" dirty="0">
              <a:solidFill>
                <a:srgbClr val="F490E1"/>
              </a:solidFill>
              <a:effectLst>
                <a:outerShdw blurRad="38100" dist="38100" dir="2700000" algn="tl">
                  <a:srgbClr val="000000">
                    <a:alpha val="43137"/>
                  </a:srgbClr>
                </a:outerShdw>
              </a:effectLst>
              <a:cs typeface="Arial" pitchFamily="34" charset="0"/>
            </a:endParaRPr>
          </a:p>
        </p:txBody>
      </p:sp>
      <p:grpSp>
        <p:nvGrpSpPr>
          <p:cNvPr id="12" name="Group 11">
            <a:extLst>
              <a:ext uri="{FF2B5EF4-FFF2-40B4-BE49-F238E27FC236}">
                <a16:creationId xmlns:a16="http://schemas.microsoft.com/office/drawing/2014/main" id="{8BAEAA7C-F540-4D02-8DB5-90BDB386F9A2}"/>
              </a:ext>
            </a:extLst>
          </p:cNvPr>
          <p:cNvGrpSpPr/>
          <p:nvPr/>
        </p:nvGrpSpPr>
        <p:grpSpPr>
          <a:xfrm>
            <a:off x="3355168" y="5746302"/>
            <a:ext cx="649202" cy="649202"/>
            <a:chOff x="7231972" y="2248908"/>
            <a:chExt cx="1603744" cy="1603744"/>
          </a:xfrm>
          <a:solidFill>
            <a:srgbClr val="F490E1"/>
          </a:solidFill>
        </p:grpSpPr>
        <p:pic>
          <p:nvPicPr>
            <p:cNvPr id="13" name="Graphic 12" descr="Arrow circle">
              <a:extLst>
                <a:ext uri="{FF2B5EF4-FFF2-40B4-BE49-F238E27FC236}">
                  <a16:creationId xmlns:a16="http://schemas.microsoft.com/office/drawing/2014/main" id="{F634CE13-235A-4F62-AB50-80B0D18623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31972" y="2248908"/>
              <a:ext cx="1603744" cy="1603744"/>
            </a:xfrm>
            <a:prstGeom prst="rect">
              <a:avLst/>
            </a:prstGeom>
          </p:spPr>
        </p:pic>
        <p:pic>
          <p:nvPicPr>
            <p:cNvPr id="14" name="Graphic 13" descr="Flowchart">
              <a:extLst>
                <a:ext uri="{FF2B5EF4-FFF2-40B4-BE49-F238E27FC236}">
                  <a16:creationId xmlns:a16="http://schemas.microsoft.com/office/drawing/2014/main" id="{59087490-9C3C-4278-84CE-95A5A5BA5E2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4318" y="2622787"/>
              <a:ext cx="806213" cy="806213"/>
            </a:xfrm>
            <a:prstGeom prst="rect">
              <a:avLst/>
            </a:prstGeom>
          </p:spPr>
        </p:pic>
      </p:grpSp>
      <p:sp>
        <p:nvSpPr>
          <p:cNvPr id="15" name="TextBox 14">
            <a:extLst>
              <a:ext uri="{FF2B5EF4-FFF2-40B4-BE49-F238E27FC236}">
                <a16:creationId xmlns:a16="http://schemas.microsoft.com/office/drawing/2014/main" id="{8D2B4BFB-A114-44BC-8EA5-AF538FA605A2}"/>
              </a:ext>
            </a:extLst>
          </p:cNvPr>
          <p:cNvSpPr txBox="1"/>
          <p:nvPr/>
        </p:nvSpPr>
        <p:spPr>
          <a:xfrm>
            <a:off x="6446811" y="5335621"/>
            <a:ext cx="1033081" cy="523220"/>
          </a:xfrm>
          <a:prstGeom prst="rect">
            <a:avLst/>
          </a:prstGeom>
          <a:noFill/>
        </p:spPr>
        <p:txBody>
          <a:bodyPr wrap="square" rtlCol="0" anchor="ctr">
            <a:spAutoFit/>
          </a:bodyPr>
          <a:lstStyle/>
          <a:p>
            <a:r>
              <a:rPr lang="en-US" altLang="ko-KR" sz="2800" b="1" dirty="0">
                <a:solidFill>
                  <a:srgbClr val="00B0F0"/>
                </a:solidFill>
                <a:effectLst>
                  <a:outerShdw blurRad="38100" dist="38100" dir="2700000" algn="tl">
                    <a:srgbClr val="000000">
                      <a:alpha val="43137"/>
                    </a:srgbClr>
                  </a:outerShdw>
                </a:effectLst>
                <a:cs typeface="Arial" pitchFamily="34" charset="0"/>
              </a:rPr>
              <a:t>NMC</a:t>
            </a:r>
            <a:endParaRPr lang="ko-KR" altLang="en-US" sz="2800" b="1" dirty="0">
              <a:solidFill>
                <a:srgbClr val="00B0F0"/>
              </a:solidFill>
              <a:effectLst>
                <a:outerShdw blurRad="38100" dist="38100" dir="2700000" algn="tl">
                  <a:srgbClr val="000000">
                    <a:alpha val="43137"/>
                  </a:srgbClr>
                </a:outerShdw>
              </a:effectLst>
              <a:cs typeface="Arial" pitchFamily="34" charset="0"/>
            </a:endParaRPr>
          </a:p>
        </p:txBody>
      </p:sp>
      <p:pic>
        <p:nvPicPr>
          <p:cNvPr id="16" name="Graphic 15" descr="Flowchart">
            <a:extLst>
              <a:ext uri="{FF2B5EF4-FFF2-40B4-BE49-F238E27FC236}">
                <a16:creationId xmlns:a16="http://schemas.microsoft.com/office/drawing/2014/main" id="{8FDAE5D1-C06C-4971-BAE6-DBB88809746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56020" y="5809293"/>
            <a:ext cx="523220" cy="523220"/>
          </a:xfrm>
          <a:prstGeom prst="rect">
            <a:avLst/>
          </a:prstGeom>
        </p:spPr>
      </p:pic>
      <p:pic>
        <p:nvPicPr>
          <p:cNvPr id="17" name="Graphic 16" descr="Branching diagram">
            <a:extLst>
              <a:ext uri="{FF2B5EF4-FFF2-40B4-BE49-F238E27FC236}">
                <a16:creationId xmlns:a16="http://schemas.microsoft.com/office/drawing/2014/main" id="{A5DBBD87-4428-4AB8-AE55-3F34875FCE4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6613"/>
          <a:stretch/>
        </p:blipFill>
        <p:spPr>
          <a:xfrm>
            <a:off x="4963923" y="5898139"/>
            <a:ext cx="514090" cy="325869"/>
          </a:xfrm>
          <a:prstGeom prst="rect">
            <a:avLst/>
          </a:prstGeom>
        </p:spPr>
      </p:pic>
      <p:sp>
        <p:nvSpPr>
          <p:cNvPr id="5" name="Rectangle 4">
            <a:extLst>
              <a:ext uri="{FF2B5EF4-FFF2-40B4-BE49-F238E27FC236}">
                <a16:creationId xmlns:a16="http://schemas.microsoft.com/office/drawing/2014/main" id="{26419131-B64D-447E-A0F6-65A5CB95DE45}"/>
              </a:ext>
            </a:extLst>
          </p:cNvPr>
          <p:cNvSpPr/>
          <p:nvPr/>
        </p:nvSpPr>
        <p:spPr>
          <a:xfrm>
            <a:off x="8746765" y="2167187"/>
            <a:ext cx="2537874" cy="1477328"/>
          </a:xfrm>
          <a:prstGeom prst="rect">
            <a:avLst/>
          </a:prstGeom>
        </p:spPr>
        <p:txBody>
          <a:bodyPr wrap="none">
            <a:spAutoFit/>
          </a:bodyPr>
          <a:lstStyle/>
          <a:p>
            <a:r>
              <a:rPr lang="en-GB" dirty="0">
                <a:solidFill>
                  <a:schemeClr val="accent6"/>
                </a:solidFill>
                <a:latin typeface="Arial" panose="020B0604020202020204" pitchFamily="34" charset="0"/>
              </a:rPr>
              <a:t>RHEA configuration:</a:t>
            </a:r>
          </a:p>
          <a:p>
            <a:endParaRPr lang="en-GB" dirty="0">
              <a:solidFill>
                <a:schemeClr val="accent6"/>
              </a:solidFill>
              <a:latin typeface="Arial" panose="020B0604020202020204" pitchFamily="34" charset="0"/>
            </a:endParaRPr>
          </a:p>
          <a:p>
            <a:pPr marL="285750" indent="-285750">
              <a:buFont typeface="Arial" panose="020B0604020202020204" pitchFamily="34" charset="0"/>
              <a:buChar char="•"/>
            </a:pPr>
            <a:r>
              <a:rPr lang="en-GB" dirty="0">
                <a:solidFill>
                  <a:schemeClr val="accent6"/>
                </a:solidFill>
                <a:latin typeface="Arial" panose="020B0604020202020204" pitchFamily="34" charset="0"/>
              </a:rPr>
              <a:t>5 Population Size</a:t>
            </a:r>
          </a:p>
          <a:p>
            <a:pPr marL="285750" indent="-285750">
              <a:buFont typeface="Arial" panose="020B0604020202020204" pitchFamily="34" charset="0"/>
              <a:buChar char="•"/>
            </a:pPr>
            <a:r>
              <a:rPr lang="en-GB" dirty="0">
                <a:solidFill>
                  <a:schemeClr val="accent6"/>
                </a:solidFill>
                <a:latin typeface="Arial" panose="020B0604020202020204" pitchFamily="34" charset="0"/>
              </a:rPr>
              <a:t>10 Individual Length</a:t>
            </a:r>
          </a:p>
          <a:p>
            <a:pPr marL="285750" indent="-285750">
              <a:buFont typeface="Arial" panose="020B0604020202020204" pitchFamily="34" charset="0"/>
              <a:buChar char="•"/>
            </a:pPr>
            <a:r>
              <a:rPr lang="en-GB" dirty="0">
                <a:solidFill>
                  <a:schemeClr val="accent6"/>
                </a:solidFill>
                <a:latin typeface="Arial" panose="020B0604020202020204" pitchFamily="34" charset="0"/>
              </a:rPr>
              <a:t>1000 FM calls</a:t>
            </a:r>
          </a:p>
        </p:txBody>
      </p:sp>
      <p:sp>
        <p:nvSpPr>
          <p:cNvPr id="18" name="TextBox 17">
            <a:extLst>
              <a:ext uri="{FF2B5EF4-FFF2-40B4-BE49-F238E27FC236}">
                <a16:creationId xmlns:a16="http://schemas.microsoft.com/office/drawing/2014/main" id="{0BCEB324-415C-4A9E-9FDF-57EE20956918}"/>
              </a:ext>
            </a:extLst>
          </p:cNvPr>
          <p:cNvSpPr txBox="1"/>
          <p:nvPr/>
        </p:nvSpPr>
        <p:spPr>
          <a:xfrm>
            <a:off x="106168" y="6375866"/>
            <a:ext cx="557878" cy="369332"/>
          </a:xfrm>
          <a:prstGeom prst="rect">
            <a:avLst/>
          </a:prstGeom>
          <a:noFill/>
        </p:spPr>
        <p:txBody>
          <a:bodyPr wrap="square" rtlCol="0">
            <a:spAutoFit/>
          </a:bodyPr>
          <a:lstStyle/>
          <a:p>
            <a:r>
              <a:rPr lang="en-GB" dirty="0"/>
              <a:t>28</a:t>
            </a:r>
          </a:p>
        </p:txBody>
      </p:sp>
    </p:spTree>
    <p:extLst>
      <p:ext uri="{BB962C8B-B14F-4D97-AF65-F5344CB8AC3E}">
        <p14:creationId xmlns:p14="http://schemas.microsoft.com/office/powerpoint/2010/main" val="3649993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8ECCA6-8195-45EE-99D7-02EED2B718AB}"/>
              </a:ext>
            </a:extLst>
          </p:cNvPr>
          <p:cNvPicPr>
            <a:picLocks noChangeAspect="1"/>
          </p:cNvPicPr>
          <p:nvPr/>
        </p:nvPicPr>
        <p:blipFill>
          <a:blip r:embed="rId3"/>
          <a:stretch>
            <a:fillRect/>
          </a:stretch>
        </p:blipFill>
        <p:spPr>
          <a:xfrm>
            <a:off x="2516268" y="1489818"/>
            <a:ext cx="6062489" cy="4566248"/>
          </a:xfrm>
          <a:prstGeom prst="rect">
            <a:avLst/>
          </a:prstGeom>
        </p:spPr>
      </p:pic>
      <p:sp>
        <p:nvSpPr>
          <p:cNvPr id="2" name="Text Placeholder 1"/>
          <p:cNvSpPr>
            <a:spLocks noGrp="1"/>
          </p:cNvSpPr>
          <p:nvPr>
            <p:ph type="body" sz="quarter" idx="10"/>
          </p:nvPr>
        </p:nvSpPr>
        <p:spPr>
          <a:xfrm>
            <a:off x="191386" y="339509"/>
            <a:ext cx="11773737" cy="724247"/>
          </a:xfrm>
        </p:spPr>
        <p:txBody>
          <a:bodyPr>
            <a:normAutofit fontScale="92500" lnSpcReduction="20000"/>
          </a:bodyPr>
          <a:lstStyle/>
          <a:p>
            <a:r>
              <a:rPr lang="en-US" dirty="0"/>
              <a:t>Individual Parameters (2)</a:t>
            </a:r>
          </a:p>
        </p:txBody>
      </p:sp>
      <p:sp>
        <p:nvSpPr>
          <p:cNvPr id="6" name="TextBox 5">
            <a:extLst>
              <a:ext uri="{FF2B5EF4-FFF2-40B4-BE49-F238E27FC236}">
                <a16:creationId xmlns:a16="http://schemas.microsoft.com/office/drawing/2014/main" id="{71769502-CB72-43D9-9484-26ED6EFE5255}"/>
              </a:ext>
            </a:extLst>
          </p:cNvPr>
          <p:cNvSpPr txBox="1"/>
          <p:nvPr/>
        </p:nvSpPr>
        <p:spPr>
          <a:xfrm>
            <a:off x="2550094" y="3456757"/>
            <a:ext cx="999461" cy="523220"/>
          </a:xfrm>
          <a:prstGeom prst="rect">
            <a:avLst/>
          </a:prstGeom>
          <a:noFill/>
        </p:spPr>
        <p:txBody>
          <a:bodyPr wrap="square" rtlCol="0" anchor="ctr">
            <a:spAutoFit/>
          </a:bodyPr>
          <a:lstStyle/>
          <a:p>
            <a:r>
              <a:rPr lang="en-US" altLang="ko-KR" sz="2800" b="1" dirty="0">
                <a:solidFill>
                  <a:srgbClr val="F3E57D"/>
                </a:solidFill>
                <a:effectLst>
                  <a:outerShdw blurRad="38100" dist="38100" dir="2700000" algn="tl">
                    <a:srgbClr val="000000">
                      <a:alpha val="43137"/>
                    </a:srgbClr>
                  </a:outerShdw>
                </a:effectLst>
                <a:cs typeface="Arial" pitchFamily="34" charset="0"/>
              </a:rPr>
              <a:t>MAB</a:t>
            </a:r>
            <a:endParaRPr lang="ko-KR" altLang="en-US" sz="2800" b="1" dirty="0">
              <a:solidFill>
                <a:srgbClr val="F3E57D"/>
              </a:solidFill>
              <a:effectLst>
                <a:outerShdw blurRad="38100" dist="38100" dir="2700000" algn="tl">
                  <a:srgbClr val="000000">
                    <a:alpha val="43137"/>
                  </a:srgbClr>
                </a:outerShdw>
              </a:effectLst>
              <a:cs typeface="Arial" pitchFamily="34" charset="0"/>
            </a:endParaRPr>
          </a:p>
        </p:txBody>
      </p:sp>
      <p:sp>
        <p:nvSpPr>
          <p:cNvPr id="10" name="TextBox 9">
            <a:extLst>
              <a:ext uri="{FF2B5EF4-FFF2-40B4-BE49-F238E27FC236}">
                <a16:creationId xmlns:a16="http://schemas.microsoft.com/office/drawing/2014/main" id="{D3FD867F-F7DB-49BD-9855-DBCD31391C41}"/>
              </a:ext>
            </a:extLst>
          </p:cNvPr>
          <p:cNvSpPr txBox="1"/>
          <p:nvPr/>
        </p:nvSpPr>
        <p:spPr>
          <a:xfrm>
            <a:off x="5720292" y="3511332"/>
            <a:ext cx="1424762" cy="523220"/>
          </a:xfrm>
          <a:prstGeom prst="rect">
            <a:avLst/>
          </a:prstGeom>
          <a:noFill/>
        </p:spPr>
        <p:txBody>
          <a:bodyPr wrap="square" rtlCol="0" anchor="ctr">
            <a:spAutoFit/>
          </a:bodyPr>
          <a:lstStyle/>
          <a:p>
            <a:r>
              <a:rPr lang="en-US" altLang="ko-KR" sz="2800" b="1" dirty="0">
                <a:solidFill>
                  <a:srgbClr val="F490E1"/>
                </a:solidFill>
                <a:effectLst>
                  <a:outerShdw blurRad="38100" dist="38100" dir="2700000" algn="tl">
                    <a:srgbClr val="000000">
                      <a:alpha val="43137"/>
                    </a:srgbClr>
                  </a:outerShdw>
                </a:effectLst>
                <a:cs typeface="Arial" pitchFamily="34" charset="0"/>
              </a:rPr>
              <a:t>NTBEA</a:t>
            </a:r>
            <a:endParaRPr lang="ko-KR" altLang="en-US" sz="2800" b="1" dirty="0">
              <a:solidFill>
                <a:srgbClr val="F490E1"/>
              </a:solidFill>
              <a:effectLst>
                <a:outerShdw blurRad="38100" dist="38100" dir="2700000" algn="tl">
                  <a:srgbClr val="000000">
                    <a:alpha val="43137"/>
                  </a:srgbClr>
                </a:outerShdw>
              </a:effectLst>
              <a:cs typeface="Arial" pitchFamily="34" charset="0"/>
            </a:endParaRPr>
          </a:p>
        </p:txBody>
      </p:sp>
      <p:sp>
        <p:nvSpPr>
          <p:cNvPr id="15" name="TextBox 14">
            <a:extLst>
              <a:ext uri="{FF2B5EF4-FFF2-40B4-BE49-F238E27FC236}">
                <a16:creationId xmlns:a16="http://schemas.microsoft.com/office/drawing/2014/main" id="{8D2B4BFB-A114-44BC-8EA5-AF538FA605A2}"/>
              </a:ext>
            </a:extLst>
          </p:cNvPr>
          <p:cNvSpPr txBox="1"/>
          <p:nvPr/>
        </p:nvSpPr>
        <p:spPr>
          <a:xfrm>
            <a:off x="5753033" y="5839882"/>
            <a:ext cx="1033081" cy="523220"/>
          </a:xfrm>
          <a:prstGeom prst="rect">
            <a:avLst/>
          </a:prstGeom>
          <a:noFill/>
        </p:spPr>
        <p:txBody>
          <a:bodyPr wrap="square" rtlCol="0" anchor="ctr">
            <a:spAutoFit/>
          </a:bodyPr>
          <a:lstStyle/>
          <a:p>
            <a:r>
              <a:rPr lang="en-US" altLang="ko-KR" sz="2800" b="1" dirty="0">
                <a:solidFill>
                  <a:srgbClr val="00B0F0"/>
                </a:solidFill>
                <a:effectLst>
                  <a:outerShdw blurRad="38100" dist="38100" dir="2700000" algn="tl">
                    <a:srgbClr val="000000">
                      <a:alpha val="43137"/>
                    </a:srgbClr>
                  </a:outerShdw>
                </a:effectLst>
                <a:cs typeface="Arial" pitchFamily="34" charset="0"/>
              </a:rPr>
              <a:t>NMC</a:t>
            </a:r>
            <a:endParaRPr lang="ko-KR" altLang="en-US" sz="2800" b="1" dirty="0">
              <a:solidFill>
                <a:srgbClr val="00B0F0"/>
              </a:solidFill>
              <a:effectLst>
                <a:outerShdw blurRad="38100" dist="38100" dir="2700000" algn="tl">
                  <a:srgbClr val="000000">
                    <a:alpha val="43137"/>
                  </a:srgbClr>
                </a:outerShdw>
              </a:effectLst>
              <a:cs typeface="Arial" pitchFamily="34" charset="0"/>
            </a:endParaRPr>
          </a:p>
        </p:txBody>
      </p:sp>
      <p:sp>
        <p:nvSpPr>
          <p:cNvPr id="5" name="Rectangle 4">
            <a:extLst>
              <a:ext uri="{FF2B5EF4-FFF2-40B4-BE49-F238E27FC236}">
                <a16:creationId xmlns:a16="http://schemas.microsoft.com/office/drawing/2014/main" id="{26419131-B64D-447E-A0F6-65A5CB95DE45}"/>
              </a:ext>
            </a:extLst>
          </p:cNvPr>
          <p:cNvSpPr/>
          <p:nvPr/>
        </p:nvSpPr>
        <p:spPr>
          <a:xfrm>
            <a:off x="8746765" y="2167187"/>
            <a:ext cx="2537874" cy="1754326"/>
          </a:xfrm>
          <a:prstGeom prst="rect">
            <a:avLst/>
          </a:prstGeom>
        </p:spPr>
        <p:txBody>
          <a:bodyPr wrap="none">
            <a:spAutoFit/>
          </a:bodyPr>
          <a:lstStyle/>
          <a:p>
            <a:r>
              <a:rPr lang="en-GB" dirty="0">
                <a:solidFill>
                  <a:schemeClr val="accent6"/>
                </a:solidFill>
                <a:latin typeface="Arial" panose="020B0604020202020204" pitchFamily="34" charset="0"/>
              </a:rPr>
              <a:t>RHEA configuration:</a:t>
            </a:r>
          </a:p>
          <a:p>
            <a:endParaRPr lang="en-GB" dirty="0">
              <a:solidFill>
                <a:schemeClr val="accent6"/>
              </a:solidFill>
              <a:latin typeface="Arial" panose="020B0604020202020204" pitchFamily="34" charset="0"/>
            </a:endParaRPr>
          </a:p>
          <a:p>
            <a:pPr marL="285750" indent="-285750">
              <a:buFont typeface="Arial" panose="020B0604020202020204" pitchFamily="34" charset="0"/>
              <a:buChar char="•"/>
            </a:pPr>
            <a:r>
              <a:rPr lang="en-GB" dirty="0">
                <a:solidFill>
                  <a:schemeClr val="accent6"/>
                </a:solidFill>
                <a:latin typeface="Arial" panose="020B0604020202020204" pitchFamily="34" charset="0"/>
              </a:rPr>
              <a:t>5 Population Size</a:t>
            </a:r>
          </a:p>
          <a:p>
            <a:pPr marL="285750" indent="-285750">
              <a:buFont typeface="Arial" panose="020B0604020202020204" pitchFamily="34" charset="0"/>
              <a:buChar char="•"/>
            </a:pPr>
            <a:r>
              <a:rPr lang="en-GB" dirty="0">
                <a:solidFill>
                  <a:schemeClr val="accent6"/>
                </a:solidFill>
                <a:latin typeface="Arial" panose="020B0604020202020204" pitchFamily="34" charset="0"/>
              </a:rPr>
              <a:t>10 Individual Length</a:t>
            </a:r>
          </a:p>
          <a:p>
            <a:pPr marL="285750" indent="-285750">
              <a:buFont typeface="Arial" panose="020B0604020202020204" pitchFamily="34" charset="0"/>
              <a:buChar char="•"/>
            </a:pPr>
            <a:r>
              <a:rPr lang="en-GB" dirty="0">
                <a:solidFill>
                  <a:schemeClr val="accent6"/>
                </a:solidFill>
                <a:latin typeface="Arial" panose="020B0604020202020204" pitchFamily="34" charset="0"/>
              </a:rPr>
              <a:t>1000 FM calls</a:t>
            </a:r>
          </a:p>
          <a:p>
            <a:pPr marL="285750" indent="-285750">
              <a:buFont typeface="Arial" panose="020B0604020202020204" pitchFamily="34" charset="0"/>
              <a:buChar char="•"/>
            </a:pPr>
            <a:r>
              <a:rPr lang="en-GB" dirty="0">
                <a:solidFill>
                  <a:schemeClr val="accent6"/>
                </a:solidFill>
                <a:latin typeface="Arial" panose="020B0604020202020204" pitchFamily="34" charset="0"/>
              </a:rPr>
              <a:t>Winning instances</a:t>
            </a:r>
          </a:p>
        </p:txBody>
      </p:sp>
      <p:sp>
        <p:nvSpPr>
          <p:cNvPr id="18" name="TextBox 17">
            <a:extLst>
              <a:ext uri="{FF2B5EF4-FFF2-40B4-BE49-F238E27FC236}">
                <a16:creationId xmlns:a16="http://schemas.microsoft.com/office/drawing/2014/main" id="{4836E7AB-37BD-4B13-8F73-FF88E68E286C}"/>
              </a:ext>
            </a:extLst>
          </p:cNvPr>
          <p:cNvSpPr txBox="1"/>
          <p:nvPr/>
        </p:nvSpPr>
        <p:spPr>
          <a:xfrm>
            <a:off x="2550093" y="5839882"/>
            <a:ext cx="999461" cy="523220"/>
          </a:xfrm>
          <a:prstGeom prst="rect">
            <a:avLst/>
          </a:prstGeom>
          <a:noFill/>
        </p:spPr>
        <p:txBody>
          <a:bodyPr wrap="square" rtlCol="0" anchor="ctr">
            <a:spAutoFit/>
          </a:bodyPr>
          <a:lstStyle/>
          <a:p>
            <a:r>
              <a:rPr lang="en-US" altLang="ko-KR" sz="2800" b="1" dirty="0">
                <a:solidFill>
                  <a:srgbClr val="F3E57D"/>
                </a:solidFill>
                <a:effectLst>
                  <a:outerShdw blurRad="38100" dist="38100" dir="2700000" algn="tl">
                    <a:srgbClr val="000000">
                      <a:alpha val="43137"/>
                    </a:srgbClr>
                  </a:outerShdw>
                </a:effectLst>
                <a:cs typeface="Arial" pitchFamily="34" charset="0"/>
              </a:rPr>
              <a:t>MAB</a:t>
            </a:r>
            <a:endParaRPr lang="ko-KR" altLang="en-US" sz="2800" b="1" dirty="0">
              <a:solidFill>
                <a:srgbClr val="F3E57D"/>
              </a:solidFill>
              <a:effectLst>
                <a:outerShdw blurRad="38100" dist="38100" dir="2700000" algn="tl">
                  <a:srgbClr val="000000">
                    <a:alpha val="43137"/>
                  </a:srgbClr>
                </a:outerShdw>
              </a:effectLst>
              <a:cs typeface="Arial" pitchFamily="34" charset="0"/>
            </a:endParaRPr>
          </a:p>
        </p:txBody>
      </p:sp>
      <p:pic>
        <p:nvPicPr>
          <p:cNvPr id="19" name="Picture 18">
            <a:extLst>
              <a:ext uri="{FF2B5EF4-FFF2-40B4-BE49-F238E27FC236}">
                <a16:creationId xmlns:a16="http://schemas.microsoft.com/office/drawing/2014/main" id="{41B32ACA-440C-4506-9FC9-41997FC9C7B4}"/>
              </a:ext>
            </a:extLst>
          </p:cNvPr>
          <p:cNvPicPr>
            <a:picLocks noChangeAspect="1"/>
          </p:cNvPicPr>
          <p:nvPr/>
        </p:nvPicPr>
        <p:blipFill>
          <a:blip r:embed="rId4"/>
          <a:stretch>
            <a:fillRect/>
          </a:stretch>
        </p:blipFill>
        <p:spPr>
          <a:xfrm>
            <a:off x="548226" y="2254604"/>
            <a:ext cx="1649563" cy="1202153"/>
          </a:xfrm>
          <a:prstGeom prst="rect">
            <a:avLst/>
          </a:prstGeom>
        </p:spPr>
      </p:pic>
      <p:pic>
        <p:nvPicPr>
          <p:cNvPr id="11" name="Picture 10">
            <a:extLst>
              <a:ext uri="{FF2B5EF4-FFF2-40B4-BE49-F238E27FC236}">
                <a16:creationId xmlns:a16="http://schemas.microsoft.com/office/drawing/2014/main" id="{2095910C-9165-44F4-9BEC-F0C053251CD7}"/>
              </a:ext>
            </a:extLst>
          </p:cNvPr>
          <p:cNvPicPr>
            <a:picLocks noChangeAspect="1"/>
          </p:cNvPicPr>
          <p:nvPr/>
        </p:nvPicPr>
        <p:blipFill>
          <a:blip r:embed="rId5"/>
          <a:stretch>
            <a:fillRect/>
          </a:stretch>
        </p:blipFill>
        <p:spPr>
          <a:xfrm>
            <a:off x="326671" y="4552380"/>
            <a:ext cx="2092671" cy="1006877"/>
          </a:xfrm>
          <a:prstGeom prst="rect">
            <a:avLst/>
          </a:prstGeom>
        </p:spPr>
      </p:pic>
      <p:sp>
        <p:nvSpPr>
          <p:cNvPr id="20" name="Rectangle 19">
            <a:extLst>
              <a:ext uri="{FF2B5EF4-FFF2-40B4-BE49-F238E27FC236}">
                <a16:creationId xmlns:a16="http://schemas.microsoft.com/office/drawing/2014/main" id="{C9532801-0ACB-4F19-BBDE-99E2A26AF90F}"/>
              </a:ext>
            </a:extLst>
          </p:cNvPr>
          <p:cNvSpPr/>
          <p:nvPr/>
        </p:nvSpPr>
        <p:spPr>
          <a:xfrm>
            <a:off x="386755" y="1850307"/>
            <a:ext cx="2009909" cy="369332"/>
          </a:xfrm>
          <a:prstGeom prst="rect">
            <a:avLst/>
          </a:prstGeom>
        </p:spPr>
        <p:txBody>
          <a:bodyPr wrap="none">
            <a:spAutoFit/>
          </a:bodyPr>
          <a:lstStyle/>
          <a:p>
            <a:r>
              <a:rPr lang="en-GB" dirty="0">
                <a:solidFill>
                  <a:schemeClr val="accent6"/>
                </a:solidFill>
                <a:latin typeface="Arial" panose="020B0604020202020204" pitchFamily="34" charset="0"/>
              </a:rPr>
              <a:t>Wait for Breakfast</a:t>
            </a:r>
            <a:endParaRPr lang="en-GB" dirty="0"/>
          </a:p>
        </p:txBody>
      </p:sp>
      <p:sp>
        <p:nvSpPr>
          <p:cNvPr id="22" name="Rectangle 21">
            <a:extLst>
              <a:ext uri="{FF2B5EF4-FFF2-40B4-BE49-F238E27FC236}">
                <a16:creationId xmlns:a16="http://schemas.microsoft.com/office/drawing/2014/main" id="{4EC3831A-B35C-436F-A2CF-213977BD7565}"/>
              </a:ext>
            </a:extLst>
          </p:cNvPr>
          <p:cNvSpPr/>
          <p:nvPr/>
        </p:nvSpPr>
        <p:spPr>
          <a:xfrm>
            <a:off x="837711" y="4183048"/>
            <a:ext cx="1107996" cy="369332"/>
          </a:xfrm>
          <a:prstGeom prst="rect">
            <a:avLst/>
          </a:prstGeom>
        </p:spPr>
        <p:txBody>
          <a:bodyPr wrap="none">
            <a:spAutoFit/>
          </a:bodyPr>
          <a:lstStyle/>
          <a:p>
            <a:r>
              <a:rPr lang="en-GB" dirty="0">
                <a:solidFill>
                  <a:schemeClr val="accent6"/>
                </a:solidFill>
                <a:latin typeface="Arial" panose="020B0604020202020204" pitchFamily="34" charset="0"/>
              </a:rPr>
              <a:t>Crossfire</a:t>
            </a:r>
            <a:endParaRPr lang="en-GB" dirty="0"/>
          </a:p>
        </p:txBody>
      </p:sp>
      <p:sp>
        <p:nvSpPr>
          <p:cNvPr id="14" name="TextBox 13">
            <a:extLst>
              <a:ext uri="{FF2B5EF4-FFF2-40B4-BE49-F238E27FC236}">
                <a16:creationId xmlns:a16="http://schemas.microsoft.com/office/drawing/2014/main" id="{2A0E7F09-A464-4AB4-8D32-AD3A4B4989C7}"/>
              </a:ext>
            </a:extLst>
          </p:cNvPr>
          <p:cNvSpPr txBox="1"/>
          <p:nvPr/>
        </p:nvSpPr>
        <p:spPr>
          <a:xfrm>
            <a:off x="106168" y="6375866"/>
            <a:ext cx="557878" cy="369332"/>
          </a:xfrm>
          <a:prstGeom prst="rect">
            <a:avLst/>
          </a:prstGeom>
          <a:noFill/>
        </p:spPr>
        <p:txBody>
          <a:bodyPr wrap="square" rtlCol="0">
            <a:spAutoFit/>
          </a:bodyPr>
          <a:lstStyle/>
          <a:p>
            <a:r>
              <a:rPr lang="en-GB" dirty="0"/>
              <a:t>29</a:t>
            </a:r>
          </a:p>
        </p:txBody>
      </p:sp>
    </p:spTree>
    <p:extLst>
      <p:ext uri="{BB962C8B-B14F-4D97-AF65-F5344CB8AC3E}">
        <p14:creationId xmlns:p14="http://schemas.microsoft.com/office/powerpoint/2010/main" val="179990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en-US" dirty="0"/>
              <a:t>Topics</a:t>
            </a:r>
          </a:p>
        </p:txBody>
      </p:sp>
      <p:grpSp>
        <p:nvGrpSpPr>
          <p:cNvPr id="5" name="그룹 3">
            <a:extLst>
              <a:ext uri="{FF2B5EF4-FFF2-40B4-BE49-F238E27FC236}">
                <a16:creationId xmlns:a16="http://schemas.microsoft.com/office/drawing/2014/main" id="{025141AF-3DB3-45D2-8A6B-DA124A9C1758}"/>
              </a:ext>
            </a:extLst>
          </p:cNvPr>
          <p:cNvGrpSpPr/>
          <p:nvPr/>
        </p:nvGrpSpPr>
        <p:grpSpPr>
          <a:xfrm>
            <a:off x="6235343" y="1316377"/>
            <a:ext cx="5956659" cy="4259140"/>
            <a:chOff x="6085639" y="1717346"/>
            <a:chExt cx="6371559" cy="4555804"/>
          </a:xfrm>
        </p:grpSpPr>
        <p:sp>
          <p:nvSpPr>
            <p:cNvPr id="6" name="Rectangle 5">
              <a:extLst>
                <a:ext uri="{FF2B5EF4-FFF2-40B4-BE49-F238E27FC236}">
                  <a16:creationId xmlns:a16="http://schemas.microsoft.com/office/drawing/2014/main" id="{F83C3D45-5724-4DC1-940D-711C8F57618E}"/>
                </a:ext>
              </a:extLst>
            </p:cNvPr>
            <p:cNvSpPr/>
            <p:nvPr/>
          </p:nvSpPr>
          <p:spPr>
            <a:xfrm>
              <a:off x="7282476" y="2005970"/>
              <a:ext cx="5174721" cy="8214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0F64EB99-5C94-412E-B0B5-64BA4E8417C8}"/>
                </a:ext>
              </a:extLst>
            </p:cNvPr>
            <p:cNvSpPr/>
            <p:nvPr/>
          </p:nvSpPr>
          <p:spPr>
            <a:xfrm>
              <a:off x="7008099" y="3176121"/>
              <a:ext cx="5449098" cy="8214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342F7DD1-0498-4141-B65B-FACA7F98FF6A}"/>
                </a:ext>
              </a:extLst>
            </p:cNvPr>
            <p:cNvSpPr/>
            <p:nvPr/>
          </p:nvSpPr>
          <p:spPr>
            <a:xfrm>
              <a:off x="6752273" y="4303118"/>
              <a:ext cx="5704925" cy="8214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8">
              <a:extLst>
                <a:ext uri="{FF2B5EF4-FFF2-40B4-BE49-F238E27FC236}">
                  <a16:creationId xmlns:a16="http://schemas.microsoft.com/office/drawing/2014/main" id="{0BEEC6DD-6373-45A7-B23F-3AB8A9F9E22E}"/>
                </a:ext>
              </a:extLst>
            </p:cNvPr>
            <p:cNvSpPr/>
            <p:nvPr/>
          </p:nvSpPr>
          <p:spPr>
            <a:xfrm>
              <a:off x="6455650" y="5451692"/>
              <a:ext cx="6001546" cy="8214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Parallelogram 9">
              <a:extLst>
                <a:ext uri="{FF2B5EF4-FFF2-40B4-BE49-F238E27FC236}">
                  <a16:creationId xmlns:a16="http://schemas.microsoft.com/office/drawing/2014/main" id="{F1858660-0BF1-47D9-BAEC-BBD2954DF2B5}"/>
                </a:ext>
              </a:extLst>
            </p:cNvPr>
            <p:cNvSpPr/>
            <p:nvPr/>
          </p:nvSpPr>
          <p:spPr>
            <a:xfrm rot="8690186">
              <a:off x="6085639" y="5163376"/>
              <a:ext cx="1822862" cy="676036"/>
            </a:xfrm>
            <a:prstGeom prst="parallelogram">
              <a:avLst>
                <a:gd name="adj" fmla="val 67445"/>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Parallelogram 10">
              <a:extLst>
                <a:ext uri="{FF2B5EF4-FFF2-40B4-BE49-F238E27FC236}">
                  <a16:creationId xmlns:a16="http://schemas.microsoft.com/office/drawing/2014/main" id="{22EC10B9-2E00-4977-BD48-BF5833345F2A}"/>
                </a:ext>
              </a:extLst>
            </p:cNvPr>
            <p:cNvSpPr/>
            <p:nvPr/>
          </p:nvSpPr>
          <p:spPr>
            <a:xfrm rot="8690186">
              <a:off x="6381304" y="4014700"/>
              <a:ext cx="1822862" cy="676036"/>
            </a:xfrm>
            <a:prstGeom prst="parallelogram">
              <a:avLst>
                <a:gd name="adj" fmla="val 67445"/>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Parallelogram 11">
              <a:extLst>
                <a:ext uri="{FF2B5EF4-FFF2-40B4-BE49-F238E27FC236}">
                  <a16:creationId xmlns:a16="http://schemas.microsoft.com/office/drawing/2014/main" id="{B0BFF40E-F6E3-4DE3-9D6B-C7CE9BDECB1B}"/>
                </a:ext>
              </a:extLst>
            </p:cNvPr>
            <p:cNvSpPr/>
            <p:nvPr/>
          </p:nvSpPr>
          <p:spPr>
            <a:xfrm rot="8690186">
              <a:off x="6658031" y="2866023"/>
              <a:ext cx="1822862" cy="676036"/>
            </a:xfrm>
            <a:prstGeom prst="parallelogram">
              <a:avLst>
                <a:gd name="adj" fmla="val 67445"/>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 name="Parallelogram 12">
              <a:extLst>
                <a:ext uri="{FF2B5EF4-FFF2-40B4-BE49-F238E27FC236}">
                  <a16:creationId xmlns:a16="http://schemas.microsoft.com/office/drawing/2014/main" id="{C6ED77C1-4182-46B3-ACC8-4A673E592015}"/>
                </a:ext>
              </a:extLst>
            </p:cNvPr>
            <p:cNvSpPr/>
            <p:nvPr/>
          </p:nvSpPr>
          <p:spPr>
            <a:xfrm rot="8690186">
              <a:off x="6934758" y="1717346"/>
              <a:ext cx="1822862" cy="676036"/>
            </a:xfrm>
            <a:prstGeom prst="parallelogram">
              <a:avLst>
                <a:gd name="adj" fmla="val 67445"/>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4" name="Rectangle 13">
            <a:extLst>
              <a:ext uri="{FF2B5EF4-FFF2-40B4-BE49-F238E27FC236}">
                <a16:creationId xmlns:a16="http://schemas.microsoft.com/office/drawing/2014/main" id="{ACD6E2BA-523A-4A4E-8C4E-E5C0BCA8299F}"/>
              </a:ext>
            </a:extLst>
          </p:cNvPr>
          <p:cNvSpPr/>
          <p:nvPr/>
        </p:nvSpPr>
        <p:spPr>
          <a:xfrm>
            <a:off x="937604" y="1462214"/>
            <a:ext cx="752762" cy="7527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Rectangle 14">
            <a:extLst>
              <a:ext uri="{FF2B5EF4-FFF2-40B4-BE49-F238E27FC236}">
                <a16:creationId xmlns:a16="http://schemas.microsoft.com/office/drawing/2014/main" id="{00B30528-D6EC-4778-A903-E5F97EC4F7CF}"/>
              </a:ext>
            </a:extLst>
          </p:cNvPr>
          <p:cNvSpPr/>
          <p:nvPr/>
        </p:nvSpPr>
        <p:spPr>
          <a:xfrm>
            <a:off x="937604" y="2580966"/>
            <a:ext cx="752762" cy="75276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Rectangle 15">
            <a:extLst>
              <a:ext uri="{FF2B5EF4-FFF2-40B4-BE49-F238E27FC236}">
                <a16:creationId xmlns:a16="http://schemas.microsoft.com/office/drawing/2014/main" id="{F472D612-5A3F-46F7-915D-F238C2CF3136}"/>
              </a:ext>
            </a:extLst>
          </p:cNvPr>
          <p:cNvSpPr/>
          <p:nvPr/>
        </p:nvSpPr>
        <p:spPr>
          <a:xfrm>
            <a:off x="937604" y="3699718"/>
            <a:ext cx="752762" cy="75276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7" name="Rectangle 16">
            <a:extLst>
              <a:ext uri="{FF2B5EF4-FFF2-40B4-BE49-F238E27FC236}">
                <a16:creationId xmlns:a16="http://schemas.microsoft.com/office/drawing/2014/main" id="{B0A9A1A4-5DE9-48A5-9C87-282F84D013F1}"/>
              </a:ext>
            </a:extLst>
          </p:cNvPr>
          <p:cNvSpPr/>
          <p:nvPr/>
        </p:nvSpPr>
        <p:spPr>
          <a:xfrm>
            <a:off x="937604" y="4818470"/>
            <a:ext cx="752762" cy="752762"/>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18" name="Group 17">
            <a:extLst>
              <a:ext uri="{FF2B5EF4-FFF2-40B4-BE49-F238E27FC236}">
                <a16:creationId xmlns:a16="http://schemas.microsoft.com/office/drawing/2014/main" id="{9AA4D1F3-86E4-40D6-9477-8078DBCA25FE}"/>
              </a:ext>
            </a:extLst>
          </p:cNvPr>
          <p:cNvGrpSpPr/>
          <p:nvPr/>
        </p:nvGrpSpPr>
        <p:grpSpPr>
          <a:xfrm>
            <a:off x="1899258" y="1327376"/>
            <a:ext cx="4097096" cy="662711"/>
            <a:chOff x="1758834" y="1721815"/>
            <a:chExt cx="2741158" cy="662711"/>
          </a:xfrm>
        </p:grpSpPr>
        <p:sp>
          <p:nvSpPr>
            <p:cNvPr id="19" name="TextBox 18">
              <a:extLst>
                <a:ext uri="{FF2B5EF4-FFF2-40B4-BE49-F238E27FC236}">
                  <a16:creationId xmlns:a16="http://schemas.microsoft.com/office/drawing/2014/main" id="{20193176-6FCA-48B8-8005-65D1283289C7}"/>
                </a:ext>
              </a:extLst>
            </p:cNvPr>
            <p:cNvSpPr txBox="1"/>
            <p:nvPr/>
          </p:nvSpPr>
          <p:spPr>
            <a:xfrm>
              <a:off x="1758834" y="2045972"/>
              <a:ext cx="2741158" cy="338554"/>
            </a:xfrm>
            <a:prstGeom prst="rect">
              <a:avLst/>
            </a:prstGeom>
            <a:noFill/>
          </p:spPr>
          <p:txBody>
            <a:bodyPr wrap="square" rtlCol="0">
              <a:spAutoFit/>
            </a:bodyPr>
            <a:lstStyle/>
            <a:p>
              <a:r>
                <a:rPr lang="en-US" altLang="ko-KR" sz="1600" dirty="0">
                  <a:solidFill>
                    <a:schemeClr val="accent6"/>
                  </a:solidFill>
                  <a:cs typeface="Arial" pitchFamily="34" charset="0"/>
                </a:rPr>
                <a:t>Background on general video game playing</a:t>
              </a:r>
            </a:p>
          </p:txBody>
        </p:sp>
        <p:sp>
          <p:nvSpPr>
            <p:cNvPr id="20" name="TextBox 19">
              <a:extLst>
                <a:ext uri="{FF2B5EF4-FFF2-40B4-BE49-F238E27FC236}">
                  <a16:creationId xmlns:a16="http://schemas.microsoft.com/office/drawing/2014/main" id="{4AF24515-5465-44E2-86C0-1C0F3A08CFC2}"/>
                </a:ext>
              </a:extLst>
            </p:cNvPr>
            <p:cNvSpPr txBox="1"/>
            <p:nvPr/>
          </p:nvSpPr>
          <p:spPr>
            <a:xfrm>
              <a:off x="1758834" y="1721815"/>
              <a:ext cx="2741158" cy="400110"/>
            </a:xfrm>
            <a:prstGeom prst="rect">
              <a:avLst/>
            </a:prstGeom>
            <a:noFill/>
          </p:spPr>
          <p:txBody>
            <a:bodyPr wrap="square" rtlCol="0">
              <a:spAutoFit/>
            </a:bodyPr>
            <a:lstStyle/>
            <a:p>
              <a:r>
                <a:rPr lang="en-US" altLang="ko-KR" sz="2000" b="1" dirty="0">
                  <a:solidFill>
                    <a:schemeClr val="accent1"/>
                  </a:solidFill>
                  <a:cs typeface="Arial" pitchFamily="34" charset="0"/>
                </a:rPr>
                <a:t>Introduction</a:t>
              </a:r>
              <a:endParaRPr lang="ko-KR" altLang="en-US" sz="2000" b="1" dirty="0">
                <a:solidFill>
                  <a:schemeClr val="accent1"/>
                </a:solidFill>
                <a:cs typeface="Arial" pitchFamily="34" charset="0"/>
              </a:endParaRPr>
            </a:p>
          </p:txBody>
        </p:sp>
      </p:grpSp>
      <p:grpSp>
        <p:nvGrpSpPr>
          <p:cNvPr id="21" name="Group 20">
            <a:extLst>
              <a:ext uri="{FF2B5EF4-FFF2-40B4-BE49-F238E27FC236}">
                <a16:creationId xmlns:a16="http://schemas.microsoft.com/office/drawing/2014/main" id="{48AE7E0F-A5C1-47CA-9960-E464EDFD35F0}"/>
              </a:ext>
            </a:extLst>
          </p:cNvPr>
          <p:cNvGrpSpPr/>
          <p:nvPr/>
        </p:nvGrpSpPr>
        <p:grpSpPr>
          <a:xfrm>
            <a:off x="1899257" y="2446128"/>
            <a:ext cx="5309553" cy="662711"/>
            <a:chOff x="1758833" y="1721815"/>
            <a:chExt cx="3552351" cy="662711"/>
          </a:xfrm>
        </p:grpSpPr>
        <p:sp>
          <p:nvSpPr>
            <p:cNvPr id="22" name="TextBox 21">
              <a:extLst>
                <a:ext uri="{FF2B5EF4-FFF2-40B4-BE49-F238E27FC236}">
                  <a16:creationId xmlns:a16="http://schemas.microsoft.com/office/drawing/2014/main" id="{84FF5E9A-B557-4990-9258-F62EC9EC1E8E}"/>
                </a:ext>
              </a:extLst>
            </p:cNvPr>
            <p:cNvSpPr txBox="1"/>
            <p:nvPr/>
          </p:nvSpPr>
          <p:spPr>
            <a:xfrm>
              <a:off x="1758834" y="2045972"/>
              <a:ext cx="2741158" cy="338554"/>
            </a:xfrm>
            <a:prstGeom prst="rect">
              <a:avLst/>
            </a:prstGeom>
            <a:noFill/>
          </p:spPr>
          <p:txBody>
            <a:bodyPr wrap="square" rtlCol="0">
              <a:spAutoFit/>
            </a:bodyPr>
            <a:lstStyle/>
            <a:p>
              <a:r>
                <a:rPr lang="en-US" altLang="ko-KR" sz="1600" dirty="0">
                  <a:solidFill>
                    <a:schemeClr val="accent6"/>
                  </a:solidFill>
                  <a:cs typeface="Arial" pitchFamily="34" charset="0"/>
                </a:rPr>
                <a:t>EA for game-playing and parameter space</a:t>
              </a:r>
            </a:p>
          </p:txBody>
        </p:sp>
        <p:sp>
          <p:nvSpPr>
            <p:cNvPr id="23" name="TextBox 22">
              <a:extLst>
                <a:ext uri="{FF2B5EF4-FFF2-40B4-BE49-F238E27FC236}">
                  <a16:creationId xmlns:a16="http://schemas.microsoft.com/office/drawing/2014/main" id="{B3A22719-A4B3-4BB1-B21A-31A076569354}"/>
                </a:ext>
              </a:extLst>
            </p:cNvPr>
            <p:cNvSpPr txBox="1"/>
            <p:nvPr/>
          </p:nvSpPr>
          <p:spPr>
            <a:xfrm>
              <a:off x="1758833" y="1721815"/>
              <a:ext cx="3552351" cy="400110"/>
            </a:xfrm>
            <a:prstGeom prst="rect">
              <a:avLst/>
            </a:prstGeom>
            <a:noFill/>
          </p:spPr>
          <p:txBody>
            <a:bodyPr wrap="square" rtlCol="0">
              <a:spAutoFit/>
            </a:bodyPr>
            <a:lstStyle/>
            <a:p>
              <a:r>
                <a:rPr lang="en-US" altLang="ko-KR" sz="2000" b="1" dirty="0">
                  <a:solidFill>
                    <a:schemeClr val="accent6"/>
                  </a:solidFill>
                  <a:cs typeface="Arial" pitchFamily="34" charset="0"/>
                </a:rPr>
                <a:t>Rolling Horizon Evolutionary Algorithm</a:t>
              </a:r>
              <a:endParaRPr lang="ko-KR" altLang="en-US" sz="2000" b="1" dirty="0">
                <a:solidFill>
                  <a:schemeClr val="accent6"/>
                </a:solidFill>
                <a:cs typeface="Arial" pitchFamily="34" charset="0"/>
              </a:endParaRPr>
            </a:p>
          </p:txBody>
        </p:sp>
      </p:grpSp>
      <p:grpSp>
        <p:nvGrpSpPr>
          <p:cNvPr id="24" name="Group 23">
            <a:extLst>
              <a:ext uri="{FF2B5EF4-FFF2-40B4-BE49-F238E27FC236}">
                <a16:creationId xmlns:a16="http://schemas.microsoft.com/office/drawing/2014/main" id="{4150131D-7BB6-4A5E-A976-1FE36A3A34A7}"/>
              </a:ext>
            </a:extLst>
          </p:cNvPr>
          <p:cNvGrpSpPr/>
          <p:nvPr/>
        </p:nvGrpSpPr>
        <p:grpSpPr>
          <a:xfrm>
            <a:off x="1899258" y="3564880"/>
            <a:ext cx="4097096" cy="908932"/>
            <a:chOff x="1758834" y="1721815"/>
            <a:chExt cx="2741158" cy="908932"/>
          </a:xfrm>
        </p:grpSpPr>
        <p:sp>
          <p:nvSpPr>
            <p:cNvPr id="25" name="TextBox 24">
              <a:extLst>
                <a:ext uri="{FF2B5EF4-FFF2-40B4-BE49-F238E27FC236}">
                  <a16:creationId xmlns:a16="http://schemas.microsoft.com/office/drawing/2014/main" id="{13742405-E48F-4BD2-92B9-C23CCE24FD5B}"/>
                </a:ext>
              </a:extLst>
            </p:cNvPr>
            <p:cNvSpPr txBox="1"/>
            <p:nvPr/>
          </p:nvSpPr>
          <p:spPr>
            <a:xfrm>
              <a:off x="1758834" y="2045972"/>
              <a:ext cx="2741158" cy="584775"/>
            </a:xfrm>
            <a:prstGeom prst="rect">
              <a:avLst/>
            </a:prstGeom>
            <a:noFill/>
          </p:spPr>
          <p:txBody>
            <a:bodyPr wrap="square" rtlCol="0">
              <a:spAutoFit/>
            </a:bodyPr>
            <a:lstStyle/>
            <a:p>
              <a:r>
                <a:rPr lang="en-US" altLang="ko-KR" sz="1600" dirty="0" err="1">
                  <a:solidFill>
                    <a:schemeClr val="accent6"/>
                  </a:solidFill>
                  <a:cs typeface="Arial" pitchFamily="34" charset="0"/>
                </a:rPr>
                <a:t>Optimisers</a:t>
              </a:r>
              <a:r>
                <a:rPr lang="en-US" altLang="ko-KR" sz="1600" dirty="0">
                  <a:solidFill>
                    <a:schemeClr val="accent6"/>
                  </a:solidFill>
                  <a:cs typeface="Arial" pitchFamily="34" charset="0"/>
                </a:rPr>
                <a:t> used for the study: </a:t>
              </a:r>
            </a:p>
            <a:p>
              <a:r>
                <a:rPr lang="en-US" altLang="ko-KR" sz="1600" dirty="0">
                  <a:solidFill>
                    <a:schemeClr val="accent6"/>
                  </a:solidFill>
                  <a:cs typeface="Arial" pitchFamily="34" charset="0"/>
                </a:rPr>
                <a:t>Random, MAB, NMC, GA, NTBEA</a:t>
              </a:r>
            </a:p>
          </p:txBody>
        </p:sp>
        <p:sp>
          <p:nvSpPr>
            <p:cNvPr id="26" name="TextBox 25">
              <a:extLst>
                <a:ext uri="{FF2B5EF4-FFF2-40B4-BE49-F238E27FC236}">
                  <a16:creationId xmlns:a16="http://schemas.microsoft.com/office/drawing/2014/main" id="{3E154B96-FF79-47C4-806C-442F54C65FA1}"/>
                </a:ext>
              </a:extLst>
            </p:cNvPr>
            <p:cNvSpPr txBox="1"/>
            <p:nvPr/>
          </p:nvSpPr>
          <p:spPr>
            <a:xfrm>
              <a:off x="1758834" y="1721815"/>
              <a:ext cx="2741158" cy="400110"/>
            </a:xfrm>
            <a:prstGeom prst="rect">
              <a:avLst/>
            </a:prstGeom>
            <a:noFill/>
          </p:spPr>
          <p:txBody>
            <a:bodyPr wrap="square" rtlCol="0">
              <a:spAutoFit/>
            </a:bodyPr>
            <a:lstStyle/>
            <a:p>
              <a:r>
                <a:rPr lang="en-US" altLang="ko-KR" sz="2000" b="1" dirty="0">
                  <a:solidFill>
                    <a:schemeClr val="accent4"/>
                  </a:solidFill>
                  <a:cs typeface="Arial" pitchFamily="34" charset="0"/>
                </a:rPr>
                <a:t>Parameter </a:t>
              </a:r>
              <a:r>
                <a:rPr lang="en-US" altLang="ko-KR" sz="2000" b="1" dirty="0" err="1">
                  <a:solidFill>
                    <a:schemeClr val="accent4"/>
                  </a:solidFill>
                  <a:cs typeface="Arial" pitchFamily="34" charset="0"/>
                </a:rPr>
                <a:t>Optimisation</a:t>
              </a:r>
              <a:endParaRPr lang="ko-KR" altLang="en-US" sz="2000" b="1" dirty="0">
                <a:solidFill>
                  <a:schemeClr val="accent4"/>
                </a:solidFill>
                <a:cs typeface="Arial" pitchFamily="34" charset="0"/>
              </a:endParaRPr>
            </a:p>
          </p:txBody>
        </p:sp>
      </p:grpSp>
      <p:grpSp>
        <p:nvGrpSpPr>
          <p:cNvPr id="27" name="Group 26">
            <a:extLst>
              <a:ext uri="{FF2B5EF4-FFF2-40B4-BE49-F238E27FC236}">
                <a16:creationId xmlns:a16="http://schemas.microsoft.com/office/drawing/2014/main" id="{08DFFB13-972E-48C1-A275-07EB6BEB3EDE}"/>
              </a:ext>
            </a:extLst>
          </p:cNvPr>
          <p:cNvGrpSpPr/>
          <p:nvPr/>
        </p:nvGrpSpPr>
        <p:grpSpPr>
          <a:xfrm>
            <a:off x="1899258" y="4683632"/>
            <a:ext cx="4097096" cy="662711"/>
            <a:chOff x="1758834" y="1721815"/>
            <a:chExt cx="2741158" cy="662711"/>
          </a:xfrm>
        </p:grpSpPr>
        <p:sp>
          <p:nvSpPr>
            <p:cNvPr id="28" name="TextBox 27">
              <a:extLst>
                <a:ext uri="{FF2B5EF4-FFF2-40B4-BE49-F238E27FC236}">
                  <a16:creationId xmlns:a16="http://schemas.microsoft.com/office/drawing/2014/main" id="{DD5E318B-D799-480C-BBBA-A596EEDE9CE9}"/>
                </a:ext>
              </a:extLst>
            </p:cNvPr>
            <p:cNvSpPr txBox="1"/>
            <p:nvPr/>
          </p:nvSpPr>
          <p:spPr>
            <a:xfrm>
              <a:off x="1758834" y="2045972"/>
              <a:ext cx="2741158" cy="338554"/>
            </a:xfrm>
            <a:prstGeom prst="rect">
              <a:avLst/>
            </a:prstGeom>
            <a:noFill/>
          </p:spPr>
          <p:txBody>
            <a:bodyPr wrap="square" rtlCol="0">
              <a:spAutoFit/>
            </a:bodyPr>
            <a:lstStyle/>
            <a:p>
              <a:r>
                <a:rPr lang="en-US" altLang="ko-KR" sz="1600" dirty="0">
                  <a:solidFill>
                    <a:schemeClr val="accent6"/>
                  </a:solidFill>
                  <a:cs typeface="Arial" pitchFamily="34" charset="0"/>
                </a:rPr>
                <a:t>Overview of results, parameter analysis</a:t>
              </a:r>
            </a:p>
          </p:txBody>
        </p:sp>
        <p:sp>
          <p:nvSpPr>
            <p:cNvPr id="29" name="TextBox 28">
              <a:extLst>
                <a:ext uri="{FF2B5EF4-FFF2-40B4-BE49-F238E27FC236}">
                  <a16:creationId xmlns:a16="http://schemas.microsoft.com/office/drawing/2014/main" id="{2BFF822F-5432-43BE-B187-621CE7C7BF14}"/>
                </a:ext>
              </a:extLst>
            </p:cNvPr>
            <p:cNvSpPr txBox="1"/>
            <p:nvPr/>
          </p:nvSpPr>
          <p:spPr>
            <a:xfrm>
              <a:off x="1758834" y="1721815"/>
              <a:ext cx="2741158" cy="400110"/>
            </a:xfrm>
            <a:prstGeom prst="rect">
              <a:avLst/>
            </a:prstGeom>
            <a:noFill/>
          </p:spPr>
          <p:txBody>
            <a:bodyPr wrap="square" rtlCol="0">
              <a:spAutoFit/>
            </a:bodyPr>
            <a:lstStyle/>
            <a:p>
              <a:r>
                <a:rPr lang="en-US" altLang="ko-KR" sz="2000" b="1" dirty="0">
                  <a:solidFill>
                    <a:schemeClr val="accent6"/>
                  </a:solidFill>
                  <a:cs typeface="Arial" pitchFamily="34" charset="0"/>
                </a:rPr>
                <a:t>Results</a:t>
              </a:r>
              <a:endParaRPr lang="ko-KR" altLang="en-US" sz="2000" b="1" dirty="0">
                <a:solidFill>
                  <a:schemeClr val="accent6"/>
                </a:solidFill>
                <a:cs typeface="Arial" pitchFamily="34" charset="0"/>
              </a:endParaRPr>
            </a:p>
          </p:txBody>
        </p:sp>
      </p:grpSp>
      <p:sp>
        <p:nvSpPr>
          <p:cNvPr id="30" name="TextBox 29">
            <a:extLst>
              <a:ext uri="{FF2B5EF4-FFF2-40B4-BE49-F238E27FC236}">
                <a16:creationId xmlns:a16="http://schemas.microsoft.com/office/drawing/2014/main" id="{B1472809-0250-46E2-99CA-2B127EDA68B1}"/>
              </a:ext>
            </a:extLst>
          </p:cNvPr>
          <p:cNvSpPr txBox="1"/>
          <p:nvPr/>
        </p:nvSpPr>
        <p:spPr>
          <a:xfrm rot="19588409">
            <a:off x="7400683" y="1301288"/>
            <a:ext cx="960339" cy="584775"/>
          </a:xfrm>
          <a:prstGeom prst="rect">
            <a:avLst/>
          </a:prstGeom>
          <a:noFill/>
        </p:spPr>
        <p:txBody>
          <a:bodyPr wrap="square" rtlCol="0">
            <a:spAutoFit/>
          </a:bodyPr>
          <a:lstStyle/>
          <a:p>
            <a:pPr algn="ctr"/>
            <a:r>
              <a:rPr lang="en-US" altLang="ko-KR" sz="3200" b="1" dirty="0">
                <a:ln w="12700">
                  <a:solidFill>
                    <a:schemeClr val="bg1"/>
                  </a:solidFill>
                </a:ln>
                <a:solidFill>
                  <a:schemeClr val="bg1"/>
                </a:solidFill>
                <a:cs typeface="Arial" pitchFamily="34" charset="0"/>
              </a:rPr>
              <a:t>01</a:t>
            </a:r>
            <a:endParaRPr lang="ko-KR" altLang="en-US" sz="3200" b="1" dirty="0">
              <a:ln w="12700">
                <a:solidFill>
                  <a:schemeClr val="bg1"/>
                </a:solidFill>
              </a:ln>
              <a:solidFill>
                <a:schemeClr val="bg1"/>
              </a:solidFill>
              <a:cs typeface="Arial" pitchFamily="34" charset="0"/>
            </a:endParaRPr>
          </a:p>
        </p:txBody>
      </p:sp>
      <p:sp>
        <p:nvSpPr>
          <p:cNvPr id="31" name="TextBox 30">
            <a:extLst>
              <a:ext uri="{FF2B5EF4-FFF2-40B4-BE49-F238E27FC236}">
                <a16:creationId xmlns:a16="http://schemas.microsoft.com/office/drawing/2014/main" id="{8273488D-C095-473A-911B-F379363A0082}"/>
              </a:ext>
            </a:extLst>
          </p:cNvPr>
          <p:cNvSpPr txBox="1"/>
          <p:nvPr/>
        </p:nvSpPr>
        <p:spPr>
          <a:xfrm rot="19588409">
            <a:off x="7124484" y="2394082"/>
            <a:ext cx="960339" cy="584775"/>
          </a:xfrm>
          <a:prstGeom prst="rect">
            <a:avLst/>
          </a:prstGeom>
          <a:noFill/>
        </p:spPr>
        <p:txBody>
          <a:bodyPr wrap="square" rtlCol="0">
            <a:spAutoFit/>
          </a:bodyPr>
          <a:lstStyle/>
          <a:p>
            <a:pPr algn="ctr"/>
            <a:r>
              <a:rPr lang="en-US" altLang="ko-KR" sz="3200" b="1" dirty="0">
                <a:ln w="12700">
                  <a:solidFill>
                    <a:schemeClr val="bg1"/>
                  </a:solidFill>
                </a:ln>
                <a:solidFill>
                  <a:schemeClr val="bg1"/>
                </a:solidFill>
                <a:cs typeface="Arial" pitchFamily="34" charset="0"/>
              </a:rPr>
              <a:t>02</a:t>
            </a:r>
            <a:endParaRPr lang="ko-KR" altLang="en-US" sz="3200" b="1" dirty="0">
              <a:ln w="12700">
                <a:solidFill>
                  <a:schemeClr val="bg1"/>
                </a:solidFill>
              </a:ln>
              <a:solidFill>
                <a:schemeClr val="bg1"/>
              </a:solidFill>
              <a:cs typeface="Arial" pitchFamily="34" charset="0"/>
            </a:endParaRPr>
          </a:p>
        </p:txBody>
      </p:sp>
      <p:sp>
        <p:nvSpPr>
          <p:cNvPr id="32" name="TextBox 31">
            <a:extLst>
              <a:ext uri="{FF2B5EF4-FFF2-40B4-BE49-F238E27FC236}">
                <a16:creationId xmlns:a16="http://schemas.microsoft.com/office/drawing/2014/main" id="{23B7BDE5-2286-445E-BEEB-5499FB7954B6}"/>
              </a:ext>
            </a:extLst>
          </p:cNvPr>
          <p:cNvSpPr txBox="1"/>
          <p:nvPr/>
        </p:nvSpPr>
        <p:spPr>
          <a:xfrm rot="19588409">
            <a:off x="6848285" y="3486876"/>
            <a:ext cx="960339" cy="584775"/>
          </a:xfrm>
          <a:prstGeom prst="rect">
            <a:avLst/>
          </a:prstGeom>
          <a:noFill/>
        </p:spPr>
        <p:txBody>
          <a:bodyPr wrap="square" rtlCol="0">
            <a:spAutoFit/>
          </a:bodyPr>
          <a:lstStyle/>
          <a:p>
            <a:pPr algn="ctr"/>
            <a:r>
              <a:rPr lang="en-US" altLang="ko-KR" sz="3200" b="1" dirty="0">
                <a:ln w="12700">
                  <a:solidFill>
                    <a:schemeClr val="bg1"/>
                  </a:solidFill>
                </a:ln>
                <a:solidFill>
                  <a:schemeClr val="bg1"/>
                </a:solidFill>
                <a:cs typeface="Arial" pitchFamily="34" charset="0"/>
              </a:rPr>
              <a:t>03</a:t>
            </a:r>
            <a:endParaRPr lang="ko-KR" altLang="en-US" sz="3200" b="1" dirty="0">
              <a:ln w="12700">
                <a:solidFill>
                  <a:schemeClr val="bg1"/>
                </a:solidFill>
              </a:ln>
              <a:solidFill>
                <a:schemeClr val="bg1"/>
              </a:solidFill>
              <a:cs typeface="Arial" pitchFamily="34" charset="0"/>
            </a:endParaRPr>
          </a:p>
        </p:txBody>
      </p:sp>
      <p:sp>
        <p:nvSpPr>
          <p:cNvPr id="33" name="TextBox 32">
            <a:extLst>
              <a:ext uri="{FF2B5EF4-FFF2-40B4-BE49-F238E27FC236}">
                <a16:creationId xmlns:a16="http://schemas.microsoft.com/office/drawing/2014/main" id="{51866E9E-4148-4BC5-AE17-17B302F698ED}"/>
              </a:ext>
            </a:extLst>
          </p:cNvPr>
          <p:cNvSpPr txBox="1"/>
          <p:nvPr/>
        </p:nvSpPr>
        <p:spPr>
          <a:xfrm rot="19588409">
            <a:off x="6572086" y="4579670"/>
            <a:ext cx="960339" cy="584775"/>
          </a:xfrm>
          <a:prstGeom prst="rect">
            <a:avLst/>
          </a:prstGeom>
          <a:noFill/>
        </p:spPr>
        <p:txBody>
          <a:bodyPr wrap="square" rtlCol="0">
            <a:spAutoFit/>
          </a:bodyPr>
          <a:lstStyle/>
          <a:p>
            <a:pPr algn="ctr"/>
            <a:r>
              <a:rPr lang="en-US" altLang="ko-KR" sz="3200" b="1" dirty="0">
                <a:ln w="12700">
                  <a:solidFill>
                    <a:schemeClr val="bg1"/>
                  </a:solidFill>
                </a:ln>
                <a:solidFill>
                  <a:schemeClr val="bg1"/>
                </a:solidFill>
                <a:cs typeface="Arial" pitchFamily="34" charset="0"/>
              </a:rPr>
              <a:t>04</a:t>
            </a:r>
            <a:endParaRPr lang="ko-KR" altLang="en-US" sz="3200" b="1" dirty="0">
              <a:ln w="12700">
                <a:solidFill>
                  <a:schemeClr val="bg1"/>
                </a:solidFill>
              </a:ln>
              <a:solidFill>
                <a:schemeClr val="bg1"/>
              </a:solidFill>
              <a:cs typeface="Arial" pitchFamily="34" charset="0"/>
            </a:endParaRPr>
          </a:p>
        </p:txBody>
      </p:sp>
      <p:pic>
        <p:nvPicPr>
          <p:cNvPr id="38" name="Graphic 37" descr="Game controller">
            <a:extLst>
              <a:ext uri="{FF2B5EF4-FFF2-40B4-BE49-F238E27FC236}">
                <a16:creationId xmlns:a16="http://schemas.microsoft.com/office/drawing/2014/main" id="{A0E0B327-C613-429B-ADFD-D5D00BB58B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891" y="1490729"/>
            <a:ext cx="724247" cy="724247"/>
          </a:xfrm>
          <a:prstGeom prst="rect">
            <a:avLst/>
          </a:prstGeom>
        </p:spPr>
      </p:pic>
      <p:sp>
        <p:nvSpPr>
          <p:cNvPr id="42" name="Rectangle 41">
            <a:extLst>
              <a:ext uri="{FF2B5EF4-FFF2-40B4-BE49-F238E27FC236}">
                <a16:creationId xmlns:a16="http://schemas.microsoft.com/office/drawing/2014/main" id="{119EA57D-2DF1-42B5-831D-1CBB046C8622}"/>
              </a:ext>
            </a:extLst>
          </p:cNvPr>
          <p:cNvSpPr/>
          <p:nvPr/>
        </p:nvSpPr>
        <p:spPr>
          <a:xfrm>
            <a:off x="6250409" y="5908895"/>
            <a:ext cx="5941591" cy="7679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Parallelogram 42">
            <a:extLst>
              <a:ext uri="{FF2B5EF4-FFF2-40B4-BE49-F238E27FC236}">
                <a16:creationId xmlns:a16="http://schemas.microsoft.com/office/drawing/2014/main" id="{34D23512-48DC-426F-90AB-F3A7A1DE322D}"/>
              </a:ext>
            </a:extLst>
          </p:cNvPr>
          <p:cNvSpPr/>
          <p:nvPr/>
        </p:nvSpPr>
        <p:spPr>
          <a:xfrm rot="8690186">
            <a:off x="5925334" y="5639066"/>
            <a:ext cx="1704162" cy="632014"/>
          </a:xfrm>
          <a:prstGeom prst="parallelogram">
            <a:avLst>
              <a:gd name="adj" fmla="val 67445"/>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TextBox 43">
            <a:extLst>
              <a:ext uri="{FF2B5EF4-FFF2-40B4-BE49-F238E27FC236}">
                <a16:creationId xmlns:a16="http://schemas.microsoft.com/office/drawing/2014/main" id="{44765B6A-0EB3-4929-9185-BB4EB1A5FAF1}"/>
              </a:ext>
            </a:extLst>
          </p:cNvPr>
          <p:cNvSpPr txBox="1"/>
          <p:nvPr/>
        </p:nvSpPr>
        <p:spPr>
          <a:xfrm rot="19588409">
            <a:off x="6277254" y="5699710"/>
            <a:ext cx="960339" cy="584775"/>
          </a:xfrm>
          <a:prstGeom prst="rect">
            <a:avLst/>
          </a:prstGeom>
          <a:noFill/>
        </p:spPr>
        <p:txBody>
          <a:bodyPr wrap="square" rtlCol="0">
            <a:spAutoFit/>
          </a:bodyPr>
          <a:lstStyle/>
          <a:p>
            <a:pPr algn="ctr"/>
            <a:r>
              <a:rPr lang="en-US" altLang="ko-KR" sz="3200" b="1" dirty="0">
                <a:ln w="12700">
                  <a:solidFill>
                    <a:schemeClr val="bg1"/>
                  </a:solidFill>
                </a:ln>
                <a:solidFill>
                  <a:schemeClr val="bg1"/>
                </a:solidFill>
                <a:cs typeface="Arial" pitchFamily="34" charset="0"/>
              </a:rPr>
              <a:t>05</a:t>
            </a:r>
            <a:endParaRPr lang="ko-KR" altLang="en-US" sz="3200" b="1" dirty="0">
              <a:ln w="12700">
                <a:solidFill>
                  <a:schemeClr val="bg1"/>
                </a:solidFill>
              </a:ln>
              <a:solidFill>
                <a:schemeClr val="bg1"/>
              </a:solidFill>
              <a:cs typeface="Arial" pitchFamily="34" charset="0"/>
            </a:endParaRPr>
          </a:p>
        </p:txBody>
      </p:sp>
      <p:sp>
        <p:nvSpPr>
          <p:cNvPr id="45" name="Rectangle 44">
            <a:extLst>
              <a:ext uri="{FF2B5EF4-FFF2-40B4-BE49-F238E27FC236}">
                <a16:creationId xmlns:a16="http://schemas.microsoft.com/office/drawing/2014/main" id="{DDDA0689-980F-45FE-8C33-34EC835D5104}"/>
              </a:ext>
            </a:extLst>
          </p:cNvPr>
          <p:cNvSpPr/>
          <p:nvPr/>
        </p:nvSpPr>
        <p:spPr>
          <a:xfrm>
            <a:off x="933633" y="5892506"/>
            <a:ext cx="752762" cy="7527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46" name="Group 45">
            <a:extLst>
              <a:ext uri="{FF2B5EF4-FFF2-40B4-BE49-F238E27FC236}">
                <a16:creationId xmlns:a16="http://schemas.microsoft.com/office/drawing/2014/main" id="{7D0566F9-6590-4825-8E2C-47C6383C2819}"/>
              </a:ext>
            </a:extLst>
          </p:cNvPr>
          <p:cNvGrpSpPr/>
          <p:nvPr/>
        </p:nvGrpSpPr>
        <p:grpSpPr>
          <a:xfrm>
            <a:off x="1899257" y="5760548"/>
            <a:ext cx="4097096" cy="662711"/>
            <a:chOff x="1758834" y="1721815"/>
            <a:chExt cx="2741158" cy="662711"/>
          </a:xfrm>
        </p:grpSpPr>
        <p:sp>
          <p:nvSpPr>
            <p:cNvPr id="47" name="TextBox 46">
              <a:extLst>
                <a:ext uri="{FF2B5EF4-FFF2-40B4-BE49-F238E27FC236}">
                  <a16:creationId xmlns:a16="http://schemas.microsoft.com/office/drawing/2014/main" id="{8B4544D2-A7C6-4282-A786-54A75AD85E94}"/>
                </a:ext>
              </a:extLst>
            </p:cNvPr>
            <p:cNvSpPr txBox="1"/>
            <p:nvPr/>
          </p:nvSpPr>
          <p:spPr>
            <a:xfrm>
              <a:off x="1758834" y="2045972"/>
              <a:ext cx="2741158" cy="338554"/>
            </a:xfrm>
            <a:prstGeom prst="rect">
              <a:avLst/>
            </a:prstGeom>
            <a:noFill/>
          </p:spPr>
          <p:txBody>
            <a:bodyPr wrap="square" rtlCol="0">
              <a:spAutoFit/>
            </a:bodyPr>
            <a:lstStyle/>
            <a:p>
              <a:r>
                <a:rPr lang="en-US" altLang="ko-KR" sz="1600" dirty="0">
                  <a:solidFill>
                    <a:schemeClr val="accent6"/>
                  </a:solidFill>
                  <a:cs typeface="Arial" pitchFamily="34" charset="0"/>
                </a:rPr>
                <a:t>Interesting findings and future work</a:t>
              </a:r>
            </a:p>
          </p:txBody>
        </p:sp>
        <p:sp>
          <p:nvSpPr>
            <p:cNvPr id="48" name="TextBox 47">
              <a:extLst>
                <a:ext uri="{FF2B5EF4-FFF2-40B4-BE49-F238E27FC236}">
                  <a16:creationId xmlns:a16="http://schemas.microsoft.com/office/drawing/2014/main" id="{BED6750F-BDD4-4584-87EB-34B569F51774}"/>
                </a:ext>
              </a:extLst>
            </p:cNvPr>
            <p:cNvSpPr txBox="1"/>
            <p:nvPr/>
          </p:nvSpPr>
          <p:spPr>
            <a:xfrm>
              <a:off x="1758834" y="1721815"/>
              <a:ext cx="2741158" cy="400110"/>
            </a:xfrm>
            <a:prstGeom prst="rect">
              <a:avLst/>
            </a:prstGeom>
            <a:noFill/>
          </p:spPr>
          <p:txBody>
            <a:bodyPr wrap="square" rtlCol="0">
              <a:spAutoFit/>
            </a:bodyPr>
            <a:lstStyle/>
            <a:p>
              <a:r>
                <a:rPr lang="en-US" altLang="ko-KR" sz="2000" b="1" dirty="0">
                  <a:solidFill>
                    <a:schemeClr val="accent6"/>
                  </a:solidFill>
                  <a:cs typeface="Arial" pitchFamily="34" charset="0"/>
                </a:rPr>
                <a:t>Conclusions</a:t>
              </a:r>
              <a:endParaRPr lang="ko-KR" altLang="en-US" sz="2000" b="1" dirty="0">
                <a:solidFill>
                  <a:schemeClr val="accent6"/>
                </a:solidFill>
                <a:cs typeface="Arial" pitchFamily="34" charset="0"/>
              </a:endParaRPr>
            </a:p>
          </p:txBody>
        </p:sp>
      </p:grpSp>
      <p:pic>
        <p:nvPicPr>
          <p:cNvPr id="39" name="Graphic 38" descr="DNA">
            <a:extLst>
              <a:ext uri="{FF2B5EF4-FFF2-40B4-BE49-F238E27FC236}">
                <a16:creationId xmlns:a16="http://schemas.microsoft.com/office/drawing/2014/main" id="{0F224790-9344-4B8D-A904-9BB1DE4159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178" y="2581521"/>
            <a:ext cx="752762" cy="752762"/>
          </a:xfrm>
          <a:prstGeom prst="rect">
            <a:avLst/>
          </a:prstGeom>
        </p:spPr>
      </p:pic>
      <p:pic>
        <p:nvPicPr>
          <p:cNvPr id="40" name="Graphic 39" descr="Circles with arrows">
            <a:extLst>
              <a:ext uri="{FF2B5EF4-FFF2-40B4-BE49-F238E27FC236}">
                <a16:creationId xmlns:a16="http://schemas.microsoft.com/office/drawing/2014/main" id="{DDEAAFCA-34A7-4831-BB27-5357B7B233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7891" y="3705772"/>
            <a:ext cx="752762" cy="752762"/>
          </a:xfrm>
          <a:prstGeom prst="rect">
            <a:avLst/>
          </a:prstGeom>
        </p:spPr>
      </p:pic>
      <p:pic>
        <p:nvPicPr>
          <p:cNvPr id="41" name="Graphic 40" descr="Target">
            <a:extLst>
              <a:ext uri="{FF2B5EF4-FFF2-40B4-BE49-F238E27FC236}">
                <a16:creationId xmlns:a16="http://schemas.microsoft.com/office/drawing/2014/main" id="{5D70DFFF-D300-4F2B-BEC7-1805708807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8520" y="5890891"/>
            <a:ext cx="752762" cy="752762"/>
          </a:xfrm>
          <a:prstGeom prst="rect">
            <a:avLst/>
          </a:prstGeom>
        </p:spPr>
      </p:pic>
      <p:pic>
        <p:nvPicPr>
          <p:cNvPr id="49" name="Graphic 48" descr="Presentation with bar chart">
            <a:extLst>
              <a:ext uri="{FF2B5EF4-FFF2-40B4-BE49-F238E27FC236}">
                <a16:creationId xmlns:a16="http://schemas.microsoft.com/office/drawing/2014/main" id="{A2DEB0F9-8015-4FEA-BCFE-DEFA2B3F16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1178" y="4816855"/>
            <a:ext cx="752762" cy="752762"/>
          </a:xfrm>
          <a:prstGeom prst="rect">
            <a:avLst/>
          </a:prstGeom>
        </p:spPr>
      </p:pic>
      <p:sp>
        <p:nvSpPr>
          <p:cNvPr id="52" name="TextBox 51">
            <a:extLst>
              <a:ext uri="{FF2B5EF4-FFF2-40B4-BE49-F238E27FC236}">
                <a16:creationId xmlns:a16="http://schemas.microsoft.com/office/drawing/2014/main" id="{9A238456-A9CB-4B62-B776-77EFFF24F572}"/>
              </a:ext>
            </a:extLst>
          </p:cNvPr>
          <p:cNvSpPr txBox="1"/>
          <p:nvPr/>
        </p:nvSpPr>
        <p:spPr>
          <a:xfrm>
            <a:off x="106168" y="6375866"/>
            <a:ext cx="557878" cy="369332"/>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2637057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62470" y="2880507"/>
            <a:ext cx="6383588" cy="830997"/>
          </a:xfrm>
          <a:prstGeom prst="rect">
            <a:avLst/>
          </a:prstGeom>
          <a:noFill/>
        </p:spPr>
        <p:txBody>
          <a:bodyPr wrap="square" rtlCol="0" anchor="ctr">
            <a:spAutoFit/>
          </a:bodyPr>
          <a:lstStyle/>
          <a:p>
            <a:r>
              <a:rPr lang="en-US" altLang="ko-KR" sz="4800" dirty="0">
                <a:solidFill>
                  <a:schemeClr val="bg1"/>
                </a:solidFill>
                <a:cs typeface="Arial" pitchFamily="34" charset="0"/>
              </a:rPr>
              <a:t>Conclusions</a:t>
            </a:r>
            <a:endParaRPr lang="ko-KR" altLang="en-US" sz="4800" dirty="0">
              <a:solidFill>
                <a:schemeClr val="bg1"/>
              </a:solidFill>
              <a:cs typeface="Arial" pitchFamily="34" charset="0"/>
            </a:endParaRPr>
          </a:p>
        </p:txBody>
      </p:sp>
      <p:grpSp>
        <p:nvGrpSpPr>
          <p:cNvPr id="7" name="Group 6">
            <a:extLst>
              <a:ext uri="{FF2B5EF4-FFF2-40B4-BE49-F238E27FC236}">
                <a16:creationId xmlns:a16="http://schemas.microsoft.com/office/drawing/2014/main" id="{7A380AE6-32D9-47BE-920F-9E29276D3163}"/>
              </a:ext>
            </a:extLst>
          </p:cNvPr>
          <p:cNvGrpSpPr/>
          <p:nvPr/>
        </p:nvGrpSpPr>
        <p:grpSpPr>
          <a:xfrm>
            <a:off x="3187878" y="2687888"/>
            <a:ext cx="1539374" cy="1482224"/>
            <a:chOff x="3554663" y="2792663"/>
            <a:chExt cx="1539374" cy="1482224"/>
          </a:xfrm>
        </p:grpSpPr>
        <p:sp>
          <p:nvSpPr>
            <p:cNvPr id="2" name="Rectangle 1">
              <a:extLst>
                <a:ext uri="{FF2B5EF4-FFF2-40B4-BE49-F238E27FC236}">
                  <a16:creationId xmlns:a16="http://schemas.microsoft.com/office/drawing/2014/main" id="{3E747A1D-AA00-41CD-BD45-9775D5E85F8B}"/>
                </a:ext>
              </a:extLst>
            </p:cNvPr>
            <p:cNvSpPr/>
            <p:nvPr/>
          </p:nvSpPr>
          <p:spPr>
            <a:xfrm>
              <a:off x="3762375" y="2990850"/>
              <a:ext cx="1143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Half Frame 2">
              <a:extLst>
                <a:ext uri="{FF2B5EF4-FFF2-40B4-BE49-F238E27FC236}">
                  <a16:creationId xmlns:a16="http://schemas.microsoft.com/office/drawing/2014/main" id="{FFA0684A-8679-4C0F-AB80-DF2DD6A90EA2}"/>
                </a:ext>
              </a:extLst>
            </p:cNvPr>
            <p:cNvSpPr/>
            <p:nvPr/>
          </p:nvSpPr>
          <p:spPr>
            <a:xfrm>
              <a:off x="3554663" y="279266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Half Frame 5">
              <a:extLst>
                <a:ext uri="{FF2B5EF4-FFF2-40B4-BE49-F238E27FC236}">
                  <a16:creationId xmlns:a16="http://schemas.microsoft.com/office/drawing/2014/main" id="{D34A0230-EE78-4651-BF34-34C31F3EA041}"/>
                </a:ext>
              </a:extLst>
            </p:cNvPr>
            <p:cNvSpPr/>
            <p:nvPr/>
          </p:nvSpPr>
          <p:spPr>
            <a:xfrm rot="10800000">
              <a:off x="4457700" y="363855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8" name="Graphic 7" descr="Target">
            <a:extLst>
              <a:ext uri="{FF2B5EF4-FFF2-40B4-BE49-F238E27FC236}">
                <a16:creationId xmlns:a16="http://schemas.microsoft.com/office/drawing/2014/main" id="{DB5C0683-30AB-42B0-A431-18B68332E5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2775" y="2962130"/>
            <a:ext cx="914400" cy="914400"/>
          </a:xfrm>
          <a:prstGeom prst="rect">
            <a:avLst/>
          </a:prstGeom>
        </p:spPr>
      </p:pic>
    </p:spTree>
    <p:extLst>
      <p:ext uri="{BB962C8B-B14F-4D97-AF65-F5344CB8AC3E}">
        <p14:creationId xmlns:p14="http://schemas.microsoft.com/office/powerpoint/2010/main" val="33057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D14F6CF4-7930-47F7-B27D-242EB49491D1}"/>
              </a:ext>
            </a:extLst>
          </p:cNvPr>
          <p:cNvGrpSpPr/>
          <p:nvPr/>
        </p:nvGrpSpPr>
        <p:grpSpPr>
          <a:xfrm>
            <a:off x="7124868" y="1706294"/>
            <a:ext cx="1798978" cy="4812197"/>
            <a:chOff x="5306673" y="914400"/>
            <a:chExt cx="1798978" cy="4812197"/>
          </a:xfrm>
        </p:grpSpPr>
        <p:sp>
          <p:nvSpPr>
            <p:cNvPr id="4" name="Oval 21">
              <a:extLst>
                <a:ext uri="{FF2B5EF4-FFF2-40B4-BE49-F238E27FC236}">
                  <a16:creationId xmlns:a16="http://schemas.microsoft.com/office/drawing/2014/main" id="{E84D7F80-12B4-43EA-A142-9AA28DF4324F}"/>
                </a:ext>
              </a:extLst>
            </p:cNvPr>
            <p:cNvSpPr/>
            <p:nvPr/>
          </p:nvSpPr>
          <p:spPr>
            <a:xfrm>
              <a:off x="5674687" y="1692745"/>
              <a:ext cx="1059192" cy="1755774"/>
            </a:xfrm>
            <a:custGeom>
              <a:avLst/>
              <a:gdLst/>
              <a:ahLst/>
              <a:cxnLst/>
              <a:rect l="l" t="t" r="r" b="b"/>
              <a:pathLst>
                <a:path w="1368152" h="2298537">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6"/>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Oval 21">
              <a:extLst>
                <a:ext uri="{FF2B5EF4-FFF2-40B4-BE49-F238E27FC236}">
                  <a16:creationId xmlns:a16="http://schemas.microsoft.com/office/drawing/2014/main" id="{DAD33A40-AB58-47FD-BE48-F0907667BC30}"/>
                </a:ext>
              </a:extLst>
            </p:cNvPr>
            <p:cNvSpPr/>
            <p:nvPr/>
          </p:nvSpPr>
          <p:spPr>
            <a:xfrm rot="5400000">
              <a:off x="5497744" y="723329"/>
              <a:ext cx="1045064" cy="1427206"/>
            </a:xfrm>
            <a:custGeom>
              <a:avLst/>
              <a:gdLst>
                <a:gd name="connsiteX0" fmla="*/ 1449013 w 1449013"/>
                <a:gd name="connsiteY0" fmla="*/ 0 h 1952472"/>
                <a:gd name="connsiteX1" fmla="*/ 1449013 w 1449013"/>
                <a:gd name="connsiteY1" fmla="*/ 466741 h 1952472"/>
                <a:gd name="connsiteX2" fmla="*/ 1317741 w 1449013"/>
                <a:gd name="connsiteY2" fmla="*/ 433666 h 1952472"/>
                <a:gd name="connsiteX3" fmla="*/ 1031784 w 1449013"/>
                <a:gd name="connsiteY3" fmla="*/ 719630 h 1952472"/>
                <a:gd name="connsiteX4" fmla="*/ 1317741 w 1449013"/>
                <a:gd name="connsiteY4" fmla="*/ 1005593 h 1952472"/>
                <a:gd name="connsiteX5" fmla="*/ 1449013 w 1449013"/>
                <a:gd name="connsiteY5" fmla="*/ 972519 h 1952472"/>
                <a:gd name="connsiteX6" fmla="*/ 1449013 w 1449013"/>
                <a:gd name="connsiteY6" fmla="*/ 1444072 h 1952472"/>
                <a:gd name="connsiteX7" fmla="*/ 857954 w 1449013"/>
                <a:gd name="connsiteY7" fmla="*/ 1444072 h 1952472"/>
                <a:gd name="connsiteX8" fmla="*/ 857954 w 1449013"/>
                <a:gd name="connsiteY8" fmla="*/ 1542845 h 1952472"/>
                <a:gd name="connsiteX9" fmla="*/ 953273 w 1449013"/>
                <a:gd name="connsiteY9" fmla="*/ 1723701 h 1952472"/>
                <a:gd name="connsiteX10" fmla="*/ 724507 w 1449013"/>
                <a:gd name="connsiteY10" fmla="*/ 1952472 h 1952472"/>
                <a:gd name="connsiteX11" fmla="*/ 495741 w 1449013"/>
                <a:gd name="connsiteY11" fmla="*/ 1723701 h 1952472"/>
                <a:gd name="connsiteX12" fmla="*/ 591060 w 1449013"/>
                <a:gd name="connsiteY12" fmla="*/ 1542845 h 1952472"/>
                <a:gd name="connsiteX13" fmla="*/ 591060 w 1449013"/>
                <a:gd name="connsiteY13" fmla="*/ 1444072 h 1952472"/>
                <a:gd name="connsiteX14" fmla="*/ 0 w 1449013"/>
                <a:gd name="connsiteY14" fmla="*/ 1444072 h 1952472"/>
                <a:gd name="connsiteX15" fmla="*/ 0 w 1449013"/>
                <a:gd name="connsiteY15" fmla="*/ 967906 h 1952472"/>
                <a:gd name="connsiteX16" fmla="*/ 427338 w 1449013"/>
                <a:gd name="connsiteY16" fmla="*/ 719630 h 1952472"/>
                <a:gd name="connsiteX17" fmla="*/ 141381 w 1449013"/>
                <a:gd name="connsiteY17" fmla="*/ 433666 h 1952472"/>
                <a:gd name="connsiteX18" fmla="*/ 0 w 1449013"/>
                <a:gd name="connsiteY18" fmla="*/ 471352 h 1952472"/>
                <a:gd name="connsiteX19" fmla="*/ 0 w 1449013"/>
                <a:gd name="connsiteY19" fmla="*/ 0 h 1952472"/>
                <a:gd name="connsiteX20" fmla="*/ 1449013 w 1449013"/>
                <a:gd name="connsiteY20" fmla="*/ 0 h 1952472"/>
                <a:gd name="connsiteX0" fmla="*/ 1449013 w 1449013"/>
                <a:gd name="connsiteY0" fmla="*/ 0 h 1952472"/>
                <a:gd name="connsiteX1" fmla="*/ 1449013 w 1449013"/>
                <a:gd name="connsiteY1" fmla="*/ 466741 h 1952472"/>
                <a:gd name="connsiteX2" fmla="*/ 1317741 w 1449013"/>
                <a:gd name="connsiteY2" fmla="*/ 433666 h 1952472"/>
                <a:gd name="connsiteX3" fmla="*/ 1031784 w 1449013"/>
                <a:gd name="connsiteY3" fmla="*/ 719630 h 1952472"/>
                <a:gd name="connsiteX4" fmla="*/ 1317741 w 1449013"/>
                <a:gd name="connsiteY4" fmla="*/ 1005593 h 1952472"/>
                <a:gd name="connsiteX5" fmla="*/ 1449013 w 1449013"/>
                <a:gd name="connsiteY5" fmla="*/ 972519 h 1952472"/>
                <a:gd name="connsiteX6" fmla="*/ 1449013 w 1449013"/>
                <a:gd name="connsiteY6" fmla="*/ 1444072 h 1952472"/>
                <a:gd name="connsiteX7" fmla="*/ 857954 w 1449013"/>
                <a:gd name="connsiteY7" fmla="*/ 1444072 h 1952472"/>
                <a:gd name="connsiteX8" fmla="*/ 857954 w 1449013"/>
                <a:gd name="connsiteY8" fmla="*/ 1542845 h 1952472"/>
                <a:gd name="connsiteX9" fmla="*/ 953273 w 1449013"/>
                <a:gd name="connsiteY9" fmla="*/ 1723701 h 1952472"/>
                <a:gd name="connsiteX10" fmla="*/ 724507 w 1449013"/>
                <a:gd name="connsiteY10" fmla="*/ 1952472 h 1952472"/>
                <a:gd name="connsiteX11" fmla="*/ 495741 w 1449013"/>
                <a:gd name="connsiteY11" fmla="*/ 1723701 h 1952472"/>
                <a:gd name="connsiteX12" fmla="*/ 591060 w 1449013"/>
                <a:gd name="connsiteY12" fmla="*/ 1542845 h 1952472"/>
                <a:gd name="connsiteX13" fmla="*/ 591060 w 1449013"/>
                <a:gd name="connsiteY13" fmla="*/ 1444072 h 1952472"/>
                <a:gd name="connsiteX14" fmla="*/ 0 w 1449013"/>
                <a:gd name="connsiteY14" fmla="*/ 1444072 h 1952472"/>
                <a:gd name="connsiteX15" fmla="*/ 0 w 1449013"/>
                <a:gd name="connsiteY15" fmla="*/ 967906 h 1952472"/>
                <a:gd name="connsiteX16" fmla="*/ 141381 w 1449013"/>
                <a:gd name="connsiteY16" fmla="*/ 433666 h 1952472"/>
                <a:gd name="connsiteX17" fmla="*/ 0 w 1449013"/>
                <a:gd name="connsiteY17" fmla="*/ 471352 h 1952472"/>
                <a:gd name="connsiteX18" fmla="*/ 0 w 1449013"/>
                <a:gd name="connsiteY18" fmla="*/ 0 h 1952472"/>
                <a:gd name="connsiteX19" fmla="*/ 1449013 w 1449013"/>
                <a:gd name="connsiteY19" fmla="*/ 0 h 1952472"/>
                <a:gd name="connsiteX0" fmla="*/ 1449013 w 1449013"/>
                <a:gd name="connsiteY0" fmla="*/ 0 h 1952472"/>
                <a:gd name="connsiteX1" fmla="*/ 1449013 w 1449013"/>
                <a:gd name="connsiteY1" fmla="*/ 466741 h 1952472"/>
                <a:gd name="connsiteX2" fmla="*/ 1317741 w 1449013"/>
                <a:gd name="connsiteY2" fmla="*/ 433666 h 1952472"/>
                <a:gd name="connsiteX3" fmla="*/ 1031784 w 1449013"/>
                <a:gd name="connsiteY3" fmla="*/ 719630 h 1952472"/>
                <a:gd name="connsiteX4" fmla="*/ 1317741 w 1449013"/>
                <a:gd name="connsiteY4" fmla="*/ 1005593 h 1952472"/>
                <a:gd name="connsiteX5" fmla="*/ 1449013 w 1449013"/>
                <a:gd name="connsiteY5" fmla="*/ 972519 h 1952472"/>
                <a:gd name="connsiteX6" fmla="*/ 1449013 w 1449013"/>
                <a:gd name="connsiteY6" fmla="*/ 1444072 h 1952472"/>
                <a:gd name="connsiteX7" fmla="*/ 857954 w 1449013"/>
                <a:gd name="connsiteY7" fmla="*/ 1444072 h 1952472"/>
                <a:gd name="connsiteX8" fmla="*/ 857954 w 1449013"/>
                <a:gd name="connsiteY8" fmla="*/ 1542845 h 1952472"/>
                <a:gd name="connsiteX9" fmla="*/ 953273 w 1449013"/>
                <a:gd name="connsiteY9" fmla="*/ 1723701 h 1952472"/>
                <a:gd name="connsiteX10" fmla="*/ 724507 w 1449013"/>
                <a:gd name="connsiteY10" fmla="*/ 1952472 h 1952472"/>
                <a:gd name="connsiteX11" fmla="*/ 495741 w 1449013"/>
                <a:gd name="connsiteY11" fmla="*/ 1723701 h 1952472"/>
                <a:gd name="connsiteX12" fmla="*/ 591060 w 1449013"/>
                <a:gd name="connsiteY12" fmla="*/ 1542845 h 1952472"/>
                <a:gd name="connsiteX13" fmla="*/ 591060 w 1449013"/>
                <a:gd name="connsiteY13" fmla="*/ 1444072 h 1952472"/>
                <a:gd name="connsiteX14" fmla="*/ 0 w 1449013"/>
                <a:gd name="connsiteY14" fmla="*/ 1444072 h 1952472"/>
                <a:gd name="connsiteX15" fmla="*/ 0 w 1449013"/>
                <a:gd name="connsiteY15" fmla="*/ 967906 h 1952472"/>
                <a:gd name="connsiteX16" fmla="*/ 0 w 1449013"/>
                <a:gd name="connsiteY16" fmla="*/ 471352 h 1952472"/>
                <a:gd name="connsiteX17" fmla="*/ 0 w 1449013"/>
                <a:gd name="connsiteY17" fmla="*/ 0 h 1952472"/>
                <a:gd name="connsiteX18" fmla="*/ 1449013 w 1449013"/>
                <a:gd name="connsiteY18" fmla="*/ 0 h 1952472"/>
                <a:gd name="connsiteX0" fmla="*/ 1449013 w 1449013"/>
                <a:gd name="connsiteY0" fmla="*/ 0 h 1952472"/>
                <a:gd name="connsiteX1" fmla="*/ 1449013 w 1449013"/>
                <a:gd name="connsiteY1" fmla="*/ 466741 h 1952472"/>
                <a:gd name="connsiteX2" fmla="*/ 1317741 w 1449013"/>
                <a:gd name="connsiteY2" fmla="*/ 433666 h 1952472"/>
                <a:gd name="connsiteX3" fmla="*/ 1031784 w 1449013"/>
                <a:gd name="connsiteY3" fmla="*/ 719630 h 1952472"/>
                <a:gd name="connsiteX4" fmla="*/ 1317741 w 1449013"/>
                <a:gd name="connsiteY4" fmla="*/ 1005593 h 1952472"/>
                <a:gd name="connsiteX5" fmla="*/ 1449013 w 1449013"/>
                <a:gd name="connsiteY5" fmla="*/ 972519 h 1952472"/>
                <a:gd name="connsiteX6" fmla="*/ 1449013 w 1449013"/>
                <a:gd name="connsiteY6" fmla="*/ 1444072 h 1952472"/>
                <a:gd name="connsiteX7" fmla="*/ 857954 w 1449013"/>
                <a:gd name="connsiteY7" fmla="*/ 1444072 h 1952472"/>
                <a:gd name="connsiteX8" fmla="*/ 857954 w 1449013"/>
                <a:gd name="connsiteY8" fmla="*/ 1542845 h 1952472"/>
                <a:gd name="connsiteX9" fmla="*/ 953273 w 1449013"/>
                <a:gd name="connsiteY9" fmla="*/ 1723701 h 1952472"/>
                <a:gd name="connsiteX10" fmla="*/ 724507 w 1449013"/>
                <a:gd name="connsiteY10" fmla="*/ 1952472 h 1952472"/>
                <a:gd name="connsiteX11" fmla="*/ 495741 w 1449013"/>
                <a:gd name="connsiteY11" fmla="*/ 1723701 h 1952472"/>
                <a:gd name="connsiteX12" fmla="*/ 591060 w 1449013"/>
                <a:gd name="connsiteY12" fmla="*/ 1542845 h 1952472"/>
                <a:gd name="connsiteX13" fmla="*/ 591060 w 1449013"/>
                <a:gd name="connsiteY13" fmla="*/ 1444072 h 1952472"/>
                <a:gd name="connsiteX14" fmla="*/ 0 w 1449013"/>
                <a:gd name="connsiteY14" fmla="*/ 1444072 h 1952472"/>
                <a:gd name="connsiteX15" fmla="*/ 0 w 1449013"/>
                <a:gd name="connsiteY15" fmla="*/ 967906 h 1952472"/>
                <a:gd name="connsiteX16" fmla="*/ 0 w 1449013"/>
                <a:gd name="connsiteY16" fmla="*/ 0 h 1952472"/>
                <a:gd name="connsiteX17" fmla="*/ 1449013 w 1449013"/>
                <a:gd name="connsiteY17" fmla="*/ 0 h 1952472"/>
                <a:gd name="connsiteX0" fmla="*/ 1449013 w 1449013"/>
                <a:gd name="connsiteY0" fmla="*/ 0 h 1952472"/>
                <a:gd name="connsiteX1" fmla="*/ 1449013 w 1449013"/>
                <a:gd name="connsiteY1" fmla="*/ 466741 h 1952472"/>
                <a:gd name="connsiteX2" fmla="*/ 1317741 w 1449013"/>
                <a:gd name="connsiteY2" fmla="*/ 433666 h 1952472"/>
                <a:gd name="connsiteX3" fmla="*/ 1031784 w 1449013"/>
                <a:gd name="connsiteY3" fmla="*/ 719630 h 1952472"/>
                <a:gd name="connsiteX4" fmla="*/ 1317741 w 1449013"/>
                <a:gd name="connsiteY4" fmla="*/ 1005593 h 1952472"/>
                <a:gd name="connsiteX5" fmla="*/ 1449013 w 1449013"/>
                <a:gd name="connsiteY5" fmla="*/ 972519 h 1952472"/>
                <a:gd name="connsiteX6" fmla="*/ 1449013 w 1449013"/>
                <a:gd name="connsiteY6" fmla="*/ 1444072 h 1952472"/>
                <a:gd name="connsiteX7" fmla="*/ 857954 w 1449013"/>
                <a:gd name="connsiteY7" fmla="*/ 1444072 h 1952472"/>
                <a:gd name="connsiteX8" fmla="*/ 857954 w 1449013"/>
                <a:gd name="connsiteY8" fmla="*/ 1542845 h 1952472"/>
                <a:gd name="connsiteX9" fmla="*/ 953273 w 1449013"/>
                <a:gd name="connsiteY9" fmla="*/ 1723701 h 1952472"/>
                <a:gd name="connsiteX10" fmla="*/ 724507 w 1449013"/>
                <a:gd name="connsiteY10" fmla="*/ 1952472 h 1952472"/>
                <a:gd name="connsiteX11" fmla="*/ 495741 w 1449013"/>
                <a:gd name="connsiteY11" fmla="*/ 1723701 h 1952472"/>
                <a:gd name="connsiteX12" fmla="*/ 591060 w 1449013"/>
                <a:gd name="connsiteY12" fmla="*/ 1542845 h 1952472"/>
                <a:gd name="connsiteX13" fmla="*/ 591060 w 1449013"/>
                <a:gd name="connsiteY13" fmla="*/ 1444072 h 1952472"/>
                <a:gd name="connsiteX14" fmla="*/ 0 w 1449013"/>
                <a:gd name="connsiteY14" fmla="*/ 1444072 h 1952472"/>
                <a:gd name="connsiteX15" fmla="*/ 0 w 1449013"/>
                <a:gd name="connsiteY15" fmla="*/ 0 h 1952472"/>
                <a:gd name="connsiteX16" fmla="*/ 1449013 w 1449013"/>
                <a:gd name="connsiteY16" fmla="*/ 0 h 195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9013" h="1952472">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0"/>
                  </a:lnTo>
                  <a:lnTo>
                    <a:pt x="1449013" y="0"/>
                  </a:lnTo>
                  <a:close/>
                </a:path>
              </a:pathLst>
            </a:custGeom>
            <a:solidFill>
              <a:schemeClr val="accent1"/>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6" name="Oval 21">
              <a:extLst>
                <a:ext uri="{FF2B5EF4-FFF2-40B4-BE49-F238E27FC236}">
                  <a16:creationId xmlns:a16="http://schemas.microsoft.com/office/drawing/2014/main" id="{9ADD6D2C-B59C-433A-BF95-E40378A57438}"/>
                </a:ext>
              </a:extLst>
            </p:cNvPr>
            <p:cNvSpPr/>
            <p:nvPr/>
          </p:nvSpPr>
          <p:spPr>
            <a:xfrm>
              <a:off x="5667648" y="3970823"/>
              <a:ext cx="1059192" cy="1755774"/>
            </a:xfrm>
            <a:custGeom>
              <a:avLst/>
              <a:gdLst/>
              <a:ahLst/>
              <a:cxnLst/>
              <a:rect l="l" t="t" r="r" b="b"/>
              <a:pathLst>
                <a:path w="1368152" h="2298537">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2"/>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9" name="Oval 21">
              <a:extLst>
                <a:ext uri="{FF2B5EF4-FFF2-40B4-BE49-F238E27FC236}">
                  <a16:creationId xmlns:a16="http://schemas.microsoft.com/office/drawing/2014/main" id="{46174572-A78E-47D0-AFD4-FF645D157E8C}"/>
                </a:ext>
              </a:extLst>
            </p:cNvPr>
            <p:cNvSpPr/>
            <p:nvPr/>
          </p:nvSpPr>
          <p:spPr>
            <a:xfrm rot="16200000" flipH="1">
              <a:off x="5869533" y="2988497"/>
              <a:ext cx="1045064" cy="1427172"/>
            </a:xfrm>
            <a:custGeom>
              <a:avLst/>
              <a:gdLst/>
              <a:ahLst/>
              <a:cxnLst/>
              <a:rect l="l" t="t" r="r" b="b"/>
              <a:pathLst>
                <a:path w="1449013" h="1952424">
                  <a:moveTo>
                    <a:pt x="0" y="1444024"/>
                  </a:moveTo>
                  <a:lnTo>
                    <a:pt x="0" y="967858"/>
                  </a:lnTo>
                  <a:cubicBezTo>
                    <a:pt x="41554" y="991928"/>
                    <a:pt x="89878" y="1005545"/>
                    <a:pt x="141381" y="1005545"/>
                  </a:cubicBezTo>
                  <a:cubicBezTo>
                    <a:pt x="299311" y="1005545"/>
                    <a:pt x="427338" y="877515"/>
                    <a:pt x="427338" y="719582"/>
                  </a:cubicBezTo>
                  <a:cubicBezTo>
                    <a:pt x="427338" y="561649"/>
                    <a:pt x="299311" y="433619"/>
                    <a:pt x="141381" y="433619"/>
                  </a:cubicBezTo>
                  <a:cubicBezTo>
                    <a:pt x="89878" y="433619"/>
                    <a:pt x="41554" y="447235"/>
                    <a:pt x="0" y="471304"/>
                  </a:cubicBezTo>
                  <a:lnTo>
                    <a:pt x="0" y="0"/>
                  </a:lnTo>
                  <a:lnTo>
                    <a:pt x="1449013" y="0"/>
                  </a:lnTo>
                  <a:lnTo>
                    <a:pt x="1449013" y="466693"/>
                  </a:lnTo>
                  <a:cubicBezTo>
                    <a:pt x="1410107" y="445218"/>
                    <a:pt x="1365278" y="433619"/>
                    <a:pt x="1317742" y="433619"/>
                  </a:cubicBezTo>
                  <a:cubicBezTo>
                    <a:pt x="1159811" y="433619"/>
                    <a:pt x="1031784" y="561649"/>
                    <a:pt x="1031784" y="719582"/>
                  </a:cubicBezTo>
                  <a:cubicBezTo>
                    <a:pt x="1031784" y="877515"/>
                    <a:pt x="1159811" y="1005545"/>
                    <a:pt x="1317742" y="1005545"/>
                  </a:cubicBezTo>
                  <a:cubicBezTo>
                    <a:pt x="1365278" y="1005545"/>
                    <a:pt x="1410107" y="993945"/>
                    <a:pt x="1449013" y="972471"/>
                  </a:cubicBezTo>
                  <a:lnTo>
                    <a:pt x="1449013" y="1444024"/>
                  </a:lnTo>
                  <a:lnTo>
                    <a:pt x="857954" y="1444024"/>
                  </a:lnTo>
                  <a:lnTo>
                    <a:pt x="857954" y="1542797"/>
                  </a:lnTo>
                  <a:cubicBezTo>
                    <a:pt x="916718" y="1581228"/>
                    <a:pt x="953273" y="1648172"/>
                    <a:pt x="953273" y="1723653"/>
                  </a:cubicBezTo>
                  <a:cubicBezTo>
                    <a:pt x="953273" y="1850000"/>
                    <a:pt x="850851" y="1952424"/>
                    <a:pt x="724507" y="1952424"/>
                  </a:cubicBezTo>
                  <a:cubicBezTo>
                    <a:pt x="598162" y="1952424"/>
                    <a:pt x="495741" y="1850000"/>
                    <a:pt x="495741" y="1723653"/>
                  </a:cubicBezTo>
                  <a:cubicBezTo>
                    <a:pt x="495741" y="1648172"/>
                    <a:pt x="532295" y="1581228"/>
                    <a:pt x="591060" y="1542797"/>
                  </a:cubicBezTo>
                  <a:lnTo>
                    <a:pt x="591060" y="1444024"/>
                  </a:lnTo>
                  <a:close/>
                </a:path>
              </a:pathLst>
            </a:custGeom>
            <a:solidFill>
              <a:schemeClr val="accent4"/>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16" name="Rounded Rectangle 32">
            <a:extLst>
              <a:ext uri="{FF2B5EF4-FFF2-40B4-BE49-F238E27FC236}">
                <a16:creationId xmlns:a16="http://schemas.microsoft.com/office/drawing/2014/main" id="{63B4184E-8848-47E4-946B-F93362C99914}"/>
              </a:ext>
            </a:extLst>
          </p:cNvPr>
          <p:cNvSpPr/>
          <p:nvPr/>
        </p:nvSpPr>
        <p:spPr>
          <a:xfrm>
            <a:off x="7875453" y="1962336"/>
            <a:ext cx="293553" cy="293553"/>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Rounded Rectangle 5">
            <a:extLst>
              <a:ext uri="{FF2B5EF4-FFF2-40B4-BE49-F238E27FC236}">
                <a16:creationId xmlns:a16="http://schemas.microsoft.com/office/drawing/2014/main" id="{182408E9-ED82-4303-A770-A3F8B0990543}"/>
              </a:ext>
            </a:extLst>
          </p:cNvPr>
          <p:cNvSpPr/>
          <p:nvPr/>
        </p:nvSpPr>
        <p:spPr>
          <a:xfrm flipH="1">
            <a:off x="7858924" y="5479940"/>
            <a:ext cx="332250" cy="27408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ectangle 36">
            <a:extLst>
              <a:ext uri="{FF2B5EF4-FFF2-40B4-BE49-F238E27FC236}">
                <a16:creationId xmlns:a16="http://schemas.microsoft.com/office/drawing/2014/main" id="{0A0D5C96-4068-4766-A437-9A9D6A8B2221}"/>
              </a:ext>
            </a:extLst>
          </p:cNvPr>
          <p:cNvSpPr/>
          <p:nvPr/>
        </p:nvSpPr>
        <p:spPr>
          <a:xfrm>
            <a:off x="7869694" y="4374297"/>
            <a:ext cx="330289" cy="2760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자유형 151">
            <a:extLst>
              <a:ext uri="{FF2B5EF4-FFF2-40B4-BE49-F238E27FC236}">
                <a16:creationId xmlns:a16="http://schemas.microsoft.com/office/drawing/2014/main" id="{3639CF6B-2397-4333-B61C-3B1706896A40}"/>
              </a:ext>
            </a:extLst>
          </p:cNvPr>
          <p:cNvSpPr/>
          <p:nvPr/>
        </p:nvSpPr>
        <p:spPr>
          <a:xfrm>
            <a:off x="7858924" y="3195349"/>
            <a:ext cx="335820" cy="352466"/>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TextBox 20">
            <a:extLst>
              <a:ext uri="{FF2B5EF4-FFF2-40B4-BE49-F238E27FC236}">
                <a16:creationId xmlns:a16="http://schemas.microsoft.com/office/drawing/2014/main" id="{DE56D5ED-9411-4B56-B5CE-263EF4BC1B90}"/>
              </a:ext>
            </a:extLst>
          </p:cNvPr>
          <p:cNvSpPr txBox="1"/>
          <p:nvPr/>
        </p:nvSpPr>
        <p:spPr>
          <a:xfrm>
            <a:off x="5912404" y="1814271"/>
            <a:ext cx="960339" cy="830997"/>
          </a:xfrm>
          <a:prstGeom prst="rect">
            <a:avLst/>
          </a:prstGeom>
          <a:noFill/>
        </p:spPr>
        <p:txBody>
          <a:bodyPr wrap="square" rtlCol="0">
            <a:spAutoFit/>
          </a:bodyPr>
          <a:lstStyle/>
          <a:p>
            <a:pPr algn="ctr"/>
            <a:r>
              <a:rPr lang="en-US" altLang="ko-KR" sz="4800" b="1" dirty="0">
                <a:ln w="12700">
                  <a:solidFill>
                    <a:schemeClr val="bg1"/>
                  </a:solidFill>
                </a:ln>
                <a:solidFill>
                  <a:schemeClr val="accent1"/>
                </a:solidFill>
                <a:cs typeface="Arial" pitchFamily="34" charset="0"/>
              </a:rPr>
              <a:t>01</a:t>
            </a:r>
            <a:endParaRPr lang="ko-KR" altLang="en-US" sz="4800" b="1" dirty="0">
              <a:ln w="12700">
                <a:solidFill>
                  <a:schemeClr val="bg1"/>
                </a:solidFill>
              </a:ln>
              <a:solidFill>
                <a:schemeClr val="accent1"/>
              </a:solidFill>
              <a:cs typeface="Arial" pitchFamily="34" charset="0"/>
            </a:endParaRPr>
          </a:p>
        </p:txBody>
      </p:sp>
      <p:sp>
        <p:nvSpPr>
          <p:cNvPr id="22" name="TextBox 21">
            <a:extLst>
              <a:ext uri="{FF2B5EF4-FFF2-40B4-BE49-F238E27FC236}">
                <a16:creationId xmlns:a16="http://schemas.microsoft.com/office/drawing/2014/main" id="{16FA48AF-1C38-4A56-B293-69673FC21A8F}"/>
              </a:ext>
            </a:extLst>
          </p:cNvPr>
          <p:cNvSpPr txBox="1"/>
          <p:nvPr/>
        </p:nvSpPr>
        <p:spPr>
          <a:xfrm>
            <a:off x="5912406" y="2959959"/>
            <a:ext cx="960339" cy="830997"/>
          </a:xfrm>
          <a:prstGeom prst="rect">
            <a:avLst/>
          </a:prstGeom>
          <a:noFill/>
        </p:spPr>
        <p:txBody>
          <a:bodyPr wrap="square" rtlCol="0">
            <a:spAutoFit/>
          </a:bodyPr>
          <a:lstStyle/>
          <a:p>
            <a:pPr algn="ctr"/>
            <a:r>
              <a:rPr lang="en-US" altLang="ko-KR" sz="4800" b="1" dirty="0">
                <a:ln w="12700">
                  <a:solidFill>
                    <a:schemeClr val="bg1"/>
                  </a:solidFill>
                </a:ln>
                <a:solidFill>
                  <a:schemeClr val="accent6"/>
                </a:solidFill>
                <a:cs typeface="Arial" pitchFamily="34" charset="0"/>
              </a:rPr>
              <a:t>02</a:t>
            </a:r>
            <a:endParaRPr lang="ko-KR" altLang="en-US" sz="4800" b="1" dirty="0">
              <a:ln w="12700">
                <a:solidFill>
                  <a:schemeClr val="bg1"/>
                </a:solidFill>
              </a:ln>
              <a:solidFill>
                <a:schemeClr val="accent6"/>
              </a:solidFill>
              <a:cs typeface="Arial" pitchFamily="34" charset="0"/>
            </a:endParaRPr>
          </a:p>
        </p:txBody>
      </p:sp>
      <p:sp>
        <p:nvSpPr>
          <p:cNvPr id="23" name="TextBox 22">
            <a:extLst>
              <a:ext uri="{FF2B5EF4-FFF2-40B4-BE49-F238E27FC236}">
                <a16:creationId xmlns:a16="http://schemas.microsoft.com/office/drawing/2014/main" id="{36B2653C-5E87-472B-B7C5-204F9A001315}"/>
              </a:ext>
            </a:extLst>
          </p:cNvPr>
          <p:cNvSpPr txBox="1"/>
          <p:nvPr/>
        </p:nvSpPr>
        <p:spPr>
          <a:xfrm>
            <a:off x="5912405" y="4105647"/>
            <a:ext cx="960339" cy="830997"/>
          </a:xfrm>
          <a:prstGeom prst="rect">
            <a:avLst/>
          </a:prstGeom>
          <a:noFill/>
        </p:spPr>
        <p:txBody>
          <a:bodyPr wrap="square" rtlCol="0">
            <a:spAutoFit/>
          </a:bodyPr>
          <a:lstStyle/>
          <a:p>
            <a:pPr algn="ctr"/>
            <a:r>
              <a:rPr lang="en-US" altLang="ko-KR" sz="4800" b="1" dirty="0">
                <a:ln w="12700">
                  <a:solidFill>
                    <a:schemeClr val="bg1"/>
                  </a:solidFill>
                </a:ln>
                <a:solidFill>
                  <a:schemeClr val="accent4"/>
                </a:solidFill>
                <a:cs typeface="Arial" pitchFamily="34" charset="0"/>
              </a:rPr>
              <a:t>03</a:t>
            </a:r>
            <a:endParaRPr lang="ko-KR" altLang="en-US" sz="4800" b="1" dirty="0">
              <a:ln w="12700">
                <a:solidFill>
                  <a:schemeClr val="bg1"/>
                </a:solidFill>
              </a:ln>
              <a:solidFill>
                <a:schemeClr val="accent4"/>
              </a:solidFill>
              <a:cs typeface="Arial" pitchFamily="34" charset="0"/>
            </a:endParaRPr>
          </a:p>
        </p:txBody>
      </p:sp>
      <p:sp>
        <p:nvSpPr>
          <p:cNvPr id="24" name="TextBox 23">
            <a:extLst>
              <a:ext uri="{FF2B5EF4-FFF2-40B4-BE49-F238E27FC236}">
                <a16:creationId xmlns:a16="http://schemas.microsoft.com/office/drawing/2014/main" id="{3B498A94-4F27-4FBA-9C64-B0D584F24F19}"/>
              </a:ext>
            </a:extLst>
          </p:cNvPr>
          <p:cNvSpPr txBox="1"/>
          <p:nvPr/>
        </p:nvSpPr>
        <p:spPr>
          <a:xfrm>
            <a:off x="5912406" y="5251335"/>
            <a:ext cx="960339" cy="830997"/>
          </a:xfrm>
          <a:prstGeom prst="rect">
            <a:avLst/>
          </a:prstGeom>
          <a:noFill/>
        </p:spPr>
        <p:txBody>
          <a:bodyPr wrap="square" rtlCol="0">
            <a:spAutoFit/>
          </a:bodyPr>
          <a:lstStyle/>
          <a:p>
            <a:pPr algn="ctr"/>
            <a:r>
              <a:rPr lang="en-US" altLang="ko-KR" sz="4800" b="1" dirty="0">
                <a:ln w="12700">
                  <a:solidFill>
                    <a:schemeClr val="bg1"/>
                  </a:solidFill>
                </a:ln>
                <a:solidFill>
                  <a:schemeClr val="accent2"/>
                </a:solidFill>
                <a:cs typeface="Arial" pitchFamily="34" charset="0"/>
              </a:rPr>
              <a:t>04</a:t>
            </a:r>
            <a:endParaRPr lang="ko-KR" altLang="en-US" sz="4800" b="1" dirty="0">
              <a:ln w="12700">
                <a:solidFill>
                  <a:schemeClr val="bg1"/>
                </a:solidFill>
              </a:ln>
              <a:solidFill>
                <a:schemeClr val="accent2"/>
              </a:solidFill>
              <a:cs typeface="Arial" pitchFamily="34" charset="0"/>
            </a:endParaRPr>
          </a:p>
        </p:txBody>
      </p:sp>
      <p:grpSp>
        <p:nvGrpSpPr>
          <p:cNvPr id="26" name="Group 25">
            <a:extLst>
              <a:ext uri="{FF2B5EF4-FFF2-40B4-BE49-F238E27FC236}">
                <a16:creationId xmlns:a16="http://schemas.microsoft.com/office/drawing/2014/main" id="{483B1EEE-6245-4106-859C-6B8B99FAF10E}"/>
              </a:ext>
            </a:extLst>
          </p:cNvPr>
          <p:cNvGrpSpPr/>
          <p:nvPr/>
        </p:nvGrpSpPr>
        <p:grpSpPr>
          <a:xfrm>
            <a:off x="322118" y="2861269"/>
            <a:ext cx="5514088" cy="851509"/>
            <a:chOff x="-514849" y="3309079"/>
            <a:chExt cx="3378146" cy="851509"/>
          </a:xfrm>
        </p:grpSpPr>
        <p:sp>
          <p:nvSpPr>
            <p:cNvPr id="27" name="TextBox 26">
              <a:extLst>
                <a:ext uri="{FF2B5EF4-FFF2-40B4-BE49-F238E27FC236}">
                  <a16:creationId xmlns:a16="http://schemas.microsoft.com/office/drawing/2014/main" id="{7DD39CB3-B589-452B-9374-B0D42A7717BE}"/>
                </a:ext>
              </a:extLst>
            </p:cNvPr>
            <p:cNvSpPr txBox="1"/>
            <p:nvPr/>
          </p:nvSpPr>
          <p:spPr>
            <a:xfrm>
              <a:off x="-514849" y="3637368"/>
              <a:ext cx="3378146" cy="523220"/>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Tuner performance was very similar, with </a:t>
              </a:r>
            </a:p>
            <a:p>
              <a:pPr algn="r"/>
              <a:r>
                <a:rPr lang="en-US" altLang="ko-KR" sz="1400" dirty="0">
                  <a:ln w="0"/>
                  <a:solidFill>
                    <a:srgbClr val="4ADC6D"/>
                  </a:solidFill>
                  <a:effectLst>
                    <a:outerShdw blurRad="38100" dist="25400" dir="5400000" algn="ctr" rotWithShape="0">
                      <a:srgbClr val="6E747A">
                        <a:alpha val="43000"/>
                      </a:srgbClr>
                    </a:outerShdw>
                  </a:effectLst>
                  <a:cs typeface="Arial" pitchFamily="34" charset="0"/>
                </a:rPr>
                <a:t>RND</a:t>
              </a:r>
              <a:r>
                <a:rPr lang="en-US" altLang="ko-KR" sz="1400" dirty="0">
                  <a:solidFill>
                    <a:schemeClr val="tx1">
                      <a:lumMod val="75000"/>
                      <a:lumOff val="25000"/>
                    </a:schemeClr>
                  </a:solidFill>
                  <a:cs typeface="Arial" pitchFamily="34" charset="0"/>
                </a:rPr>
                <a:t> and </a:t>
              </a:r>
              <a:r>
                <a:rPr lang="en-US" altLang="ko-KR" sz="1400" dirty="0">
                  <a:ln w="0"/>
                  <a:solidFill>
                    <a:srgbClr val="F490E1"/>
                  </a:solidFill>
                  <a:effectLst>
                    <a:outerShdw blurRad="38100" dist="25400" dir="5400000" algn="ctr" rotWithShape="0">
                      <a:srgbClr val="6E747A">
                        <a:alpha val="43000"/>
                      </a:srgbClr>
                    </a:outerShdw>
                  </a:effectLst>
                  <a:cs typeface="Arial" pitchFamily="34" charset="0"/>
                </a:rPr>
                <a:t>NTBEA</a:t>
              </a:r>
              <a:r>
                <a:rPr lang="en-US" altLang="ko-KR" sz="1400" dirty="0">
                  <a:solidFill>
                    <a:schemeClr val="tx1">
                      <a:lumMod val="75000"/>
                      <a:lumOff val="25000"/>
                    </a:schemeClr>
                  </a:solidFill>
                  <a:cs typeface="Arial" pitchFamily="34" charset="0"/>
                </a:rPr>
                <a:t> standing out in a few cases</a:t>
              </a:r>
              <a:endParaRPr lang="ko-KR" altLang="en-US" sz="14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4F48F54A-D603-4CFA-8D0C-9D1FFC7FBEC0}"/>
                </a:ext>
              </a:extLst>
            </p:cNvPr>
            <p:cNvSpPr txBox="1"/>
            <p:nvPr/>
          </p:nvSpPr>
          <p:spPr>
            <a:xfrm>
              <a:off x="803640" y="3309079"/>
              <a:ext cx="2059657"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Tuner Performance</a:t>
              </a:r>
              <a:endParaRPr lang="ko-KR" altLang="en-US" sz="20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F1E63DBE-B43D-4441-88C6-2FBD8E4D7AC4}"/>
              </a:ext>
            </a:extLst>
          </p:cNvPr>
          <p:cNvGrpSpPr/>
          <p:nvPr/>
        </p:nvGrpSpPr>
        <p:grpSpPr>
          <a:xfrm>
            <a:off x="238991" y="5163225"/>
            <a:ext cx="5597215" cy="840929"/>
            <a:chOff x="-565776" y="3319659"/>
            <a:chExt cx="3429073" cy="840929"/>
          </a:xfrm>
        </p:grpSpPr>
        <p:sp>
          <p:nvSpPr>
            <p:cNvPr id="30" name="TextBox 29">
              <a:extLst>
                <a:ext uri="{FF2B5EF4-FFF2-40B4-BE49-F238E27FC236}">
                  <a16:creationId xmlns:a16="http://schemas.microsoft.com/office/drawing/2014/main" id="{9A3F0268-1179-4A76-899A-F0588198849A}"/>
                </a:ext>
              </a:extLst>
            </p:cNvPr>
            <p:cNvSpPr txBox="1"/>
            <p:nvPr/>
          </p:nvSpPr>
          <p:spPr>
            <a:xfrm>
              <a:off x="-565776" y="3637368"/>
              <a:ext cx="3429073" cy="523220"/>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New win rates in very difficult problems such as </a:t>
              </a:r>
              <a:r>
                <a:rPr lang="en-US" altLang="ko-KR" sz="1400" i="1" dirty="0">
                  <a:solidFill>
                    <a:schemeClr val="tx1">
                      <a:lumMod val="75000"/>
                      <a:lumOff val="25000"/>
                    </a:schemeClr>
                  </a:solidFill>
                  <a:cs typeface="Arial" pitchFamily="34" charset="0"/>
                </a:rPr>
                <a:t>Dig Dug</a:t>
              </a:r>
              <a:r>
                <a:rPr lang="en-US" altLang="ko-KR" sz="1400" dirty="0">
                  <a:solidFill>
                    <a:schemeClr val="tx1">
                      <a:lumMod val="75000"/>
                      <a:lumOff val="25000"/>
                    </a:schemeClr>
                  </a:solidFill>
                  <a:cs typeface="Arial" pitchFamily="34" charset="0"/>
                </a:rPr>
                <a:t> and </a:t>
              </a:r>
              <a:r>
                <a:rPr lang="en-US" altLang="ko-KR" sz="1400" i="1" dirty="0">
                  <a:solidFill>
                    <a:schemeClr val="tx1">
                      <a:lumMod val="75000"/>
                      <a:lumOff val="25000"/>
                    </a:schemeClr>
                  </a:solidFill>
                  <a:cs typeface="Arial" pitchFamily="34" charset="0"/>
                </a:rPr>
                <a:t>Lemmings</a:t>
              </a:r>
              <a:endParaRPr lang="ko-KR" altLang="en-US" sz="1400" i="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BE443A43-EFA4-4102-9BFE-5FD299BDBC10}"/>
                </a:ext>
              </a:extLst>
            </p:cNvPr>
            <p:cNvSpPr txBox="1"/>
            <p:nvPr/>
          </p:nvSpPr>
          <p:spPr>
            <a:xfrm>
              <a:off x="803640" y="3319659"/>
              <a:ext cx="2059657"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Difficult Problems</a:t>
              </a:r>
              <a:endParaRPr lang="ko-KR" altLang="en-US" sz="2000" b="1"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CAD84C4A-97F9-4EF6-9B21-F8D5D12BA31A}"/>
              </a:ext>
            </a:extLst>
          </p:cNvPr>
          <p:cNvGrpSpPr/>
          <p:nvPr/>
        </p:nvGrpSpPr>
        <p:grpSpPr>
          <a:xfrm>
            <a:off x="322117" y="1723104"/>
            <a:ext cx="5590287" cy="843986"/>
            <a:chOff x="-561531" y="3316602"/>
            <a:chExt cx="3424828" cy="843986"/>
          </a:xfrm>
        </p:grpSpPr>
        <p:sp>
          <p:nvSpPr>
            <p:cNvPr id="33" name="TextBox 32">
              <a:extLst>
                <a:ext uri="{FF2B5EF4-FFF2-40B4-BE49-F238E27FC236}">
                  <a16:creationId xmlns:a16="http://schemas.microsoft.com/office/drawing/2014/main" id="{DF03947A-F1F9-4321-81E7-D66CF636BCC7}"/>
                </a:ext>
              </a:extLst>
            </p:cNvPr>
            <p:cNvSpPr txBox="1"/>
            <p:nvPr/>
          </p:nvSpPr>
          <p:spPr>
            <a:xfrm>
              <a:off x="-561531" y="3637368"/>
              <a:ext cx="3424828" cy="523220"/>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Win rates comparable to the RHEA state of the art, </a:t>
              </a:r>
            </a:p>
            <a:p>
              <a:pPr algn="r"/>
              <a:r>
                <a:rPr lang="en-US" altLang="ko-KR" sz="1400" dirty="0">
                  <a:solidFill>
                    <a:schemeClr val="tx1">
                      <a:lumMod val="75000"/>
                      <a:lumOff val="25000"/>
                    </a:schemeClr>
                  </a:solidFill>
                  <a:cs typeface="Arial" pitchFamily="34" charset="0"/>
                </a:rPr>
                <a:t>surpassing it in several games.</a:t>
              </a:r>
              <a:endParaRPr lang="ko-KR" altLang="en-US" sz="14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39E0F12-325D-4CB7-8F43-A7BC37062239}"/>
                </a:ext>
              </a:extLst>
            </p:cNvPr>
            <p:cNvSpPr txBox="1"/>
            <p:nvPr/>
          </p:nvSpPr>
          <p:spPr>
            <a:xfrm>
              <a:off x="803640" y="3316602"/>
              <a:ext cx="2059657" cy="400110"/>
            </a:xfrm>
            <a:prstGeom prst="rect">
              <a:avLst/>
            </a:prstGeom>
            <a:noFill/>
          </p:spPr>
          <p:txBody>
            <a:bodyPr wrap="square" rtlCol="0">
              <a:spAutoFit/>
            </a:bodyPr>
            <a:lstStyle/>
            <a:p>
              <a:pPr algn="r"/>
              <a:r>
                <a:rPr lang="en-US" altLang="ko-KR" sz="2000" b="1" dirty="0">
                  <a:solidFill>
                    <a:schemeClr val="accent1"/>
                  </a:solidFill>
                  <a:cs typeface="Arial" pitchFamily="34" charset="0"/>
                </a:rPr>
                <a:t>Tuned Agent Performance</a:t>
              </a:r>
              <a:endParaRPr lang="ko-KR" altLang="en-US" sz="2000" b="1" dirty="0">
                <a:solidFill>
                  <a:schemeClr val="accent1"/>
                </a:solidFill>
                <a:cs typeface="Arial" pitchFamily="34" charset="0"/>
              </a:endParaRPr>
            </a:p>
          </p:txBody>
        </p:sp>
      </p:grpSp>
      <p:grpSp>
        <p:nvGrpSpPr>
          <p:cNvPr id="35" name="Group 34">
            <a:extLst>
              <a:ext uri="{FF2B5EF4-FFF2-40B4-BE49-F238E27FC236}">
                <a16:creationId xmlns:a16="http://schemas.microsoft.com/office/drawing/2014/main" id="{194013B8-DE67-48D7-BC55-5B9D740FD563}"/>
              </a:ext>
            </a:extLst>
          </p:cNvPr>
          <p:cNvGrpSpPr/>
          <p:nvPr/>
        </p:nvGrpSpPr>
        <p:grpSpPr>
          <a:xfrm>
            <a:off x="644237" y="3960365"/>
            <a:ext cx="5191969" cy="1086376"/>
            <a:chOff x="-317506" y="3289656"/>
            <a:chExt cx="3180803" cy="1086376"/>
          </a:xfrm>
        </p:grpSpPr>
        <p:sp>
          <p:nvSpPr>
            <p:cNvPr id="36" name="TextBox 35">
              <a:extLst>
                <a:ext uri="{FF2B5EF4-FFF2-40B4-BE49-F238E27FC236}">
                  <a16:creationId xmlns:a16="http://schemas.microsoft.com/office/drawing/2014/main" id="{A9C8C803-B072-4AD1-A906-336E765A88F2}"/>
                </a:ext>
              </a:extLst>
            </p:cNvPr>
            <p:cNvSpPr txBox="1"/>
            <p:nvPr/>
          </p:nvSpPr>
          <p:spPr>
            <a:xfrm>
              <a:off x="-317506" y="3637368"/>
              <a:ext cx="3180803" cy="738664"/>
            </a:xfrm>
            <a:prstGeom prst="rect">
              <a:avLst/>
            </a:prstGeom>
            <a:noFill/>
          </p:spPr>
          <p:txBody>
            <a:bodyPr wrap="square" rtlCol="0">
              <a:spAutoFit/>
            </a:bodyPr>
            <a:lstStyle/>
            <a:p>
              <a:pPr algn="r"/>
              <a:r>
                <a:rPr lang="en-US" altLang="ko-KR" sz="1400" b="1" dirty="0">
                  <a:cs typeface="Arial" pitchFamily="34" charset="0"/>
                </a:rPr>
                <a:t>Best in combination: </a:t>
              </a:r>
              <a:r>
                <a:rPr lang="en-US" altLang="ko-KR" sz="1400" dirty="0" err="1">
                  <a:ln w="0"/>
                  <a:cs typeface="Arial" pitchFamily="34" charset="0"/>
                </a:rPr>
                <a:t>softmax</a:t>
              </a:r>
              <a:r>
                <a:rPr lang="en-US" altLang="ko-KR" sz="1400" dirty="0">
                  <a:ln w="0"/>
                  <a:cs typeface="Arial" pitchFamily="34" charset="0"/>
                </a:rPr>
                <a:t> mutation </a:t>
              </a:r>
              <a:r>
                <a:rPr lang="en-US" altLang="ko-KR" sz="1400" dirty="0">
                  <a:cs typeface="Arial" pitchFamily="34" charset="0"/>
                </a:rPr>
                <a:t>+ </a:t>
              </a:r>
              <a:r>
                <a:rPr lang="en-US" altLang="ko-KR" sz="1400" dirty="0">
                  <a:ln w="0"/>
                  <a:cs typeface="Arial" pitchFamily="34" charset="0"/>
                </a:rPr>
                <a:t>mutation transducer</a:t>
              </a:r>
              <a:endParaRPr lang="en-US" altLang="ko-KR" sz="1400" dirty="0">
                <a:cs typeface="Arial" pitchFamily="34" charset="0"/>
              </a:endParaRPr>
            </a:p>
            <a:p>
              <a:pPr algn="r"/>
              <a:r>
                <a:rPr lang="en-US" altLang="ko-KR" sz="1400" b="1" dirty="0">
                  <a:cs typeface="Arial" pitchFamily="34" charset="0"/>
                </a:rPr>
                <a:t>Best: </a:t>
              </a:r>
              <a:r>
                <a:rPr lang="en-US" altLang="ko-KR" sz="1400" dirty="0">
                  <a:ln w="0"/>
                  <a:cs typeface="Arial" pitchFamily="34" charset="0"/>
                </a:rPr>
                <a:t>1-bit mutation</a:t>
              </a:r>
              <a:r>
                <a:rPr lang="en-US" altLang="ko-KR" sz="1400" dirty="0">
                  <a:cs typeface="Arial" pitchFamily="34" charset="0"/>
                </a:rPr>
                <a:t>; </a:t>
              </a:r>
              <a:r>
                <a:rPr lang="en-US" altLang="ko-KR" sz="1400" dirty="0">
                  <a:ln w="0"/>
                  <a:cs typeface="Arial" pitchFamily="34" charset="0"/>
                </a:rPr>
                <a:t>mutation only </a:t>
              </a:r>
              <a:r>
                <a:rPr lang="en-US" altLang="ko-KR" sz="1400" dirty="0">
                  <a:cs typeface="Arial" pitchFamily="34" charset="0"/>
                </a:rPr>
                <a:t>(genetic operator); </a:t>
              </a:r>
            </a:p>
            <a:p>
              <a:pPr algn="r"/>
              <a:r>
                <a:rPr lang="en-US" altLang="ko-KR" sz="1400" dirty="0">
                  <a:ln w="0"/>
                  <a:cs typeface="Arial" pitchFamily="34" charset="0"/>
                </a:rPr>
                <a:t>mutation transducer</a:t>
              </a:r>
              <a:endParaRPr lang="ko-KR" altLang="en-US" sz="1400" dirty="0">
                <a:ln w="0"/>
                <a:cs typeface="Arial" pitchFamily="34" charset="0"/>
              </a:endParaRPr>
            </a:p>
          </p:txBody>
        </p:sp>
        <p:sp>
          <p:nvSpPr>
            <p:cNvPr id="37" name="TextBox 36">
              <a:extLst>
                <a:ext uri="{FF2B5EF4-FFF2-40B4-BE49-F238E27FC236}">
                  <a16:creationId xmlns:a16="http://schemas.microsoft.com/office/drawing/2014/main" id="{E36F2D94-1329-4531-B7C3-D3E0B1380F37}"/>
                </a:ext>
              </a:extLst>
            </p:cNvPr>
            <p:cNvSpPr txBox="1"/>
            <p:nvPr/>
          </p:nvSpPr>
          <p:spPr>
            <a:xfrm>
              <a:off x="803640" y="3289656"/>
              <a:ext cx="2059657" cy="400110"/>
            </a:xfrm>
            <a:prstGeom prst="rect">
              <a:avLst/>
            </a:prstGeom>
            <a:noFill/>
          </p:spPr>
          <p:txBody>
            <a:bodyPr wrap="square" rtlCol="0">
              <a:spAutoFit/>
            </a:bodyPr>
            <a:lstStyle/>
            <a:p>
              <a:pPr algn="r"/>
              <a:r>
                <a:rPr lang="en-US" altLang="ko-KR" sz="2000" b="1" dirty="0">
                  <a:solidFill>
                    <a:schemeClr val="accent4"/>
                  </a:solidFill>
                  <a:cs typeface="Arial" pitchFamily="34" charset="0"/>
                </a:rPr>
                <a:t>Parameter Highlights</a:t>
              </a:r>
              <a:endParaRPr lang="ko-KR" altLang="en-US" sz="2000" b="1" dirty="0">
                <a:solidFill>
                  <a:schemeClr val="accent4"/>
                </a:solidFill>
                <a:cs typeface="Arial" pitchFamily="34" charset="0"/>
              </a:endParaRPr>
            </a:p>
          </p:txBody>
        </p:sp>
      </p:grpSp>
      <p:sp>
        <p:nvSpPr>
          <p:cNvPr id="7" name="Rectangle 6">
            <a:extLst>
              <a:ext uri="{FF2B5EF4-FFF2-40B4-BE49-F238E27FC236}">
                <a16:creationId xmlns:a16="http://schemas.microsoft.com/office/drawing/2014/main" id="{7CE00CB6-118B-4774-9B78-DB234F43505E}"/>
              </a:ext>
            </a:extLst>
          </p:cNvPr>
          <p:cNvSpPr/>
          <p:nvPr/>
        </p:nvSpPr>
        <p:spPr>
          <a:xfrm>
            <a:off x="3313828" y="275367"/>
            <a:ext cx="5564344" cy="830997"/>
          </a:xfrm>
          <a:prstGeom prst="rect">
            <a:avLst/>
          </a:prstGeom>
        </p:spPr>
        <p:txBody>
          <a:bodyPr wrap="none">
            <a:spAutoFit/>
          </a:bodyPr>
          <a:lstStyle/>
          <a:p>
            <a:r>
              <a:rPr lang="en-US" sz="4800" dirty="0"/>
              <a:t>Interesting Findings</a:t>
            </a:r>
          </a:p>
        </p:txBody>
      </p:sp>
      <p:sp>
        <p:nvSpPr>
          <p:cNvPr id="38" name="TextBox 37">
            <a:extLst>
              <a:ext uri="{FF2B5EF4-FFF2-40B4-BE49-F238E27FC236}">
                <a16:creationId xmlns:a16="http://schemas.microsoft.com/office/drawing/2014/main" id="{A2E39728-BE44-401D-BB8D-41AEFDAC660F}"/>
              </a:ext>
            </a:extLst>
          </p:cNvPr>
          <p:cNvSpPr txBox="1"/>
          <p:nvPr/>
        </p:nvSpPr>
        <p:spPr>
          <a:xfrm>
            <a:off x="106168" y="6375866"/>
            <a:ext cx="557878" cy="369332"/>
          </a:xfrm>
          <a:prstGeom prst="rect">
            <a:avLst/>
          </a:prstGeom>
          <a:noFill/>
        </p:spPr>
        <p:txBody>
          <a:bodyPr wrap="square" rtlCol="0">
            <a:spAutoFit/>
          </a:bodyPr>
          <a:lstStyle/>
          <a:p>
            <a:r>
              <a:rPr lang="en-GB" dirty="0"/>
              <a:t>31</a:t>
            </a:r>
          </a:p>
        </p:txBody>
      </p:sp>
    </p:spTree>
    <p:extLst>
      <p:ext uri="{BB962C8B-B14F-4D97-AF65-F5344CB8AC3E}">
        <p14:creationId xmlns:p14="http://schemas.microsoft.com/office/powerpoint/2010/main" val="3099016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en-US" dirty="0"/>
              <a:t>Future Work</a:t>
            </a:r>
          </a:p>
        </p:txBody>
      </p:sp>
      <p:sp>
        <p:nvSpPr>
          <p:cNvPr id="3" name="Rectangle 2">
            <a:extLst>
              <a:ext uri="{FF2B5EF4-FFF2-40B4-BE49-F238E27FC236}">
                <a16:creationId xmlns:a16="http://schemas.microsoft.com/office/drawing/2014/main" id="{5589EB03-6B4D-4C16-942D-7987CD74AF1E}"/>
              </a:ext>
            </a:extLst>
          </p:cNvPr>
          <p:cNvSpPr/>
          <p:nvPr/>
        </p:nvSpPr>
        <p:spPr>
          <a:xfrm>
            <a:off x="0" y="4904709"/>
            <a:ext cx="12192000" cy="1953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11" name="Group 10">
            <a:extLst>
              <a:ext uri="{FF2B5EF4-FFF2-40B4-BE49-F238E27FC236}">
                <a16:creationId xmlns:a16="http://schemas.microsoft.com/office/drawing/2014/main" id="{8B61D3E9-BD43-484C-B230-439D6263722E}"/>
              </a:ext>
            </a:extLst>
          </p:cNvPr>
          <p:cNvGrpSpPr/>
          <p:nvPr/>
        </p:nvGrpSpPr>
        <p:grpSpPr>
          <a:xfrm>
            <a:off x="887590" y="1953291"/>
            <a:ext cx="3354966" cy="1050457"/>
            <a:chOff x="428809" y="3268069"/>
            <a:chExt cx="2647647" cy="1050457"/>
          </a:xfrm>
        </p:grpSpPr>
        <p:sp>
          <p:nvSpPr>
            <p:cNvPr id="12" name="TextBox 11">
              <a:extLst>
                <a:ext uri="{FF2B5EF4-FFF2-40B4-BE49-F238E27FC236}">
                  <a16:creationId xmlns:a16="http://schemas.microsoft.com/office/drawing/2014/main" id="{B90EEB06-8319-46B9-82A6-2EE813269C36}"/>
                </a:ext>
              </a:extLst>
            </p:cNvPr>
            <p:cNvSpPr txBox="1"/>
            <p:nvPr/>
          </p:nvSpPr>
          <p:spPr>
            <a:xfrm>
              <a:off x="428809" y="3579862"/>
              <a:ext cx="2647647" cy="738664"/>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Strengths &amp; weaknesses of tuners, better initialization, different options (e.g. Bayesian </a:t>
              </a:r>
              <a:r>
                <a:rPr lang="en-US" altLang="ko-KR" sz="1400" dirty="0" err="1">
                  <a:solidFill>
                    <a:schemeClr val="tx1">
                      <a:lumMod val="75000"/>
                      <a:lumOff val="25000"/>
                    </a:schemeClr>
                  </a:solidFill>
                  <a:cs typeface="Arial" pitchFamily="34" charset="0"/>
                </a:rPr>
                <a:t>Optimisation</a:t>
              </a:r>
              <a:r>
                <a:rPr lang="en-US" altLang="ko-KR" sz="1400" dirty="0">
                  <a:solidFill>
                    <a:schemeClr val="tx1">
                      <a:lumMod val="75000"/>
                      <a:lumOff val="25000"/>
                    </a:schemeClr>
                  </a:solidFill>
                  <a:cs typeface="Arial" pitchFamily="34" charset="0"/>
                </a:rPr>
                <a:t>) + statistics</a:t>
              </a:r>
              <a:endParaRPr lang="ko-KR" altLang="en-US" sz="14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A8D3433-FAE8-4594-83D1-733A03698D28}"/>
                </a:ext>
              </a:extLst>
            </p:cNvPr>
            <p:cNvSpPr txBox="1"/>
            <p:nvPr/>
          </p:nvSpPr>
          <p:spPr>
            <a:xfrm>
              <a:off x="803638" y="3268069"/>
              <a:ext cx="2272817"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Tuners</a:t>
              </a:r>
              <a:endParaRPr lang="ko-KR" altLang="en-US" sz="20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1D433EDC-2019-40B4-AB61-34ABFBC52D9E}"/>
              </a:ext>
            </a:extLst>
          </p:cNvPr>
          <p:cNvGrpSpPr/>
          <p:nvPr/>
        </p:nvGrpSpPr>
        <p:grpSpPr>
          <a:xfrm>
            <a:off x="7626234" y="2447427"/>
            <a:ext cx="3164031" cy="1070953"/>
            <a:chOff x="579488" y="3247573"/>
            <a:chExt cx="2496991" cy="1070953"/>
          </a:xfrm>
        </p:grpSpPr>
        <p:sp>
          <p:nvSpPr>
            <p:cNvPr id="17" name="TextBox 16">
              <a:extLst>
                <a:ext uri="{FF2B5EF4-FFF2-40B4-BE49-F238E27FC236}">
                  <a16:creationId xmlns:a16="http://schemas.microsoft.com/office/drawing/2014/main" id="{BF869A2B-3C0F-4B06-8939-431CE024AFF9}"/>
                </a:ext>
              </a:extLst>
            </p:cNvPr>
            <p:cNvSpPr txBox="1"/>
            <p:nvPr/>
          </p:nvSpPr>
          <p:spPr>
            <a:xfrm>
              <a:off x="579489" y="3579862"/>
              <a:ext cx="2496990" cy="738664"/>
            </a:xfrm>
            <a:prstGeom prst="rect">
              <a:avLst/>
            </a:prstGeom>
            <a:noFill/>
          </p:spPr>
          <p:txBody>
            <a:bodyPr wrap="square" rtlCol="0">
              <a:spAutoFit/>
            </a:bodyPr>
            <a:lstStyle/>
            <a:p>
              <a:r>
                <a:rPr lang="en-US" altLang="ko-KR" sz="1400" i="1" dirty="0">
                  <a:solidFill>
                    <a:schemeClr val="tx1">
                      <a:lumMod val="75000"/>
                      <a:lumOff val="25000"/>
                    </a:schemeClr>
                  </a:solidFill>
                  <a:cs typeface="Arial" pitchFamily="34" charset="0"/>
                </a:rPr>
                <a:t>Fitness functions</a:t>
              </a:r>
              <a:r>
                <a:rPr lang="en-US" altLang="ko-KR" sz="1400" dirty="0">
                  <a:solidFill>
                    <a:schemeClr val="tx1">
                      <a:lumMod val="75000"/>
                      <a:lumOff val="25000"/>
                    </a:schemeClr>
                  </a:solidFill>
                  <a:cs typeface="Arial" pitchFamily="34" charset="0"/>
                </a:rPr>
                <a:t>: flat best individual, average population fitness etc.</a:t>
              </a:r>
            </a:p>
            <a:p>
              <a:r>
                <a:rPr lang="en-US" altLang="ko-KR" sz="1400" i="1" dirty="0">
                  <a:solidFill>
                    <a:schemeClr val="tx1">
                      <a:lumMod val="75000"/>
                      <a:lumOff val="25000"/>
                    </a:schemeClr>
                  </a:solidFill>
                  <a:cs typeface="Arial" pitchFamily="34" charset="0"/>
                </a:rPr>
                <a:t>Parameter space</a:t>
              </a:r>
              <a:r>
                <a:rPr lang="en-US" altLang="ko-KR" sz="1400" dirty="0">
                  <a:solidFill>
                    <a:schemeClr val="tx1">
                      <a:lumMod val="75000"/>
                      <a:lumOff val="25000"/>
                    </a:schemeClr>
                  </a:solidFill>
                  <a:cs typeface="Arial" pitchFamily="34" charset="0"/>
                </a:rPr>
                <a:t>: much larger</a:t>
              </a:r>
              <a:endParaRPr lang="ko-KR" altLang="en-US" sz="14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56825043-39B8-4D45-AE8A-BBC3C96EDD4B}"/>
                </a:ext>
              </a:extLst>
            </p:cNvPr>
            <p:cNvSpPr txBox="1"/>
            <p:nvPr/>
          </p:nvSpPr>
          <p:spPr>
            <a:xfrm>
              <a:off x="579488" y="3247573"/>
              <a:ext cx="2496990" cy="400110"/>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RHEA </a:t>
              </a:r>
              <a:r>
                <a:rPr lang="en-US" altLang="ko-KR" sz="2000" b="1" dirty="0" err="1">
                  <a:solidFill>
                    <a:schemeClr val="tx1">
                      <a:lumMod val="75000"/>
                      <a:lumOff val="25000"/>
                    </a:schemeClr>
                  </a:solidFill>
                  <a:cs typeface="Arial" pitchFamily="34" charset="0"/>
                </a:rPr>
                <a:t>Optimisation</a:t>
              </a:r>
              <a:endParaRPr lang="ko-KR" altLang="en-US" sz="20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898D5147-251B-4AF9-A1A2-60A1B4DAE17D}"/>
              </a:ext>
            </a:extLst>
          </p:cNvPr>
          <p:cNvGrpSpPr/>
          <p:nvPr/>
        </p:nvGrpSpPr>
        <p:grpSpPr>
          <a:xfrm>
            <a:off x="1042033" y="3552094"/>
            <a:ext cx="3331661" cy="616427"/>
            <a:chOff x="667942" y="3271212"/>
            <a:chExt cx="2387218" cy="616427"/>
          </a:xfrm>
        </p:grpSpPr>
        <p:sp>
          <p:nvSpPr>
            <p:cNvPr id="22" name="TextBox 21">
              <a:extLst>
                <a:ext uri="{FF2B5EF4-FFF2-40B4-BE49-F238E27FC236}">
                  <a16:creationId xmlns:a16="http://schemas.microsoft.com/office/drawing/2014/main" id="{CCD4754E-3082-4351-83E7-BD168BF0F51D}"/>
                </a:ext>
              </a:extLst>
            </p:cNvPr>
            <p:cNvSpPr txBox="1"/>
            <p:nvPr/>
          </p:nvSpPr>
          <p:spPr>
            <a:xfrm>
              <a:off x="803639" y="3579862"/>
              <a:ext cx="2251521"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Tune the tuner, or the choice of tuner</a:t>
              </a:r>
              <a:endParaRPr lang="ko-KR" altLang="en-US" sz="14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1B37A1A-FD9F-47A2-AB03-5ABBA2270B37}"/>
                </a:ext>
              </a:extLst>
            </p:cNvPr>
            <p:cNvSpPr txBox="1"/>
            <p:nvPr/>
          </p:nvSpPr>
          <p:spPr>
            <a:xfrm>
              <a:off x="667942" y="3271212"/>
              <a:ext cx="2358783" cy="400110"/>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Hierarchical </a:t>
              </a:r>
              <a:r>
                <a:rPr lang="en-US" altLang="ko-KR" sz="2000" b="1" dirty="0" err="1">
                  <a:solidFill>
                    <a:schemeClr val="tx1">
                      <a:lumMod val="75000"/>
                      <a:lumOff val="25000"/>
                    </a:schemeClr>
                  </a:solidFill>
                  <a:cs typeface="Arial" pitchFamily="34" charset="0"/>
                </a:rPr>
                <a:t>Optimisation</a:t>
              </a:r>
              <a:endParaRPr lang="ko-KR" altLang="en-US" sz="2000" b="1"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2EB578A0-D7A7-4373-B7EA-AA0B8AFFA3CD}"/>
              </a:ext>
            </a:extLst>
          </p:cNvPr>
          <p:cNvGrpSpPr/>
          <p:nvPr/>
        </p:nvGrpSpPr>
        <p:grpSpPr>
          <a:xfrm>
            <a:off x="7626235" y="3973868"/>
            <a:ext cx="2880000" cy="617802"/>
            <a:chOff x="803640" y="3269837"/>
            <a:chExt cx="2063592" cy="617802"/>
          </a:xfrm>
        </p:grpSpPr>
        <p:sp>
          <p:nvSpPr>
            <p:cNvPr id="27" name="TextBox 26">
              <a:extLst>
                <a:ext uri="{FF2B5EF4-FFF2-40B4-BE49-F238E27FC236}">
                  <a16:creationId xmlns:a16="http://schemas.microsoft.com/office/drawing/2014/main" id="{CFEAD5BA-F119-40EC-962C-D0D72DE7F36A}"/>
                </a:ext>
              </a:extLst>
            </p:cNvPr>
            <p:cNvSpPr txBox="1"/>
            <p:nvPr/>
          </p:nvSpPr>
          <p:spPr>
            <a:xfrm>
              <a:off x="803640" y="3579862"/>
              <a:ext cx="2063592"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Longer games + hard games</a:t>
              </a:r>
              <a:endParaRPr lang="ko-KR" altLang="en-US" sz="14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A8B9A544-4C43-4893-8AC8-C416ACE6BD83}"/>
                </a:ext>
              </a:extLst>
            </p:cNvPr>
            <p:cNvSpPr txBox="1"/>
            <p:nvPr/>
          </p:nvSpPr>
          <p:spPr>
            <a:xfrm>
              <a:off x="803640" y="3269837"/>
              <a:ext cx="2063592" cy="400110"/>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More Data Points</a:t>
              </a:r>
              <a:endParaRPr lang="ko-KR" altLang="en-US" sz="2000" b="1" dirty="0">
                <a:solidFill>
                  <a:schemeClr val="tx1">
                    <a:lumMod val="75000"/>
                    <a:lumOff val="25000"/>
                  </a:schemeClr>
                </a:solidFill>
                <a:cs typeface="Arial" pitchFamily="34" charset="0"/>
              </a:endParaRPr>
            </a:p>
          </p:txBody>
        </p:sp>
      </p:grpSp>
      <p:grpSp>
        <p:nvGrpSpPr>
          <p:cNvPr id="86" name="Group 85">
            <a:extLst>
              <a:ext uri="{FF2B5EF4-FFF2-40B4-BE49-F238E27FC236}">
                <a16:creationId xmlns:a16="http://schemas.microsoft.com/office/drawing/2014/main" id="{71EAC752-7FCB-49AD-8998-6EA27CE774FF}"/>
              </a:ext>
            </a:extLst>
          </p:cNvPr>
          <p:cNvGrpSpPr/>
          <p:nvPr/>
        </p:nvGrpSpPr>
        <p:grpSpPr>
          <a:xfrm>
            <a:off x="4372976" y="1956609"/>
            <a:ext cx="3181048" cy="4570914"/>
            <a:chOff x="4372976" y="1956609"/>
            <a:chExt cx="3181048" cy="4570914"/>
          </a:xfrm>
        </p:grpSpPr>
        <p:grpSp>
          <p:nvGrpSpPr>
            <p:cNvPr id="36" name="Group 35">
              <a:extLst>
                <a:ext uri="{FF2B5EF4-FFF2-40B4-BE49-F238E27FC236}">
                  <a16:creationId xmlns:a16="http://schemas.microsoft.com/office/drawing/2014/main" id="{84BFC645-9E51-40D4-8CDB-9E8B0B4481D0}"/>
                </a:ext>
              </a:extLst>
            </p:cNvPr>
            <p:cNvGrpSpPr/>
            <p:nvPr/>
          </p:nvGrpSpPr>
          <p:grpSpPr>
            <a:xfrm>
              <a:off x="5011204" y="4959484"/>
              <a:ext cx="2050634" cy="1568039"/>
              <a:chOff x="3432883" y="4959482"/>
              <a:chExt cx="2050634" cy="1568039"/>
            </a:xfrm>
          </p:grpSpPr>
          <p:sp>
            <p:nvSpPr>
              <p:cNvPr id="37" name="Freeform 8">
                <a:extLst>
                  <a:ext uri="{FF2B5EF4-FFF2-40B4-BE49-F238E27FC236}">
                    <a16:creationId xmlns:a16="http://schemas.microsoft.com/office/drawing/2014/main" id="{1BF2A3D0-43B1-4072-AAAC-5F9208D3B662}"/>
                  </a:ext>
                </a:extLst>
              </p:cNvPr>
              <p:cNvSpPr/>
              <p:nvPr/>
            </p:nvSpPr>
            <p:spPr>
              <a:xfrm>
                <a:off x="3768393" y="5031845"/>
                <a:ext cx="1617554" cy="1495676"/>
              </a:xfrm>
              <a:custGeom>
                <a:avLst/>
                <a:gdLst>
                  <a:gd name="connsiteX0" fmla="*/ 922351 w 1836751"/>
                  <a:gd name="connsiteY0" fmla="*/ 0 h 1001864"/>
                  <a:gd name="connsiteX1" fmla="*/ 0 w 1836751"/>
                  <a:gd name="connsiteY1" fmla="*/ 405516 h 1001864"/>
                  <a:gd name="connsiteX2" fmla="*/ 842838 w 1836751"/>
                  <a:gd name="connsiteY2" fmla="*/ 143123 h 1001864"/>
                  <a:gd name="connsiteX3" fmla="*/ 652007 w 1836751"/>
                  <a:gd name="connsiteY3" fmla="*/ 787179 h 1001864"/>
                  <a:gd name="connsiteX4" fmla="*/ 962108 w 1836751"/>
                  <a:gd name="connsiteY4" fmla="*/ 159026 h 1001864"/>
                  <a:gd name="connsiteX5" fmla="*/ 930303 w 1836751"/>
                  <a:gd name="connsiteY5" fmla="*/ 1001864 h 1001864"/>
                  <a:gd name="connsiteX6" fmla="*/ 1033670 w 1836751"/>
                  <a:gd name="connsiteY6" fmla="*/ 95416 h 1001864"/>
                  <a:gd name="connsiteX7" fmla="*/ 1272209 w 1836751"/>
                  <a:gd name="connsiteY7" fmla="*/ 985962 h 1001864"/>
                  <a:gd name="connsiteX8" fmla="*/ 1160891 w 1836751"/>
                  <a:gd name="connsiteY8" fmla="*/ 95416 h 1001864"/>
                  <a:gd name="connsiteX9" fmla="*/ 1733385 w 1836751"/>
                  <a:gd name="connsiteY9" fmla="*/ 763325 h 1001864"/>
                  <a:gd name="connsiteX10" fmla="*/ 1264258 w 1836751"/>
                  <a:gd name="connsiteY10" fmla="*/ 79513 h 1001864"/>
                  <a:gd name="connsiteX11" fmla="*/ 1836751 w 1836751"/>
                  <a:gd name="connsiteY11" fmla="*/ 214685 h 1001864"/>
                  <a:gd name="connsiteX12" fmla="*/ 922351 w 1836751"/>
                  <a:gd name="connsiteY12" fmla="*/ 0 h 1001864"/>
                  <a:gd name="connsiteX0" fmla="*/ 943782 w 1836751"/>
                  <a:gd name="connsiteY0" fmla="*/ 0 h 989958"/>
                  <a:gd name="connsiteX1" fmla="*/ 0 w 1836751"/>
                  <a:gd name="connsiteY1" fmla="*/ 393610 h 989958"/>
                  <a:gd name="connsiteX2" fmla="*/ 842838 w 1836751"/>
                  <a:gd name="connsiteY2" fmla="*/ 131217 h 989958"/>
                  <a:gd name="connsiteX3" fmla="*/ 652007 w 1836751"/>
                  <a:gd name="connsiteY3" fmla="*/ 775273 h 989958"/>
                  <a:gd name="connsiteX4" fmla="*/ 962108 w 1836751"/>
                  <a:gd name="connsiteY4" fmla="*/ 147120 h 989958"/>
                  <a:gd name="connsiteX5" fmla="*/ 930303 w 1836751"/>
                  <a:gd name="connsiteY5" fmla="*/ 989958 h 989958"/>
                  <a:gd name="connsiteX6" fmla="*/ 1033670 w 1836751"/>
                  <a:gd name="connsiteY6" fmla="*/ 83510 h 989958"/>
                  <a:gd name="connsiteX7" fmla="*/ 1272209 w 1836751"/>
                  <a:gd name="connsiteY7" fmla="*/ 974056 h 989958"/>
                  <a:gd name="connsiteX8" fmla="*/ 1160891 w 1836751"/>
                  <a:gd name="connsiteY8" fmla="*/ 83510 h 989958"/>
                  <a:gd name="connsiteX9" fmla="*/ 1733385 w 1836751"/>
                  <a:gd name="connsiteY9" fmla="*/ 751419 h 989958"/>
                  <a:gd name="connsiteX10" fmla="*/ 1264258 w 1836751"/>
                  <a:gd name="connsiteY10" fmla="*/ 67607 h 989958"/>
                  <a:gd name="connsiteX11" fmla="*/ 1836751 w 1836751"/>
                  <a:gd name="connsiteY11" fmla="*/ 202779 h 989958"/>
                  <a:gd name="connsiteX12" fmla="*/ 943782 w 1836751"/>
                  <a:gd name="connsiteY12" fmla="*/ 0 h 989958"/>
                  <a:gd name="connsiteX0" fmla="*/ 943782 w 1836751"/>
                  <a:gd name="connsiteY0" fmla="*/ 0 h 989958"/>
                  <a:gd name="connsiteX1" fmla="*/ 0 w 1836751"/>
                  <a:gd name="connsiteY1" fmla="*/ 393610 h 989958"/>
                  <a:gd name="connsiteX2" fmla="*/ 885701 w 1836751"/>
                  <a:gd name="connsiteY2" fmla="*/ 78829 h 989958"/>
                  <a:gd name="connsiteX3" fmla="*/ 652007 w 1836751"/>
                  <a:gd name="connsiteY3" fmla="*/ 775273 h 989958"/>
                  <a:gd name="connsiteX4" fmla="*/ 962108 w 1836751"/>
                  <a:gd name="connsiteY4" fmla="*/ 147120 h 989958"/>
                  <a:gd name="connsiteX5" fmla="*/ 930303 w 1836751"/>
                  <a:gd name="connsiteY5" fmla="*/ 989958 h 989958"/>
                  <a:gd name="connsiteX6" fmla="*/ 1033670 w 1836751"/>
                  <a:gd name="connsiteY6" fmla="*/ 83510 h 989958"/>
                  <a:gd name="connsiteX7" fmla="*/ 1272209 w 1836751"/>
                  <a:gd name="connsiteY7" fmla="*/ 974056 h 989958"/>
                  <a:gd name="connsiteX8" fmla="*/ 1160891 w 1836751"/>
                  <a:gd name="connsiteY8" fmla="*/ 83510 h 989958"/>
                  <a:gd name="connsiteX9" fmla="*/ 1733385 w 1836751"/>
                  <a:gd name="connsiteY9" fmla="*/ 751419 h 989958"/>
                  <a:gd name="connsiteX10" fmla="*/ 1264258 w 1836751"/>
                  <a:gd name="connsiteY10" fmla="*/ 67607 h 989958"/>
                  <a:gd name="connsiteX11" fmla="*/ 1836751 w 1836751"/>
                  <a:gd name="connsiteY11" fmla="*/ 202779 h 989958"/>
                  <a:gd name="connsiteX12" fmla="*/ 943782 w 1836751"/>
                  <a:gd name="connsiteY12" fmla="*/ 0 h 989958"/>
                  <a:gd name="connsiteX0" fmla="*/ 929495 w 1822464"/>
                  <a:gd name="connsiteY0" fmla="*/ 0 h 989958"/>
                  <a:gd name="connsiteX1" fmla="*/ 0 w 1822464"/>
                  <a:gd name="connsiteY1" fmla="*/ 476953 h 989958"/>
                  <a:gd name="connsiteX2" fmla="*/ 871414 w 1822464"/>
                  <a:gd name="connsiteY2" fmla="*/ 78829 h 989958"/>
                  <a:gd name="connsiteX3" fmla="*/ 637720 w 1822464"/>
                  <a:gd name="connsiteY3" fmla="*/ 775273 h 989958"/>
                  <a:gd name="connsiteX4" fmla="*/ 947821 w 1822464"/>
                  <a:gd name="connsiteY4" fmla="*/ 147120 h 989958"/>
                  <a:gd name="connsiteX5" fmla="*/ 916016 w 1822464"/>
                  <a:gd name="connsiteY5" fmla="*/ 989958 h 989958"/>
                  <a:gd name="connsiteX6" fmla="*/ 1019383 w 1822464"/>
                  <a:gd name="connsiteY6" fmla="*/ 83510 h 989958"/>
                  <a:gd name="connsiteX7" fmla="*/ 1257922 w 1822464"/>
                  <a:gd name="connsiteY7" fmla="*/ 974056 h 989958"/>
                  <a:gd name="connsiteX8" fmla="*/ 1146604 w 1822464"/>
                  <a:gd name="connsiteY8" fmla="*/ 83510 h 989958"/>
                  <a:gd name="connsiteX9" fmla="*/ 1719098 w 1822464"/>
                  <a:gd name="connsiteY9" fmla="*/ 751419 h 989958"/>
                  <a:gd name="connsiteX10" fmla="*/ 1249971 w 1822464"/>
                  <a:gd name="connsiteY10" fmla="*/ 67607 h 989958"/>
                  <a:gd name="connsiteX11" fmla="*/ 1822464 w 1822464"/>
                  <a:gd name="connsiteY11" fmla="*/ 202779 h 989958"/>
                  <a:gd name="connsiteX12" fmla="*/ 929495 w 1822464"/>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575808 w 1760552"/>
                  <a:gd name="connsiteY3" fmla="*/ 775273 h 989958"/>
                  <a:gd name="connsiteX4" fmla="*/ 885909 w 1760552"/>
                  <a:gd name="connsiteY4" fmla="*/ 147120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85909 w 1760552"/>
                  <a:gd name="connsiteY4" fmla="*/ 147120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983272 w 1760552"/>
                  <a:gd name="connsiteY10" fmla="*/ 53320 h 989958"/>
                  <a:gd name="connsiteX11" fmla="*/ 1760552 w 1760552"/>
                  <a:gd name="connsiteY11" fmla="*/ 202779 h 989958"/>
                  <a:gd name="connsiteX12" fmla="*/ 867583 w 1760552"/>
                  <a:gd name="connsiteY12" fmla="*/ 0 h 989958"/>
                  <a:gd name="connsiteX0" fmla="*/ 867583 w 1760552"/>
                  <a:gd name="connsiteY0" fmla="*/ 4327 h 994285"/>
                  <a:gd name="connsiteX1" fmla="*/ 0 w 1760552"/>
                  <a:gd name="connsiteY1" fmla="*/ 624155 h 994285"/>
                  <a:gd name="connsiteX2" fmla="*/ 809502 w 1760552"/>
                  <a:gd name="connsiteY2" fmla="*/ 83156 h 994285"/>
                  <a:gd name="connsiteX3" fmla="*/ 480558 w 1760552"/>
                  <a:gd name="connsiteY3" fmla="*/ 789125 h 994285"/>
                  <a:gd name="connsiteX4" fmla="*/ 871622 w 1760552"/>
                  <a:gd name="connsiteY4" fmla="*/ 89535 h 994285"/>
                  <a:gd name="connsiteX5" fmla="*/ 854104 w 1760552"/>
                  <a:gd name="connsiteY5" fmla="*/ 994285 h 994285"/>
                  <a:gd name="connsiteX6" fmla="*/ 912227 w 1760552"/>
                  <a:gd name="connsiteY6" fmla="*/ 61643 h 994285"/>
                  <a:gd name="connsiteX7" fmla="*/ 1079329 w 1760552"/>
                  <a:gd name="connsiteY7" fmla="*/ 976002 h 994285"/>
                  <a:gd name="connsiteX8" fmla="*/ 958485 w 1760552"/>
                  <a:gd name="connsiteY8" fmla="*/ 71168 h 994285"/>
                  <a:gd name="connsiteX9" fmla="*/ 1657186 w 1760552"/>
                  <a:gd name="connsiteY9" fmla="*/ 755746 h 994285"/>
                  <a:gd name="connsiteX10" fmla="*/ 983272 w 1760552"/>
                  <a:gd name="connsiteY10" fmla="*/ 57647 h 994285"/>
                  <a:gd name="connsiteX11" fmla="*/ 1760552 w 1760552"/>
                  <a:gd name="connsiteY11" fmla="*/ 207106 h 994285"/>
                  <a:gd name="connsiteX12" fmla="*/ 907339 w 1760552"/>
                  <a:gd name="connsiteY12" fmla="*/ 0 h 994285"/>
                  <a:gd name="connsiteX13" fmla="*/ 867583 w 1760552"/>
                  <a:gd name="connsiteY13" fmla="*/ 4327 h 994285"/>
                  <a:gd name="connsiteX0" fmla="*/ 867583 w 1769068"/>
                  <a:gd name="connsiteY0" fmla="*/ 4327 h 994285"/>
                  <a:gd name="connsiteX1" fmla="*/ 0 w 1769068"/>
                  <a:gd name="connsiteY1" fmla="*/ 624155 h 994285"/>
                  <a:gd name="connsiteX2" fmla="*/ 809502 w 1769068"/>
                  <a:gd name="connsiteY2" fmla="*/ 83156 h 994285"/>
                  <a:gd name="connsiteX3" fmla="*/ 480558 w 1769068"/>
                  <a:gd name="connsiteY3" fmla="*/ 789125 h 994285"/>
                  <a:gd name="connsiteX4" fmla="*/ 871622 w 1769068"/>
                  <a:gd name="connsiteY4" fmla="*/ 89535 h 994285"/>
                  <a:gd name="connsiteX5" fmla="*/ 854104 w 1769068"/>
                  <a:gd name="connsiteY5" fmla="*/ 994285 h 994285"/>
                  <a:gd name="connsiteX6" fmla="*/ 912227 w 1769068"/>
                  <a:gd name="connsiteY6" fmla="*/ 61643 h 994285"/>
                  <a:gd name="connsiteX7" fmla="*/ 1079329 w 1769068"/>
                  <a:gd name="connsiteY7" fmla="*/ 976002 h 994285"/>
                  <a:gd name="connsiteX8" fmla="*/ 958485 w 1769068"/>
                  <a:gd name="connsiteY8" fmla="*/ 71168 h 994285"/>
                  <a:gd name="connsiteX9" fmla="*/ 1657186 w 1769068"/>
                  <a:gd name="connsiteY9" fmla="*/ 755746 h 994285"/>
                  <a:gd name="connsiteX10" fmla="*/ 983272 w 1769068"/>
                  <a:gd name="connsiteY10" fmla="*/ 57647 h 994285"/>
                  <a:gd name="connsiteX11" fmla="*/ 1760552 w 1769068"/>
                  <a:gd name="connsiteY11" fmla="*/ 207106 h 994285"/>
                  <a:gd name="connsiteX12" fmla="*/ 1381208 w 1769068"/>
                  <a:gd name="connsiteY12" fmla="*/ 97632 h 994285"/>
                  <a:gd name="connsiteX13" fmla="*/ 907339 w 1769068"/>
                  <a:gd name="connsiteY13" fmla="*/ 0 h 994285"/>
                  <a:gd name="connsiteX14" fmla="*/ 867583 w 1769068"/>
                  <a:gd name="connsiteY14" fmla="*/ 4327 h 994285"/>
                  <a:gd name="connsiteX0" fmla="*/ 867583 w 1731999"/>
                  <a:gd name="connsiteY0" fmla="*/ 4327 h 994285"/>
                  <a:gd name="connsiteX1" fmla="*/ 0 w 1731999"/>
                  <a:gd name="connsiteY1" fmla="*/ 624155 h 994285"/>
                  <a:gd name="connsiteX2" fmla="*/ 809502 w 1731999"/>
                  <a:gd name="connsiteY2" fmla="*/ 83156 h 994285"/>
                  <a:gd name="connsiteX3" fmla="*/ 480558 w 1731999"/>
                  <a:gd name="connsiteY3" fmla="*/ 789125 h 994285"/>
                  <a:gd name="connsiteX4" fmla="*/ 871622 w 1731999"/>
                  <a:gd name="connsiteY4" fmla="*/ 89535 h 994285"/>
                  <a:gd name="connsiteX5" fmla="*/ 854104 w 1731999"/>
                  <a:gd name="connsiteY5" fmla="*/ 994285 h 994285"/>
                  <a:gd name="connsiteX6" fmla="*/ 912227 w 1731999"/>
                  <a:gd name="connsiteY6" fmla="*/ 61643 h 994285"/>
                  <a:gd name="connsiteX7" fmla="*/ 1079329 w 1731999"/>
                  <a:gd name="connsiteY7" fmla="*/ 976002 h 994285"/>
                  <a:gd name="connsiteX8" fmla="*/ 958485 w 1731999"/>
                  <a:gd name="connsiteY8" fmla="*/ 71168 h 994285"/>
                  <a:gd name="connsiteX9" fmla="*/ 1657186 w 1731999"/>
                  <a:gd name="connsiteY9" fmla="*/ 755746 h 994285"/>
                  <a:gd name="connsiteX10" fmla="*/ 983272 w 1731999"/>
                  <a:gd name="connsiteY10" fmla="*/ 57647 h 994285"/>
                  <a:gd name="connsiteX11" fmla="*/ 1722452 w 1731999"/>
                  <a:gd name="connsiteY11" fmla="*/ 388081 h 994285"/>
                  <a:gd name="connsiteX12" fmla="*/ 1381208 w 1731999"/>
                  <a:gd name="connsiteY12" fmla="*/ 97632 h 994285"/>
                  <a:gd name="connsiteX13" fmla="*/ 907339 w 1731999"/>
                  <a:gd name="connsiteY13" fmla="*/ 0 h 994285"/>
                  <a:gd name="connsiteX14" fmla="*/ 867583 w 1731999"/>
                  <a:gd name="connsiteY14" fmla="*/ 4327 h 994285"/>
                  <a:gd name="connsiteX0" fmla="*/ 867583 w 1731999"/>
                  <a:gd name="connsiteY0" fmla="*/ 4327 h 994285"/>
                  <a:gd name="connsiteX1" fmla="*/ 0 w 1731999"/>
                  <a:gd name="connsiteY1" fmla="*/ 624155 h 994285"/>
                  <a:gd name="connsiteX2" fmla="*/ 809502 w 1731999"/>
                  <a:gd name="connsiteY2" fmla="*/ 83156 h 994285"/>
                  <a:gd name="connsiteX3" fmla="*/ 480558 w 1731999"/>
                  <a:gd name="connsiteY3" fmla="*/ 789125 h 994285"/>
                  <a:gd name="connsiteX4" fmla="*/ 871622 w 1731999"/>
                  <a:gd name="connsiteY4" fmla="*/ 89535 h 994285"/>
                  <a:gd name="connsiteX5" fmla="*/ 854104 w 1731999"/>
                  <a:gd name="connsiteY5" fmla="*/ 994285 h 994285"/>
                  <a:gd name="connsiteX6" fmla="*/ 912227 w 1731999"/>
                  <a:gd name="connsiteY6" fmla="*/ 61643 h 994285"/>
                  <a:gd name="connsiteX7" fmla="*/ 1079329 w 1731999"/>
                  <a:gd name="connsiteY7" fmla="*/ 976002 h 994285"/>
                  <a:gd name="connsiteX8" fmla="*/ 958485 w 1731999"/>
                  <a:gd name="connsiteY8" fmla="*/ 71168 h 994285"/>
                  <a:gd name="connsiteX9" fmla="*/ 1657186 w 1731999"/>
                  <a:gd name="connsiteY9" fmla="*/ 755746 h 994285"/>
                  <a:gd name="connsiteX10" fmla="*/ 983272 w 1731999"/>
                  <a:gd name="connsiteY10" fmla="*/ 57647 h 994285"/>
                  <a:gd name="connsiteX11" fmla="*/ 1722452 w 1731999"/>
                  <a:gd name="connsiteY11" fmla="*/ 388081 h 994285"/>
                  <a:gd name="connsiteX12" fmla="*/ 1381208 w 1731999"/>
                  <a:gd name="connsiteY12" fmla="*/ 97632 h 994285"/>
                  <a:gd name="connsiteX13" fmla="*/ 907339 w 1731999"/>
                  <a:gd name="connsiteY13" fmla="*/ 0 h 994285"/>
                  <a:gd name="connsiteX14" fmla="*/ 867583 w 1731999"/>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33570 w 1722452"/>
                  <a:gd name="connsiteY12" fmla="*/ 61914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528722 w 1722452"/>
                  <a:gd name="connsiteY1" fmla="*/ 200026 h 994285"/>
                  <a:gd name="connsiteX2" fmla="*/ 0 w 1722452"/>
                  <a:gd name="connsiteY2" fmla="*/ 624155 h 994285"/>
                  <a:gd name="connsiteX3" fmla="*/ 809502 w 1722452"/>
                  <a:gd name="connsiteY3" fmla="*/ 83156 h 994285"/>
                  <a:gd name="connsiteX4" fmla="*/ 480558 w 1722452"/>
                  <a:gd name="connsiteY4" fmla="*/ 789125 h 994285"/>
                  <a:gd name="connsiteX5" fmla="*/ 871622 w 1722452"/>
                  <a:gd name="connsiteY5" fmla="*/ 89535 h 994285"/>
                  <a:gd name="connsiteX6" fmla="*/ 854104 w 1722452"/>
                  <a:gd name="connsiteY6" fmla="*/ 994285 h 994285"/>
                  <a:gd name="connsiteX7" fmla="*/ 912227 w 1722452"/>
                  <a:gd name="connsiteY7" fmla="*/ 61643 h 994285"/>
                  <a:gd name="connsiteX8" fmla="*/ 1079329 w 1722452"/>
                  <a:gd name="connsiteY8" fmla="*/ 976002 h 994285"/>
                  <a:gd name="connsiteX9" fmla="*/ 958485 w 1722452"/>
                  <a:gd name="connsiteY9" fmla="*/ 71168 h 994285"/>
                  <a:gd name="connsiteX10" fmla="*/ 1657186 w 1722452"/>
                  <a:gd name="connsiteY10" fmla="*/ 755746 h 994285"/>
                  <a:gd name="connsiteX11" fmla="*/ 983272 w 1722452"/>
                  <a:gd name="connsiteY11" fmla="*/ 57647 h 994285"/>
                  <a:gd name="connsiteX12" fmla="*/ 1722452 w 1722452"/>
                  <a:gd name="connsiteY12" fmla="*/ 388081 h 994285"/>
                  <a:gd name="connsiteX13" fmla="*/ 1271670 w 1722452"/>
                  <a:gd name="connsiteY13" fmla="*/ 64295 h 994285"/>
                  <a:gd name="connsiteX14" fmla="*/ 907339 w 1722452"/>
                  <a:gd name="connsiteY14" fmla="*/ 0 h 994285"/>
                  <a:gd name="connsiteX15" fmla="*/ 867583 w 1722452"/>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64415 w 1465277"/>
                  <a:gd name="connsiteY4" fmla="*/ 411957 h 994285"/>
                  <a:gd name="connsiteX5" fmla="*/ 223383 w 1465277"/>
                  <a:gd name="connsiteY5" fmla="*/ 789125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64415 w 1465277"/>
                  <a:gd name="connsiteY4" fmla="*/ 411957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14495 w 1365264"/>
                  <a:gd name="connsiteY15" fmla="*/ 64295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36689" h="994285">
                    <a:moveTo>
                      <a:pt x="610408" y="4327"/>
                    </a:moveTo>
                    <a:cubicBezTo>
                      <a:pt x="472847" y="67178"/>
                      <a:pt x="366245" y="132412"/>
                      <a:pt x="271547" y="200026"/>
                    </a:cubicBezTo>
                    <a:cubicBezTo>
                      <a:pt x="122294" y="321559"/>
                      <a:pt x="56385" y="478810"/>
                      <a:pt x="0" y="612249"/>
                    </a:cubicBezTo>
                    <a:cubicBezTo>
                      <a:pt x="183315" y="292215"/>
                      <a:pt x="288049" y="219833"/>
                      <a:pt x="552327" y="83156"/>
                    </a:cubicBezTo>
                    <a:cubicBezTo>
                      <a:pt x="502390" y="190375"/>
                      <a:pt x="431021" y="252351"/>
                      <a:pt x="381084" y="359570"/>
                    </a:cubicBezTo>
                    <a:cubicBezTo>
                      <a:pt x="302324" y="527361"/>
                      <a:pt x="309287" y="695153"/>
                      <a:pt x="309108" y="862944"/>
                    </a:cubicBezTo>
                    <a:cubicBezTo>
                      <a:pt x="353738" y="421785"/>
                      <a:pt x="395985" y="387819"/>
                      <a:pt x="602540" y="89535"/>
                    </a:cubicBezTo>
                    <a:cubicBezTo>
                      <a:pt x="600670" y="391118"/>
                      <a:pt x="598799" y="692702"/>
                      <a:pt x="596929" y="994285"/>
                    </a:cubicBezTo>
                    <a:lnTo>
                      <a:pt x="655052" y="61643"/>
                    </a:lnTo>
                    <a:lnTo>
                      <a:pt x="822154" y="976002"/>
                    </a:lnTo>
                    <a:cubicBezTo>
                      <a:pt x="795367" y="677566"/>
                      <a:pt x="749528" y="386274"/>
                      <a:pt x="694166" y="85456"/>
                    </a:cubicBezTo>
                    <a:cubicBezTo>
                      <a:pt x="886585" y="246974"/>
                      <a:pt x="1079004" y="544222"/>
                      <a:pt x="1171411" y="784321"/>
                    </a:cubicBezTo>
                    <a:cubicBezTo>
                      <a:pt x="1123869" y="610193"/>
                      <a:pt x="1042989" y="450353"/>
                      <a:pt x="950203" y="302419"/>
                    </a:cubicBezTo>
                    <a:lnTo>
                      <a:pt x="726097" y="57647"/>
                    </a:lnTo>
                    <a:cubicBezTo>
                      <a:pt x="1017734" y="120167"/>
                      <a:pt x="1137920" y="249362"/>
                      <a:pt x="1336689" y="554769"/>
                    </a:cubicBezTo>
                    <a:cubicBezTo>
                      <a:pt x="1254183" y="407842"/>
                      <a:pt x="1180510" y="277406"/>
                      <a:pt x="1040689" y="154782"/>
                    </a:cubicBezTo>
                    <a:cubicBezTo>
                      <a:pt x="922299" y="84545"/>
                      <a:pt x="732196" y="16741"/>
                      <a:pt x="650164" y="0"/>
                    </a:cubicBezTo>
                    <a:lnTo>
                      <a:pt x="610408" y="43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Freeform 10">
                <a:extLst>
                  <a:ext uri="{FF2B5EF4-FFF2-40B4-BE49-F238E27FC236}">
                    <a16:creationId xmlns:a16="http://schemas.microsoft.com/office/drawing/2014/main" id="{98013B0C-2145-4D5A-9DB8-2A3E98DBAC91}"/>
                  </a:ext>
                </a:extLst>
              </p:cNvPr>
              <p:cNvSpPr/>
              <p:nvPr/>
            </p:nvSpPr>
            <p:spPr>
              <a:xfrm rot="3110647" flipH="1">
                <a:off x="3717171" y="5218156"/>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80">
                <a:extLst>
                  <a:ext uri="{FF2B5EF4-FFF2-40B4-BE49-F238E27FC236}">
                    <a16:creationId xmlns:a16="http://schemas.microsoft.com/office/drawing/2014/main" id="{676E45AF-4FE1-4D75-A00D-F2C630C48094}"/>
                  </a:ext>
                </a:extLst>
              </p:cNvPr>
              <p:cNvSpPr/>
              <p:nvPr/>
            </p:nvSpPr>
            <p:spPr>
              <a:xfrm rot="1873218">
                <a:off x="3899211" y="4959482"/>
                <a:ext cx="418104" cy="698519"/>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Freeform 82">
                <a:extLst>
                  <a:ext uri="{FF2B5EF4-FFF2-40B4-BE49-F238E27FC236}">
                    <a16:creationId xmlns:a16="http://schemas.microsoft.com/office/drawing/2014/main" id="{CE34B6AF-3416-4EB0-8F0B-E7FE6979A4FB}"/>
                  </a:ext>
                </a:extLst>
              </p:cNvPr>
              <p:cNvSpPr/>
              <p:nvPr/>
            </p:nvSpPr>
            <p:spPr>
              <a:xfrm rot="1318805" flipH="1">
                <a:off x="3985361" y="5642449"/>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Freeform 83">
                <a:extLst>
                  <a:ext uri="{FF2B5EF4-FFF2-40B4-BE49-F238E27FC236}">
                    <a16:creationId xmlns:a16="http://schemas.microsoft.com/office/drawing/2014/main" id="{EEDFCA88-C95A-4EA8-BE17-46FF93C9C2F0}"/>
                  </a:ext>
                </a:extLst>
              </p:cNvPr>
              <p:cNvSpPr/>
              <p:nvPr/>
            </p:nvSpPr>
            <p:spPr>
              <a:xfrm rot="256526" flipH="1">
                <a:off x="4263309" y="5368142"/>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eeform 84">
                <a:extLst>
                  <a:ext uri="{FF2B5EF4-FFF2-40B4-BE49-F238E27FC236}">
                    <a16:creationId xmlns:a16="http://schemas.microsoft.com/office/drawing/2014/main" id="{8FE48911-3A4A-4816-A6F6-56C7637BE2CF}"/>
                  </a:ext>
                </a:extLst>
              </p:cNvPr>
              <p:cNvSpPr/>
              <p:nvPr/>
            </p:nvSpPr>
            <p:spPr>
              <a:xfrm rot="1453040">
                <a:off x="4062935" y="5244480"/>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Freeform 85">
                <a:extLst>
                  <a:ext uri="{FF2B5EF4-FFF2-40B4-BE49-F238E27FC236}">
                    <a16:creationId xmlns:a16="http://schemas.microsoft.com/office/drawing/2014/main" id="{C0C40040-8BA1-4325-BAC9-00F09B819E40}"/>
                  </a:ext>
                </a:extLst>
              </p:cNvPr>
              <p:cNvSpPr/>
              <p:nvPr/>
            </p:nvSpPr>
            <p:spPr>
              <a:xfrm rot="20428859">
                <a:off x="4767467" y="5833485"/>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Freeform 86">
                <a:extLst>
                  <a:ext uri="{FF2B5EF4-FFF2-40B4-BE49-F238E27FC236}">
                    <a16:creationId xmlns:a16="http://schemas.microsoft.com/office/drawing/2014/main" id="{A2543BE2-769E-4B3B-BB1C-2C690E16063D}"/>
                  </a:ext>
                </a:extLst>
              </p:cNvPr>
              <p:cNvSpPr/>
              <p:nvPr/>
            </p:nvSpPr>
            <p:spPr>
              <a:xfrm rot="17799804" flipH="1">
                <a:off x="5152765" y="5114915"/>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Freeform 87">
                <a:extLst>
                  <a:ext uri="{FF2B5EF4-FFF2-40B4-BE49-F238E27FC236}">
                    <a16:creationId xmlns:a16="http://schemas.microsoft.com/office/drawing/2014/main" id="{2D49230A-371B-492D-9990-40674C06008B}"/>
                  </a:ext>
                </a:extLst>
              </p:cNvPr>
              <p:cNvSpPr/>
              <p:nvPr/>
            </p:nvSpPr>
            <p:spPr>
              <a:xfrm rot="16678242">
                <a:off x="4939097" y="5389893"/>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Freeform 88">
                <a:extLst>
                  <a:ext uri="{FF2B5EF4-FFF2-40B4-BE49-F238E27FC236}">
                    <a16:creationId xmlns:a16="http://schemas.microsoft.com/office/drawing/2014/main" id="{75102FE9-5C71-414A-A027-01CBD8108A7D}"/>
                  </a:ext>
                </a:extLst>
              </p:cNvPr>
              <p:cNvSpPr/>
              <p:nvPr/>
            </p:nvSpPr>
            <p:spPr>
              <a:xfrm rot="1953358" flipH="1">
                <a:off x="4353854" y="5871794"/>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Freeform 89">
                <a:extLst>
                  <a:ext uri="{FF2B5EF4-FFF2-40B4-BE49-F238E27FC236}">
                    <a16:creationId xmlns:a16="http://schemas.microsoft.com/office/drawing/2014/main" id="{ADB155E8-1DF9-464A-B751-7C94DB88E051}"/>
                  </a:ext>
                </a:extLst>
              </p:cNvPr>
              <p:cNvSpPr/>
              <p:nvPr/>
            </p:nvSpPr>
            <p:spPr>
              <a:xfrm rot="1953358" flipH="1">
                <a:off x="4844391" y="5745770"/>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Freeform 90">
                <a:extLst>
                  <a:ext uri="{FF2B5EF4-FFF2-40B4-BE49-F238E27FC236}">
                    <a16:creationId xmlns:a16="http://schemas.microsoft.com/office/drawing/2014/main" id="{36171D88-8167-4DAA-9AC3-E65DE45A5FE4}"/>
                  </a:ext>
                </a:extLst>
              </p:cNvPr>
              <p:cNvSpPr/>
              <p:nvPr/>
            </p:nvSpPr>
            <p:spPr>
              <a:xfrm rot="18020636">
                <a:off x="4841110" y="5178289"/>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eeform 91">
                <a:extLst>
                  <a:ext uri="{FF2B5EF4-FFF2-40B4-BE49-F238E27FC236}">
                    <a16:creationId xmlns:a16="http://schemas.microsoft.com/office/drawing/2014/main" id="{F3F6B8FE-BAF6-4769-A398-4164D507AC98}"/>
                  </a:ext>
                </a:extLst>
              </p:cNvPr>
              <p:cNvSpPr/>
              <p:nvPr/>
            </p:nvSpPr>
            <p:spPr>
              <a:xfrm rot="19439538">
                <a:off x="4676160" y="5405253"/>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92">
                <a:extLst>
                  <a:ext uri="{FF2B5EF4-FFF2-40B4-BE49-F238E27FC236}">
                    <a16:creationId xmlns:a16="http://schemas.microsoft.com/office/drawing/2014/main" id="{EAA6B8C0-002A-4E7C-A672-112B86AD8505}"/>
                  </a:ext>
                </a:extLst>
              </p:cNvPr>
              <p:cNvSpPr/>
              <p:nvPr/>
            </p:nvSpPr>
            <p:spPr>
              <a:xfrm rot="19439538">
                <a:off x="4307184" y="5646390"/>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Freeform 93">
                <a:extLst>
                  <a:ext uri="{FF2B5EF4-FFF2-40B4-BE49-F238E27FC236}">
                    <a16:creationId xmlns:a16="http://schemas.microsoft.com/office/drawing/2014/main" id="{658A2733-3800-462E-B3D4-F67099CE138F}"/>
                  </a:ext>
                </a:extLst>
              </p:cNvPr>
              <p:cNvSpPr/>
              <p:nvPr/>
            </p:nvSpPr>
            <p:spPr>
              <a:xfrm rot="20887601">
                <a:off x="3764972" y="5637027"/>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Freeform 94">
                <a:extLst>
                  <a:ext uri="{FF2B5EF4-FFF2-40B4-BE49-F238E27FC236}">
                    <a16:creationId xmlns:a16="http://schemas.microsoft.com/office/drawing/2014/main" id="{9F56BE8E-DE6F-4E7F-82A2-ED76CDEDB25D}"/>
                  </a:ext>
                </a:extLst>
              </p:cNvPr>
              <p:cNvSpPr/>
              <p:nvPr/>
            </p:nvSpPr>
            <p:spPr>
              <a:xfrm rot="19308419">
                <a:off x="4084919" y="5986007"/>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Freeform 95">
                <a:extLst>
                  <a:ext uri="{FF2B5EF4-FFF2-40B4-BE49-F238E27FC236}">
                    <a16:creationId xmlns:a16="http://schemas.microsoft.com/office/drawing/2014/main" id="{F0E74D33-DE96-4A17-8744-BBEE6EA820B0}"/>
                  </a:ext>
                </a:extLst>
              </p:cNvPr>
              <p:cNvSpPr/>
              <p:nvPr/>
            </p:nvSpPr>
            <p:spPr>
              <a:xfrm rot="915568">
                <a:off x="4293387" y="5851911"/>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Freeform 96">
                <a:extLst>
                  <a:ext uri="{FF2B5EF4-FFF2-40B4-BE49-F238E27FC236}">
                    <a16:creationId xmlns:a16="http://schemas.microsoft.com/office/drawing/2014/main" id="{18DAB004-21E2-481C-9C70-5BD031A9E337}"/>
                  </a:ext>
                </a:extLst>
              </p:cNvPr>
              <p:cNvSpPr/>
              <p:nvPr/>
            </p:nvSpPr>
            <p:spPr>
              <a:xfrm rot="900000">
                <a:off x="4521018" y="5337147"/>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Freeform 97">
                <a:extLst>
                  <a:ext uri="{FF2B5EF4-FFF2-40B4-BE49-F238E27FC236}">
                    <a16:creationId xmlns:a16="http://schemas.microsoft.com/office/drawing/2014/main" id="{72D4F4FD-1AEE-44E5-A7EA-E4BD5F01C421}"/>
                  </a:ext>
                </a:extLst>
              </p:cNvPr>
              <p:cNvSpPr/>
              <p:nvPr/>
            </p:nvSpPr>
            <p:spPr>
              <a:xfrm rot="445708">
                <a:off x="4459130" y="5286022"/>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Freeform 98">
                <a:extLst>
                  <a:ext uri="{FF2B5EF4-FFF2-40B4-BE49-F238E27FC236}">
                    <a16:creationId xmlns:a16="http://schemas.microsoft.com/office/drawing/2014/main" id="{A39773EB-10B9-4E7A-9F56-35933F01B0E9}"/>
                  </a:ext>
                </a:extLst>
              </p:cNvPr>
              <p:cNvSpPr/>
              <p:nvPr/>
            </p:nvSpPr>
            <p:spPr>
              <a:xfrm rot="20467473" flipH="1">
                <a:off x="5291069" y="5545339"/>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Freeform 99">
                <a:extLst>
                  <a:ext uri="{FF2B5EF4-FFF2-40B4-BE49-F238E27FC236}">
                    <a16:creationId xmlns:a16="http://schemas.microsoft.com/office/drawing/2014/main" id="{5410D847-E760-482B-A051-E75EC11A0ECC}"/>
                  </a:ext>
                </a:extLst>
              </p:cNvPr>
              <p:cNvSpPr/>
              <p:nvPr/>
            </p:nvSpPr>
            <p:spPr>
              <a:xfrm rot="20467473" flipH="1">
                <a:off x="5118257" y="5846033"/>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Freeform 100">
                <a:extLst>
                  <a:ext uri="{FF2B5EF4-FFF2-40B4-BE49-F238E27FC236}">
                    <a16:creationId xmlns:a16="http://schemas.microsoft.com/office/drawing/2014/main" id="{FCF5A9DE-8841-4A89-BA9F-905B99BD6C25}"/>
                  </a:ext>
                </a:extLst>
              </p:cNvPr>
              <p:cNvSpPr/>
              <p:nvPr/>
            </p:nvSpPr>
            <p:spPr>
              <a:xfrm rot="1132527">
                <a:off x="3832653" y="5882362"/>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0" name="Rounded Rectangle 50">
              <a:extLst>
                <a:ext uri="{FF2B5EF4-FFF2-40B4-BE49-F238E27FC236}">
                  <a16:creationId xmlns:a16="http://schemas.microsoft.com/office/drawing/2014/main" id="{E0CC6AD6-5A6E-49FB-8989-84850A6B2452}"/>
                </a:ext>
              </a:extLst>
            </p:cNvPr>
            <p:cNvSpPr/>
            <p:nvPr/>
          </p:nvSpPr>
          <p:spPr>
            <a:xfrm>
              <a:off x="5984711" y="1956609"/>
              <a:ext cx="279833" cy="2135580"/>
            </a:xfrm>
            <a:prstGeom prst="roundRect">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8" name="Group 67">
              <a:extLst>
                <a:ext uri="{FF2B5EF4-FFF2-40B4-BE49-F238E27FC236}">
                  <a16:creationId xmlns:a16="http://schemas.microsoft.com/office/drawing/2014/main" id="{2873E3EA-EE0D-4942-AFA0-7A5327E77D97}"/>
                </a:ext>
              </a:extLst>
            </p:cNvPr>
            <p:cNvGrpSpPr/>
            <p:nvPr/>
          </p:nvGrpSpPr>
          <p:grpSpPr>
            <a:xfrm>
              <a:off x="4559955" y="3346255"/>
              <a:ext cx="1560562" cy="1365092"/>
              <a:chOff x="2860082" y="2814998"/>
              <a:chExt cx="1711918" cy="1294233"/>
            </a:xfrm>
            <a:effectLst>
              <a:outerShdw blurRad="50800" dist="38100" dir="5400000" algn="t" rotWithShape="0">
                <a:prstClr val="black">
                  <a:alpha val="40000"/>
                </a:prstClr>
              </a:outerShdw>
            </a:effectLst>
          </p:grpSpPr>
          <p:sp>
            <p:nvSpPr>
              <p:cNvPr id="84" name="Freeform 76">
                <a:extLst>
                  <a:ext uri="{FF2B5EF4-FFF2-40B4-BE49-F238E27FC236}">
                    <a16:creationId xmlns:a16="http://schemas.microsoft.com/office/drawing/2014/main" id="{BFC65F09-A054-493C-843F-0221D117348D}"/>
                  </a:ext>
                </a:extLst>
              </p:cNvPr>
              <p:cNvSpPr>
                <a:spLocks/>
              </p:cNvSpPr>
              <p:nvPr/>
            </p:nvSpPr>
            <p:spPr bwMode="auto">
              <a:xfrm>
                <a:off x="2860082" y="285776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5"/>
                  </a:gs>
                  <a:gs pos="100000">
                    <a:schemeClr val="accent5">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5" name="Freeform 16">
                <a:extLst>
                  <a:ext uri="{FF2B5EF4-FFF2-40B4-BE49-F238E27FC236}">
                    <a16:creationId xmlns:a16="http://schemas.microsoft.com/office/drawing/2014/main" id="{191C7189-EA7B-42D8-A80D-84DD4586F8ED}"/>
                  </a:ext>
                </a:extLst>
              </p:cNvPr>
              <p:cNvSpPr>
                <a:spLocks/>
              </p:cNvSpPr>
              <p:nvPr/>
            </p:nvSpPr>
            <p:spPr bwMode="auto">
              <a:xfrm>
                <a:off x="2860082" y="2814998"/>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5"/>
                  </a:gs>
                  <a:gs pos="100000">
                    <a:schemeClr val="accent5">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69" name="Group 68">
              <a:extLst>
                <a:ext uri="{FF2B5EF4-FFF2-40B4-BE49-F238E27FC236}">
                  <a16:creationId xmlns:a16="http://schemas.microsoft.com/office/drawing/2014/main" id="{F109E14D-5B6E-4153-9163-47D4D3D4B0DF}"/>
                </a:ext>
              </a:extLst>
            </p:cNvPr>
            <p:cNvGrpSpPr/>
            <p:nvPr/>
          </p:nvGrpSpPr>
          <p:grpSpPr>
            <a:xfrm flipH="1">
              <a:off x="6120517" y="3839401"/>
              <a:ext cx="1244125" cy="1318043"/>
              <a:chOff x="2860082" y="2834525"/>
              <a:chExt cx="1711918" cy="1294234"/>
            </a:xfrm>
            <a:effectLst>
              <a:outerShdw blurRad="50800" dist="38100" dir="5400000" algn="t" rotWithShape="0">
                <a:prstClr val="black">
                  <a:alpha val="40000"/>
                </a:prstClr>
              </a:outerShdw>
            </a:effectLst>
          </p:grpSpPr>
          <p:sp>
            <p:nvSpPr>
              <p:cNvPr id="82" name="Freeform 74">
                <a:extLst>
                  <a:ext uri="{FF2B5EF4-FFF2-40B4-BE49-F238E27FC236}">
                    <a16:creationId xmlns:a16="http://schemas.microsoft.com/office/drawing/2014/main" id="{47056024-281A-4D40-A2C5-17BAEB48D9AB}"/>
                  </a:ext>
                </a:extLst>
              </p:cNvPr>
              <p:cNvSpPr>
                <a:spLocks/>
              </p:cNvSpPr>
              <p:nvPr/>
            </p:nvSpPr>
            <p:spPr bwMode="auto">
              <a:xfrm>
                <a:off x="2860082" y="2877288"/>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2"/>
                  </a:gs>
                  <a:gs pos="100000">
                    <a:schemeClr val="accent2">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6">
                <a:extLst>
                  <a:ext uri="{FF2B5EF4-FFF2-40B4-BE49-F238E27FC236}">
                    <a16:creationId xmlns:a16="http://schemas.microsoft.com/office/drawing/2014/main" id="{D3A1DA6D-07F1-4CD8-BB0F-98C0EEA36286}"/>
                  </a:ext>
                </a:extLst>
              </p:cNvPr>
              <p:cNvSpPr>
                <a:spLocks/>
              </p:cNvSpPr>
              <p:nvPr/>
            </p:nvSpPr>
            <p:spPr bwMode="auto">
              <a:xfrm>
                <a:off x="2860082" y="2834525"/>
                <a:ext cx="1711918" cy="1251469"/>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70" name="Group 69">
              <a:extLst>
                <a:ext uri="{FF2B5EF4-FFF2-40B4-BE49-F238E27FC236}">
                  <a16:creationId xmlns:a16="http://schemas.microsoft.com/office/drawing/2014/main" id="{F5775503-D9C1-4537-9095-EE4484D1F48E}"/>
                </a:ext>
              </a:extLst>
            </p:cNvPr>
            <p:cNvGrpSpPr/>
            <p:nvPr/>
          </p:nvGrpSpPr>
          <p:grpSpPr>
            <a:xfrm>
              <a:off x="4372976" y="2003046"/>
              <a:ext cx="1747541" cy="1519193"/>
              <a:chOff x="2860082" y="1905199"/>
              <a:chExt cx="1711918" cy="1296302"/>
            </a:xfrm>
            <a:effectLst>
              <a:outerShdw blurRad="50800" dist="38100" dir="5400000" algn="t" rotWithShape="0">
                <a:prstClr val="black">
                  <a:alpha val="40000"/>
                </a:prstClr>
              </a:outerShdw>
            </a:effectLst>
          </p:grpSpPr>
          <p:sp>
            <p:nvSpPr>
              <p:cNvPr id="80" name="Freeform 72">
                <a:extLst>
                  <a:ext uri="{FF2B5EF4-FFF2-40B4-BE49-F238E27FC236}">
                    <a16:creationId xmlns:a16="http://schemas.microsoft.com/office/drawing/2014/main" id="{6E890BD0-5BB9-4C3B-B762-83295AC3CF7F}"/>
                  </a:ext>
                </a:extLst>
              </p:cNvPr>
              <p:cNvSpPr>
                <a:spLocks/>
              </p:cNvSpPr>
              <p:nvPr/>
            </p:nvSpPr>
            <p:spPr bwMode="auto">
              <a:xfrm>
                <a:off x="2860082" y="195003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6"/>
                  </a:gs>
                  <a:gs pos="100000">
                    <a:schemeClr val="accent6">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81" name="Freeform 16">
                <a:extLst>
                  <a:ext uri="{FF2B5EF4-FFF2-40B4-BE49-F238E27FC236}">
                    <a16:creationId xmlns:a16="http://schemas.microsoft.com/office/drawing/2014/main" id="{7A38D195-0A34-4D3E-951E-61916173DB87}"/>
                  </a:ext>
                </a:extLst>
              </p:cNvPr>
              <p:cNvSpPr>
                <a:spLocks/>
              </p:cNvSpPr>
              <p:nvPr/>
            </p:nvSpPr>
            <p:spPr bwMode="auto">
              <a:xfrm>
                <a:off x="2860082" y="1905199"/>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6"/>
                  </a:gs>
                  <a:gs pos="100000">
                    <a:schemeClr val="accent6">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a:p>
            </p:txBody>
          </p:sp>
        </p:grpSp>
        <p:grpSp>
          <p:nvGrpSpPr>
            <p:cNvPr id="71" name="Group 70">
              <a:extLst>
                <a:ext uri="{FF2B5EF4-FFF2-40B4-BE49-F238E27FC236}">
                  <a16:creationId xmlns:a16="http://schemas.microsoft.com/office/drawing/2014/main" id="{86D96F1D-B329-4356-8F0E-DB9ADC52ADB9}"/>
                </a:ext>
              </a:extLst>
            </p:cNvPr>
            <p:cNvGrpSpPr/>
            <p:nvPr/>
          </p:nvGrpSpPr>
          <p:grpSpPr>
            <a:xfrm flipH="1">
              <a:off x="6120517" y="2513698"/>
              <a:ext cx="1433507" cy="1393511"/>
              <a:chOff x="2860082" y="1836239"/>
              <a:chExt cx="1711918" cy="1323127"/>
            </a:xfrm>
            <a:gradFill>
              <a:gsLst>
                <a:gs pos="77000">
                  <a:schemeClr val="bg1"/>
                </a:gs>
                <a:gs pos="100000">
                  <a:schemeClr val="bg1">
                    <a:lumMod val="64000"/>
                  </a:schemeClr>
                </a:gs>
              </a:gsLst>
              <a:lin ang="0" scaled="1"/>
            </a:gradFill>
            <a:effectLst>
              <a:outerShdw blurRad="50800" dist="38100" dir="5400000" algn="t" rotWithShape="0">
                <a:prstClr val="black">
                  <a:alpha val="40000"/>
                </a:prstClr>
              </a:outerShdw>
            </a:effectLst>
          </p:grpSpPr>
          <p:sp>
            <p:nvSpPr>
              <p:cNvPr id="78" name="Freeform 70">
                <a:extLst>
                  <a:ext uri="{FF2B5EF4-FFF2-40B4-BE49-F238E27FC236}">
                    <a16:creationId xmlns:a16="http://schemas.microsoft.com/office/drawing/2014/main" id="{BCCA9D5D-4C28-41AC-9352-131EBBEB8750}"/>
                  </a:ext>
                </a:extLst>
              </p:cNvPr>
              <p:cNvSpPr>
                <a:spLocks/>
              </p:cNvSpPr>
              <p:nvPr/>
            </p:nvSpPr>
            <p:spPr bwMode="auto">
              <a:xfrm>
                <a:off x="2860082" y="1907895"/>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3"/>
                  </a:gs>
                  <a:gs pos="100000">
                    <a:schemeClr val="accent3">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79" name="Freeform 16">
                <a:extLst>
                  <a:ext uri="{FF2B5EF4-FFF2-40B4-BE49-F238E27FC236}">
                    <a16:creationId xmlns:a16="http://schemas.microsoft.com/office/drawing/2014/main" id="{31B331F9-7C4B-4EDA-8131-A399F13DD9DA}"/>
                  </a:ext>
                </a:extLst>
              </p:cNvPr>
              <p:cNvSpPr>
                <a:spLocks/>
              </p:cNvSpPr>
              <p:nvPr/>
            </p:nvSpPr>
            <p:spPr bwMode="auto">
              <a:xfrm>
                <a:off x="2860082" y="1836239"/>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3"/>
                  </a:gs>
                  <a:gs pos="100000">
                    <a:schemeClr val="accent3">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sp>
        <p:nvSpPr>
          <p:cNvPr id="10" name="TextBox 9">
            <a:extLst>
              <a:ext uri="{FF2B5EF4-FFF2-40B4-BE49-F238E27FC236}">
                <a16:creationId xmlns:a16="http://schemas.microsoft.com/office/drawing/2014/main" id="{C8DC892D-A0CE-46CD-BF0D-ECE88FB48BDE}"/>
              </a:ext>
            </a:extLst>
          </p:cNvPr>
          <p:cNvSpPr txBox="1"/>
          <p:nvPr/>
        </p:nvSpPr>
        <p:spPr>
          <a:xfrm>
            <a:off x="5015163" y="2346590"/>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15" name="TextBox 14">
            <a:extLst>
              <a:ext uri="{FF2B5EF4-FFF2-40B4-BE49-F238E27FC236}">
                <a16:creationId xmlns:a16="http://schemas.microsoft.com/office/drawing/2014/main" id="{352BD706-200D-4532-990B-CCB5DAF721BA}"/>
              </a:ext>
            </a:extLst>
          </p:cNvPr>
          <p:cNvSpPr txBox="1"/>
          <p:nvPr/>
        </p:nvSpPr>
        <p:spPr>
          <a:xfrm>
            <a:off x="5087362" y="3651242"/>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5" name="TextBox 24">
            <a:extLst>
              <a:ext uri="{FF2B5EF4-FFF2-40B4-BE49-F238E27FC236}">
                <a16:creationId xmlns:a16="http://schemas.microsoft.com/office/drawing/2014/main" id="{0B37E07F-0560-4C6C-A985-107331FF7EED}"/>
              </a:ext>
            </a:extLst>
          </p:cNvPr>
          <p:cNvSpPr txBox="1"/>
          <p:nvPr/>
        </p:nvSpPr>
        <p:spPr>
          <a:xfrm>
            <a:off x="6416616" y="2674427"/>
            <a:ext cx="737056" cy="400110"/>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67450EA0-D0C6-46CD-9CC2-B80A3C0C168E}"/>
              </a:ext>
            </a:extLst>
          </p:cNvPr>
          <p:cNvSpPr txBox="1"/>
          <p:nvPr/>
        </p:nvSpPr>
        <p:spPr>
          <a:xfrm>
            <a:off x="6538298" y="4089799"/>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89" name="TextBox 88">
            <a:extLst>
              <a:ext uri="{FF2B5EF4-FFF2-40B4-BE49-F238E27FC236}">
                <a16:creationId xmlns:a16="http://schemas.microsoft.com/office/drawing/2014/main" id="{2C562296-1970-49A8-ABE0-8575DB32B432}"/>
              </a:ext>
            </a:extLst>
          </p:cNvPr>
          <p:cNvSpPr txBox="1"/>
          <p:nvPr/>
        </p:nvSpPr>
        <p:spPr>
          <a:xfrm>
            <a:off x="106168" y="6375866"/>
            <a:ext cx="557878" cy="369332"/>
          </a:xfrm>
          <a:prstGeom prst="rect">
            <a:avLst/>
          </a:prstGeom>
          <a:noFill/>
        </p:spPr>
        <p:txBody>
          <a:bodyPr wrap="square" rtlCol="0">
            <a:spAutoFit/>
          </a:bodyPr>
          <a:lstStyle/>
          <a:p>
            <a:r>
              <a:rPr lang="en-GB" dirty="0">
                <a:solidFill>
                  <a:schemeClr val="bg1"/>
                </a:solidFill>
              </a:rPr>
              <a:t>32</a:t>
            </a:r>
          </a:p>
        </p:txBody>
      </p:sp>
    </p:spTree>
    <p:extLst>
      <p:ext uri="{BB962C8B-B14F-4D97-AF65-F5344CB8AC3E}">
        <p14:creationId xmlns:p14="http://schemas.microsoft.com/office/powerpoint/2010/main" val="1989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2650537"/>
            <a:ext cx="12192000"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grpSp>
        <p:nvGrpSpPr>
          <p:cNvPr id="12" name="Group 11">
            <a:extLst>
              <a:ext uri="{FF2B5EF4-FFF2-40B4-BE49-F238E27FC236}">
                <a16:creationId xmlns:a16="http://schemas.microsoft.com/office/drawing/2014/main" id="{4D50BE5F-66E1-4E8D-ADB5-EB475C7F2D4D}"/>
              </a:ext>
            </a:extLst>
          </p:cNvPr>
          <p:cNvGrpSpPr/>
          <p:nvPr/>
        </p:nvGrpSpPr>
        <p:grpSpPr>
          <a:xfrm>
            <a:off x="2229738" y="716481"/>
            <a:ext cx="7803176" cy="4876117"/>
            <a:chOff x="2229738" y="716481"/>
            <a:chExt cx="7803176" cy="4876117"/>
          </a:xfrm>
        </p:grpSpPr>
        <p:sp>
          <p:nvSpPr>
            <p:cNvPr id="13" name="Freeform: Shape 12">
              <a:extLst>
                <a:ext uri="{FF2B5EF4-FFF2-40B4-BE49-F238E27FC236}">
                  <a16:creationId xmlns:a16="http://schemas.microsoft.com/office/drawing/2014/main" id="{7A8A5672-B625-4236-8666-6B2C8697FD9C}"/>
                </a:ext>
              </a:extLst>
            </p:cNvPr>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a:extLst>
                <a:ext uri="{FF2B5EF4-FFF2-40B4-BE49-F238E27FC236}">
                  <a16:creationId xmlns:a16="http://schemas.microsoft.com/office/drawing/2014/main" id="{EA1E921E-2438-45A2-AA41-C1A40356A72B}"/>
                </a:ext>
              </a:extLst>
            </p:cNvPr>
            <p:cNvGrpSpPr/>
            <p:nvPr/>
          </p:nvGrpSpPr>
          <p:grpSpPr>
            <a:xfrm>
              <a:off x="2229738" y="716481"/>
              <a:ext cx="7803176" cy="4876117"/>
              <a:chOff x="2229738" y="716481"/>
              <a:chExt cx="7803176" cy="4876117"/>
            </a:xfrm>
          </p:grpSpPr>
          <p:sp>
            <p:nvSpPr>
              <p:cNvPr id="15" name="Freeform: Shape 14">
                <a:extLst>
                  <a:ext uri="{FF2B5EF4-FFF2-40B4-BE49-F238E27FC236}">
                    <a16:creationId xmlns:a16="http://schemas.microsoft.com/office/drawing/2014/main" id="{797B5F1E-CB20-4033-9037-143A9CFF317F}"/>
                  </a:ext>
                </a:extLst>
              </p:cNvPr>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15">
                <a:extLst>
                  <a:ext uri="{FF2B5EF4-FFF2-40B4-BE49-F238E27FC236}">
                    <a16:creationId xmlns:a16="http://schemas.microsoft.com/office/drawing/2014/main" id="{55ACAC44-0CA4-4D15-AE76-405C924BA3E4}"/>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2DF41FE1-6DDF-420A-9003-47CAF9ED3A91}"/>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227F7607-67B0-483B-ACA2-AABF6AE10F5A}"/>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FEC737F8-5AC4-42D6-95C7-D0925369CE05}"/>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1" name="TextBox 20">
            <a:extLst>
              <a:ext uri="{FF2B5EF4-FFF2-40B4-BE49-F238E27FC236}">
                <a16:creationId xmlns:a16="http://schemas.microsoft.com/office/drawing/2014/main" id="{A760B843-4CAA-4237-985F-B21B0C0DB783}"/>
              </a:ext>
            </a:extLst>
          </p:cNvPr>
          <p:cNvSpPr txBox="1"/>
          <p:nvPr/>
        </p:nvSpPr>
        <p:spPr>
          <a:xfrm>
            <a:off x="0" y="4341011"/>
            <a:ext cx="12191852" cy="615553"/>
          </a:xfrm>
          <a:prstGeom prst="rect">
            <a:avLst/>
          </a:prstGeom>
          <a:noFill/>
        </p:spPr>
        <p:txBody>
          <a:bodyPr wrap="square" rtlCol="0">
            <a:spAutoFit/>
          </a:bodyPr>
          <a:lstStyle/>
          <a:p>
            <a:pPr algn="ctr"/>
            <a:r>
              <a:rPr lang="en-US" altLang="ko-KR" dirty="0">
                <a:solidFill>
                  <a:schemeClr val="bg1"/>
                </a:solidFill>
                <a:cs typeface="Arial" pitchFamily="34" charset="0"/>
              </a:rPr>
              <a:t>Raluca D. Gaina | QMUL, UK </a:t>
            </a:r>
          </a:p>
          <a:p>
            <a:pPr algn="ctr"/>
            <a:r>
              <a:rPr lang="en-US" altLang="ko-KR" sz="1600" dirty="0">
                <a:solidFill>
                  <a:schemeClr val="bg1"/>
                </a:solidFill>
                <a:cs typeface="Arial" pitchFamily="34" charset="0"/>
                <a:hlinkClick r:id="rId4"/>
              </a:rPr>
              <a:t>r.d.gaina@qmul.ac.uk</a:t>
            </a:r>
            <a:r>
              <a:rPr lang="en-US" altLang="ko-KR" sz="1600" dirty="0">
                <a:solidFill>
                  <a:schemeClr val="bg1"/>
                </a:solidFill>
                <a:cs typeface="Arial" pitchFamily="34" charset="0"/>
              </a:rPr>
              <a:t> | @b_gum22</a:t>
            </a:r>
            <a:endParaRPr lang="ko-KR" altLang="en-US" sz="1600" dirty="0">
              <a:solidFill>
                <a:schemeClr val="bg1"/>
              </a:solidFill>
              <a:cs typeface="Arial" pitchFamily="34" charset="0"/>
            </a:endParaRPr>
          </a:p>
        </p:txBody>
      </p:sp>
      <p:sp>
        <p:nvSpPr>
          <p:cNvPr id="22" name="TextBox 21">
            <a:extLst>
              <a:ext uri="{FF2B5EF4-FFF2-40B4-BE49-F238E27FC236}">
                <a16:creationId xmlns:a16="http://schemas.microsoft.com/office/drawing/2014/main" id="{83F93CA9-ACB5-439D-B951-1444D36502CD}"/>
              </a:ext>
            </a:extLst>
          </p:cNvPr>
          <p:cNvSpPr txBox="1"/>
          <p:nvPr/>
        </p:nvSpPr>
        <p:spPr>
          <a:xfrm>
            <a:off x="0" y="1554646"/>
            <a:ext cx="12191852" cy="369332"/>
          </a:xfrm>
          <a:prstGeom prst="rect">
            <a:avLst/>
          </a:prstGeom>
          <a:noFill/>
        </p:spPr>
        <p:txBody>
          <a:bodyPr wrap="square" rtlCol="0" anchor="ctr">
            <a:spAutoFit/>
          </a:bodyPr>
          <a:lstStyle/>
          <a:p>
            <a:pPr algn="ctr"/>
            <a:r>
              <a:rPr lang="en-US" altLang="ko-KR" dirty="0">
                <a:solidFill>
                  <a:schemeClr val="bg1"/>
                </a:solidFill>
                <a:cs typeface="Arial" pitchFamily="34" charset="0"/>
              </a:rPr>
              <a:t>RHEA for GVGP @ IEEE COG 2020</a:t>
            </a:r>
          </a:p>
        </p:txBody>
      </p:sp>
      <p:sp>
        <p:nvSpPr>
          <p:cNvPr id="2" name="Rectangle 1">
            <a:extLst>
              <a:ext uri="{FF2B5EF4-FFF2-40B4-BE49-F238E27FC236}">
                <a16:creationId xmlns:a16="http://schemas.microsoft.com/office/drawing/2014/main" id="{D48BCB91-D8CA-43EF-9640-0E1D9FED73F6}"/>
              </a:ext>
            </a:extLst>
          </p:cNvPr>
          <p:cNvSpPr/>
          <p:nvPr/>
        </p:nvSpPr>
        <p:spPr>
          <a:xfrm>
            <a:off x="4374942" y="1923978"/>
            <a:ext cx="3441968" cy="369332"/>
          </a:xfrm>
          <a:prstGeom prst="rect">
            <a:avLst/>
          </a:prstGeom>
        </p:spPr>
        <p:txBody>
          <a:bodyPr wrap="none">
            <a:spAutoFit/>
          </a:bodyPr>
          <a:lstStyle/>
          <a:p>
            <a:r>
              <a:rPr lang="en-GB" u="sng" dirty="0">
                <a:solidFill>
                  <a:schemeClr val="bg1"/>
                </a:solidFill>
              </a:rPr>
              <a:t>https://tinyurl.com/rhea20-paper</a:t>
            </a:r>
          </a:p>
        </p:txBody>
      </p:sp>
    </p:spTree>
    <p:extLst>
      <p:ext uri="{BB962C8B-B14F-4D97-AF65-F5344CB8AC3E}">
        <p14:creationId xmlns:p14="http://schemas.microsoft.com/office/powerpoint/2010/main" val="64682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62470" y="2880507"/>
            <a:ext cx="6383588" cy="830997"/>
          </a:xfrm>
          <a:prstGeom prst="rect">
            <a:avLst/>
          </a:prstGeom>
          <a:noFill/>
        </p:spPr>
        <p:txBody>
          <a:bodyPr wrap="square" rtlCol="0" anchor="ctr">
            <a:spAutoFit/>
          </a:bodyPr>
          <a:lstStyle/>
          <a:p>
            <a:r>
              <a:rPr lang="en-US" altLang="ko-KR" sz="4800" dirty="0">
                <a:solidFill>
                  <a:schemeClr val="bg1"/>
                </a:solidFill>
                <a:cs typeface="Arial" pitchFamily="34" charset="0"/>
              </a:rPr>
              <a:t>Introduction</a:t>
            </a:r>
            <a:endParaRPr lang="ko-KR" altLang="en-US" sz="4800" dirty="0">
              <a:solidFill>
                <a:schemeClr val="bg1"/>
              </a:solidFill>
              <a:cs typeface="Arial" pitchFamily="34" charset="0"/>
            </a:endParaRPr>
          </a:p>
        </p:txBody>
      </p:sp>
      <p:grpSp>
        <p:nvGrpSpPr>
          <p:cNvPr id="7" name="Group 6">
            <a:extLst>
              <a:ext uri="{FF2B5EF4-FFF2-40B4-BE49-F238E27FC236}">
                <a16:creationId xmlns:a16="http://schemas.microsoft.com/office/drawing/2014/main" id="{7A380AE6-32D9-47BE-920F-9E29276D3163}"/>
              </a:ext>
            </a:extLst>
          </p:cNvPr>
          <p:cNvGrpSpPr/>
          <p:nvPr/>
        </p:nvGrpSpPr>
        <p:grpSpPr>
          <a:xfrm>
            <a:off x="3187878" y="2687888"/>
            <a:ext cx="1539374" cy="1482224"/>
            <a:chOff x="3554663" y="2792663"/>
            <a:chExt cx="1539374" cy="1482224"/>
          </a:xfrm>
        </p:grpSpPr>
        <p:sp>
          <p:nvSpPr>
            <p:cNvPr id="2" name="Rectangle 1">
              <a:extLst>
                <a:ext uri="{FF2B5EF4-FFF2-40B4-BE49-F238E27FC236}">
                  <a16:creationId xmlns:a16="http://schemas.microsoft.com/office/drawing/2014/main" id="{3E747A1D-AA00-41CD-BD45-9775D5E85F8B}"/>
                </a:ext>
              </a:extLst>
            </p:cNvPr>
            <p:cNvSpPr/>
            <p:nvPr/>
          </p:nvSpPr>
          <p:spPr>
            <a:xfrm>
              <a:off x="3762375" y="2990850"/>
              <a:ext cx="1143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Half Frame 2">
              <a:extLst>
                <a:ext uri="{FF2B5EF4-FFF2-40B4-BE49-F238E27FC236}">
                  <a16:creationId xmlns:a16="http://schemas.microsoft.com/office/drawing/2014/main" id="{FFA0684A-8679-4C0F-AB80-DF2DD6A90EA2}"/>
                </a:ext>
              </a:extLst>
            </p:cNvPr>
            <p:cNvSpPr/>
            <p:nvPr/>
          </p:nvSpPr>
          <p:spPr>
            <a:xfrm>
              <a:off x="3554663" y="279266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Half Frame 5">
              <a:extLst>
                <a:ext uri="{FF2B5EF4-FFF2-40B4-BE49-F238E27FC236}">
                  <a16:creationId xmlns:a16="http://schemas.microsoft.com/office/drawing/2014/main" id="{D34A0230-EE78-4651-BF34-34C31F3EA041}"/>
                </a:ext>
              </a:extLst>
            </p:cNvPr>
            <p:cNvSpPr/>
            <p:nvPr/>
          </p:nvSpPr>
          <p:spPr>
            <a:xfrm rot="10800000">
              <a:off x="4457700" y="363855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11" name="Graphic 10" descr="Game controller">
            <a:extLst>
              <a:ext uri="{FF2B5EF4-FFF2-40B4-BE49-F238E27FC236}">
                <a16:creationId xmlns:a16="http://schemas.microsoft.com/office/drawing/2014/main" id="{B5922285-954A-4CA6-B890-86E2743BE7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9890" y="2971800"/>
            <a:ext cx="914400" cy="914400"/>
          </a:xfrm>
          <a:prstGeom prst="rect">
            <a:avLst/>
          </a:prstGeom>
        </p:spPr>
      </p:pic>
    </p:spTree>
    <p:extLst>
      <p:ext uri="{BB962C8B-B14F-4D97-AF65-F5344CB8AC3E}">
        <p14:creationId xmlns:p14="http://schemas.microsoft.com/office/powerpoint/2010/main" val="126929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General Video Game Pla</a:t>
            </a:r>
            <a:r>
              <a:rPr lang="en-US" dirty="0">
                <a:solidFill>
                  <a:schemeClr val="bg1"/>
                </a:solidFill>
              </a:rPr>
              <a:t>ying</a:t>
            </a:r>
          </a:p>
        </p:txBody>
      </p:sp>
      <p:pic>
        <p:nvPicPr>
          <p:cNvPr id="7" name="Picture 6" descr="http://www.kurzweilai.net/images/brain-agi.jpg">
            <a:extLst>
              <a:ext uri="{FF2B5EF4-FFF2-40B4-BE49-F238E27FC236}">
                <a16:creationId xmlns:a16="http://schemas.microsoft.com/office/drawing/2014/main" id="{B9E1F9DC-757C-46E0-A58C-431F697FC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598118" y="2989226"/>
            <a:ext cx="1344636" cy="1792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2" descr="https://graphics.stanford.edu/~mdfisher/Images/GeneralGameLearning/InfiniteMario1.jpg">
            <a:extLst>
              <a:ext uri="{FF2B5EF4-FFF2-40B4-BE49-F238E27FC236}">
                <a16:creationId xmlns:a16="http://schemas.microsoft.com/office/drawing/2014/main" id="{277E64D4-8861-4EC3-99B3-E6A90C432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228" y="1221700"/>
            <a:ext cx="2462139" cy="2051782"/>
          </a:xfrm>
          <a:prstGeom prst="rect">
            <a:avLst/>
          </a:prstGeom>
          <a:ln w="88900" cap="sq" cmpd="thickThin">
            <a:solidFill>
              <a:schemeClr val="accent1">
                <a:lumMod val="20000"/>
                <a:lumOff val="80000"/>
              </a:schemeClr>
            </a:solidFill>
            <a:prstDash val="solid"/>
            <a:miter lim="800000"/>
          </a:ln>
          <a:effectLst>
            <a:innerShdw blurRad="76200">
              <a:srgbClr val="000000"/>
            </a:innerShdw>
          </a:effectLst>
        </p:spPr>
      </p:pic>
      <p:pic>
        <p:nvPicPr>
          <p:cNvPr id="9" name="Picture 6" descr="http://i.kinja-img.com/gawker-media/image/upload/s---n5HHJFz--/18mfrtg2svnj3png.png">
            <a:extLst>
              <a:ext uri="{FF2B5EF4-FFF2-40B4-BE49-F238E27FC236}">
                <a16:creationId xmlns:a16="http://schemas.microsoft.com/office/drawing/2014/main" id="{BED63C71-0263-4025-9E5C-CCA9FFB373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99" t="7467" r="54402"/>
          <a:stretch/>
        </p:blipFill>
        <p:spPr bwMode="auto">
          <a:xfrm>
            <a:off x="1121753" y="1488608"/>
            <a:ext cx="1896227" cy="231687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p:spPr>
      </p:pic>
      <p:cxnSp>
        <p:nvCxnSpPr>
          <p:cNvPr id="10" name="Straight Arrow Connector 9">
            <a:extLst>
              <a:ext uri="{FF2B5EF4-FFF2-40B4-BE49-F238E27FC236}">
                <a16:creationId xmlns:a16="http://schemas.microsoft.com/office/drawing/2014/main" id="{7230F8E3-CAD5-4F14-B140-CF3A2B47AB53}"/>
              </a:ext>
            </a:extLst>
          </p:cNvPr>
          <p:cNvCxnSpPr>
            <a:cxnSpLocks/>
          </p:cNvCxnSpPr>
          <p:nvPr/>
        </p:nvCxnSpPr>
        <p:spPr>
          <a:xfrm flipH="1" flipV="1">
            <a:off x="5598119" y="2144906"/>
            <a:ext cx="491068" cy="635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87DB45-FA27-44EB-B1D9-57EC5A24C706}"/>
              </a:ext>
            </a:extLst>
          </p:cNvPr>
          <p:cNvCxnSpPr>
            <a:cxnSpLocks/>
          </p:cNvCxnSpPr>
          <p:nvPr/>
        </p:nvCxnSpPr>
        <p:spPr>
          <a:xfrm flipH="1">
            <a:off x="4250793" y="4421304"/>
            <a:ext cx="1073507" cy="378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93F8AD-C7BE-4825-9394-1D0740C060F7}"/>
              </a:ext>
            </a:extLst>
          </p:cNvPr>
          <p:cNvCxnSpPr>
            <a:cxnSpLocks/>
          </p:cNvCxnSpPr>
          <p:nvPr/>
        </p:nvCxnSpPr>
        <p:spPr>
          <a:xfrm flipH="1" flipV="1">
            <a:off x="4152255" y="3672278"/>
            <a:ext cx="1172048" cy="1163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http://www.berniw.org/trb/images/screenshots/213.jpg">
            <a:extLst>
              <a:ext uri="{FF2B5EF4-FFF2-40B4-BE49-F238E27FC236}">
                <a16:creationId xmlns:a16="http://schemas.microsoft.com/office/drawing/2014/main" id="{C2D93052-9050-4B72-BF06-26F9FDE9010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860" y="2925978"/>
            <a:ext cx="2154796" cy="161609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p:spPr>
      </p:pic>
      <p:cxnSp>
        <p:nvCxnSpPr>
          <p:cNvPr id="14" name="Straight Arrow Connector 13">
            <a:extLst>
              <a:ext uri="{FF2B5EF4-FFF2-40B4-BE49-F238E27FC236}">
                <a16:creationId xmlns:a16="http://schemas.microsoft.com/office/drawing/2014/main" id="{98F3EE3D-E15A-4EF8-8C37-1003D925D00E}"/>
              </a:ext>
            </a:extLst>
          </p:cNvPr>
          <p:cNvCxnSpPr>
            <a:cxnSpLocks/>
          </p:cNvCxnSpPr>
          <p:nvPr/>
        </p:nvCxnSpPr>
        <p:spPr>
          <a:xfrm flipH="1">
            <a:off x="5419332" y="5041007"/>
            <a:ext cx="359172" cy="528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25393C0-FAD9-433C-98BF-C397233A26C4}"/>
              </a:ext>
            </a:extLst>
          </p:cNvPr>
          <p:cNvCxnSpPr>
            <a:cxnSpLocks/>
          </p:cNvCxnSpPr>
          <p:nvPr/>
        </p:nvCxnSpPr>
        <p:spPr>
          <a:xfrm>
            <a:off x="6561492" y="5041007"/>
            <a:ext cx="189511" cy="574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37FE7-468C-4C5C-A86E-415928128714}"/>
              </a:ext>
            </a:extLst>
          </p:cNvPr>
          <p:cNvSpPr txBox="1"/>
          <p:nvPr/>
        </p:nvSpPr>
        <p:spPr>
          <a:xfrm>
            <a:off x="6028773" y="5615249"/>
            <a:ext cx="2149219" cy="400110"/>
          </a:xfrm>
          <a:prstGeom prst="rect">
            <a:avLst/>
          </a:prstGeom>
          <a:noFill/>
        </p:spPr>
        <p:txBody>
          <a:bodyPr wrap="square" rtlCol="0">
            <a:spAutoFit/>
          </a:bodyPr>
          <a:lstStyle/>
          <a:p>
            <a:r>
              <a:rPr lang="en-US" sz="2000" dirty="0"/>
              <a:t>any game !</a:t>
            </a:r>
          </a:p>
        </p:txBody>
      </p:sp>
      <p:pic>
        <p:nvPicPr>
          <p:cNvPr id="18" name="Picture 2" descr="https://static.starcraft.com/videos/posters/protoss-base-hd.mp4-e5e590976a08b67e41c4ce2760f8f62135846b62e45394c08f3d896b09ed85de3aa18413d94d8a493d995741cd95af039bda28efb917d91439fbae2626db14c5.jpg">
            <a:extLst>
              <a:ext uri="{FF2B5EF4-FFF2-40B4-BE49-F238E27FC236}">
                <a16:creationId xmlns:a16="http://schemas.microsoft.com/office/drawing/2014/main" id="{648691F8-B36E-4FC0-BC70-D724EA7563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9318" y="5198951"/>
            <a:ext cx="2148516" cy="136036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9" name="Picture 4" descr="http://static6.businessinsider.com/image/56e7f946dd0895595d8b4792-800-481/go_board,_hoge_rielen,_belgiumedit_fcb981.jpg">
            <a:extLst>
              <a:ext uri="{FF2B5EF4-FFF2-40B4-BE49-F238E27FC236}">
                <a16:creationId xmlns:a16="http://schemas.microsoft.com/office/drawing/2014/main" id="{F7778756-161C-4B0B-AAFF-FB849CF3E1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0075" y="4337474"/>
            <a:ext cx="2168153" cy="155564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B226FD03-61CC-4D82-A73D-287A328A3AE7}"/>
              </a:ext>
            </a:extLst>
          </p:cNvPr>
          <p:cNvSpPr/>
          <p:nvPr/>
        </p:nvSpPr>
        <p:spPr>
          <a:xfrm>
            <a:off x="7731836" y="2026466"/>
            <a:ext cx="3549883" cy="1200329"/>
          </a:xfrm>
          <a:prstGeom prst="rect">
            <a:avLst/>
          </a:prstGeom>
        </p:spPr>
        <p:txBody>
          <a:bodyPr wrap="square">
            <a:spAutoFit/>
          </a:bodyPr>
          <a:lstStyle/>
          <a:p>
            <a:r>
              <a:rPr lang="en-US" altLang="ko-KR" dirty="0">
                <a:solidFill>
                  <a:schemeClr val="bg1"/>
                </a:solidFill>
                <a:cs typeface="Arial" pitchFamily="34" charset="0"/>
              </a:rPr>
              <a:t>Adaptive players that can act intelligently in any given game, even those unseen before or with unknown rules</a:t>
            </a:r>
            <a:endParaRPr lang="ko-KR" altLang="en-US" dirty="0">
              <a:solidFill>
                <a:schemeClr val="bg1"/>
              </a:solidFill>
              <a:cs typeface="Arial" pitchFamily="34" charset="0"/>
            </a:endParaRPr>
          </a:p>
        </p:txBody>
      </p:sp>
      <p:sp>
        <p:nvSpPr>
          <p:cNvPr id="20" name="TextBox 19">
            <a:extLst>
              <a:ext uri="{FF2B5EF4-FFF2-40B4-BE49-F238E27FC236}">
                <a16:creationId xmlns:a16="http://schemas.microsoft.com/office/drawing/2014/main" id="{0B14E70E-E0AE-4881-AE03-23BBC32EE08E}"/>
              </a:ext>
            </a:extLst>
          </p:cNvPr>
          <p:cNvSpPr txBox="1"/>
          <p:nvPr/>
        </p:nvSpPr>
        <p:spPr>
          <a:xfrm>
            <a:off x="106168" y="6375866"/>
            <a:ext cx="557878" cy="369332"/>
          </a:xfrm>
          <a:prstGeom prst="rect">
            <a:avLst/>
          </a:prstGeom>
          <a:noFill/>
        </p:spPr>
        <p:txBody>
          <a:bodyPr wrap="square" rtlCol="0">
            <a:spAutoFit/>
          </a:bodyPr>
          <a:lstStyle/>
          <a:p>
            <a:r>
              <a:rPr lang="en-GB" dirty="0"/>
              <a:t>5</a:t>
            </a:r>
          </a:p>
        </p:txBody>
      </p:sp>
    </p:spTree>
    <p:extLst>
      <p:ext uri="{BB962C8B-B14F-4D97-AF65-F5344CB8AC3E}">
        <p14:creationId xmlns:p14="http://schemas.microsoft.com/office/powerpoint/2010/main" val="35870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F23DA9BA-0C27-42B7-9A68-60037E8F0563}"/>
              </a:ext>
            </a:extLst>
          </p:cNvPr>
          <p:cNvSpPr/>
          <p:nvPr/>
        </p:nvSpPr>
        <p:spPr>
          <a:xfrm>
            <a:off x="7515225" y="2199376"/>
            <a:ext cx="2339385" cy="17221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590485-5BD7-4DAC-875B-E354C08AC7EB}"/>
              </a:ext>
            </a:extLst>
          </p:cNvPr>
          <p:cNvGrpSpPr/>
          <p:nvPr/>
        </p:nvGrpSpPr>
        <p:grpSpPr>
          <a:xfrm>
            <a:off x="809028" y="2199376"/>
            <a:ext cx="301202" cy="301202"/>
            <a:chOff x="4972700" y="3925047"/>
            <a:chExt cx="391388" cy="391388"/>
          </a:xfrm>
        </p:grpSpPr>
        <p:sp>
          <p:nvSpPr>
            <p:cNvPr id="23" name="Oval 22">
              <a:extLst>
                <a:ext uri="{FF2B5EF4-FFF2-40B4-BE49-F238E27FC236}">
                  <a16:creationId xmlns:a16="http://schemas.microsoft.com/office/drawing/2014/main" id="{54ACCCBB-32F9-447A-9C5D-8D2767864072}"/>
                </a:ext>
              </a:extLst>
            </p:cNvPr>
            <p:cNvSpPr/>
            <p:nvPr/>
          </p:nvSpPr>
          <p:spPr>
            <a:xfrm>
              <a:off x="4972700" y="3925047"/>
              <a:ext cx="391388" cy="3913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Chevron 27">
              <a:extLst>
                <a:ext uri="{FF2B5EF4-FFF2-40B4-BE49-F238E27FC236}">
                  <a16:creationId xmlns:a16="http://schemas.microsoft.com/office/drawing/2014/main" id="{D5912049-12B0-4586-8375-AEFC36C0C77A}"/>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32" name="Text Placeholder 31">
            <a:extLst>
              <a:ext uri="{FF2B5EF4-FFF2-40B4-BE49-F238E27FC236}">
                <a16:creationId xmlns:a16="http://schemas.microsoft.com/office/drawing/2014/main" id="{F273F48B-F73A-42AB-928D-AE258A3C77A1}"/>
              </a:ext>
            </a:extLst>
          </p:cNvPr>
          <p:cNvSpPr>
            <a:spLocks noGrp="1"/>
          </p:cNvSpPr>
          <p:nvPr>
            <p:ph type="body" sz="quarter" idx="11"/>
          </p:nvPr>
        </p:nvSpPr>
        <p:spPr>
          <a:xfrm>
            <a:off x="607694" y="339509"/>
            <a:ext cx="7728586" cy="724247"/>
          </a:xfrm>
        </p:spPr>
        <p:txBody>
          <a:bodyPr/>
          <a:lstStyle/>
          <a:p>
            <a:r>
              <a:rPr lang="en-US" dirty="0"/>
              <a:t>Benchmark: </a:t>
            </a:r>
          </a:p>
        </p:txBody>
      </p:sp>
      <p:sp>
        <p:nvSpPr>
          <p:cNvPr id="7" name="Text Placeholder 22">
            <a:extLst>
              <a:ext uri="{FF2B5EF4-FFF2-40B4-BE49-F238E27FC236}">
                <a16:creationId xmlns:a16="http://schemas.microsoft.com/office/drawing/2014/main" id="{B789C584-2200-4A0A-B4D0-FEBCED9B1CA6}"/>
              </a:ext>
            </a:extLst>
          </p:cNvPr>
          <p:cNvSpPr txBox="1">
            <a:spLocks/>
          </p:cNvSpPr>
          <p:nvPr/>
        </p:nvSpPr>
        <p:spPr>
          <a:xfrm>
            <a:off x="671237" y="1614730"/>
            <a:ext cx="5102960" cy="43204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a:solidFill>
                  <a:schemeClr val="accent4"/>
                </a:solidFill>
                <a:cs typeface="Arial" pitchFamily="34" charset="0"/>
              </a:rPr>
              <a:t>www.gvgai.net</a:t>
            </a:r>
            <a:endParaRPr lang="ko-KR" altLang="en-US" sz="2000" b="1" dirty="0">
              <a:solidFill>
                <a:schemeClr val="accent4"/>
              </a:solidFill>
              <a:cs typeface="Arial" pitchFamily="34" charset="0"/>
            </a:endParaRPr>
          </a:p>
        </p:txBody>
      </p:sp>
      <p:sp>
        <p:nvSpPr>
          <p:cNvPr id="17" name="TextBox 16">
            <a:extLst>
              <a:ext uri="{FF2B5EF4-FFF2-40B4-BE49-F238E27FC236}">
                <a16:creationId xmlns:a16="http://schemas.microsoft.com/office/drawing/2014/main" id="{8DE4ED14-5B09-4BAD-BC30-CA39E05272AD}"/>
              </a:ext>
            </a:extLst>
          </p:cNvPr>
          <p:cNvSpPr txBox="1"/>
          <p:nvPr/>
        </p:nvSpPr>
        <p:spPr>
          <a:xfrm>
            <a:off x="1132305" y="2119145"/>
            <a:ext cx="4165031" cy="461665"/>
          </a:xfrm>
          <a:prstGeom prst="rect">
            <a:avLst/>
          </a:prstGeom>
          <a:noFill/>
        </p:spPr>
        <p:txBody>
          <a:bodyPr wrap="square" rtlCol="0" anchor="ctr">
            <a:spAutoFit/>
          </a:bodyPr>
          <a:lstStyle/>
          <a:p>
            <a:r>
              <a:rPr lang="en-US" altLang="ko-KR" sz="2400" b="1" dirty="0">
                <a:solidFill>
                  <a:srgbClr val="262626"/>
                </a:solidFill>
                <a:cs typeface="Arial" pitchFamily="34" charset="0"/>
              </a:rPr>
              <a:t>Single-player </a:t>
            </a:r>
            <a:r>
              <a:rPr lang="en-US" altLang="ko-KR" sz="2400" b="1" dirty="0">
                <a:solidFill>
                  <a:schemeClr val="accent4"/>
                </a:solidFill>
                <a:cs typeface="Arial" pitchFamily="34" charset="0"/>
              </a:rPr>
              <a:t>planning</a:t>
            </a:r>
            <a:endParaRPr lang="ko-KR" altLang="en-US" sz="2400" b="1" dirty="0">
              <a:solidFill>
                <a:schemeClr val="accent4"/>
              </a:solidFill>
              <a:cs typeface="Arial" pitchFamily="34" charset="0"/>
            </a:endParaRPr>
          </a:p>
        </p:txBody>
      </p:sp>
      <p:pic>
        <p:nvPicPr>
          <p:cNvPr id="35" name="Picture 34" descr="A picture containing scoreboard, building, clock, computer&#10;&#10;Description automatically generated">
            <a:extLst>
              <a:ext uri="{FF2B5EF4-FFF2-40B4-BE49-F238E27FC236}">
                <a16:creationId xmlns:a16="http://schemas.microsoft.com/office/drawing/2014/main" id="{062FD222-7D03-4956-ABC1-73A4DF707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445" y="3649979"/>
            <a:ext cx="1858250" cy="929125"/>
          </a:xfrm>
          <a:prstGeom prst="rect">
            <a:avLst/>
          </a:prstGeom>
        </p:spPr>
      </p:pic>
      <p:pic>
        <p:nvPicPr>
          <p:cNvPr id="37" name="Picture 36" descr="A picture containing water, computer&#10;&#10;Description automatically generated">
            <a:extLst>
              <a:ext uri="{FF2B5EF4-FFF2-40B4-BE49-F238E27FC236}">
                <a16:creationId xmlns:a16="http://schemas.microsoft.com/office/drawing/2014/main" id="{295F9BD8-9336-468F-8A7B-57725DEC0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7245" y="1718880"/>
            <a:ext cx="2052450" cy="1026225"/>
          </a:xfrm>
          <a:prstGeom prst="rect">
            <a:avLst/>
          </a:prstGeom>
        </p:spPr>
      </p:pic>
      <p:pic>
        <p:nvPicPr>
          <p:cNvPr id="39" name="Picture 38" descr="A picture containing indoor, table, cake, hanging&#10;&#10;Description automatically generated">
            <a:extLst>
              <a:ext uri="{FF2B5EF4-FFF2-40B4-BE49-F238E27FC236}">
                <a16:creationId xmlns:a16="http://schemas.microsoft.com/office/drawing/2014/main" id="{732C8CA6-3EF4-418E-B6C8-46DF3CDA857C}"/>
              </a:ext>
            </a:extLst>
          </p:cNvPr>
          <p:cNvPicPr>
            <a:picLocks noChangeAspect="1"/>
          </p:cNvPicPr>
          <p:nvPr/>
        </p:nvPicPr>
        <p:blipFill rotWithShape="1">
          <a:blip r:embed="rId5">
            <a:extLst>
              <a:ext uri="{28A0092B-C50C-407E-A947-70E740481C1C}">
                <a14:useLocalDpi xmlns:a14="http://schemas.microsoft.com/office/drawing/2010/main" val="0"/>
              </a:ext>
            </a:extLst>
          </a:blip>
          <a:srcRect l="11484"/>
          <a:stretch/>
        </p:blipFill>
        <p:spPr>
          <a:xfrm>
            <a:off x="9430927" y="2740161"/>
            <a:ext cx="1644859" cy="929124"/>
          </a:xfrm>
          <a:prstGeom prst="rect">
            <a:avLst/>
          </a:prstGeom>
        </p:spPr>
      </p:pic>
      <p:pic>
        <p:nvPicPr>
          <p:cNvPr id="43" name="Picture 42" descr="A picture containing building, light, sitting, traffic&#10;&#10;Description automatically generated">
            <a:extLst>
              <a:ext uri="{FF2B5EF4-FFF2-40B4-BE49-F238E27FC236}">
                <a16:creationId xmlns:a16="http://schemas.microsoft.com/office/drawing/2014/main" id="{838CDF48-F33E-4D5E-9F6B-9506E9F85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8478" y="1716975"/>
            <a:ext cx="2052450" cy="1026225"/>
          </a:xfrm>
          <a:prstGeom prst="rect">
            <a:avLst/>
          </a:prstGeom>
        </p:spPr>
      </p:pic>
      <p:pic>
        <p:nvPicPr>
          <p:cNvPr id="45" name="Picture 44" descr="A picture containing computer, table, circuit, various&#10;&#10;Description automatically generated">
            <a:extLst>
              <a:ext uri="{FF2B5EF4-FFF2-40B4-BE49-F238E27FC236}">
                <a16:creationId xmlns:a16="http://schemas.microsoft.com/office/drawing/2014/main" id="{6C0A0B7F-8916-46D3-A226-8DC8E09816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6520" y="2743200"/>
            <a:ext cx="1813561" cy="906780"/>
          </a:xfrm>
          <a:prstGeom prst="rect">
            <a:avLst/>
          </a:prstGeom>
        </p:spPr>
      </p:pic>
      <p:pic>
        <p:nvPicPr>
          <p:cNvPr id="4" name="Picture Placeholder 3" descr="A close up of a womans face&#10;&#10;Description automatically generated">
            <a:extLst>
              <a:ext uri="{FF2B5EF4-FFF2-40B4-BE49-F238E27FC236}">
                <a16:creationId xmlns:a16="http://schemas.microsoft.com/office/drawing/2014/main" id="{928239D7-8CC5-4913-8D54-6C0DD74B895D}"/>
              </a:ext>
            </a:extLst>
          </p:cNvPr>
          <p:cNvPicPr>
            <a:picLocks noGrp="1" noChangeAspect="1"/>
          </p:cNvPicPr>
          <p:nvPr>
            <p:ph type="pic" sz="quarter" idx="10"/>
          </p:nvPr>
        </p:nvPicPr>
        <p:blipFill>
          <a:blip r:embed="rId8">
            <a:extLst>
              <a:ext uri="{28A0092B-C50C-407E-A947-70E740481C1C}">
                <a14:useLocalDpi xmlns:a14="http://schemas.microsoft.com/office/drawing/2010/main" val="0"/>
              </a:ext>
            </a:extLst>
          </a:blip>
          <a:srcRect l="5851" r="5851"/>
          <a:stretch>
            <a:fillRect/>
          </a:stretch>
        </p:blipFill>
        <p:spPr>
          <a:xfrm>
            <a:off x="5976520" y="1716975"/>
            <a:ext cx="1811358" cy="1026225"/>
          </a:xfrm>
        </p:spPr>
      </p:pic>
      <p:pic>
        <p:nvPicPr>
          <p:cNvPr id="33" name="Picture 32" descr="A circuit board&#10;&#10;Description automatically generated">
            <a:extLst>
              <a:ext uri="{FF2B5EF4-FFF2-40B4-BE49-F238E27FC236}">
                <a16:creationId xmlns:a16="http://schemas.microsoft.com/office/drawing/2014/main" id="{0DE543B7-3FA2-49DF-9F36-743D06024F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2679" y="3651464"/>
            <a:ext cx="1858249" cy="929125"/>
          </a:xfrm>
          <a:prstGeom prst="rect">
            <a:avLst/>
          </a:prstGeom>
        </p:spPr>
      </p:pic>
      <p:pic>
        <p:nvPicPr>
          <p:cNvPr id="41" name="Picture 40" descr="A picture containing building, outdoor, many, covered&#10;&#10;Description automatically generated">
            <a:extLst>
              <a:ext uri="{FF2B5EF4-FFF2-40B4-BE49-F238E27FC236}">
                <a16:creationId xmlns:a16="http://schemas.microsoft.com/office/drawing/2014/main" id="{2F7C389D-5C67-4C9D-B840-384527DB8A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6520" y="3649980"/>
            <a:ext cx="1858249" cy="929124"/>
          </a:xfrm>
          <a:prstGeom prst="rect">
            <a:avLst/>
          </a:prstGeom>
        </p:spPr>
      </p:pic>
      <p:sp>
        <p:nvSpPr>
          <p:cNvPr id="46" name="TextBox 45">
            <a:extLst>
              <a:ext uri="{FF2B5EF4-FFF2-40B4-BE49-F238E27FC236}">
                <a16:creationId xmlns:a16="http://schemas.microsoft.com/office/drawing/2014/main" id="{2E0D010B-E824-4DBB-9B3F-5838FFDE0E91}"/>
              </a:ext>
            </a:extLst>
          </p:cNvPr>
          <p:cNvSpPr txBox="1"/>
          <p:nvPr/>
        </p:nvSpPr>
        <p:spPr>
          <a:xfrm>
            <a:off x="7819827" y="2904204"/>
            <a:ext cx="1566412" cy="584775"/>
          </a:xfrm>
          <a:prstGeom prst="rect">
            <a:avLst/>
          </a:prstGeom>
          <a:noFill/>
        </p:spPr>
        <p:txBody>
          <a:bodyPr wrap="square" rtlCol="0" anchor="ctr">
            <a:spAutoFit/>
          </a:bodyPr>
          <a:lstStyle/>
          <a:p>
            <a:pPr algn="ctr"/>
            <a:r>
              <a:rPr lang="en-US" altLang="ko-KR" sz="3200" b="1" dirty="0">
                <a:solidFill>
                  <a:schemeClr val="bg1"/>
                </a:solidFill>
                <a:cs typeface="Arial" pitchFamily="34" charset="0"/>
              </a:rPr>
              <a:t>GVGAI</a:t>
            </a:r>
            <a:endParaRPr lang="ko-KR" altLang="en-US" sz="3200" b="1" dirty="0">
              <a:solidFill>
                <a:schemeClr val="bg1"/>
              </a:solidFill>
              <a:cs typeface="Arial" pitchFamily="34" charset="0"/>
            </a:endParaRPr>
          </a:p>
        </p:txBody>
      </p:sp>
      <p:sp>
        <p:nvSpPr>
          <p:cNvPr id="47" name="TextBox 46">
            <a:extLst>
              <a:ext uri="{FF2B5EF4-FFF2-40B4-BE49-F238E27FC236}">
                <a16:creationId xmlns:a16="http://schemas.microsoft.com/office/drawing/2014/main" id="{8649445A-B1CC-485B-A503-903AC3E1E3F1}"/>
              </a:ext>
            </a:extLst>
          </p:cNvPr>
          <p:cNvSpPr txBox="1"/>
          <p:nvPr/>
        </p:nvSpPr>
        <p:spPr>
          <a:xfrm>
            <a:off x="1132305" y="2597752"/>
            <a:ext cx="4165031" cy="461665"/>
          </a:xfrm>
          <a:prstGeom prst="rect">
            <a:avLst/>
          </a:prstGeom>
          <a:noFill/>
        </p:spPr>
        <p:txBody>
          <a:bodyPr wrap="square" rtlCol="0" anchor="ctr">
            <a:spAutoFit/>
          </a:bodyPr>
          <a:lstStyle/>
          <a:p>
            <a:r>
              <a:rPr lang="en-US" altLang="ko-KR" sz="2400" dirty="0">
                <a:solidFill>
                  <a:srgbClr val="262626"/>
                </a:solidFill>
                <a:cs typeface="Arial" pitchFamily="34" charset="0"/>
              </a:rPr>
              <a:t>Two-player </a:t>
            </a:r>
            <a:r>
              <a:rPr lang="en-US" altLang="ko-KR" sz="2400" dirty="0">
                <a:solidFill>
                  <a:schemeClr val="accent4"/>
                </a:solidFill>
                <a:cs typeface="Arial" pitchFamily="34" charset="0"/>
              </a:rPr>
              <a:t>planning</a:t>
            </a:r>
            <a:endParaRPr lang="ko-KR" altLang="en-US" sz="2400" dirty="0">
              <a:solidFill>
                <a:schemeClr val="accent4"/>
              </a:solidFill>
              <a:cs typeface="Arial" pitchFamily="34" charset="0"/>
            </a:endParaRPr>
          </a:p>
        </p:txBody>
      </p:sp>
      <p:grpSp>
        <p:nvGrpSpPr>
          <p:cNvPr id="48" name="Group 47">
            <a:extLst>
              <a:ext uri="{FF2B5EF4-FFF2-40B4-BE49-F238E27FC236}">
                <a16:creationId xmlns:a16="http://schemas.microsoft.com/office/drawing/2014/main" id="{4182F178-98F7-4F50-A975-28E4E8E8C435}"/>
              </a:ext>
            </a:extLst>
          </p:cNvPr>
          <p:cNvGrpSpPr/>
          <p:nvPr/>
        </p:nvGrpSpPr>
        <p:grpSpPr>
          <a:xfrm>
            <a:off x="809028" y="2677983"/>
            <a:ext cx="301202" cy="301202"/>
            <a:chOff x="4972700" y="3925047"/>
            <a:chExt cx="391388" cy="391388"/>
          </a:xfrm>
        </p:grpSpPr>
        <p:sp>
          <p:nvSpPr>
            <p:cNvPr id="49" name="Oval 48">
              <a:extLst>
                <a:ext uri="{FF2B5EF4-FFF2-40B4-BE49-F238E27FC236}">
                  <a16:creationId xmlns:a16="http://schemas.microsoft.com/office/drawing/2014/main" id="{5B4B5277-76DC-42A6-9ACA-EEDEF18D5156}"/>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Chevron 27">
              <a:extLst>
                <a:ext uri="{FF2B5EF4-FFF2-40B4-BE49-F238E27FC236}">
                  <a16:creationId xmlns:a16="http://schemas.microsoft.com/office/drawing/2014/main" id="{F56E486B-A2D6-4696-A19F-F29B68815987}"/>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51" name="TextBox 50">
            <a:extLst>
              <a:ext uri="{FF2B5EF4-FFF2-40B4-BE49-F238E27FC236}">
                <a16:creationId xmlns:a16="http://schemas.microsoft.com/office/drawing/2014/main" id="{64F3B2AB-02BF-4280-84BC-7A93EB99EF51}"/>
              </a:ext>
            </a:extLst>
          </p:cNvPr>
          <p:cNvSpPr txBox="1"/>
          <p:nvPr/>
        </p:nvSpPr>
        <p:spPr>
          <a:xfrm>
            <a:off x="1132305" y="3076359"/>
            <a:ext cx="4165031" cy="461665"/>
          </a:xfrm>
          <a:prstGeom prst="rect">
            <a:avLst/>
          </a:prstGeom>
          <a:noFill/>
        </p:spPr>
        <p:txBody>
          <a:bodyPr wrap="square" rtlCol="0" anchor="ctr">
            <a:spAutoFit/>
          </a:bodyPr>
          <a:lstStyle/>
          <a:p>
            <a:r>
              <a:rPr lang="en-US" altLang="ko-KR" sz="2400" dirty="0">
                <a:solidFill>
                  <a:srgbClr val="262626"/>
                </a:solidFill>
                <a:cs typeface="Arial" pitchFamily="34" charset="0"/>
              </a:rPr>
              <a:t>Single-player </a:t>
            </a:r>
            <a:r>
              <a:rPr lang="en-US" altLang="ko-KR" sz="2400" dirty="0">
                <a:solidFill>
                  <a:schemeClr val="accent4"/>
                </a:solidFill>
                <a:cs typeface="Arial" pitchFamily="34" charset="0"/>
              </a:rPr>
              <a:t>learning</a:t>
            </a:r>
            <a:endParaRPr lang="ko-KR" altLang="en-US" sz="2400" dirty="0">
              <a:solidFill>
                <a:schemeClr val="accent4"/>
              </a:solidFill>
              <a:cs typeface="Arial" pitchFamily="34" charset="0"/>
            </a:endParaRPr>
          </a:p>
        </p:txBody>
      </p:sp>
      <p:grpSp>
        <p:nvGrpSpPr>
          <p:cNvPr id="52" name="Group 51">
            <a:extLst>
              <a:ext uri="{FF2B5EF4-FFF2-40B4-BE49-F238E27FC236}">
                <a16:creationId xmlns:a16="http://schemas.microsoft.com/office/drawing/2014/main" id="{7B3D658D-5023-4EB4-9EC3-547ABD6E0EF7}"/>
              </a:ext>
            </a:extLst>
          </p:cNvPr>
          <p:cNvGrpSpPr/>
          <p:nvPr/>
        </p:nvGrpSpPr>
        <p:grpSpPr>
          <a:xfrm>
            <a:off x="809028" y="3156590"/>
            <a:ext cx="301202" cy="301202"/>
            <a:chOff x="4972700" y="3925047"/>
            <a:chExt cx="391388" cy="391388"/>
          </a:xfrm>
        </p:grpSpPr>
        <p:sp>
          <p:nvSpPr>
            <p:cNvPr id="53" name="Oval 52">
              <a:extLst>
                <a:ext uri="{FF2B5EF4-FFF2-40B4-BE49-F238E27FC236}">
                  <a16:creationId xmlns:a16="http://schemas.microsoft.com/office/drawing/2014/main" id="{E7639CE7-64F8-4CD1-830F-B246718E75CA}"/>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4" name="Chevron 27">
              <a:extLst>
                <a:ext uri="{FF2B5EF4-FFF2-40B4-BE49-F238E27FC236}">
                  <a16:creationId xmlns:a16="http://schemas.microsoft.com/office/drawing/2014/main" id="{1FBB6235-B81F-4BFF-A6EB-70D1B04E98B1}"/>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55" name="TextBox 54">
            <a:extLst>
              <a:ext uri="{FF2B5EF4-FFF2-40B4-BE49-F238E27FC236}">
                <a16:creationId xmlns:a16="http://schemas.microsoft.com/office/drawing/2014/main" id="{25069F61-AB0F-49C3-A588-C5E48068BC2F}"/>
              </a:ext>
            </a:extLst>
          </p:cNvPr>
          <p:cNvSpPr txBox="1"/>
          <p:nvPr/>
        </p:nvSpPr>
        <p:spPr>
          <a:xfrm>
            <a:off x="1132305" y="3540073"/>
            <a:ext cx="4165031" cy="461665"/>
          </a:xfrm>
          <a:prstGeom prst="rect">
            <a:avLst/>
          </a:prstGeom>
          <a:noFill/>
        </p:spPr>
        <p:txBody>
          <a:bodyPr wrap="square" rtlCol="0" anchor="ctr">
            <a:spAutoFit/>
          </a:bodyPr>
          <a:lstStyle/>
          <a:p>
            <a:r>
              <a:rPr lang="en-US" altLang="ko-KR" sz="2400" dirty="0">
                <a:solidFill>
                  <a:schemeClr val="accent4"/>
                </a:solidFill>
                <a:cs typeface="Arial" pitchFamily="34" charset="0"/>
              </a:rPr>
              <a:t>Level </a:t>
            </a:r>
            <a:r>
              <a:rPr lang="en-US" altLang="ko-KR" sz="2400" dirty="0">
                <a:solidFill>
                  <a:srgbClr val="262626"/>
                </a:solidFill>
                <a:cs typeface="Arial" pitchFamily="34" charset="0"/>
              </a:rPr>
              <a:t>generation</a:t>
            </a:r>
            <a:endParaRPr lang="ko-KR" altLang="en-US" sz="2400" dirty="0">
              <a:solidFill>
                <a:schemeClr val="accent4"/>
              </a:solidFill>
              <a:cs typeface="Arial" pitchFamily="34" charset="0"/>
            </a:endParaRPr>
          </a:p>
        </p:txBody>
      </p:sp>
      <p:grpSp>
        <p:nvGrpSpPr>
          <p:cNvPr id="56" name="Group 55">
            <a:extLst>
              <a:ext uri="{FF2B5EF4-FFF2-40B4-BE49-F238E27FC236}">
                <a16:creationId xmlns:a16="http://schemas.microsoft.com/office/drawing/2014/main" id="{621BAC62-B964-48CE-8920-4476E13D632D}"/>
              </a:ext>
            </a:extLst>
          </p:cNvPr>
          <p:cNvGrpSpPr/>
          <p:nvPr/>
        </p:nvGrpSpPr>
        <p:grpSpPr>
          <a:xfrm>
            <a:off x="809028" y="3620304"/>
            <a:ext cx="301202" cy="301202"/>
            <a:chOff x="4972700" y="3925047"/>
            <a:chExt cx="391388" cy="391388"/>
          </a:xfrm>
        </p:grpSpPr>
        <p:sp>
          <p:nvSpPr>
            <p:cNvPr id="57" name="Oval 56">
              <a:extLst>
                <a:ext uri="{FF2B5EF4-FFF2-40B4-BE49-F238E27FC236}">
                  <a16:creationId xmlns:a16="http://schemas.microsoft.com/office/drawing/2014/main" id="{414C320F-74D0-47EA-92B7-F3BB2CEFCF4D}"/>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8" name="Chevron 27">
              <a:extLst>
                <a:ext uri="{FF2B5EF4-FFF2-40B4-BE49-F238E27FC236}">
                  <a16:creationId xmlns:a16="http://schemas.microsoft.com/office/drawing/2014/main" id="{0C9F6F0A-01A5-43F2-A43C-10C92F98316D}"/>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59" name="TextBox 58">
            <a:extLst>
              <a:ext uri="{FF2B5EF4-FFF2-40B4-BE49-F238E27FC236}">
                <a16:creationId xmlns:a16="http://schemas.microsoft.com/office/drawing/2014/main" id="{EA88DC06-01ED-40A8-BE98-9ACE29DBB14C}"/>
              </a:ext>
            </a:extLst>
          </p:cNvPr>
          <p:cNvSpPr txBox="1"/>
          <p:nvPr/>
        </p:nvSpPr>
        <p:spPr>
          <a:xfrm>
            <a:off x="1132305" y="4006913"/>
            <a:ext cx="4165031" cy="461665"/>
          </a:xfrm>
          <a:prstGeom prst="rect">
            <a:avLst/>
          </a:prstGeom>
          <a:noFill/>
        </p:spPr>
        <p:txBody>
          <a:bodyPr wrap="square" rtlCol="0" anchor="ctr">
            <a:spAutoFit/>
          </a:bodyPr>
          <a:lstStyle/>
          <a:p>
            <a:r>
              <a:rPr lang="en-US" altLang="ko-KR" sz="2400" dirty="0">
                <a:solidFill>
                  <a:schemeClr val="accent4"/>
                </a:solidFill>
                <a:cs typeface="Arial" pitchFamily="34" charset="0"/>
              </a:rPr>
              <a:t>Rule </a:t>
            </a:r>
            <a:r>
              <a:rPr lang="en-US" altLang="ko-KR" sz="2400" dirty="0">
                <a:solidFill>
                  <a:srgbClr val="262626"/>
                </a:solidFill>
                <a:cs typeface="Arial" pitchFamily="34" charset="0"/>
              </a:rPr>
              <a:t>generation</a:t>
            </a:r>
            <a:endParaRPr lang="ko-KR" altLang="en-US" sz="2400" dirty="0">
              <a:solidFill>
                <a:schemeClr val="accent4"/>
              </a:solidFill>
              <a:cs typeface="Arial" pitchFamily="34" charset="0"/>
            </a:endParaRPr>
          </a:p>
        </p:txBody>
      </p:sp>
      <p:grpSp>
        <p:nvGrpSpPr>
          <p:cNvPr id="60" name="Group 59">
            <a:extLst>
              <a:ext uri="{FF2B5EF4-FFF2-40B4-BE49-F238E27FC236}">
                <a16:creationId xmlns:a16="http://schemas.microsoft.com/office/drawing/2014/main" id="{25543CD0-247E-4288-B3E1-39071D29DAB2}"/>
              </a:ext>
            </a:extLst>
          </p:cNvPr>
          <p:cNvGrpSpPr/>
          <p:nvPr/>
        </p:nvGrpSpPr>
        <p:grpSpPr>
          <a:xfrm>
            <a:off x="809028" y="4087144"/>
            <a:ext cx="301202" cy="301202"/>
            <a:chOff x="4972700" y="3925047"/>
            <a:chExt cx="391388" cy="391388"/>
          </a:xfrm>
        </p:grpSpPr>
        <p:sp>
          <p:nvSpPr>
            <p:cNvPr id="61" name="Oval 60">
              <a:extLst>
                <a:ext uri="{FF2B5EF4-FFF2-40B4-BE49-F238E27FC236}">
                  <a16:creationId xmlns:a16="http://schemas.microsoft.com/office/drawing/2014/main" id="{924DBD24-D66B-49EB-A538-8CEB6CA8EADB}"/>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2" name="Chevron 27">
              <a:extLst>
                <a:ext uri="{FF2B5EF4-FFF2-40B4-BE49-F238E27FC236}">
                  <a16:creationId xmlns:a16="http://schemas.microsoft.com/office/drawing/2014/main" id="{2C4CC878-9354-4D90-B813-843B457C8C4C}"/>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63" name="Text Placeholder 22">
            <a:extLst>
              <a:ext uri="{FF2B5EF4-FFF2-40B4-BE49-F238E27FC236}">
                <a16:creationId xmlns:a16="http://schemas.microsoft.com/office/drawing/2014/main" id="{A6872D3B-C316-4BB1-AE73-36E6F3FC09C9}"/>
              </a:ext>
            </a:extLst>
          </p:cNvPr>
          <p:cNvSpPr txBox="1">
            <a:spLocks/>
          </p:cNvSpPr>
          <p:nvPr/>
        </p:nvSpPr>
        <p:spPr>
          <a:xfrm>
            <a:off x="607694" y="5506967"/>
            <a:ext cx="6770784" cy="10115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dirty="0">
                <a:solidFill>
                  <a:schemeClr val="accent6"/>
                </a:solidFill>
                <a:cs typeface="Arial" pitchFamily="34" charset="0"/>
              </a:rPr>
              <a:t>Pérez Liébana, D., Lucas, S.M., Gaina, R.D., </a:t>
            </a:r>
            <a:r>
              <a:rPr lang="en-US" altLang="ko-KR" sz="1600" dirty="0" err="1">
                <a:solidFill>
                  <a:schemeClr val="accent6"/>
                </a:solidFill>
                <a:cs typeface="Arial" pitchFamily="34" charset="0"/>
              </a:rPr>
              <a:t>Togelius</a:t>
            </a:r>
            <a:r>
              <a:rPr lang="en-US" altLang="ko-KR" sz="1600" dirty="0">
                <a:solidFill>
                  <a:schemeClr val="accent6"/>
                </a:solidFill>
                <a:cs typeface="Arial" pitchFamily="34" charset="0"/>
              </a:rPr>
              <a:t>, J., Khalifa, A. and Liu, J., 2019. </a:t>
            </a:r>
            <a:r>
              <a:rPr lang="en-US" altLang="ko-KR" sz="1600" b="1" dirty="0">
                <a:solidFill>
                  <a:schemeClr val="accent6"/>
                </a:solidFill>
                <a:cs typeface="Arial" pitchFamily="34" charset="0"/>
              </a:rPr>
              <a:t>General Video Game Artificial Intelligence</a:t>
            </a:r>
            <a:r>
              <a:rPr lang="en-US" altLang="ko-KR" sz="1600" dirty="0">
                <a:solidFill>
                  <a:schemeClr val="accent6"/>
                </a:solidFill>
                <a:cs typeface="Arial" pitchFamily="34" charset="0"/>
              </a:rPr>
              <a:t>. Synthesis Lectures on Games and Computational Intelligence, 3(2), pp.1-191.</a:t>
            </a:r>
            <a:endParaRPr lang="ko-KR" altLang="en-US" sz="1600" b="1" dirty="0">
              <a:solidFill>
                <a:schemeClr val="accent6"/>
              </a:solidFill>
              <a:cs typeface="Arial" pitchFamily="34" charset="0"/>
            </a:endParaRPr>
          </a:p>
        </p:txBody>
      </p:sp>
      <p:cxnSp>
        <p:nvCxnSpPr>
          <p:cNvPr id="65" name="Straight Connector 64">
            <a:extLst>
              <a:ext uri="{FF2B5EF4-FFF2-40B4-BE49-F238E27FC236}">
                <a16:creationId xmlns:a16="http://schemas.microsoft.com/office/drawing/2014/main" id="{1EB68435-F6F4-42D2-9F09-9D5B2CE3CABD}"/>
              </a:ext>
            </a:extLst>
          </p:cNvPr>
          <p:cNvCxnSpPr/>
          <p:nvPr/>
        </p:nvCxnSpPr>
        <p:spPr>
          <a:xfrm>
            <a:off x="671237" y="5506967"/>
            <a:ext cx="2102443" cy="0"/>
          </a:xfrm>
          <a:prstGeom prst="line">
            <a:avLst/>
          </a:prstGeom>
          <a:ln w="1905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69DEC75-3937-417B-9199-2FBBF63ED34D}"/>
              </a:ext>
            </a:extLst>
          </p:cNvPr>
          <p:cNvSpPr/>
          <p:nvPr/>
        </p:nvSpPr>
        <p:spPr>
          <a:xfrm>
            <a:off x="607694" y="872697"/>
            <a:ext cx="7253270" cy="701731"/>
          </a:xfrm>
          <a:prstGeom prst="rect">
            <a:avLst/>
          </a:prstGeom>
        </p:spPr>
        <p:txBody>
          <a:bodyPr wrap="square">
            <a:spAutoFit/>
          </a:bodyPr>
          <a:lstStyle/>
          <a:p>
            <a:pPr lvl="0" defTabSz="914423">
              <a:lnSpc>
                <a:spcPct val="90000"/>
              </a:lnSpc>
              <a:spcBef>
                <a:spcPts val="1000"/>
              </a:spcBef>
            </a:pPr>
            <a:r>
              <a:rPr lang="en-US" sz="4400" dirty="0">
                <a:solidFill>
                  <a:prstClr val="black"/>
                </a:solidFill>
                <a:cs typeface="Arial" pitchFamily="34" charset="0"/>
              </a:rPr>
              <a:t>General Video Game AI</a:t>
            </a:r>
          </a:p>
        </p:txBody>
      </p:sp>
      <p:sp>
        <p:nvSpPr>
          <p:cNvPr id="40" name="TextBox 39">
            <a:extLst>
              <a:ext uri="{FF2B5EF4-FFF2-40B4-BE49-F238E27FC236}">
                <a16:creationId xmlns:a16="http://schemas.microsoft.com/office/drawing/2014/main" id="{74D975C2-631C-4825-9A92-BF1248ECF8EB}"/>
              </a:ext>
            </a:extLst>
          </p:cNvPr>
          <p:cNvSpPr txBox="1"/>
          <p:nvPr/>
        </p:nvSpPr>
        <p:spPr>
          <a:xfrm>
            <a:off x="106168" y="6375866"/>
            <a:ext cx="557878" cy="369332"/>
          </a:xfrm>
          <a:prstGeom prst="rect">
            <a:avLst/>
          </a:prstGeom>
          <a:noFill/>
        </p:spPr>
        <p:txBody>
          <a:bodyPr wrap="square" rtlCol="0">
            <a:spAutoFit/>
          </a:bodyPr>
          <a:lstStyle/>
          <a:p>
            <a:r>
              <a:rPr lang="en-GB" dirty="0"/>
              <a:t>6</a:t>
            </a:r>
          </a:p>
        </p:txBody>
      </p:sp>
    </p:spTree>
    <p:extLst>
      <p:ext uri="{BB962C8B-B14F-4D97-AF65-F5344CB8AC3E}">
        <p14:creationId xmlns:p14="http://schemas.microsoft.com/office/powerpoint/2010/main" val="203957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AC67D0E-44FA-448C-B68E-8DEEE21CDD8C}"/>
              </a:ext>
            </a:extLst>
          </p:cNvPr>
          <p:cNvSpPr/>
          <p:nvPr/>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Game Set</a:t>
            </a:r>
          </a:p>
        </p:txBody>
      </p:sp>
      <p:sp>
        <p:nvSpPr>
          <p:cNvPr id="3" name="Rectangle 2">
            <a:extLst>
              <a:ext uri="{FF2B5EF4-FFF2-40B4-BE49-F238E27FC236}">
                <a16:creationId xmlns:a16="http://schemas.microsoft.com/office/drawing/2014/main" id="{A969325C-B28F-461A-8837-5F1B765DB8F8}"/>
              </a:ext>
            </a:extLst>
          </p:cNvPr>
          <p:cNvSpPr/>
          <p:nvPr/>
        </p:nvSpPr>
        <p:spPr>
          <a:xfrm>
            <a:off x="7550009" y="673044"/>
            <a:ext cx="2150973" cy="5632311"/>
          </a:xfrm>
          <a:prstGeom prst="rect">
            <a:avLst/>
          </a:prstGeom>
        </p:spPr>
        <p:txBody>
          <a:bodyPr wrap="none">
            <a:spAutoFit/>
          </a:bodyPr>
          <a:lstStyle/>
          <a:p>
            <a:r>
              <a:rPr lang="en-US" altLang="ko-KR" b="1" dirty="0">
                <a:solidFill>
                  <a:schemeClr val="bg1"/>
                </a:solidFill>
                <a:cs typeface="Arial" pitchFamily="34" charset="0"/>
              </a:rPr>
              <a:t>Dig Dug</a:t>
            </a:r>
          </a:p>
          <a:p>
            <a:r>
              <a:rPr lang="en-US" altLang="ko-KR" b="1" dirty="0">
                <a:solidFill>
                  <a:schemeClr val="bg1"/>
                </a:solidFill>
                <a:cs typeface="Arial" pitchFamily="34" charset="0"/>
              </a:rPr>
              <a:t>Lemmings</a:t>
            </a:r>
          </a:p>
          <a:p>
            <a:r>
              <a:rPr lang="en-US" altLang="ko-KR" dirty="0">
                <a:solidFill>
                  <a:schemeClr val="bg1"/>
                </a:solidFill>
                <a:cs typeface="Arial" pitchFamily="34" charset="0"/>
              </a:rPr>
              <a:t>Roguelike</a:t>
            </a:r>
          </a:p>
          <a:p>
            <a:r>
              <a:rPr lang="en-US" altLang="ko-KR" dirty="0">
                <a:solidFill>
                  <a:schemeClr val="bg1"/>
                </a:solidFill>
                <a:cs typeface="Arial" pitchFamily="34" charset="0"/>
              </a:rPr>
              <a:t>Chopper</a:t>
            </a:r>
          </a:p>
          <a:p>
            <a:r>
              <a:rPr lang="en-US" altLang="ko-KR" b="1" dirty="0">
                <a:solidFill>
                  <a:schemeClr val="bg1"/>
                </a:solidFill>
                <a:cs typeface="Arial" pitchFamily="34" charset="0"/>
              </a:rPr>
              <a:t>Crossfire</a:t>
            </a:r>
          </a:p>
          <a:p>
            <a:r>
              <a:rPr lang="en-US" altLang="ko-KR" dirty="0">
                <a:solidFill>
                  <a:schemeClr val="bg1"/>
                </a:solidFill>
                <a:cs typeface="Arial" pitchFamily="34" charset="0"/>
              </a:rPr>
              <a:t>Chase</a:t>
            </a:r>
          </a:p>
          <a:p>
            <a:r>
              <a:rPr lang="en-US" altLang="ko-KR" dirty="0">
                <a:solidFill>
                  <a:schemeClr val="bg1"/>
                </a:solidFill>
                <a:cs typeface="Arial" pitchFamily="34" charset="0"/>
              </a:rPr>
              <a:t>Camel Race</a:t>
            </a:r>
          </a:p>
          <a:p>
            <a:r>
              <a:rPr lang="en-US" altLang="ko-KR" dirty="0">
                <a:solidFill>
                  <a:schemeClr val="bg1"/>
                </a:solidFill>
                <a:cs typeface="Arial" pitchFamily="34" charset="0"/>
              </a:rPr>
              <a:t>Escape</a:t>
            </a:r>
          </a:p>
          <a:p>
            <a:r>
              <a:rPr lang="en-US" altLang="ko-KR" dirty="0">
                <a:solidFill>
                  <a:schemeClr val="bg1"/>
                </a:solidFill>
                <a:cs typeface="Arial" pitchFamily="34" charset="0"/>
              </a:rPr>
              <a:t>Hungry Birds</a:t>
            </a:r>
          </a:p>
          <a:p>
            <a:r>
              <a:rPr lang="en-US" altLang="ko-KR" dirty="0">
                <a:solidFill>
                  <a:schemeClr val="bg1"/>
                </a:solidFill>
                <a:cs typeface="Arial" pitchFamily="34" charset="0"/>
              </a:rPr>
              <a:t>Bait</a:t>
            </a:r>
          </a:p>
          <a:p>
            <a:r>
              <a:rPr lang="en-US" altLang="ko-KR" b="1" dirty="0">
                <a:solidFill>
                  <a:schemeClr val="bg1"/>
                </a:solidFill>
                <a:cs typeface="Arial" pitchFamily="34" charset="0"/>
              </a:rPr>
              <a:t>Wait for Breakfast</a:t>
            </a:r>
          </a:p>
          <a:p>
            <a:r>
              <a:rPr lang="en-US" altLang="ko-KR" dirty="0">
                <a:solidFill>
                  <a:schemeClr val="bg1"/>
                </a:solidFill>
                <a:cs typeface="Arial" pitchFamily="34" charset="0"/>
              </a:rPr>
              <a:t>Survive Zombies</a:t>
            </a:r>
          </a:p>
          <a:p>
            <a:r>
              <a:rPr lang="en-US" altLang="ko-KR" dirty="0">
                <a:solidFill>
                  <a:schemeClr val="bg1"/>
                </a:solidFill>
                <a:cs typeface="Arial" pitchFamily="34" charset="0"/>
              </a:rPr>
              <a:t>Modality</a:t>
            </a:r>
          </a:p>
          <a:p>
            <a:r>
              <a:rPr lang="en-US" altLang="ko-KR" dirty="0">
                <a:solidFill>
                  <a:schemeClr val="bg1"/>
                </a:solidFill>
                <a:cs typeface="Arial" pitchFamily="34" charset="0"/>
              </a:rPr>
              <a:t>Missile Command</a:t>
            </a:r>
          </a:p>
          <a:p>
            <a:r>
              <a:rPr lang="en-US" altLang="ko-KR" dirty="0">
                <a:solidFill>
                  <a:schemeClr val="bg1"/>
                </a:solidFill>
                <a:cs typeface="Arial" pitchFamily="34" charset="0"/>
              </a:rPr>
              <a:t>Plaque Attack</a:t>
            </a:r>
          </a:p>
          <a:p>
            <a:r>
              <a:rPr lang="en-US" altLang="ko-KR" b="1" dirty="0" err="1">
                <a:solidFill>
                  <a:schemeClr val="bg1"/>
                </a:solidFill>
                <a:cs typeface="Arial" pitchFamily="34" charset="0"/>
              </a:rPr>
              <a:t>Seaquest</a:t>
            </a:r>
            <a:endParaRPr lang="en-US" altLang="ko-KR" b="1" dirty="0">
              <a:solidFill>
                <a:schemeClr val="bg1"/>
              </a:solidFill>
              <a:cs typeface="Arial" pitchFamily="34" charset="0"/>
            </a:endParaRPr>
          </a:p>
          <a:p>
            <a:r>
              <a:rPr lang="en-US" altLang="ko-KR" dirty="0">
                <a:solidFill>
                  <a:schemeClr val="bg1"/>
                </a:solidFill>
                <a:cs typeface="Arial" pitchFamily="34" charset="0"/>
              </a:rPr>
              <a:t>Infection</a:t>
            </a:r>
          </a:p>
          <a:p>
            <a:r>
              <a:rPr lang="en-US" altLang="ko-KR" dirty="0">
                <a:solidFill>
                  <a:schemeClr val="bg1"/>
                </a:solidFill>
                <a:cs typeface="Arial" pitchFamily="34" charset="0"/>
              </a:rPr>
              <a:t>Aliens</a:t>
            </a:r>
          </a:p>
          <a:p>
            <a:r>
              <a:rPr lang="en-US" altLang="ko-KR" b="1" dirty="0">
                <a:solidFill>
                  <a:schemeClr val="bg1"/>
                </a:solidFill>
                <a:cs typeface="Arial" pitchFamily="34" charset="0"/>
              </a:rPr>
              <a:t>Butterflies</a:t>
            </a:r>
          </a:p>
          <a:p>
            <a:r>
              <a:rPr lang="en-US" altLang="ko-KR" dirty="0">
                <a:solidFill>
                  <a:schemeClr val="bg1"/>
                </a:solidFill>
                <a:cs typeface="Arial" pitchFamily="34" charset="0"/>
              </a:rPr>
              <a:t>Intersection</a:t>
            </a:r>
            <a:endParaRPr lang="ko-KR" altLang="en-US" dirty="0">
              <a:solidFill>
                <a:schemeClr val="bg1"/>
              </a:solidFill>
              <a:cs typeface="Arial" pitchFamily="34" charset="0"/>
            </a:endParaRPr>
          </a:p>
        </p:txBody>
      </p:sp>
      <p:grpSp>
        <p:nvGrpSpPr>
          <p:cNvPr id="8" name="Group 7">
            <a:extLst>
              <a:ext uri="{FF2B5EF4-FFF2-40B4-BE49-F238E27FC236}">
                <a16:creationId xmlns:a16="http://schemas.microsoft.com/office/drawing/2014/main" id="{9F89986A-1018-42FF-A64B-0E5F7FA78280}"/>
              </a:ext>
            </a:extLst>
          </p:cNvPr>
          <p:cNvGrpSpPr/>
          <p:nvPr/>
        </p:nvGrpSpPr>
        <p:grpSpPr>
          <a:xfrm>
            <a:off x="836885" y="2068272"/>
            <a:ext cx="301202" cy="301202"/>
            <a:chOff x="4972700" y="3925047"/>
            <a:chExt cx="391388" cy="391388"/>
          </a:xfrm>
        </p:grpSpPr>
        <p:sp>
          <p:nvSpPr>
            <p:cNvPr id="9" name="Oval 8">
              <a:extLst>
                <a:ext uri="{FF2B5EF4-FFF2-40B4-BE49-F238E27FC236}">
                  <a16:creationId xmlns:a16="http://schemas.microsoft.com/office/drawing/2014/main" id="{916D59D1-B630-4E7A-ABC2-99039BC3AC2B}"/>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Chevron 27">
              <a:extLst>
                <a:ext uri="{FF2B5EF4-FFF2-40B4-BE49-F238E27FC236}">
                  <a16:creationId xmlns:a16="http://schemas.microsoft.com/office/drawing/2014/main" id="{19CB3601-00E7-418D-B78A-CA9398360BF9}"/>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11" name="TextBox 10">
            <a:extLst>
              <a:ext uri="{FF2B5EF4-FFF2-40B4-BE49-F238E27FC236}">
                <a16:creationId xmlns:a16="http://schemas.microsoft.com/office/drawing/2014/main" id="{EBE7D74C-036C-44FA-98DB-7D31C2FA5360}"/>
              </a:ext>
            </a:extLst>
          </p:cNvPr>
          <p:cNvSpPr txBox="1"/>
          <p:nvPr/>
        </p:nvSpPr>
        <p:spPr>
          <a:xfrm>
            <a:off x="1160162" y="1988041"/>
            <a:ext cx="4165031" cy="461665"/>
          </a:xfrm>
          <a:prstGeom prst="rect">
            <a:avLst/>
          </a:prstGeom>
          <a:noFill/>
        </p:spPr>
        <p:txBody>
          <a:bodyPr wrap="square" rtlCol="0" anchor="ctr">
            <a:spAutoFit/>
          </a:bodyPr>
          <a:lstStyle/>
          <a:p>
            <a:r>
              <a:rPr lang="en-US" altLang="ko-KR" sz="2400" dirty="0">
                <a:solidFill>
                  <a:srgbClr val="262626"/>
                </a:solidFill>
                <a:cs typeface="Arial" pitchFamily="34" charset="0"/>
              </a:rPr>
              <a:t>5 levels each</a:t>
            </a:r>
            <a:endParaRPr lang="ko-KR" altLang="en-US" sz="2400" dirty="0">
              <a:solidFill>
                <a:schemeClr val="accent4"/>
              </a:solidFill>
              <a:cs typeface="Arial" pitchFamily="34" charset="0"/>
            </a:endParaRPr>
          </a:p>
        </p:txBody>
      </p:sp>
      <p:sp>
        <p:nvSpPr>
          <p:cNvPr id="12" name="TextBox 11">
            <a:extLst>
              <a:ext uri="{FF2B5EF4-FFF2-40B4-BE49-F238E27FC236}">
                <a16:creationId xmlns:a16="http://schemas.microsoft.com/office/drawing/2014/main" id="{81E13566-067C-483F-A112-E5F68227FC87}"/>
              </a:ext>
            </a:extLst>
          </p:cNvPr>
          <p:cNvSpPr txBox="1"/>
          <p:nvPr/>
        </p:nvSpPr>
        <p:spPr>
          <a:xfrm>
            <a:off x="1160162" y="2466648"/>
            <a:ext cx="4165031" cy="461665"/>
          </a:xfrm>
          <a:prstGeom prst="rect">
            <a:avLst/>
          </a:prstGeom>
          <a:noFill/>
        </p:spPr>
        <p:txBody>
          <a:bodyPr wrap="square" rtlCol="0" anchor="ctr">
            <a:spAutoFit/>
          </a:bodyPr>
          <a:lstStyle/>
          <a:p>
            <a:r>
              <a:rPr lang="en-US" altLang="ko-KR" sz="2400" dirty="0">
                <a:solidFill>
                  <a:srgbClr val="262626"/>
                </a:solidFill>
                <a:cs typeface="Arial" pitchFamily="34" charset="0"/>
              </a:rPr>
              <a:t>Different winning conditions</a:t>
            </a:r>
            <a:endParaRPr lang="ko-KR" altLang="en-US" sz="2400" dirty="0">
              <a:solidFill>
                <a:schemeClr val="accent4"/>
              </a:solidFill>
              <a:cs typeface="Arial" pitchFamily="34" charset="0"/>
            </a:endParaRPr>
          </a:p>
        </p:txBody>
      </p:sp>
      <p:grpSp>
        <p:nvGrpSpPr>
          <p:cNvPr id="13" name="Group 12">
            <a:extLst>
              <a:ext uri="{FF2B5EF4-FFF2-40B4-BE49-F238E27FC236}">
                <a16:creationId xmlns:a16="http://schemas.microsoft.com/office/drawing/2014/main" id="{E1784C18-43C9-4F83-B5CB-F2634D7EC137}"/>
              </a:ext>
            </a:extLst>
          </p:cNvPr>
          <p:cNvGrpSpPr/>
          <p:nvPr/>
        </p:nvGrpSpPr>
        <p:grpSpPr>
          <a:xfrm>
            <a:off x="836885" y="2546879"/>
            <a:ext cx="301202" cy="301202"/>
            <a:chOff x="4972700" y="3925047"/>
            <a:chExt cx="391388" cy="391388"/>
          </a:xfrm>
        </p:grpSpPr>
        <p:sp>
          <p:nvSpPr>
            <p:cNvPr id="14" name="Oval 13">
              <a:extLst>
                <a:ext uri="{FF2B5EF4-FFF2-40B4-BE49-F238E27FC236}">
                  <a16:creationId xmlns:a16="http://schemas.microsoft.com/office/drawing/2014/main" id="{9A2DB868-BEF6-4BCB-B02C-A2DFDB629E1B}"/>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5" name="Chevron 27">
              <a:extLst>
                <a:ext uri="{FF2B5EF4-FFF2-40B4-BE49-F238E27FC236}">
                  <a16:creationId xmlns:a16="http://schemas.microsoft.com/office/drawing/2014/main" id="{56912A18-265D-4B0E-A97F-7D9F30577759}"/>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16" name="TextBox 15">
            <a:extLst>
              <a:ext uri="{FF2B5EF4-FFF2-40B4-BE49-F238E27FC236}">
                <a16:creationId xmlns:a16="http://schemas.microsoft.com/office/drawing/2014/main" id="{A7F80F0F-99BA-43B4-9A77-445FE0A4D47A}"/>
              </a:ext>
            </a:extLst>
          </p:cNvPr>
          <p:cNvSpPr txBox="1"/>
          <p:nvPr/>
        </p:nvSpPr>
        <p:spPr>
          <a:xfrm>
            <a:off x="1160162" y="2945255"/>
            <a:ext cx="4165031" cy="461665"/>
          </a:xfrm>
          <a:prstGeom prst="rect">
            <a:avLst/>
          </a:prstGeom>
          <a:noFill/>
        </p:spPr>
        <p:txBody>
          <a:bodyPr wrap="square" rtlCol="0" anchor="ctr">
            <a:spAutoFit/>
          </a:bodyPr>
          <a:lstStyle/>
          <a:p>
            <a:r>
              <a:rPr lang="en-US" altLang="ko-KR" sz="2400" dirty="0">
                <a:solidFill>
                  <a:srgbClr val="262626"/>
                </a:solidFill>
                <a:cs typeface="Arial" pitchFamily="34" charset="0"/>
              </a:rPr>
              <a:t>Different sprite interactions</a:t>
            </a:r>
            <a:endParaRPr lang="ko-KR" altLang="en-US" sz="2400" dirty="0">
              <a:solidFill>
                <a:schemeClr val="accent4"/>
              </a:solidFill>
              <a:cs typeface="Arial" pitchFamily="34" charset="0"/>
            </a:endParaRPr>
          </a:p>
        </p:txBody>
      </p:sp>
      <p:grpSp>
        <p:nvGrpSpPr>
          <p:cNvPr id="17" name="Group 16">
            <a:extLst>
              <a:ext uri="{FF2B5EF4-FFF2-40B4-BE49-F238E27FC236}">
                <a16:creationId xmlns:a16="http://schemas.microsoft.com/office/drawing/2014/main" id="{002F60CF-8E1D-442E-B209-3229BA906220}"/>
              </a:ext>
            </a:extLst>
          </p:cNvPr>
          <p:cNvGrpSpPr/>
          <p:nvPr/>
        </p:nvGrpSpPr>
        <p:grpSpPr>
          <a:xfrm>
            <a:off x="836885" y="3025486"/>
            <a:ext cx="301202" cy="301202"/>
            <a:chOff x="4972700" y="3925047"/>
            <a:chExt cx="391388" cy="391388"/>
          </a:xfrm>
        </p:grpSpPr>
        <p:sp>
          <p:nvSpPr>
            <p:cNvPr id="18" name="Oval 17">
              <a:extLst>
                <a:ext uri="{FF2B5EF4-FFF2-40B4-BE49-F238E27FC236}">
                  <a16:creationId xmlns:a16="http://schemas.microsoft.com/office/drawing/2014/main" id="{08618860-08A1-442C-AE62-9161FE9726E4}"/>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9" name="Chevron 27">
              <a:extLst>
                <a:ext uri="{FF2B5EF4-FFF2-40B4-BE49-F238E27FC236}">
                  <a16:creationId xmlns:a16="http://schemas.microsoft.com/office/drawing/2014/main" id="{83DB43B7-329F-4D87-B69A-B01698735931}"/>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20" name="TextBox 19">
            <a:extLst>
              <a:ext uri="{FF2B5EF4-FFF2-40B4-BE49-F238E27FC236}">
                <a16:creationId xmlns:a16="http://schemas.microsoft.com/office/drawing/2014/main" id="{4C955DA9-CE26-4365-9550-A00035E92EDD}"/>
              </a:ext>
            </a:extLst>
          </p:cNvPr>
          <p:cNvSpPr txBox="1"/>
          <p:nvPr/>
        </p:nvSpPr>
        <p:spPr>
          <a:xfrm>
            <a:off x="1160162" y="3408969"/>
            <a:ext cx="4165031" cy="461665"/>
          </a:xfrm>
          <a:prstGeom prst="rect">
            <a:avLst/>
          </a:prstGeom>
          <a:noFill/>
        </p:spPr>
        <p:txBody>
          <a:bodyPr wrap="square" rtlCol="0" anchor="ctr">
            <a:spAutoFit/>
          </a:bodyPr>
          <a:lstStyle/>
          <a:p>
            <a:r>
              <a:rPr lang="en-US" altLang="ko-KR" sz="2400" dirty="0">
                <a:cs typeface="Arial" pitchFamily="34" charset="0"/>
              </a:rPr>
              <a:t>Different scoring systems</a:t>
            </a:r>
            <a:endParaRPr lang="ko-KR" altLang="en-US" sz="2400" dirty="0">
              <a:cs typeface="Arial" pitchFamily="34" charset="0"/>
            </a:endParaRPr>
          </a:p>
        </p:txBody>
      </p:sp>
      <p:grpSp>
        <p:nvGrpSpPr>
          <p:cNvPr id="21" name="Group 20">
            <a:extLst>
              <a:ext uri="{FF2B5EF4-FFF2-40B4-BE49-F238E27FC236}">
                <a16:creationId xmlns:a16="http://schemas.microsoft.com/office/drawing/2014/main" id="{359696D7-5D57-49A0-9F96-2C4E897500F2}"/>
              </a:ext>
            </a:extLst>
          </p:cNvPr>
          <p:cNvGrpSpPr/>
          <p:nvPr/>
        </p:nvGrpSpPr>
        <p:grpSpPr>
          <a:xfrm>
            <a:off x="836885" y="3489200"/>
            <a:ext cx="301202" cy="301202"/>
            <a:chOff x="4972700" y="3925047"/>
            <a:chExt cx="391388" cy="391388"/>
          </a:xfrm>
        </p:grpSpPr>
        <p:sp>
          <p:nvSpPr>
            <p:cNvPr id="22" name="Oval 21">
              <a:extLst>
                <a:ext uri="{FF2B5EF4-FFF2-40B4-BE49-F238E27FC236}">
                  <a16:creationId xmlns:a16="http://schemas.microsoft.com/office/drawing/2014/main" id="{597F78DA-4EA1-48EF-940B-6BFB92379E3B}"/>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23" name="Chevron 27">
              <a:extLst>
                <a:ext uri="{FF2B5EF4-FFF2-40B4-BE49-F238E27FC236}">
                  <a16:creationId xmlns:a16="http://schemas.microsoft.com/office/drawing/2014/main" id="{8A2E7B7D-162D-4728-B6FE-0636FC2A1C6E}"/>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24" name="TextBox 23">
            <a:extLst>
              <a:ext uri="{FF2B5EF4-FFF2-40B4-BE49-F238E27FC236}">
                <a16:creationId xmlns:a16="http://schemas.microsoft.com/office/drawing/2014/main" id="{C67E5535-E942-48A6-90D7-63FD7D70C843}"/>
              </a:ext>
            </a:extLst>
          </p:cNvPr>
          <p:cNvSpPr txBox="1"/>
          <p:nvPr/>
        </p:nvSpPr>
        <p:spPr>
          <a:xfrm>
            <a:off x="1160162" y="3875809"/>
            <a:ext cx="5048989" cy="461665"/>
          </a:xfrm>
          <a:prstGeom prst="rect">
            <a:avLst/>
          </a:prstGeom>
          <a:noFill/>
        </p:spPr>
        <p:txBody>
          <a:bodyPr wrap="square" rtlCol="0" anchor="ctr">
            <a:spAutoFit/>
          </a:bodyPr>
          <a:lstStyle/>
          <a:p>
            <a:r>
              <a:rPr lang="en-US" altLang="ko-KR" sz="2400" dirty="0">
                <a:cs typeface="Arial" pitchFamily="34" charset="0"/>
              </a:rPr>
              <a:t>Different levels of stochasticity</a:t>
            </a:r>
            <a:endParaRPr lang="ko-KR" altLang="en-US" sz="2400" dirty="0">
              <a:cs typeface="Arial" pitchFamily="34" charset="0"/>
            </a:endParaRPr>
          </a:p>
        </p:txBody>
      </p:sp>
      <p:grpSp>
        <p:nvGrpSpPr>
          <p:cNvPr id="25" name="Group 24">
            <a:extLst>
              <a:ext uri="{FF2B5EF4-FFF2-40B4-BE49-F238E27FC236}">
                <a16:creationId xmlns:a16="http://schemas.microsoft.com/office/drawing/2014/main" id="{C22E6D07-A8C0-4E00-BDD0-83A478441BB0}"/>
              </a:ext>
            </a:extLst>
          </p:cNvPr>
          <p:cNvGrpSpPr/>
          <p:nvPr/>
        </p:nvGrpSpPr>
        <p:grpSpPr>
          <a:xfrm>
            <a:off x="836885" y="3956040"/>
            <a:ext cx="301202" cy="301202"/>
            <a:chOff x="4972700" y="3925047"/>
            <a:chExt cx="391388" cy="391388"/>
          </a:xfrm>
        </p:grpSpPr>
        <p:sp>
          <p:nvSpPr>
            <p:cNvPr id="26" name="Oval 25">
              <a:extLst>
                <a:ext uri="{FF2B5EF4-FFF2-40B4-BE49-F238E27FC236}">
                  <a16:creationId xmlns:a16="http://schemas.microsoft.com/office/drawing/2014/main" id="{BA2BC011-ADF1-40E5-82D8-59626D9B0DBF}"/>
                </a:ext>
              </a:extLst>
            </p:cNvPr>
            <p:cNvSpPr/>
            <p:nvPr/>
          </p:nvSpPr>
          <p:spPr>
            <a:xfrm>
              <a:off x="4972700" y="3925047"/>
              <a:ext cx="391388" cy="391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28" name="Chevron 27">
              <a:extLst>
                <a:ext uri="{FF2B5EF4-FFF2-40B4-BE49-F238E27FC236}">
                  <a16:creationId xmlns:a16="http://schemas.microsoft.com/office/drawing/2014/main" id="{DAAD1D60-0C16-4553-97DB-49AB33BF0055}"/>
                </a:ext>
              </a:extLst>
            </p:cNvPr>
            <p:cNvSpPr/>
            <p:nvPr/>
          </p:nvSpPr>
          <p:spPr>
            <a:xfrm>
              <a:off x="5096925" y="4011172"/>
              <a:ext cx="157394" cy="215077"/>
            </a:xfrm>
            <a:prstGeom prst="chevron">
              <a:avLst>
                <a:gd name="adj" fmla="val 59907"/>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sp>
        <p:nvSpPr>
          <p:cNvPr id="29" name="Text Placeholder 22">
            <a:extLst>
              <a:ext uri="{FF2B5EF4-FFF2-40B4-BE49-F238E27FC236}">
                <a16:creationId xmlns:a16="http://schemas.microsoft.com/office/drawing/2014/main" id="{C1AF65C6-F671-4E57-A0B1-F3B105EF8DDC}"/>
              </a:ext>
            </a:extLst>
          </p:cNvPr>
          <p:cNvSpPr txBox="1">
            <a:spLocks/>
          </p:cNvSpPr>
          <p:nvPr/>
        </p:nvSpPr>
        <p:spPr>
          <a:xfrm>
            <a:off x="607694" y="5506967"/>
            <a:ext cx="6770784" cy="10115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dirty="0">
                <a:solidFill>
                  <a:schemeClr val="accent6"/>
                </a:solidFill>
                <a:cs typeface="Arial" pitchFamily="34" charset="0"/>
              </a:rPr>
              <a:t>Raluca D. Gaina, Sam Devlin, Diego Perez-</a:t>
            </a:r>
            <a:r>
              <a:rPr lang="en-US" altLang="ko-KR" sz="1600" dirty="0" err="1">
                <a:solidFill>
                  <a:schemeClr val="accent6"/>
                </a:solidFill>
                <a:cs typeface="Arial" pitchFamily="34" charset="0"/>
              </a:rPr>
              <a:t>Liebana</a:t>
            </a:r>
            <a:r>
              <a:rPr lang="en-US" altLang="ko-KR" sz="1600" dirty="0">
                <a:solidFill>
                  <a:schemeClr val="accent6"/>
                </a:solidFill>
                <a:cs typeface="Arial" pitchFamily="34" charset="0"/>
              </a:rPr>
              <a:t>, Simon M. Lucas, 2020. </a:t>
            </a:r>
            <a:r>
              <a:rPr lang="en-US" altLang="ko-KR" sz="1600" b="1" dirty="0">
                <a:solidFill>
                  <a:schemeClr val="accent6"/>
                </a:solidFill>
                <a:cs typeface="Arial" pitchFamily="34" charset="0"/>
              </a:rPr>
              <a:t>Rolling Horizon Evolutionary Algorithms for General Video Game Playing</a:t>
            </a:r>
            <a:r>
              <a:rPr lang="en-US" altLang="ko-KR" sz="1600" dirty="0">
                <a:solidFill>
                  <a:schemeClr val="accent6"/>
                </a:solidFill>
                <a:cs typeface="Arial" pitchFamily="34" charset="0"/>
              </a:rPr>
              <a:t>. In arxiv:2003.12331.</a:t>
            </a:r>
            <a:endParaRPr lang="ko-KR" altLang="en-US" sz="1600" b="1" dirty="0">
              <a:solidFill>
                <a:schemeClr val="accent6"/>
              </a:solidFill>
              <a:cs typeface="Arial" pitchFamily="34" charset="0"/>
            </a:endParaRPr>
          </a:p>
        </p:txBody>
      </p:sp>
      <p:cxnSp>
        <p:nvCxnSpPr>
          <p:cNvPr id="30" name="Straight Connector 29">
            <a:extLst>
              <a:ext uri="{FF2B5EF4-FFF2-40B4-BE49-F238E27FC236}">
                <a16:creationId xmlns:a16="http://schemas.microsoft.com/office/drawing/2014/main" id="{FD521FAB-052E-47FA-B9BC-2D8FDE3AD8C5}"/>
              </a:ext>
            </a:extLst>
          </p:cNvPr>
          <p:cNvCxnSpPr/>
          <p:nvPr/>
        </p:nvCxnSpPr>
        <p:spPr>
          <a:xfrm>
            <a:off x="671237" y="5506967"/>
            <a:ext cx="2102443" cy="0"/>
          </a:xfrm>
          <a:prstGeom prst="line">
            <a:avLst/>
          </a:prstGeom>
          <a:ln w="1905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924D58A-3726-432C-B8AB-D996A89E42F2}"/>
              </a:ext>
            </a:extLst>
          </p:cNvPr>
          <p:cNvSpPr txBox="1"/>
          <p:nvPr/>
        </p:nvSpPr>
        <p:spPr>
          <a:xfrm>
            <a:off x="106168" y="6375866"/>
            <a:ext cx="557878" cy="369332"/>
          </a:xfrm>
          <a:prstGeom prst="rect">
            <a:avLst/>
          </a:prstGeom>
          <a:noFill/>
        </p:spPr>
        <p:txBody>
          <a:bodyPr wrap="square" rtlCol="0">
            <a:spAutoFit/>
          </a:bodyPr>
          <a:lstStyle/>
          <a:p>
            <a:r>
              <a:rPr lang="en-GB" dirty="0"/>
              <a:t>7</a:t>
            </a:r>
          </a:p>
        </p:txBody>
      </p:sp>
    </p:spTree>
    <p:extLst>
      <p:ext uri="{BB962C8B-B14F-4D97-AF65-F5344CB8AC3E}">
        <p14:creationId xmlns:p14="http://schemas.microsoft.com/office/powerpoint/2010/main" val="335987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62470" y="2141844"/>
            <a:ext cx="6383588" cy="2308324"/>
          </a:xfrm>
          <a:prstGeom prst="rect">
            <a:avLst/>
          </a:prstGeom>
          <a:noFill/>
        </p:spPr>
        <p:txBody>
          <a:bodyPr wrap="square" rtlCol="0" anchor="ctr">
            <a:spAutoFit/>
          </a:bodyPr>
          <a:lstStyle/>
          <a:p>
            <a:r>
              <a:rPr lang="en-US" altLang="ko-KR" sz="4800" dirty="0">
                <a:solidFill>
                  <a:schemeClr val="bg1"/>
                </a:solidFill>
                <a:cs typeface="Arial" pitchFamily="34" charset="0"/>
              </a:rPr>
              <a:t>Rolling Horizon Evolutionary Algorithms</a:t>
            </a:r>
            <a:endParaRPr lang="ko-KR" altLang="en-US" sz="4800" dirty="0">
              <a:solidFill>
                <a:schemeClr val="bg1"/>
              </a:solidFill>
              <a:cs typeface="Arial" pitchFamily="34" charset="0"/>
            </a:endParaRPr>
          </a:p>
        </p:txBody>
      </p:sp>
      <p:grpSp>
        <p:nvGrpSpPr>
          <p:cNvPr id="7" name="Group 6">
            <a:extLst>
              <a:ext uri="{FF2B5EF4-FFF2-40B4-BE49-F238E27FC236}">
                <a16:creationId xmlns:a16="http://schemas.microsoft.com/office/drawing/2014/main" id="{7A380AE6-32D9-47BE-920F-9E29276D3163}"/>
              </a:ext>
            </a:extLst>
          </p:cNvPr>
          <p:cNvGrpSpPr/>
          <p:nvPr/>
        </p:nvGrpSpPr>
        <p:grpSpPr>
          <a:xfrm>
            <a:off x="3187878" y="2687888"/>
            <a:ext cx="1539374" cy="1482224"/>
            <a:chOff x="3554663" y="2792663"/>
            <a:chExt cx="1539374" cy="1482224"/>
          </a:xfrm>
        </p:grpSpPr>
        <p:sp>
          <p:nvSpPr>
            <p:cNvPr id="2" name="Rectangle 1">
              <a:extLst>
                <a:ext uri="{FF2B5EF4-FFF2-40B4-BE49-F238E27FC236}">
                  <a16:creationId xmlns:a16="http://schemas.microsoft.com/office/drawing/2014/main" id="{3E747A1D-AA00-41CD-BD45-9775D5E85F8B}"/>
                </a:ext>
              </a:extLst>
            </p:cNvPr>
            <p:cNvSpPr/>
            <p:nvPr/>
          </p:nvSpPr>
          <p:spPr>
            <a:xfrm>
              <a:off x="3762375" y="2990850"/>
              <a:ext cx="1143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Half Frame 2">
              <a:extLst>
                <a:ext uri="{FF2B5EF4-FFF2-40B4-BE49-F238E27FC236}">
                  <a16:creationId xmlns:a16="http://schemas.microsoft.com/office/drawing/2014/main" id="{FFA0684A-8679-4C0F-AB80-DF2DD6A90EA2}"/>
                </a:ext>
              </a:extLst>
            </p:cNvPr>
            <p:cNvSpPr/>
            <p:nvPr/>
          </p:nvSpPr>
          <p:spPr>
            <a:xfrm>
              <a:off x="3554663" y="2792663"/>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Half Frame 5">
              <a:extLst>
                <a:ext uri="{FF2B5EF4-FFF2-40B4-BE49-F238E27FC236}">
                  <a16:creationId xmlns:a16="http://schemas.microsoft.com/office/drawing/2014/main" id="{D34A0230-EE78-4651-BF34-34C31F3EA041}"/>
                </a:ext>
              </a:extLst>
            </p:cNvPr>
            <p:cNvSpPr/>
            <p:nvPr/>
          </p:nvSpPr>
          <p:spPr>
            <a:xfrm rot="10800000">
              <a:off x="4457700" y="3638550"/>
              <a:ext cx="636337" cy="636337"/>
            </a:xfrm>
            <a:prstGeom prst="halfFrame">
              <a:avLst>
                <a:gd name="adj1" fmla="val 19850"/>
                <a:gd name="adj2" fmla="val 19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9" name="Graphic 8" descr="DNA">
            <a:extLst>
              <a:ext uri="{FF2B5EF4-FFF2-40B4-BE49-F238E27FC236}">
                <a16:creationId xmlns:a16="http://schemas.microsoft.com/office/drawing/2014/main" id="{8DC6AED1-9922-4B77-B581-A3A64D227A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9890" y="2972765"/>
            <a:ext cx="914400" cy="914400"/>
          </a:xfrm>
          <a:prstGeom prst="rect">
            <a:avLst/>
          </a:prstGeom>
        </p:spPr>
      </p:pic>
    </p:spTree>
    <p:extLst>
      <p:ext uri="{BB962C8B-B14F-4D97-AF65-F5344CB8AC3E}">
        <p14:creationId xmlns:p14="http://schemas.microsoft.com/office/powerpoint/2010/main" val="291596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74AA261-CB63-4B9F-A5AE-456BE941948A}"/>
              </a:ext>
            </a:extLst>
          </p:cNvPr>
          <p:cNvSpPr/>
          <p:nvPr/>
        </p:nvSpPr>
        <p:spPr>
          <a:xfrm>
            <a:off x="1240819" y="5643641"/>
            <a:ext cx="761232" cy="761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61" name="Graphic 60" descr="Rabbit">
            <a:extLst>
              <a:ext uri="{FF2B5EF4-FFF2-40B4-BE49-F238E27FC236}">
                <a16:creationId xmlns:a16="http://schemas.microsoft.com/office/drawing/2014/main" id="{79F05E9F-B52F-4A93-A209-4C7E39864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2847" y="5592639"/>
            <a:ext cx="819935" cy="819935"/>
          </a:xfrm>
          <a:prstGeom prst="rect">
            <a:avLst/>
          </a:prstGeom>
        </p:spPr>
      </p:pic>
      <p:sp>
        <p:nvSpPr>
          <p:cNvPr id="2" name="Text Placeholder 1"/>
          <p:cNvSpPr>
            <a:spLocks noGrp="1"/>
          </p:cNvSpPr>
          <p:nvPr>
            <p:ph type="body" sz="quarter" idx="10"/>
          </p:nvPr>
        </p:nvSpPr>
        <p:spPr>
          <a:xfrm>
            <a:off x="391926" y="339509"/>
            <a:ext cx="11573197" cy="724247"/>
          </a:xfrm>
        </p:spPr>
        <p:txBody>
          <a:bodyPr>
            <a:normAutofit fontScale="92500" lnSpcReduction="20000"/>
          </a:bodyPr>
          <a:lstStyle/>
          <a:p>
            <a:pPr algn="l"/>
            <a:r>
              <a:rPr lang="en-US" dirty="0"/>
              <a:t>Baseline</a:t>
            </a:r>
          </a:p>
        </p:txBody>
      </p:sp>
      <p:sp>
        <p:nvSpPr>
          <p:cNvPr id="3" name="Rectangle: Top Corners One Rounded and One Snipped 2">
            <a:extLst>
              <a:ext uri="{FF2B5EF4-FFF2-40B4-BE49-F238E27FC236}">
                <a16:creationId xmlns:a16="http://schemas.microsoft.com/office/drawing/2014/main" id="{2210647D-2B49-40DE-B126-B57181C0BD1A}"/>
              </a:ext>
            </a:extLst>
          </p:cNvPr>
          <p:cNvSpPr/>
          <p:nvPr/>
        </p:nvSpPr>
        <p:spPr>
          <a:xfrm>
            <a:off x="1171244" y="1920246"/>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00" dirty="0">
                <a:solidFill>
                  <a:schemeClr val="accent4"/>
                </a:solidFill>
              </a:rPr>
              <a:t>a</a:t>
            </a:r>
            <a:r>
              <a:rPr lang="en-GB" sz="1300" baseline="-25000" dirty="0">
                <a:solidFill>
                  <a:schemeClr val="accent4"/>
                </a:solidFill>
              </a:rPr>
              <a:t>1</a:t>
            </a:r>
            <a:r>
              <a:rPr lang="en-GB" sz="1300" dirty="0">
                <a:solidFill>
                  <a:schemeClr val="accent4"/>
                </a:solidFill>
              </a:rPr>
              <a:t>, a</a:t>
            </a:r>
            <a:r>
              <a:rPr lang="en-GB" sz="1300" baseline="-25000" dirty="0">
                <a:solidFill>
                  <a:schemeClr val="accent4"/>
                </a:solidFill>
              </a:rPr>
              <a:t>2</a:t>
            </a:r>
            <a:r>
              <a:rPr lang="en-GB" sz="1300" dirty="0">
                <a:solidFill>
                  <a:schemeClr val="accent4"/>
                </a:solidFill>
              </a:rPr>
              <a:t>, a</a:t>
            </a:r>
            <a:r>
              <a:rPr lang="en-GB" sz="1300" baseline="-25000" dirty="0">
                <a:solidFill>
                  <a:schemeClr val="accent4"/>
                </a:solidFill>
              </a:rPr>
              <a:t>3</a:t>
            </a:r>
            <a:r>
              <a:rPr lang="en-GB" sz="1300" dirty="0">
                <a:solidFill>
                  <a:schemeClr val="accent4"/>
                </a:solidFill>
              </a:rPr>
              <a:t>,</a:t>
            </a:r>
            <a:r>
              <a:rPr lang="en-GB" sz="1300" baseline="-25000" dirty="0">
                <a:solidFill>
                  <a:schemeClr val="accent4"/>
                </a:solidFill>
              </a:rPr>
              <a:t> </a:t>
            </a:r>
            <a:r>
              <a:rPr lang="en-GB" sz="1300" dirty="0">
                <a:solidFill>
                  <a:schemeClr val="accent4"/>
                </a:solidFill>
              </a:rPr>
              <a:t>a</a:t>
            </a:r>
            <a:r>
              <a:rPr lang="en-GB" sz="1300" baseline="-25000" dirty="0">
                <a:solidFill>
                  <a:schemeClr val="accent4"/>
                </a:solidFill>
              </a:rPr>
              <a:t>4</a:t>
            </a:r>
          </a:p>
          <a:p>
            <a:pPr algn="ctr"/>
            <a:r>
              <a:rPr lang="en-GB" sz="1300" dirty="0">
                <a:solidFill>
                  <a:schemeClr val="accent1">
                    <a:lumMod val="75000"/>
                  </a:schemeClr>
                </a:solidFill>
              </a:rPr>
              <a:t>b</a:t>
            </a:r>
            <a:r>
              <a:rPr lang="en-GB" sz="1300" baseline="-25000" dirty="0">
                <a:solidFill>
                  <a:schemeClr val="accent1">
                    <a:lumMod val="75000"/>
                  </a:schemeClr>
                </a:solidFill>
              </a:rPr>
              <a:t>1</a:t>
            </a:r>
            <a:r>
              <a:rPr lang="en-GB" sz="1300" dirty="0">
                <a:solidFill>
                  <a:schemeClr val="accent1">
                    <a:lumMod val="75000"/>
                  </a:schemeClr>
                </a:solidFill>
              </a:rPr>
              <a:t>, b</a:t>
            </a:r>
            <a:r>
              <a:rPr lang="en-GB" sz="1300" baseline="-25000" dirty="0">
                <a:solidFill>
                  <a:schemeClr val="accent1">
                    <a:lumMod val="75000"/>
                  </a:schemeClr>
                </a:solidFill>
              </a:rPr>
              <a:t>2</a:t>
            </a:r>
            <a:r>
              <a:rPr lang="en-GB" sz="1300" dirty="0">
                <a:solidFill>
                  <a:schemeClr val="accent1">
                    <a:lumMod val="75000"/>
                  </a:schemeClr>
                </a:solidFill>
              </a:rPr>
              <a:t>, b</a:t>
            </a:r>
            <a:r>
              <a:rPr lang="en-GB" sz="1300" baseline="-25000" dirty="0">
                <a:solidFill>
                  <a:schemeClr val="accent1">
                    <a:lumMod val="75000"/>
                  </a:schemeClr>
                </a:solidFill>
              </a:rPr>
              <a:t>3</a:t>
            </a:r>
            <a:r>
              <a:rPr lang="en-GB" sz="1300" dirty="0">
                <a:solidFill>
                  <a:schemeClr val="accent1">
                    <a:lumMod val="75000"/>
                  </a:schemeClr>
                </a:solidFill>
              </a:rPr>
              <a:t>,</a:t>
            </a:r>
            <a:r>
              <a:rPr lang="en-GB" sz="1300" baseline="-25000" dirty="0">
                <a:solidFill>
                  <a:schemeClr val="accent1">
                    <a:lumMod val="75000"/>
                  </a:schemeClr>
                </a:solidFill>
              </a:rPr>
              <a:t> </a:t>
            </a:r>
            <a:r>
              <a:rPr lang="en-GB" sz="1300" dirty="0">
                <a:solidFill>
                  <a:schemeClr val="accent1">
                    <a:lumMod val="75000"/>
                  </a:schemeClr>
                </a:solidFill>
              </a:rPr>
              <a:t>b</a:t>
            </a:r>
            <a:r>
              <a:rPr lang="en-GB" sz="1300" baseline="-25000" dirty="0">
                <a:solidFill>
                  <a:schemeClr val="accent1">
                    <a:lumMod val="75000"/>
                  </a:schemeClr>
                </a:solidFill>
              </a:rPr>
              <a:t>4</a:t>
            </a:r>
            <a:endParaRPr lang="en-GB" sz="1300" dirty="0">
              <a:solidFill>
                <a:schemeClr val="accent1">
                  <a:lumMod val="75000"/>
                </a:schemeClr>
              </a:solidFill>
            </a:endParaRPr>
          </a:p>
          <a:p>
            <a:pPr algn="ctr"/>
            <a:r>
              <a:rPr lang="en-GB" sz="1300" dirty="0">
                <a:solidFill>
                  <a:srgbClr val="E93C0D"/>
                </a:solidFill>
              </a:rPr>
              <a:t>c</a:t>
            </a:r>
            <a:r>
              <a:rPr lang="en-GB" sz="1300" baseline="-25000" dirty="0">
                <a:solidFill>
                  <a:srgbClr val="E93C0D"/>
                </a:solidFill>
              </a:rPr>
              <a:t>1</a:t>
            </a:r>
            <a:r>
              <a:rPr lang="en-GB" sz="1300" dirty="0">
                <a:solidFill>
                  <a:srgbClr val="E93C0D"/>
                </a:solidFill>
              </a:rPr>
              <a:t>, c</a:t>
            </a:r>
            <a:r>
              <a:rPr lang="en-GB" sz="1300" baseline="-25000" dirty="0">
                <a:solidFill>
                  <a:srgbClr val="E93C0D"/>
                </a:solidFill>
              </a:rPr>
              <a:t>2</a:t>
            </a:r>
            <a:r>
              <a:rPr lang="en-GB" sz="1300" dirty="0">
                <a:solidFill>
                  <a:srgbClr val="E93C0D"/>
                </a:solidFill>
              </a:rPr>
              <a:t>, c</a:t>
            </a:r>
            <a:r>
              <a:rPr lang="en-GB" sz="1300" baseline="-25000" dirty="0">
                <a:solidFill>
                  <a:srgbClr val="E93C0D"/>
                </a:solidFill>
              </a:rPr>
              <a:t>3</a:t>
            </a:r>
            <a:r>
              <a:rPr lang="en-GB" sz="1300" dirty="0">
                <a:solidFill>
                  <a:srgbClr val="E93C0D"/>
                </a:solidFill>
              </a:rPr>
              <a:t>,</a:t>
            </a:r>
            <a:r>
              <a:rPr lang="en-GB" sz="1300" baseline="-25000" dirty="0">
                <a:solidFill>
                  <a:srgbClr val="E93C0D"/>
                </a:solidFill>
              </a:rPr>
              <a:t> </a:t>
            </a:r>
            <a:r>
              <a:rPr lang="en-GB" sz="1300" dirty="0">
                <a:solidFill>
                  <a:srgbClr val="E93C0D"/>
                </a:solidFill>
              </a:rPr>
              <a:t>c</a:t>
            </a:r>
            <a:r>
              <a:rPr lang="en-GB" sz="1300" baseline="-25000" dirty="0">
                <a:solidFill>
                  <a:srgbClr val="E93C0D"/>
                </a:solidFill>
              </a:rPr>
              <a:t>4</a:t>
            </a:r>
            <a:endParaRPr lang="en-GB" sz="1300" dirty="0">
              <a:solidFill>
                <a:srgbClr val="E93C0D"/>
              </a:solidFill>
            </a:endParaRPr>
          </a:p>
          <a:p>
            <a:pPr algn="ct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endParaRPr lang="en-GB" sz="1300" dirty="0">
              <a:solidFill>
                <a:srgbClr val="7030A0"/>
              </a:solidFill>
            </a:endParaRPr>
          </a:p>
          <a:p>
            <a:pPr algn="ctr"/>
            <a:r>
              <a:rPr lang="en-GB" sz="1300" dirty="0">
                <a:solidFill>
                  <a:schemeClr val="accent6"/>
                </a:solidFill>
              </a:rPr>
              <a:t>...</a:t>
            </a:r>
          </a:p>
          <a:p>
            <a:pPr algn="ctr"/>
            <a:r>
              <a:rPr lang="en-GB" sz="1300" dirty="0">
                <a:solidFill>
                  <a:srgbClr val="00B0F0"/>
                </a:solidFill>
              </a:rPr>
              <a:t>z</a:t>
            </a:r>
            <a:r>
              <a:rPr lang="en-GB" sz="1300" baseline="-25000" dirty="0">
                <a:solidFill>
                  <a:srgbClr val="00B0F0"/>
                </a:solidFill>
              </a:rPr>
              <a:t>1</a:t>
            </a:r>
            <a:r>
              <a:rPr lang="en-GB" sz="1300" dirty="0">
                <a:solidFill>
                  <a:srgbClr val="00B0F0"/>
                </a:solidFill>
              </a:rPr>
              <a:t>, z</a:t>
            </a:r>
            <a:r>
              <a:rPr lang="en-GB" sz="1300" baseline="-25000" dirty="0">
                <a:solidFill>
                  <a:srgbClr val="00B0F0"/>
                </a:solidFill>
              </a:rPr>
              <a:t>2</a:t>
            </a:r>
            <a:r>
              <a:rPr lang="en-GB" sz="1300" dirty="0">
                <a:solidFill>
                  <a:srgbClr val="00B0F0"/>
                </a:solidFill>
              </a:rPr>
              <a:t>, z</a:t>
            </a:r>
            <a:r>
              <a:rPr lang="en-GB" sz="1300" baseline="-25000" dirty="0">
                <a:solidFill>
                  <a:srgbClr val="00B0F0"/>
                </a:solidFill>
              </a:rPr>
              <a:t>3</a:t>
            </a:r>
            <a:r>
              <a:rPr lang="en-GB" sz="1300" dirty="0">
                <a:solidFill>
                  <a:srgbClr val="00B0F0"/>
                </a:solidFill>
              </a:rPr>
              <a:t>,</a:t>
            </a:r>
            <a:r>
              <a:rPr lang="en-GB" sz="1300" baseline="-25000" dirty="0">
                <a:solidFill>
                  <a:srgbClr val="00B0F0"/>
                </a:solidFill>
              </a:rPr>
              <a:t> </a:t>
            </a:r>
            <a:r>
              <a:rPr lang="en-GB" sz="1300" dirty="0">
                <a:solidFill>
                  <a:srgbClr val="00B0F0"/>
                </a:solidFill>
              </a:rPr>
              <a:t>z</a:t>
            </a:r>
            <a:r>
              <a:rPr lang="en-GB" sz="1300" baseline="-25000" dirty="0">
                <a:solidFill>
                  <a:srgbClr val="00B0F0"/>
                </a:solidFill>
              </a:rPr>
              <a:t>4</a:t>
            </a:r>
            <a:endParaRPr lang="en-GB" sz="1300" dirty="0">
              <a:solidFill>
                <a:srgbClr val="00B0F0"/>
              </a:solidFill>
            </a:endParaRPr>
          </a:p>
        </p:txBody>
      </p:sp>
      <p:sp>
        <p:nvSpPr>
          <p:cNvPr id="6" name="Rectangle: Top Corners One Rounded and One Snipped 5">
            <a:extLst>
              <a:ext uri="{FF2B5EF4-FFF2-40B4-BE49-F238E27FC236}">
                <a16:creationId xmlns:a16="http://schemas.microsoft.com/office/drawing/2014/main" id="{D9E5F294-0124-491E-B994-976DEE355D73}"/>
              </a:ext>
            </a:extLst>
          </p:cNvPr>
          <p:cNvSpPr/>
          <p:nvPr/>
        </p:nvSpPr>
        <p:spPr>
          <a:xfrm>
            <a:off x="9008384" y="1920246"/>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tIns="252000" rtlCol="0" anchor="ctr"/>
          <a:lstStyle/>
          <a:p>
            <a:pPr algn="ctr">
              <a:spcBef>
                <a:spcPts val="600"/>
              </a:spcBef>
            </a:pP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p>
          <a:p>
            <a:pPr algn="ctr">
              <a:spcBef>
                <a:spcPts val="600"/>
              </a:spcBef>
            </a:pPr>
            <a:endParaRPr lang="en-GB" sz="1600" baseline="-25000" dirty="0">
              <a:solidFill>
                <a:srgbClr val="7030A0"/>
              </a:solidFill>
            </a:endParaRPr>
          </a:p>
          <a:p>
            <a:pPr algn="ctr"/>
            <a:endParaRPr lang="en-GB" sz="1000" dirty="0">
              <a:solidFill>
                <a:schemeClr val="accent4"/>
              </a:solidFill>
            </a:endParaRPr>
          </a:p>
          <a:p>
            <a:pPr algn="ctr"/>
            <a:endParaRPr lang="en-GB" sz="1300" dirty="0">
              <a:solidFill>
                <a:schemeClr val="accent4"/>
              </a:solidFill>
            </a:endParaRPr>
          </a:p>
          <a:p>
            <a:pPr algn="ctr"/>
            <a:endParaRPr lang="en-GB" sz="1300" dirty="0">
              <a:solidFill>
                <a:schemeClr val="accent4"/>
              </a:solidFill>
            </a:endParaRPr>
          </a:p>
          <a:p>
            <a:pPr algn="ctr"/>
            <a:endParaRPr lang="en-GB" sz="1300" dirty="0">
              <a:solidFill>
                <a:schemeClr val="accent4"/>
              </a:solidFill>
            </a:endParaRPr>
          </a:p>
          <a:p>
            <a:pPr algn="ctr"/>
            <a:endParaRPr lang="en-GB" sz="1300" dirty="0">
              <a:solidFill>
                <a:schemeClr val="accent4"/>
              </a:solidFill>
            </a:endParaRPr>
          </a:p>
        </p:txBody>
      </p:sp>
      <p:sp>
        <p:nvSpPr>
          <p:cNvPr id="4" name="Flowchart: Direct Access Storage 3">
            <a:extLst>
              <a:ext uri="{FF2B5EF4-FFF2-40B4-BE49-F238E27FC236}">
                <a16:creationId xmlns:a16="http://schemas.microsoft.com/office/drawing/2014/main" id="{3A335A33-3F57-4A81-BFB8-396147BB0290}"/>
              </a:ext>
            </a:extLst>
          </p:cNvPr>
          <p:cNvSpPr/>
          <p:nvPr/>
        </p:nvSpPr>
        <p:spPr>
          <a:xfrm flipH="1">
            <a:off x="6233513" y="2086500"/>
            <a:ext cx="1704109" cy="1350818"/>
          </a:xfrm>
          <a:prstGeom prst="flowChartMagneticDrum">
            <a:avLst/>
          </a:prstGeom>
          <a:solidFill>
            <a:schemeClr val="tx2">
              <a:lumMod val="20000"/>
              <a:lumOff val="80000"/>
            </a:schemeClr>
          </a:solidFill>
          <a:ln>
            <a:solidFill>
              <a:schemeClr val="accent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5" name="Rectangle: Rounded Corners 4">
            <a:extLst>
              <a:ext uri="{FF2B5EF4-FFF2-40B4-BE49-F238E27FC236}">
                <a16:creationId xmlns:a16="http://schemas.microsoft.com/office/drawing/2014/main" id="{FA814C7D-221E-4A68-9D50-03EC797B308D}"/>
              </a:ext>
            </a:extLst>
          </p:cNvPr>
          <p:cNvSpPr/>
          <p:nvPr/>
        </p:nvSpPr>
        <p:spPr>
          <a:xfrm>
            <a:off x="3458192" y="2086500"/>
            <a:ext cx="1704109" cy="1350818"/>
          </a:xfrm>
          <a:prstGeom prst="roundRect">
            <a:avLst/>
          </a:prstGeom>
          <a:solidFill>
            <a:schemeClr val="tx2">
              <a:lumMod val="20000"/>
              <a:lumOff val="80000"/>
            </a:schemeClr>
          </a:solidFill>
          <a:ln>
            <a:solidFill>
              <a:schemeClr val="accent2"/>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4"/>
                </a:solidFill>
              </a:rPr>
              <a:t>Evaluate</a:t>
            </a:r>
            <a:r>
              <a:rPr lang="en-GB" dirty="0">
                <a:solidFill>
                  <a:schemeClr val="accent6"/>
                </a:solidFill>
              </a:rPr>
              <a:t> </a:t>
            </a:r>
          </a:p>
          <a:p>
            <a:pPr algn="ctr"/>
            <a:r>
              <a:rPr lang="en-GB" dirty="0">
                <a:solidFill>
                  <a:schemeClr val="accent6"/>
                </a:solidFill>
              </a:rPr>
              <a:t>+ </a:t>
            </a:r>
            <a:r>
              <a:rPr lang="en-GB" dirty="0">
                <a:solidFill>
                  <a:schemeClr val="accent4"/>
                </a:solidFill>
              </a:rPr>
              <a:t>sort</a:t>
            </a:r>
            <a:r>
              <a:rPr lang="en-GB" dirty="0">
                <a:solidFill>
                  <a:schemeClr val="accent6"/>
                </a:solidFill>
              </a:rPr>
              <a:t> population</a:t>
            </a:r>
          </a:p>
        </p:txBody>
      </p:sp>
      <p:sp>
        <p:nvSpPr>
          <p:cNvPr id="7" name="Arrow: Right 6">
            <a:extLst>
              <a:ext uri="{FF2B5EF4-FFF2-40B4-BE49-F238E27FC236}">
                <a16:creationId xmlns:a16="http://schemas.microsoft.com/office/drawing/2014/main" id="{FB60A6AE-D0A1-48F8-811F-1B92C61309E0}"/>
              </a:ext>
            </a:extLst>
          </p:cNvPr>
          <p:cNvSpPr/>
          <p:nvPr/>
        </p:nvSpPr>
        <p:spPr>
          <a:xfrm rot="16200000">
            <a:off x="6467378" y="3499088"/>
            <a:ext cx="1492827" cy="5774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42A88F4F-18BF-40B0-9FFE-FE900BB29F01}"/>
              </a:ext>
            </a:extLst>
          </p:cNvPr>
          <p:cNvSpPr/>
          <p:nvPr/>
        </p:nvSpPr>
        <p:spPr>
          <a:xfrm>
            <a:off x="2544842" y="2413813"/>
            <a:ext cx="810491" cy="696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CB84A353-81DD-43D0-A324-387A4B33C44E}"/>
              </a:ext>
            </a:extLst>
          </p:cNvPr>
          <p:cNvSpPr/>
          <p:nvPr/>
        </p:nvSpPr>
        <p:spPr>
          <a:xfrm>
            <a:off x="5329098" y="2413812"/>
            <a:ext cx="1160863" cy="696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87790F5A-F88E-470C-A93E-068893A33E54}"/>
              </a:ext>
            </a:extLst>
          </p:cNvPr>
          <p:cNvSpPr/>
          <p:nvPr/>
        </p:nvSpPr>
        <p:spPr>
          <a:xfrm>
            <a:off x="8074142" y="2424035"/>
            <a:ext cx="810491" cy="696191"/>
          </a:xfrm>
          <a:prstGeom prst="rightArrow">
            <a:avLst/>
          </a:prstGeom>
          <a:solidFill>
            <a:schemeClr val="tx1"/>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4A578D0-C0EC-415F-9CD6-37D2BDC4CD04}"/>
              </a:ext>
            </a:extLst>
          </p:cNvPr>
          <p:cNvSpPr/>
          <p:nvPr/>
        </p:nvSpPr>
        <p:spPr>
          <a:xfrm>
            <a:off x="6473275" y="2604292"/>
            <a:ext cx="1610093" cy="369332"/>
          </a:xfrm>
          <a:prstGeom prst="rect">
            <a:avLst/>
          </a:prstGeom>
        </p:spPr>
        <p:txBody>
          <a:bodyPr wrap="square">
            <a:spAutoFit/>
          </a:bodyPr>
          <a:lstStyle/>
          <a:p>
            <a:pPr algn="ctr"/>
            <a:r>
              <a:rPr lang="en-GB" dirty="0">
                <a:solidFill>
                  <a:schemeClr val="accent1">
                    <a:lumMod val="75000"/>
                  </a:schemeClr>
                </a:solidFill>
              </a:rPr>
              <a:t>Modify</a:t>
            </a:r>
          </a:p>
        </p:txBody>
      </p:sp>
      <p:cxnSp>
        <p:nvCxnSpPr>
          <p:cNvPr id="21" name="Connector: Curved 20">
            <a:extLst>
              <a:ext uri="{FF2B5EF4-FFF2-40B4-BE49-F238E27FC236}">
                <a16:creationId xmlns:a16="http://schemas.microsoft.com/office/drawing/2014/main" id="{DE90F5EC-8CD7-400F-A33C-4FA1D86D11E2}"/>
              </a:ext>
            </a:extLst>
          </p:cNvPr>
          <p:cNvCxnSpPr>
            <a:stCxn id="6" idx="1"/>
            <a:endCxn id="5" idx="2"/>
          </p:cNvCxnSpPr>
          <p:nvPr/>
        </p:nvCxnSpPr>
        <p:spPr>
          <a:xfrm rot="5400000" flipH="1">
            <a:off x="6880122" y="867444"/>
            <a:ext cx="166255" cy="5306005"/>
          </a:xfrm>
          <a:prstGeom prst="curvedConnector3">
            <a:avLst>
              <a:gd name="adj1" fmla="val -72927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C01C061B-9C1B-4FB9-B2F3-DACFA793D35C}"/>
              </a:ext>
            </a:extLst>
          </p:cNvPr>
          <p:cNvCxnSpPr>
            <a:stCxn id="5" idx="0"/>
            <a:endCxn id="6" idx="3"/>
          </p:cNvCxnSpPr>
          <p:nvPr/>
        </p:nvCxnSpPr>
        <p:spPr>
          <a:xfrm rot="5400000" flipH="1" flipV="1">
            <a:off x="6880122" y="-649629"/>
            <a:ext cx="166254" cy="5306005"/>
          </a:xfrm>
          <a:prstGeom prst="curvedConnector3">
            <a:avLst>
              <a:gd name="adj1" fmla="val 37674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6EE0ED9-C14F-48BF-999B-C979292EDB93}"/>
              </a:ext>
            </a:extLst>
          </p:cNvPr>
          <p:cNvSpPr/>
          <p:nvPr/>
        </p:nvSpPr>
        <p:spPr>
          <a:xfrm>
            <a:off x="5162301" y="4876649"/>
            <a:ext cx="3132242" cy="369332"/>
          </a:xfrm>
          <a:prstGeom prst="rect">
            <a:avLst/>
          </a:prstGeom>
        </p:spPr>
        <p:txBody>
          <a:bodyPr wrap="square">
            <a:spAutoFit/>
          </a:bodyPr>
          <a:lstStyle/>
          <a:p>
            <a:pPr algn="r"/>
            <a:r>
              <a:rPr lang="en-GB" dirty="0">
                <a:solidFill>
                  <a:schemeClr val="accent4"/>
                </a:solidFill>
              </a:rPr>
              <a:t>Repeat </a:t>
            </a:r>
            <a:r>
              <a:rPr lang="en-GB" dirty="0">
                <a:solidFill>
                  <a:schemeClr val="accent6"/>
                </a:solidFill>
              </a:rPr>
              <a:t>until budget spent</a:t>
            </a:r>
          </a:p>
        </p:txBody>
      </p:sp>
      <p:sp>
        <p:nvSpPr>
          <p:cNvPr id="29" name="Rectangle 28">
            <a:extLst>
              <a:ext uri="{FF2B5EF4-FFF2-40B4-BE49-F238E27FC236}">
                <a16:creationId xmlns:a16="http://schemas.microsoft.com/office/drawing/2014/main" id="{236EE3CC-E702-46AC-B2D4-CBC394C25D56}"/>
              </a:ext>
            </a:extLst>
          </p:cNvPr>
          <p:cNvSpPr/>
          <p:nvPr/>
        </p:nvSpPr>
        <p:spPr>
          <a:xfrm>
            <a:off x="8135061" y="1063756"/>
            <a:ext cx="3232592" cy="369332"/>
          </a:xfrm>
          <a:prstGeom prst="rect">
            <a:avLst/>
          </a:prstGeom>
        </p:spPr>
        <p:txBody>
          <a:bodyPr wrap="square">
            <a:spAutoFit/>
          </a:bodyPr>
          <a:lstStyle/>
          <a:p>
            <a:pPr algn="r"/>
            <a:r>
              <a:rPr lang="en-GB" dirty="0">
                <a:solidFill>
                  <a:schemeClr val="accent6"/>
                </a:solidFill>
              </a:rPr>
              <a:t>Promote best through </a:t>
            </a:r>
            <a:r>
              <a:rPr lang="en-GB" dirty="0">
                <a:solidFill>
                  <a:schemeClr val="accent4"/>
                </a:solidFill>
              </a:rPr>
              <a:t>elitism</a:t>
            </a:r>
          </a:p>
        </p:txBody>
      </p:sp>
      <p:sp>
        <p:nvSpPr>
          <p:cNvPr id="30" name="Rectangle 29">
            <a:extLst>
              <a:ext uri="{FF2B5EF4-FFF2-40B4-BE49-F238E27FC236}">
                <a16:creationId xmlns:a16="http://schemas.microsoft.com/office/drawing/2014/main" id="{D5EE45E4-2F2E-4A25-8C53-A3E0CF3E0803}"/>
              </a:ext>
            </a:extLst>
          </p:cNvPr>
          <p:cNvSpPr/>
          <p:nvPr/>
        </p:nvSpPr>
        <p:spPr>
          <a:xfrm>
            <a:off x="1171244" y="1248422"/>
            <a:ext cx="2738598" cy="646331"/>
          </a:xfrm>
          <a:prstGeom prst="rect">
            <a:avLst/>
          </a:prstGeom>
        </p:spPr>
        <p:txBody>
          <a:bodyPr wrap="square">
            <a:spAutoFit/>
          </a:bodyPr>
          <a:lstStyle/>
          <a:p>
            <a:r>
              <a:rPr lang="en-GB" dirty="0">
                <a:solidFill>
                  <a:schemeClr val="accent4"/>
                </a:solidFill>
              </a:rPr>
              <a:t>Initialize</a:t>
            </a:r>
            <a:r>
              <a:rPr lang="en-GB" dirty="0">
                <a:solidFill>
                  <a:schemeClr val="accent6"/>
                </a:solidFill>
              </a:rPr>
              <a:t> with random</a:t>
            </a:r>
            <a:r>
              <a:rPr lang="en-GB" dirty="0">
                <a:solidFill>
                  <a:schemeClr val="accent4"/>
                </a:solidFill>
              </a:rPr>
              <a:t> </a:t>
            </a:r>
          </a:p>
          <a:p>
            <a:r>
              <a:rPr lang="en-GB" dirty="0">
                <a:solidFill>
                  <a:schemeClr val="accent4"/>
                </a:solidFill>
              </a:rPr>
              <a:t>sequences of actions</a:t>
            </a:r>
            <a:endParaRPr lang="en-GB" dirty="0">
              <a:solidFill>
                <a:schemeClr val="accent6"/>
              </a:solidFill>
            </a:endParaRPr>
          </a:p>
        </p:txBody>
      </p:sp>
      <p:sp>
        <p:nvSpPr>
          <p:cNvPr id="28" name="Rectangle 27">
            <a:extLst>
              <a:ext uri="{FF2B5EF4-FFF2-40B4-BE49-F238E27FC236}">
                <a16:creationId xmlns:a16="http://schemas.microsoft.com/office/drawing/2014/main" id="{DAEB5DCF-58CB-4399-A334-D620CE9B4CC5}"/>
              </a:ext>
            </a:extLst>
          </p:cNvPr>
          <p:cNvSpPr/>
          <p:nvPr/>
        </p:nvSpPr>
        <p:spPr>
          <a:xfrm>
            <a:off x="1144488" y="3710264"/>
            <a:ext cx="577427" cy="369332"/>
          </a:xfrm>
          <a:prstGeom prst="rect">
            <a:avLst/>
          </a:prstGeom>
        </p:spPr>
        <p:txBody>
          <a:bodyPr wrap="square">
            <a:spAutoFit/>
          </a:bodyPr>
          <a:lstStyle/>
          <a:p>
            <a:r>
              <a:rPr lang="en-GB" dirty="0">
                <a:solidFill>
                  <a:schemeClr val="accent6"/>
                </a:solidFill>
              </a:rPr>
              <a:t>P</a:t>
            </a:r>
            <a:r>
              <a:rPr lang="en-GB" baseline="-25000" dirty="0">
                <a:solidFill>
                  <a:schemeClr val="accent6"/>
                </a:solidFill>
              </a:rPr>
              <a:t>0</a:t>
            </a:r>
          </a:p>
        </p:txBody>
      </p:sp>
      <p:sp>
        <p:nvSpPr>
          <p:cNvPr id="33" name="Rectangle 32">
            <a:extLst>
              <a:ext uri="{FF2B5EF4-FFF2-40B4-BE49-F238E27FC236}">
                <a16:creationId xmlns:a16="http://schemas.microsoft.com/office/drawing/2014/main" id="{9F9D3E66-23CC-4B4E-AD9B-B7A8A2C4E973}"/>
              </a:ext>
            </a:extLst>
          </p:cNvPr>
          <p:cNvSpPr/>
          <p:nvPr/>
        </p:nvSpPr>
        <p:spPr>
          <a:xfrm>
            <a:off x="8976568" y="3677802"/>
            <a:ext cx="577427" cy="369332"/>
          </a:xfrm>
          <a:prstGeom prst="rect">
            <a:avLst/>
          </a:prstGeom>
        </p:spPr>
        <p:txBody>
          <a:bodyPr wrap="square">
            <a:spAutoFit/>
          </a:bodyPr>
          <a:lstStyle/>
          <a:p>
            <a:r>
              <a:rPr lang="en-GB" dirty="0">
                <a:solidFill>
                  <a:schemeClr val="accent6"/>
                </a:solidFill>
              </a:rPr>
              <a:t>P</a:t>
            </a:r>
            <a:r>
              <a:rPr lang="en-GB" baseline="-25000" dirty="0">
                <a:solidFill>
                  <a:schemeClr val="accent6"/>
                </a:solidFill>
              </a:rPr>
              <a:t>t</a:t>
            </a:r>
          </a:p>
        </p:txBody>
      </p:sp>
      <p:sp>
        <p:nvSpPr>
          <p:cNvPr id="36" name="Rectangle 35">
            <a:extLst>
              <a:ext uri="{FF2B5EF4-FFF2-40B4-BE49-F238E27FC236}">
                <a16:creationId xmlns:a16="http://schemas.microsoft.com/office/drawing/2014/main" id="{F12B67D9-4BA5-4AE3-A907-3945B3F86EC9}"/>
              </a:ext>
            </a:extLst>
          </p:cNvPr>
          <p:cNvSpPr/>
          <p:nvPr/>
        </p:nvSpPr>
        <p:spPr>
          <a:xfrm>
            <a:off x="3814638" y="5546109"/>
            <a:ext cx="3822901" cy="369332"/>
          </a:xfrm>
          <a:prstGeom prst="rect">
            <a:avLst/>
          </a:prstGeom>
        </p:spPr>
        <p:txBody>
          <a:bodyPr wrap="square">
            <a:spAutoFit/>
          </a:bodyPr>
          <a:lstStyle/>
          <a:p>
            <a:pPr algn="r"/>
            <a:r>
              <a:rPr lang="en-GB" dirty="0">
                <a:solidFill>
                  <a:schemeClr val="accent4"/>
                </a:solidFill>
              </a:rPr>
              <a:t>Play</a:t>
            </a:r>
            <a:r>
              <a:rPr lang="en-GB" dirty="0">
                <a:solidFill>
                  <a:schemeClr val="accent6"/>
                </a:solidFill>
              </a:rPr>
              <a:t> first action of best sequence</a:t>
            </a:r>
          </a:p>
        </p:txBody>
      </p:sp>
      <p:sp>
        <p:nvSpPr>
          <p:cNvPr id="37" name="Rectangle 36">
            <a:extLst>
              <a:ext uri="{FF2B5EF4-FFF2-40B4-BE49-F238E27FC236}">
                <a16:creationId xmlns:a16="http://schemas.microsoft.com/office/drawing/2014/main" id="{1DAE29D8-5491-45A6-9CD1-E607315F94A0}"/>
              </a:ext>
            </a:extLst>
          </p:cNvPr>
          <p:cNvSpPr/>
          <p:nvPr/>
        </p:nvSpPr>
        <p:spPr>
          <a:xfrm>
            <a:off x="3044209" y="4915328"/>
            <a:ext cx="489548" cy="369332"/>
          </a:xfrm>
          <a:prstGeom prst="rect">
            <a:avLst/>
          </a:prstGeom>
        </p:spPr>
        <p:txBody>
          <a:bodyPr wrap="square">
            <a:spAutoFit/>
          </a:bodyPr>
          <a:lstStyle/>
          <a:p>
            <a:pPr algn="ctr"/>
            <a:r>
              <a:rPr lang="en-GB" dirty="0">
                <a:solidFill>
                  <a:srgbClr val="7030A0"/>
                </a:solidFill>
              </a:rPr>
              <a:t>a</a:t>
            </a:r>
            <a:r>
              <a:rPr lang="en-GB" baseline="-25000" dirty="0">
                <a:solidFill>
                  <a:srgbClr val="7030A0"/>
                </a:solidFill>
              </a:rPr>
              <a:t>1</a:t>
            </a:r>
          </a:p>
        </p:txBody>
      </p:sp>
      <p:sp>
        <p:nvSpPr>
          <p:cNvPr id="38" name="Oval 37">
            <a:extLst>
              <a:ext uri="{FF2B5EF4-FFF2-40B4-BE49-F238E27FC236}">
                <a16:creationId xmlns:a16="http://schemas.microsoft.com/office/drawing/2014/main" id="{A56152F6-C3F7-405A-BD91-595A5EDA95F1}"/>
              </a:ext>
            </a:extLst>
          </p:cNvPr>
          <p:cNvSpPr/>
          <p:nvPr/>
        </p:nvSpPr>
        <p:spPr>
          <a:xfrm>
            <a:off x="2929011" y="5678454"/>
            <a:ext cx="639838" cy="639838"/>
          </a:xfrm>
          <a:prstGeom prst="ellipse">
            <a:avLst/>
          </a:prstGeom>
          <a:solidFill>
            <a:schemeClr val="bg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5D2C9476-468E-47E4-B615-023548F9A92C}"/>
              </a:ext>
            </a:extLst>
          </p:cNvPr>
          <p:cNvSpPr/>
          <p:nvPr/>
        </p:nvSpPr>
        <p:spPr>
          <a:xfrm>
            <a:off x="3155476" y="5299839"/>
            <a:ext cx="193542" cy="3047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0" name="Arrow: Right 39">
            <a:extLst>
              <a:ext uri="{FF2B5EF4-FFF2-40B4-BE49-F238E27FC236}">
                <a16:creationId xmlns:a16="http://schemas.microsoft.com/office/drawing/2014/main" id="{0F1A7705-505B-4B85-8328-BE3FFA77D703}"/>
              </a:ext>
            </a:extLst>
          </p:cNvPr>
          <p:cNvSpPr/>
          <p:nvPr/>
        </p:nvSpPr>
        <p:spPr>
          <a:xfrm>
            <a:off x="3067359" y="5829665"/>
            <a:ext cx="398263" cy="3693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58" name="Connector: Elbow 57">
            <a:extLst>
              <a:ext uri="{FF2B5EF4-FFF2-40B4-BE49-F238E27FC236}">
                <a16:creationId xmlns:a16="http://schemas.microsoft.com/office/drawing/2014/main" id="{D0FFACB6-407B-4772-B56F-D80CC20D353A}"/>
              </a:ext>
            </a:extLst>
          </p:cNvPr>
          <p:cNvCxnSpPr>
            <a:cxnSpLocks/>
          </p:cNvCxnSpPr>
          <p:nvPr/>
        </p:nvCxnSpPr>
        <p:spPr>
          <a:xfrm rot="5400000">
            <a:off x="3091711" y="3908959"/>
            <a:ext cx="2070491" cy="112071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3D4656F4-3880-4077-B3A1-083EBC490577}"/>
              </a:ext>
            </a:extLst>
          </p:cNvPr>
          <p:cNvSpPr/>
          <p:nvPr/>
        </p:nvSpPr>
        <p:spPr>
          <a:xfrm>
            <a:off x="2011818" y="5644254"/>
            <a:ext cx="761232" cy="761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DE92C66-78D4-40FF-AC86-C184CC5099D9}"/>
              </a:ext>
            </a:extLst>
          </p:cNvPr>
          <p:cNvSpPr/>
          <p:nvPr/>
        </p:nvSpPr>
        <p:spPr>
          <a:xfrm>
            <a:off x="2011769" y="4874644"/>
            <a:ext cx="761232" cy="761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F0E2323B-1FF5-4239-8855-DBB32EC15EF7}"/>
              </a:ext>
            </a:extLst>
          </p:cNvPr>
          <p:cNvSpPr/>
          <p:nvPr/>
        </p:nvSpPr>
        <p:spPr>
          <a:xfrm>
            <a:off x="1240244" y="4874644"/>
            <a:ext cx="761232" cy="761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67" name="Connector: Curved 66">
            <a:extLst>
              <a:ext uri="{FF2B5EF4-FFF2-40B4-BE49-F238E27FC236}">
                <a16:creationId xmlns:a16="http://schemas.microsoft.com/office/drawing/2014/main" id="{A8FBBDDA-F118-48E2-B10E-E1DAD22E4E5C}"/>
              </a:ext>
            </a:extLst>
          </p:cNvPr>
          <p:cNvCxnSpPr>
            <a:stCxn id="64" idx="0"/>
            <a:endCxn id="5" idx="2"/>
          </p:cNvCxnSpPr>
          <p:nvPr/>
        </p:nvCxnSpPr>
        <p:spPr>
          <a:xfrm rot="5400000" flipH="1" flipV="1">
            <a:off x="2632653" y="3197050"/>
            <a:ext cx="1437326" cy="1917862"/>
          </a:xfrm>
          <a:prstGeom prst="curvedConnector3">
            <a:avLst/>
          </a:prstGeom>
          <a:ln w="3810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171AC4CC-95AD-436D-8446-79AD5702F7D7}"/>
              </a:ext>
            </a:extLst>
          </p:cNvPr>
          <p:cNvSpPr/>
          <p:nvPr/>
        </p:nvSpPr>
        <p:spPr>
          <a:xfrm>
            <a:off x="2261436" y="3746221"/>
            <a:ext cx="1588742" cy="369332"/>
          </a:xfrm>
          <a:prstGeom prst="rect">
            <a:avLst/>
          </a:prstGeom>
        </p:spPr>
        <p:txBody>
          <a:bodyPr wrap="square">
            <a:spAutoFit/>
          </a:bodyPr>
          <a:lstStyle/>
          <a:p>
            <a:pPr algn="r"/>
            <a:r>
              <a:rPr lang="en-GB" dirty="0">
                <a:solidFill>
                  <a:schemeClr val="accent4"/>
                </a:solidFill>
              </a:rPr>
              <a:t>Game state</a:t>
            </a:r>
            <a:endParaRPr lang="en-GB" dirty="0">
              <a:solidFill>
                <a:schemeClr val="accent6"/>
              </a:solidFill>
            </a:endParaRPr>
          </a:p>
        </p:txBody>
      </p:sp>
      <p:pic>
        <p:nvPicPr>
          <p:cNvPr id="71" name="Graphic 70" descr="Rabbit">
            <a:extLst>
              <a:ext uri="{FF2B5EF4-FFF2-40B4-BE49-F238E27FC236}">
                <a16:creationId xmlns:a16="http://schemas.microsoft.com/office/drawing/2014/main" id="{DB43EEC8-D6AF-4560-AB00-974AE1F6D0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4650" y="5584632"/>
            <a:ext cx="819935" cy="819935"/>
          </a:xfrm>
          <a:prstGeom prst="rect">
            <a:avLst/>
          </a:prstGeom>
        </p:spPr>
      </p:pic>
      <p:sp>
        <p:nvSpPr>
          <p:cNvPr id="72" name="Oval 71">
            <a:extLst>
              <a:ext uri="{FF2B5EF4-FFF2-40B4-BE49-F238E27FC236}">
                <a16:creationId xmlns:a16="http://schemas.microsoft.com/office/drawing/2014/main" id="{24F20688-C531-4925-9A5A-21BDF8D5FAD1}"/>
              </a:ext>
            </a:extLst>
          </p:cNvPr>
          <p:cNvSpPr/>
          <p:nvPr/>
        </p:nvSpPr>
        <p:spPr>
          <a:xfrm>
            <a:off x="525318" y="4415681"/>
            <a:ext cx="3522155" cy="268224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54B79D70-AF11-48D8-8894-00EBD8BB1948}"/>
              </a:ext>
            </a:extLst>
          </p:cNvPr>
          <p:cNvSpPr txBox="1"/>
          <p:nvPr/>
        </p:nvSpPr>
        <p:spPr>
          <a:xfrm>
            <a:off x="106168" y="6375866"/>
            <a:ext cx="557878" cy="369332"/>
          </a:xfrm>
          <a:prstGeom prst="rect">
            <a:avLst/>
          </a:prstGeom>
          <a:noFill/>
        </p:spPr>
        <p:txBody>
          <a:bodyPr wrap="square" rtlCol="0">
            <a:spAutoFit/>
          </a:bodyPr>
          <a:lstStyle/>
          <a:p>
            <a:r>
              <a:rPr lang="en-GB" dirty="0"/>
              <a:t>9</a:t>
            </a:r>
          </a:p>
        </p:txBody>
      </p:sp>
      <p:sp>
        <p:nvSpPr>
          <p:cNvPr id="43" name="Rectangle: Top Corners One Rounded and One Snipped 42">
            <a:extLst>
              <a:ext uri="{FF2B5EF4-FFF2-40B4-BE49-F238E27FC236}">
                <a16:creationId xmlns:a16="http://schemas.microsoft.com/office/drawing/2014/main" id="{8AE1D8DE-583F-4ABB-860C-9D85B7C10800}"/>
              </a:ext>
            </a:extLst>
          </p:cNvPr>
          <p:cNvSpPr/>
          <p:nvPr/>
        </p:nvSpPr>
        <p:spPr>
          <a:xfrm>
            <a:off x="9005831" y="1917407"/>
            <a:ext cx="1215736" cy="1683327"/>
          </a:xfrm>
          <a:prstGeom prst="snipRoundRect">
            <a:avLst>
              <a:gd name="adj1" fmla="val 0"/>
              <a:gd name="adj2" fmla="val 16667"/>
            </a:avLst>
          </a:prstGeom>
          <a:solidFill>
            <a:schemeClr val="bg1">
              <a:lumMod val="95000"/>
            </a:schemeClr>
          </a:solidFill>
          <a:effectLst>
            <a:glow rad="63500">
              <a:schemeClr val="accent4">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tIns="252000" rtlCol="0" anchor="ctr"/>
          <a:lstStyle/>
          <a:p>
            <a:pPr algn="ctr">
              <a:spcBef>
                <a:spcPts val="600"/>
              </a:spcBef>
            </a:pPr>
            <a:r>
              <a:rPr lang="en-GB" sz="1300" dirty="0">
                <a:solidFill>
                  <a:srgbClr val="7030A0"/>
                </a:solidFill>
              </a:rPr>
              <a:t>d</a:t>
            </a:r>
            <a:r>
              <a:rPr lang="en-GB" sz="1300" baseline="-25000" dirty="0">
                <a:solidFill>
                  <a:srgbClr val="7030A0"/>
                </a:solidFill>
              </a:rPr>
              <a:t>1</a:t>
            </a:r>
            <a:r>
              <a:rPr lang="en-GB" sz="1300" dirty="0">
                <a:solidFill>
                  <a:srgbClr val="7030A0"/>
                </a:solidFill>
              </a:rPr>
              <a:t>, d</a:t>
            </a:r>
            <a:r>
              <a:rPr lang="en-GB" sz="1300" baseline="-25000" dirty="0">
                <a:solidFill>
                  <a:srgbClr val="7030A0"/>
                </a:solidFill>
              </a:rPr>
              <a:t>2</a:t>
            </a:r>
            <a:r>
              <a:rPr lang="en-GB" sz="1300" dirty="0">
                <a:solidFill>
                  <a:srgbClr val="7030A0"/>
                </a:solidFill>
              </a:rPr>
              <a:t>, d</a:t>
            </a:r>
            <a:r>
              <a:rPr lang="en-GB" sz="1300" baseline="-25000" dirty="0">
                <a:solidFill>
                  <a:srgbClr val="7030A0"/>
                </a:solidFill>
              </a:rPr>
              <a:t>3</a:t>
            </a:r>
            <a:r>
              <a:rPr lang="en-GB" sz="1300" dirty="0">
                <a:solidFill>
                  <a:srgbClr val="7030A0"/>
                </a:solidFill>
              </a:rPr>
              <a:t>,</a:t>
            </a:r>
            <a:r>
              <a:rPr lang="en-GB" sz="1300" baseline="-25000" dirty="0">
                <a:solidFill>
                  <a:srgbClr val="7030A0"/>
                </a:solidFill>
              </a:rPr>
              <a:t> </a:t>
            </a:r>
            <a:r>
              <a:rPr lang="en-GB" sz="1300" dirty="0">
                <a:solidFill>
                  <a:srgbClr val="7030A0"/>
                </a:solidFill>
              </a:rPr>
              <a:t>d</a:t>
            </a:r>
            <a:r>
              <a:rPr lang="en-GB" sz="1300" baseline="-25000" dirty="0">
                <a:solidFill>
                  <a:srgbClr val="7030A0"/>
                </a:solidFill>
              </a:rPr>
              <a:t>4</a:t>
            </a:r>
          </a:p>
          <a:p>
            <a:pPr algn="ctr"/>
            <a:r>
              <a:rPr lang="en-GB" sz="1300" dirty="0">
                <a:solidFill>
                  <a:srgbClr val="F490E1"/>
                </a:solidFill>
              </a:rPr>
              <a:t>x'</a:t>
            </a:r>
            <a:r>
              <a:rPr lang="en-GB" sz="1300" baseline="-25000" dirty="0">
                <a:solidFill>
                  <a:srgbClr val="F490E1"/>
                </a:solidFill>
              </a:rPr>
              <a:t>1</a:t>
            </a:r>
            <a:r>
              <a:rPr lang="en-GB" sz="1300" dirty="0">
                <a:solidFill>
                  <a:schemeClr val="accent4"/>
                </a:solidFill>
              </a:rPr>
              <a:t>, a</a:t>
            </a:r>
            <a:r>
              <a:rPr lang="en-GB" sz="1300" baseline="-25000" dirty="0">
                <a:solidFill>
                  <a:schemeClr val="accent4"/>
                </a:solidFill>
              </a:rPr>
              <a:t>2</a:t>
            </a:r>
            <a:r>
              <a:rPr lang="en-GB" sz="1300" dirty="0">
                <a:solidFill>
                  <a:schemeClr val="accent4"/>
                </a:solidFill>
              </a:rPr>
              <a:t>, a</a:t>
            </a:r>
            <a:r>
              <a:rPr lang="en-GB" sz="1300" baseline="-25000" dirty="0">
                <a:solidFill>
                  <a:schemeClr val="accent4"/>
                </a:solidFill>
              </a:rPr>
              <a:t>3</a:t>
            </a:r>
            <a:r>
              <a:rPr lang="en-GB" sz="1300" dirty="0">
                <a:solidFill>
                  <a:schemeClr val="accent4"/>
                </a:solidFill>
              </a:rPr>
              <a:t>,</a:t>
            </a:r>
            <a:r>
              <a:rPr lang="en-GB" sz="1300" baseline="-25000" dirty="0">
                <a:solidFill>
                  <a:schemeClr val="accent4"/>
                </a:solidFill>
              </a:rPr>
              <a:t> </a:t>
            </a:r>
            <a:r>
              <a:rPr lang="en-GB" sz="1300" dirty="0">
                <a:solidFill>
                  <a:schemeClr val="accent1">
                    <a:lumMod val="75000"/>
                  </a:schemeClr>
                </a:solidFill>
              </a:rPr>
              <a:t>b</a:t>
            </a:r>
            <a:r>
              <a:rPr lang="en-GB" sz="1300" baseline="-25000" dirty="0">
                <a:solidFill>
                  <a:schemeClr val="accent1">
                    <a:lumMod val="75000"/>
                  </a:schemeClr>
                </a:solidFill>
              </a:rPr>
              <a:t>4</a:t>
            </a:r>
          </a:p>
          <a:p>
            <a:pPr algn="ctr"/>
            <a:r>
              <a:rPr lang="en-GB" sz="1300" dirty="0">
                <a:solidFill>
                  <a:srgbClr val="7030A0"/>
                </a:solidFill>
              </a:rPr>
              <a:t>d</a:t>
            </a:r>
            <a:r>
              <a:rPr lang="en-GB" sz="1300" baseline="-25000" dirty="0">
                <a:solidFill>
                  <a:srgbClr val="7030A0"/>
                </a:solidFill>
              </a:rPr>
              <a:t>1</a:t>
            </a:r>
            <a:r>
              <a:rPr lang="en-GB" sz="1300" dirty="0">
                <a:solidFill>
                  <a:schemeClr val="accent4"/>
                </a:solidFill>
              </a:rPr>
              <a:t>, </a:t>
            </a:r>
            <a:r>
              <a:rPr lang="en-GB" sz="1300" dirty="0">
                <a:solidFill>
                  <a:srgbClr val="FF0000"/>
                </a:solidFill>
              </a:rPr>
              <a:t>c</a:t>
            </a:r>
            <a:r>
              <a:rPr lang="en-GB" sz="1300" baseline="-25000" dirty="0">
                <a:solidFill>
                  <a:srgbClr val="FF0000"/>
                </a:solidFill>
              </a:rPr>
              <a:t>2</a:t>
            </a:r>
            <a:r>
              <a:rPr lang="en-GB" sz="1300" dirty="0">
                <a:solidFill>
                  <a:schemeClr val="accent4"/>
                </a:solidFill>
              </a:rPr>
              <a:t>, </a:t>
            </a:r>
            <a:r>
              <a:rPr lang="en-GB" sz="1300" dirty="0">
                <a:solidFill>
                  <a:srgbClr val="7030A0"/>
                </a:solidFill>
              </a:rPr>
              <a:t>d</a:t>
            </a:r>
            <a:r>
              <a:rPr lang="en-GB" sz="1300" baseline="-25000" dirty="0">
                <a:solidFill>
                  <a:srgbClr val="7030A0"/>
                </a:solidFill>
              </a:rPr>
              <a:t>3</a:t>
            </a:r>
            <a:r>
              <a:rPr lang="en-GB" sz="1300" dirty="0">
                <a:solidFill>
                  <a:schemeClr val="accent4"/>
                </a:solidFill>
              </a:rPr>
              <a:t>,</a:t>
            </a:r>
            <a:r>
              <a:rPr lang="en-GB" sz="1300" baseline="-25000" dirty="0">
                <a:solidFill>
                  <a:schemeClr val="accent4"/>
                </a:solidFill>
              </a:rPr>
              <a:t> </a:t>
            </a:r>
            <a:r>
              <a:rPr lang="en-GB" sz="1300" dirty="0">
                <a:solidFill>
                  <a:srgbClr val="F490E1"/>
                </a:solidFill>
              </a:rPr>
              <a:t>x’</a:t>
            </a:r>
            <a:r>
              <a:rPr lang="en-GB" sz="1300" baseline="-25000" dirty="0">
                <a:solidFill>
                  <a:srgbClr val="F490E1"/>
                </a:solidFill>
              </a:rPr>
              <a:t>4</a:t>
            </a:r>
          </a:p>
          <a:p>
            <a:pPr algn="ctr"/>
            <a:r>
              <a:rPr lang="en-GB" sz="1300" dirty="0">
                <a:solidFill>
                  <a:srgbClr val="FF0000"/>
                </a:solidFill>
              </a:rPr>
              <a:t>c</a:t>
            </a:r>
            <a:r>
              <a:rPr lang="en-GB" sz="1300" baseline="-25000" dirty="0">
                <a:solidFill>
                  <a:srgbClr val="FF0000"/>
                </a:solidFill>
              </a:rPr>
              <a:t>1</a:t>
            </a:r>
            <a:r>
              <a:rPr lang="en-GB" sz="1300" dirty="0">
                <a:solidFill>
                  <a:schemeClr val="accent4"/>
                </a:solidFill>
              </a:rPr>
              <a:t>, </a:t>
            </a:r>
            <a:r>
              <a:rPr lang="en-GB" sz="1300" dirty="0">
                <a:solidFill>
                  <a:srgbClr val="FF0000"/>
                </a:solidFill>
              </a:rPr>
              <a:t>c</a:t>
            </a:r>
            <a:r>
              <a:rPr lang="en-GB" sz="1300" baseline="-25000" dirty="0">
                <a:solidFill>
                  <a:srgbClr val="FF0000"/>
                </a:solidFill>
              </a:rPr>
              <a:t>2</a:t>
            </a:r>
            <a:r>
              <a:rPr lang="en-GB" sz="1300" dirty="0">
                <a:solidFill>
                  <a:schemeClr val="accent4"/>
                </a:solidFill>
              </a:rPr>
              <a:t>, </a:t>
            </a:r>
            <a:r>
              <a:rPr lang="en-GB" sz="1300" dirty="0">
                <a:solidFill>
                  <a:srgbClr val="F490E1"/>
                </a:solidFill>
              </a:rPr>
              <a:t>x’</a:t>
            </a:r>
            <a:r>
              <a:rPr lang="en-GB" sz="1300" baseline="-25000" dirty="0">
                <a:solidFill>
                  <a:srgbClr val="F490E1"/>
                </a:solidFill>
              </a:rPr>
              <a:t>3</a:t>
            </a:r>
            <a:r>
              <a:rPr lang="en-GB" sz="1300" dirty="0">
                <a:solidFill>
                  <a:schemeClr val="accent4"/>
                </a:solidFill>
              </a:rPr>
              <a:t>,</a:t>
            </a:r>
            <a:r>
              <a:rPr lang="en-GB" sz="1300" baseline="-25000" dirty="0">
                <a:solidFill>
                  <a:schemeClr val="accent4"/>
                </a:solidFill>
              </a:rPr>
              <a:t> </a:t>
            </a:r>
            <a:r>
              <a:rPr lang="en-GB" sz="1300" dirty="0">
                <a:solidFill>
                  <a:schemeClr val="accent4"/>
                </a:solidFill>
              </a:rPr>
              <a:t>a</a:t>
            </a:r>
            <a:r>
              <a:rPr lang="en-GB" sz="1300" baseline="-25000" dirty="0">
                <a:solidFill>
                  <a:schemeClr val="accent4"/>
                </a:solidFill>
              </a:rPr>
              <a:t>4</a:t>
            </a:r>
          </a:p>
          <a:p>
            <a:pPr algn="ctr"/>
            <a:r>
              <a:rPr lang="en-GB" sz="1300" dirty="0">
                <a:solidFill>
                  <a:schemeClr val="accent4"/>
                </a:solidFill>
              </a:rPr>
              <a:t>…</a:t>
            </a:r>
          </a:p>
          <a:p>
            <a:pPr algn="ctr"/>
            <a:r>
              <a:rPr lang="en-GB" sz="1300" dirty="0">
                <a:solidFill>
                  <a:srgbClr val="F490E1"/>
                </a:solidFill>
              </a:rPr>
              <a:t>x'</a:t>
            </a:r>
            <a:r>
              <a:rPr lang="en-GB" sz="1300" baseline="-25000" dirty="0">
                <a:solidFill>
                  <a:srgbClr val="F490E1"/>
                </a:solidFill>
              </a:rPr>
              <a:t>1</a:t>
            </a:r>
            <a:r>
              <a:rPr lang="en-GB" sz="1300" dirty="0">
                <a:solidFill>
                  <a:schemeClr val="accent4"/>
                </a:solidFill>
              </a:rPr>
              <a:t>, </a:t>
            </a:r>
            <a:r>
              <a:rPr lang="en-GB" sz="1300" dirty="0">
                <a:solidFill>
                  <a:srgbClr val="00B0F0"/>
                </a:solidFill>
              </a:rPr>
              <a:t>z</a:t>
            </a:r>
            <a:r>
              <a:rPr lang="en-GB" sz="1300" baseline="-25000" dirty="0">
                <a:solidFill>
                  <a:srgbClr val="00B0F0"/>
                </a:solidFill>
              </a:rPr>
              <a:t>2</a:t>
            </a:r>
            <a:r>
              <a:rPr lang="en-GB" sz="1300" dirty="0">
                <a:solidFill>
                  <a:schemeClr val="accent4"/>
                </a:solidFill>
              </a:rPr>
              <a:t>, </a:t>
            </a:r>
            <a:r>
              <a:rPr lang="en-GB" sz="1300" dirty="0">
                <a:solidFill>
                  <a:srgbClr val="7030A0"/>
                </a:solidFill>
              </a:rPr>
              <a:t>d</a:t>
            </a:r>
            <a:r>
              <a:rPr lang="en-GB" sz="1300" baseline="-25000" dirty="0">
                <a:solidFill>
                  <a:srgbClr val="7030A0"/>
                </a:solidFill>
              </a:rPr>
              <a:t>3</a:t>
            </a:r>
            <a:r>
              <a:rPr lang="en-GB" sz="1300" dirty="0">
                <a:solidFill>
                  <a:schemeClr val="accent4"/>
                </a:solidFill>
              </a:rPr>
              <a:t>,</a:t>
            </a:r>
            <a:r>
              <a:rPr lang="en-GB" sz="1300" baseline="-25000" dirty="0">
                <a:solidFill>
                  <a:schemeClr val="accent4"/>
                </a:solidFill>
              </a:rPr>
              <a:t> </a:t>
            </a:r>
            <a:r>
              <a:rPr lang="en-GB" sz="1300" dirty="0">
                <a:solidFill>
                  <a:srgbClr val="00B0F0"/>
                </a:solidFill>
              </a:rPr>
              <a:t>z</a:t>
            </a:r>
            <a:r>
              <a:rPr lang="en-GB" sz="1300" baseline="-25000" dirty="0">
                <a:solidFill>
                  <a:srgbClr val="00B0F0"/>
                </a:solidFill>
              </a:rPr>
              <a:t>4</a:t>
            </a:r>
            <a:endParaRPr lang="en-GB" sz="1300" dirty="0">
              <a:solidFill>
                <a:srgbClr val="00B0F0"/>
              </a:solidFill>
            </a:endParaRPr>
          </a:p>
          <a:p>
            <a:pPr algn="ctr"/>
            <a:endParaRPr lang="en-GB" sz="1300" dirty="0">
              <a:solidFill>
                <a:schemeClr val="accent4"/>
              </a:solidFill>
            </a:endParaRPr>
          </a:p>
        </p:txBody>
      </p:sp>
    </p:spTree>
    <p:extLst>
      <p:ext uri="{BB962C8B-B14F-4D97-AF65-F5344CB8AC3E}">
        <p14:creationId xmlns:p14="http://schemas.microsoft.com/office/powerpoint/2010/main" val="379351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22" presetClass="entr" presetSubtype="4"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right)">
                                      <p:cBhvr>
                                        <p:cTn id="77" dur="500"/>
                                        <p:tgtEl>
                                          <p:spTgt spid="21"/>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
                                        </p:tgtEl>
                                        <p:attrNameLst>
                                          <p:attrName>style.visibility</p:attrName>
                                        </p:attrNameLst>
                                      </p:cBhvr>
                                      <p:to>
                                        <p:strVal val="visible"/>
                                      </p:to>
                                    </p:set>
                                  </p:childTnLst>
                                </p:cTn>
                              </p:par>
                            </p:childTnLst>
                          </p:cTn>
                        </p:par>
                        <p:par>
                          <p:cTn id="84" fill="hold">
                            <p:stCondLst>
                              <p:cond delay="0"/>
                            </p:stCondLst>
                            <p:childTnLst>
                              <p:par>
                                <p:cTn id="85" presetID="22" presetClass="entr" presetSubtype="2" fill="hold" nodeType="after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right)">
                                      <p:cBhvr>
                                        <p:cTn id="87" dur="500"/>
                                        <p:tgtEl>
                                          <p:spTgt spid="58"/>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par>
                          <p:cTn id="101" fill="hold">
                            <p:stCondLst>
                              <p:cond delay="0"/>
                            </p:stCondLst>
                            <p:childTnLst>
                              <p:par>
                                <p:cTn id="102" presetID="1" presetClass="exit" presetSubtype="0" fill="hold" nodeType="afterEffect">
                                  <p:stCondLst>
                                    <p:cond delay="500"/>
                                  </p:stCondLst>
                                  <p:childTnLst>
                                    <p:set>
                                      <p:cBhvr>
                                        <p:cTn id="103" dur="1" fill="hold">
                                          <p:stCondLst>
                                            <p:cond delay="0"/>
                                          </p:stCondLst>
                                        </p:cTn>
                                        <p:tgtEl>
                                          <p:spTgt spid="61"/>
                                        </p:tgtEl>
                                        <p:attrNameLst>
                                          <p:attrName>style.visibility</p:attrName>
                                        </p:attrNameLst>
                                      </p:cBhvr>
                                      <p:to>
                                        <p:strVal val="hidden"/>
                                      </p:to>
                                    </p:set>
                                  </p:childTnLst>
                                </p:cTn>
                              </p:par>
                              <p:par>
                                <p:cTn id="104" presetID="1" presetClass="entr" presetSubtype="0" fill="hold" nodeType="withEffect">
                                  <p:stCondLst>
                                    <p:cond delay="500"/>
                                  </p:stCondLst>
                                  <p:childTnLst>
                                    <p:set>
                                      <p:cBhvr>
                                        <p:cTn id="105" dur="1" fill="hold">
                                          <p:stCondLst>
                                            <p:cond delay="0"/>
                                          </p:stCondLst>
                                        </p:cTn>
                                        <p:tgtEl>
                                          <p:spTgt spid="7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wipe(down)">
                                      <p:cBhvr>
                                        <p:cTn id="1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animBg="1"/>
      <p:bldP spid="6" grpId="0" animBg="1"/>
      <p:bldP spid="6" grpId="1" animBg="1"/>
      <p:bldP spid="4" grpId="0" animBg="1"/>
      <p:bldP spid="5" grpId="0" animBg="1"/>
      <p:bldP spid="7" grpId="0" animBg="1"/>
      <p:bldP spid="8" grpId="0" animBg="1"/>
      <p:bldP spid="11" grpId="0" animBg="1"/>
      <p:bldP spid="13" grpId="0" animBg="1"/>
      <p:bldP spid="14" grpId="0"/>
      <p:bldP spid="26" grpId="0"/>
      <p:bldP spid="29" grpId="0"/>
      <p:bldP spid="30" grpId="0"/>
      <p:bldP spid="28" grpId="0"/>
      <p:bldP spid="33" grpId="0"/>
      <p:bldP spid="36" grpId="0"/>
      <p:bldP spid="37" grpId="0"/>
      <p:bldP spid="38" grpId="0" animBg="1"/>
      <p:bldP spid="39" grpId="0" animBg="1"/>
      <p:bldP spid="40" grpId="0" animBg="1"/>
      <p:bldP spid="63" grpId="0" animBg="1"/>
      <p:bldP spid="64" grpId="0" animBg="1"/>
      <p:bldP spid="65" grpId="0" animBg="1"/>
      <p:bldP spid="68" grpId="0"/>
      <p:bldP spid="72" grpId="0" animBg="1"/>
      <p:bldP spid="43" grpId="0" animBg="1"/>
    </p:bldLst>
  </p:timing>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TotalTime>
  <Words>4745</Words>
  <Application>Microsoft Office PowerPoint</Application>
  <PresentationFormat>Widescreen</PresentationFormat>
  <Paragraphs>550</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Gulim</vt:lpstr>
      <vt:lpstr>Arial</vt:lpstr>
      <vt:lpstr>Calibri</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Raluca Gaina</cp:lastModifiedBy>
  <cp:revision>319</cp:revision>
  <dcterms:created xsi:type="dcterms:W3CDTF">2018-04-24T17:14:44Z</dcterms:created>
  <dcterms:modified xsi:type="dcterms:W3CDTF">2020-08-25T14:58:37Z</dcterms:modified>
</cp:coreProperties>
</file>