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9" r:id="rId12"/>
    <p:sldId id="259" r:id="rId13"/>
    <p:sldId id="267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7FDB8-1F76-D9F4-2B7C-5D3C299FB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AB17BC-E9BF-A236-03F4-1836BEFDE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7B81CF-BFA5-E250-CF3E-78ACEBC8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31/07/2023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B01E89-410E-0C69-7BA1-2F57F07F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702655-36D7-2970-B61E-691B58A9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393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201AA-FADF-BF2A-E919-66CC1098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7838FF-A95A-002B-A1BF-C201FE194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39BC6D-8DA7-AC03-9059-F9117499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31/07/2023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D46968-3EB5-1AE7-D3F1-218703CF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FF42-AD26-7ACF-F6BA-C7827CAF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1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77152B-34EE-7D3F-D0DA-A446709D5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8D0A50-2A16-72F2-4808-38C97EB71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94D0F6-39BE-815D-C6AD-5FD12857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31/07/2023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AF06F1-F12F-4BDC-EC41-684F6CB8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F50CEB-C318-0B3C-AB76-0FF8E295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88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CC5BE3-9FE4-66F1-7970-77CB8B23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D8EC7A-7482-B500-9DCA-58F4462FE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57BA4E-E1F6-EB51-BC30-58E979DD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31/07/2023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2BDE3A-51EA-608F-3B09-5328B5A7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B69F8E-4CD2-EE42-1FD4-193AE4E6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52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A67398-6AA0-B59E-F24F-742E0E95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EA384F-F1A5-C03E-1577-ED45BD451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FF0EBF-5A88-BBD2-6AC1-CEBDEFAF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31/07/2023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58E07C-AABC-2F10-E766-4AB30324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C8D06A-1ECF-481E-B53B-E5415AE5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26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8D719D-D70A-2A8F-7FCC-E4D3D4B5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D099B9-4EAB-54EF-AC4F-C9E829733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3FFA93-6C5F-690A-D576-0E3BF2832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4635AC-52DF-4163-6A2B-7668B7F9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31/07/2023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31082C-5A1F-D0AF-17D5-BAF1C44B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F6DF9D-5F72-C4DE-3290-A7E3485D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24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3BD01F-A433-ECCE-81DB-01F34CFA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A4653E-EB38-2B3B-0C7F-D8A10C0F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FF9822-3543-BCDD-4510-EEC450431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7F86D03-A6F9-F834-7A70-F9B109FA4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8309B-69A5-10F4-0DE1-5EA67E5E4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D638C11-626A-84F3-30F9-4011C260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31/07/2023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75A295-AF65-202C-F977-F29F71EF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DEBCF2A-717A-4999-6BD3-91C319CB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92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EFAE1-2958-7E41-4682-5B1AD2D8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DA24E77-4B2C-33B3-5096-BF10B793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31/07/2023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D27BC2-17E6-FA6D-C675-F3F08BFE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87E660-0349-922E-4140-D6ACFB16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178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2EED997-D681-71EF-765D-63269754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31/07/2023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B8E445-AE93-F4BA-32C0-A4FB7FB1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AF6F59-B852-DEEB-1CB6-B0397C68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79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3CB8F8-D654-5A08-43C2-405E641E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6CF733-4B97-A6ED-0CC7-C017218A4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33FD42-D638-48FA-25B3-5EB73349F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1501F3-764F-26B3-45E4-04727BB8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31/07/2023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126A64-D9CE-9E18-B573-20904E5A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564B02-7782-5E9D-25B1-F19AD4F7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92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B67E8-DC37-0E52-30FB-795139AD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C3DA30-FFE3-25B8-7FE5-2EADF4AB3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948F09-7F0B-5757-B871-F659D4866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802BB6-3612-2F41-00B7-5091FC46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31/07/2023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070686-E28C-9C70-3E9A-04813518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7D35F5-913D-7FD5-F50B-C4CFC642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21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ABBE8C8-463D-F8AB-9664-9BF2D5D7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C7BF63-1F19-C837-F49D-07C10909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936469-7D2E-D52E-2ACA-94C463385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14AC2-98A2-4623-8C7D-AE64CB321C36}" type="datetimeFigureOut">
              <a:rPr lang="it-IT" smtClean="0"/>
              <a:t>31/07/2023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D4E91D-335C-35E4-518A-01791D333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991BED-F385-13E5-06FD-B88351CF3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45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err="1"/>
              <a:t>SIMPLEx</a:t>
            </a:r>
            <a:endParaRPr lang="it-IT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3C863A-E4CC-57C5-7812-4B3962931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Una libreria di programmazione lineare mista intera orientata ai sistemi embedded con un focus sull’ottimizzazione del consumo di memoria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29B3D3E0-ADE1-C672-D633-B3D250F4E8B2}"/>
              </a:ext>
            </a:extLst>
          </p:cNvPr>
          <p:cNvSpPr txBox="1">
            <a:spLocks/>
          </p:cNvSpPr>
          <p:nvPr/>
        </p:nvSpPr>
        <p:spPr>
          <a:xfrm>
            <a:off x="8109526" y="6186992"/>
            <a:ext cx="3934691" cy="671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realizzata da Raffaele del Gaudio </a:t>
            </a:r>
          </a:p>
          <a:p>
            <a:pPr algn="r"/>
            <a:r>
              <a:rPr lang="it-IT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 il corso di AOCR del prof. Maurizio Boccia</a:t>
            </a:r>
          </a:p>
        </p:txBody>
      </p:sp>
    </p:spTree>
    <p:extLst>
      <p:ext uri="{BB962C8B-B14F-4D97-AF65-F5344CB8AC3E}">
        <p14:creationId xmlns:p14="http://schemas.microsoft.com/office/powerpoint/2010/main" val="415984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Caso d’uso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3C863A-E4CC-57C5-7812-4B396293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2942"/>
            <a:ext cx="9144000" cy="38807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it-IT" sz="1800" dirty="0"/>
              <a:t>Un’esecuzione del simplesso con due fasi:</a:t>
            </a:r>
            <a:endParaRPr lang="it-IT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248">
                <a:extLst>
                  <a:ext uri="{FF2B5EF4-FFF2-40B4-BE49-F238E27FC236}">
                    <a16:creationId xmlns:a16="http://schemas.microsoft.com/office/drawing/2014/main" id="{2791AA52-834E-2B7A-D31B-B547852F29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154534"/>
                  </p:ext>
                </p:extLst>
              </p:nvPr>
            </p:nvGraphicFramePr>
            <p:xfrm>
              <a:off x="1524000" y="1763798"/>
              <a:ext cx="3194083" cy="2097088"/>
            </p:xfrm>
            <a:graphic>
              <a:graphicData uri="http://schemas.openxmlformats.org/drawingml/2006/table">
                <a:tbl>
                  <a:tblPr/>
                  <a:tblGrid>
                    <a:gridCol w="5908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80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60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1600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70955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Max </a:t>
                          </a:r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z</a:t>
                          </a:r>
                          <a:endParaRPr kumimoji="0" lang="it-IT" sz="14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=</a:t>
                          </a:r>
                          <a:endParaRPr kumimoji="0" lang="it-IT" sz="14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fr-FR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</a:t>
                          </a:r>
                          <a:r>
                            <a:rPr kumimoji="0" lang="it-IT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+ 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(1)</a:t>
                          </a: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  <a:sym typeface="Symbol" pitchFamily="18" charset="2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6</a:t>
                          </a: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913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(2)</a:t>
                          </a: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it-IT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it-IT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  <a:sym typeface="Symbol" pitchFamily="18" charset="2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4</a:t>
                          </a: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125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(3)</a:t>
                          </a: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+ </a:t>
                          </a:r>
                          <a:r>
                            <a:rPr kumimoji="0" lang="it-IT" sz="1400" b="0" i="0" u="none" strike="noStrike" cap="none" normalizeH="0" baseline="5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5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  <a:sym typeface="Symbol" pitchFamily="18" charset="2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de-DE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10</a:t>
                          </a: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125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(4)</a:t>
                          </a: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4</a:t>
                          </a:r>
                          <a:r>
                            <a:rPr kumimoji="0" lang="it-IT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+  2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  <a:sym typeface="Symbol" pitchFamily="18" charset="2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de-DE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8</a:t>
                          </a: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125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 </a:t>
                          </a: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, 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  <a:sym typeface="Symbol" pitchFamily="18" charset="2"/>
                            </a:rPr>
                            <a:t></a:t>
                          </a:r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de-DE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0</a:t>
                          </a:r>
                          <a:endParaRPr kumimoji="0" lang="it-IT" sz="1400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248">
                <a:extLst>
                  <a:ext uri="{FF2B5EF4-FFF2-40B4-BE49-F238E27FC236}">
                    <a16:creationId xmlns:a16="http://schemas.microsoft.com/office/drawing/2014/main" id="{2791AA52-834E-2B7A-D31B-B547852F29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154534"/>
                  </p:ext>
                </p:extLst>
              </p:nvPr>
            </p:nvGraphicFramePr>
            <p:xfrm>
              <a:off x="1524000" y="1763798"/>
              <a:ext cx="3194083" cy="2097088"/>
            </p:xfrm>
            <a:graphic>
              <a:graphicData uri="http://schemas.openxmlformats.org/drawingml/2006/table">
                <a:tbl>
                  <a:tblPr/>
                  <a:tblGrid>
                    <a:gridCol w="5908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80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60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1600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70955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Max </a:t>
                          </a:r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z</a:t>
                          </a:r>
                          <a:endParaRPr kumimoji="0" lang="it-IT" sz="14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=</a:t>
                          </a:r>
                          <a:endParaRPr kumimoji="0" lang="it-IT" sz="14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fr-FR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</a:t>
                          </a:r>
                          <a:r>
                            <a:rPr kumimoji="0" lang="it-IT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+ 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(1)</a:t>
                          </a: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231429" t="-98246" r="-182857" b="-4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6</a:t>
                          </a: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913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(2)</a:t>
                          </a: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it-IT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it-IT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231429" t="-217308" r="-182857" b="-3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4</a:t>
                          </a: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125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(3)</a:t>
                          </a: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+ </a:t>
                          </a:r>
                          <a:r>
                            <a:rPr kumimoji="0" lang="it-IT" sz="1400" b="0" i="0" u="none" strike="noStrike" cap="none" normalizeH="0" baseline="5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5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231429" t="-275000" r="-182857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de-DE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10</a:t>
                          </a: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125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(4)</a:t>
                          </a: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4</a:t>
                          </a:r>
                          <a:r>
                            <a:rPr kumimoji="0" lang="it-IT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+  2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231429" t="-375000" r="-182857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de-DE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8</a:t>
                          </a: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125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 </a:t>
                          </a: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, 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  <a:sym typeface="Symbol" pitchFamily="18" charset="2"/>
                            </a:rPr>
                            <a:t></a:t>
                          </a:r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de-DE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0</a:t>
                          </a:r>
                          <a:endParaRPr kumimoji="0" lang="it-IT" sz="1400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ottotitolo 2">
            <a:extLst>
              <a:ext uri="{FF2B5EF4-FFF2-40B4-BE49-F238E27FC236}">
                <a16:creationId xmlns:a16="http://schemas.microsoft.com/office/drawing/2014/main" id="{809CF4F8-5E84-1773-7793-0C328A50D189}"/>
              </a:ext>
            </a:extLst>
          </p:cNvPr>
          <p:cNvSpPr txBox="1">
            <a:spLocks/>
          </p:cNvSpPr>
          <p:nvPr/>
        </p:nvSpPr>
        <p:spPr>
          <a:xfrm>
            <a:off x="1524000" y="3952641"/>
            <a:ext cx="1085998" cy="38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it-IT" sz="1800" dirty="0"/>
              <a:t>Tabella 1:</a:t>
            </a:r>
            <a:endParaRPr lang="it-IT" sz="1400" dirty="0"/>
          </a:p>
        </p:txBody>
      </p:sp>
      <p:sp>
        <p:nvSpPr>
          <p:cNvPr id="8" name="Text Box 97">
            <a:extLst>
              <a:ext uri="{FF2B5EF4-FFF2-40B4-BE49-F238E27FC236}">
                <a16:creationId xmlns:a16="http://schemas.microsoft.com/office/drawing/2014/main" id="{57EE4179-06EA-F938-1673-E996457AB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836" y="2217339"/>
            <a:ext cx="407600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it-IT" sz="1800" b="1" i="1" dirty="0">
                <a:cs typeface="Times New Roman" pitchFamily="18" charset="0"/>
              </a:rPr>
              <a:t>Soluzione ottima attesa</a:t>
            </a:r>
            <a:r>
              <a:rPr lang="it-IT" sz="1800" dirty="0">
                <a:cs typeface="Times New Roman" pitchFamily="18" charset="0"/>
              </a:rPr>
              <a:t>:</a:t>
            </a:r>
            <a:endParaRPr lang="it-IT" b="1" i="1" dirty="0"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it-IT" sz="1800" i="1" dirty="0">
                <a:cs typeface="Times New Roman" pitchFamily="18" charset="0"/>
              </a:rPr>
              <a:t>y</a:t>
            </a:r>
            <a:r>
              <a:rPr lang="it-IT" sz="1800" i="1" baseline="-30000" dirty="0">
                <a:cs typeface="Times New Roman" pitchFamily="18" charset="0"/>
              </a:rPr>
              <a:t>3</a:t>
            </a:r>
            <a:r>
              <a:rPr lang="it-IT" sz="1800" dirty="0">
                <a:cs typeface="Times New Roman" pitchFamily="18" charset="0"/>
              </a:rPr>
              <a:t> = 22</a:t>
            </a:r>
            <a:r>
              <a:rPr lang="it-IT" sz="1800" dirty="0">
                <a:cs typeface="Times New Roman" pitchFamily="18" charset="0"/>
                <a:sym typeface="Symbol" pitchFamily="18" charset="2"/>
              </a:rPr>
              <a:t>, </a:t>
            </a:r>
            <a:r>
              <a:rPr lang="it-IT" sz="1800" i="1" dirty="0"/>
              <a:t>x</a:t>
            </a:r>
            <a:r>
              <a:rPr lang="it-IT" sz="1800" i="1" baseline="-25000" dirty="0"/>
              <a:t>2</a:t>
            </a:r>
            <a:r>
              <a:rPr lang="it-IT" sz="1800" dirty="0"/>
              <a:t> = 4</a:t>
            </a:r>
            <a:r>
              <a:rPr lang="it-IT" sz="1800" dirty="0">
                <a:sym typeface="Symbol" pitchFamily="18" charset="2"/>
              </a:rPr>
              <a:t>, </a:t>
            </a:r>
            <a:r>
              <a:rPr lang="it-IT" sz="1800" i="1" dirty="0"/>
              <a:t>y</a:t>
            </a:r>
            <a:r>
              <a:rPr lang="it-IT" sz="1800" i="1" baseline="-25000" dirty="0"/>
              <a:t>4</a:t>
            </a:r>
            <a:r>
              <a:rPr lang="it-IT" sz="1800" dirty="0"/>
              <a:t> = 24</a:t>
            </a:r>
            <a:r>
              <a:rPr lang="it-IT" sz="1800" dirty="0">
                <a:sym typeface="Symbol" pitchFamily="18" charset="2"/>
              </a:rPr>
              <a:t>, </a:t>
            </a:r>
            <a:r>
              <a:rPr lang="it-IT" sz="1800" i="1" dirty="0">
                <a:sym typeface="Symbol" pitchFamily="18" charset="2"/>
              </a:rPr>
              <a:t>x</a:t>
            </a:r>
            <a:r>
              <a:rPr lang="it-IT" sz="1800" i="1" baseline="-25000" dirty="0">
                <a:sym typeface="Symbol" pitchFamily="18" charset="2"/>
              </a:rPr>
              <a:t>1</a:t>
            </a:r>
            <a:r>
              <a:rPr lang="it-IT" sz="1800" dirty="0">
                <a:sym typeface="Symbol" pitchFamily="18" charset="2"/>
              </a:rPr>
              <a:t> = 6, </a:t>
            </a:r>
            <a:r>
              <a:rPr lang="it-IT" sz="1800" i="1" dirty="0">
                <a:sym typeface="Symbol" pitchFamily="18" charset="2"/>
              </a:rPr>
              <a:t>y</a:t>
            </a:r>
            <a:r>
              <a:rPr lang="it-IT" sz="1800" i="1" baseline="-25000" dirty="0">
                <a:sym typeface="Symbol" pitchFamily="18" charset="2"/>
              </a:rPr>
              <a:t>1</a:t>
            </a:r>
            <a:r>
              <a:rPr lang="it-IT" sz="1800" dirty="0">
                <a:sym typeface="Symbol" pitchFamily="18" charset="2"/>
              </a:rPr>
              <a:t> = 0</a:t>
            </a:r>
            <a:r>
              <a:rPr lang="it-IT" dirty="0">
                <a:sym typeface="Symbol" pitchFamily="18" charset="2"/>
              </a:rPr>
              <a:t>, </a:t>
            </a:r>
            <a:r>
              <a:rPr lang="it-IT" sz="1800" i="1" dirty="0">
                <a:cs typeface="Times New Roman" pitchFamily="18" charset="0"/>
              </a:rPr>
              <a:t>y</a:t>
            </a:r>
            <a:r>
              <a:rPr lang="it-IT" sz="1800" i="1" baseline="-30000" dirty="0">
                <a:cs typeface="Times New Roman" pitchFamily="18" charset="0"/>
              </a:rPr>
              <a:t>2 </a:t>
            </a:r>
            <a:r>
              <a:rPr lang="it-IT" sz="1800" dirty="0">
                <a:cs typeface="Times New Roman" pitchFamily="18" charset="0"/>
              </a:rPr>
              <a:t>= 0</a:t>
            </a:r>
          </a:p>
          <a:p>
            <a:pPr algn="just">
              <a:spcBef>
                <a:spcPct val="50000"/>
              </a:spcBef>
            </a:pPr>
            <a:r>
              <a:rPr lang="it-IT" dirty="0">
                <a:cs typeface="Times New Roman" pitchFamily="18" charset="0"/>
                <a:sym typeface="Symbol" pitchFamily="18" charset="2"/>
              </a:rPr>
              <a:t>Con valore z = 10</a:t>
            </a:r>
            <a:endParaRPr lang="it-IT" dirty="0">
              <a:sym typeface="Symbol" pitchFamily="18" charset="2"/>
            </a:endParaRPr>
          </a:p>
        </p:txBody>
      </p:sp>
      <p:graphicFrame>
        <p:nvGraphicFramePr>
          <p:cNvPr id="10" name="Group 144">
            <a:extLst>
              <a:ext uri="{FF2B5EF4-FFF2-40B4-BE49-F238E27FC236}">
                <a16:creationId xmlns:a16="http://schemas.microsoft.com/office/drawing/2014/main" id="{A944C0B4-2D58-67A3-AFCA-3E0666F14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65613"/>
              </p:ext>
            </p:extLst>
          </p:nvPr>
        </p:nvGraphicFramePr>
        <p:xfrm>
          <a:off x="2609998" y="3948828"/>
          <a:ext cx="6229347" cy="2560320"/>
        </p:xfrm>
        <a:graphic>
          <a:graphicData uri="http://schemas.openxmlformats.org/drawingml/2006/table">
            <a:tbl>
              <a:tblPr/>
              <a:tblGrid>
                <a:gridCol w="51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8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8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8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82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10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10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82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42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fr-FR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fr-FR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fr-FR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3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fr-FR" sz="1800" b="0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4</a:t>
                      </a:r>
                      <a:endParaRPr kumimoji="0" lang="it-IT" sz="1800" b="0" i="1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de-DE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de-DE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z</a:t>
                      </a:r>
                      <a:endParaRPr kumimoji="0" lang="it-IT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w</a:t>
                      </a:r>
                      <a:endParaRPr kumimoji="0" lang="it-IT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b</a:t>
                      </a:r>
                      <a:endParaRPr kumimoji="0" lang="it-IT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fr-FR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6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fr-FR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4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fr-FR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5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10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de-DE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4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8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kumimoji="0" lang="it-IT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it-IT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18</a:t>
                      </a:r>
                      <a:endParaRPr kumimoji="0" lang="it-IT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42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Caso d’uso 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3C863A-E4CC-57C5-7812-4B396293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2942"/>
            <a:ext cx="9144000" cy="38807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it-IT" sz="1800" dirty="0"/>
              <a:t>Un’esecuzione del simplesso con applicazione della regola di Bland:</a:t>
            </a:r>
            <a:endParaRPr lang="it-IT" sz="14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809CF4F8-5E84-1773-7793-0C328A50D189}"/>
              </a:ext>
            </a:extLst>
          </p:cNvPr>
          <p:cNvSpPr txBox="1">
            <a:spLocks/>
          </p:cNvSpPr>
          <p:nvPr/>
        </p:nvSpPr>
        <p:spPr>
          <a:xfrm>
            <a:off x="1524000" y="2096132"/>
            <a:ext cx="1085998" cy="38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it-IT" sz="1800" dirty="0"/>
              <a:t>Tabella 1:</a:t>
            </a:r>
            <a:endParaRPr lang="it-IT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97">
                <a:extLst>
                  <a:ext uri="{FF2B5EF4-FFF2-40B4-BE49-F238E27FC236}">
                    <a16:creationId xmlns:a16="http://schemas.microsoft.com/office/drawing/2014/main" id="{57EE4179-06EA-F938-1673-E996457AB7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4403102"/>
                <a:ext cx="5038437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it-IT" b="1" i="1" dirty="0">
                    <a:cs typeface="Times New Roman" pitchFamily="18" charset="0"/>
                  </a:rPr>
                  <a:t>Soluzione ottima attesa</a:t>
                </a:r>
                <a:r>
                  <a:rPr lang="it-IT" dirty="0">
                    <a:cs typeface="Times New Roman" pitchFamily="18" charset="0"/>
                  </a:rPr>
                  <a:t>: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it-IT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it-IT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i="1" dirty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it-IT" i="1" dirty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dirty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it-IT" i="1" dirty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it-IT" i="1" dirty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t-IT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i="1" dirty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it-IT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i="1" dirty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it-IT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i="1" dirty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it-IT" i="1" dirty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 </a:t>
                </a:r>
                <a:r>
                  <a:rPr lang="en-US" dirty="0" err="1"/>
                  <a:t>valore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type m:val="skw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 Box 97">
                <a:extLst>
                  <a:ext uri="{FF2B5EF4-FFF2-40B4-BE49-F238E27FC236}">
                    <a16:creationId xmlns:a16="http://schemas.microsoft.com/office/drawing/2014/main" id="{57EE4179-06EA-F938-1673-E996457AB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4403102"/>
                <a:ext cx="5038437" cy="1477328"/>
              </a:xfrm>
              <a:prstGeom prst="rect">
                <a:avLst/>
              </a:prstGeom>
              <a:blipFill>
                <a:blip r:embed="rId2"/>
                <a:stretch>
                  <a:fillRect l="-967" t="-2058" b="-4321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CD620940-C64D-033B-9DCE-79EE85BB22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8678054"/>
                  </p:ext>
                </p:extLst>
              </p:nvPr>
            </p:nvGraphicFramePr>
            <p:xfrm>
              <a:off x="2609998" y="2096132"/>
              <a:ext cx="6096000" cy="18918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latin typeface="Cambria Math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sz="1600" b="0" i="1" smtClean="0">
                                    <a:latin typeface="Cambria Math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1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latin typeface="Cambria Math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CD620940-C64D-033B-9DCE-79EE85BB22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8678054"/>
                  </p:ext>
                </p:extLst>
              </p:nvPr>
            </p:nvGraphicFramePr>
            <p:xfrm>
              <a:off x="2609998" y="2096132"/>
              <a:ext cx="6096000" cy="18918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6557" r="-802000" b="-5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6557" r="-702000" b="-5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557" r="-602000" b="-5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6040" t="-6557" r="-496040" b="-5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000" t="-6557" r="-401000" b="-5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000" t="-6557" r="-301000" b="-5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1000" t="-6557" r="-201000" b="-5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1000" t="-6557" r="-101000" b="-5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106557" r="-902000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000" t="-106557" r="-802000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00000" t="-106557" r="-702000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300000" t="-106557" r="-602000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396040" t="-106557" r="-496040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501000" t="-106557" r="-401000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601000" t="-106557" r="-301000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701000" t="-106557" r="-201000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801000" t="-106557" r="-101000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901000" t="-106557" r="-1000" b="-4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849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5294" r="-902000" b="-3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85294" r="-802000" b="-3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85294" r="-702000" b="-3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85294" r="-602000" b="-3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6040" t="-185294" r="-496040" b="-3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1000" t="-185294" r="-401000" b="-3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000" t="-185294" r="-301000" b="-3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1000" t="-185294" r="-201000" b="-3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01000" t="-185294" r="-101000" b="-3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01000" t="-185294" r="-1000" b="-33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8033" r="-902000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18033" r="-802000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318033" r="-702000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318033" r="-602000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6040" t="-318033" r="-496040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000" t="-318033" r="-401000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000" t="-318033" r="-301000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1000" t="-318033" r="-201000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1000" t="-318033" r="-101000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1000" t="-318033" r="-1000" b="-2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18033" r="-90200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418033" r="-80200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418033" r="-70200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418033" r="-60200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6040" t="-418033" r="-49604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1000" t="-418033" r="-40100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000" t="-418033" r="-30100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1000" t="-418033" r="-20100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01000" t="-418033" r="-10100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01000" t="-418033" r="-1000" b="-1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450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69818"/>
          </a:xfrm>
        </p:spPr>
        <p:txBody>
          <a:bodyPr>
            <a:normAutofit/>
          </a:bodyPr>
          <a:lstStyle/>
          <a:p>
            <a:r>
              <a:rPr lang="it-IT" b="1" dirty="0"/>
              <a:t>Confronto con il simplesso standard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27018" y="1015998"/>
                <a:ext cx="9337964" cy="738909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it-IT" dirty="0"/>
                  <a:t>Quando è conveniente usare il simplesso revisionato?</a:t>
                </a:r>
                <a:br>
                  <a:rPr lang="it-IT" dirty="0"/>
                </a:br>
                <a:r>
                  <a:rPr lang="it-IT" dirty="0"/>
                  <a:t>Se la matrice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it-IT" dirty="0"/>
                  <a:t> è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, un’iterazione di entrambi gli algoritmi è così strutturata:</a:t>
                </a:r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27018" y="1015998"/>
                <a:ext cx="9337964" cy="738909"/>
              </a:xfrm>
              <a:blipFill>
                <a:blip r:embed="rId2"/>
                <a:stretch>
                  <a:fillRect l="-849" t="-10744" b="-107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4">
                <a:extLst>
                  <a:ext uri="{FF2B5EF4-FFF2-40B4-BE49-F238E27FC236}">
                    <a16:creationId xmlns:a16="http://schemas.microsoft.com/office/drawing/2014/main" id="{F749CE1C-D949-6552-9E90-6B1C2EC17B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717138"/>
                  </p:ext>
                </p:extLst>
              </p:nvPr>
            </p:nvGraphicFramePr>
            <p:xfrm>
              <a:off x="854366" y="1801087"/>
              <a:ext cx="4765963" cy="2577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1054">
                      <a:extLst>
                        <a:ext uri="{9D8B030D-6E8A-4147-A177-3AD203B41FA5}">
                          <a16:colId xmlns:a16="http://schemas.microsoft.com/office/drawing/2014/main" val="3101645755"/>
                        </a:ext>
                      </a:extLst>
                    </a:gridCol>
                    <a:gridCol w="1754909">
                      <a:extLst>
                        <a:ext uri="{9D8B030D-6E8A-4147-A177-3AD203B41FA5}">
                          <a16:colId xmlns:a16="http://schemas.microsoft.com/office/drawing/2014/main" val="336863723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/>
                            <a:t>Simplesso standard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437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/>
                            <a:t>Descrizione fase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/>
                            <a:t>Complessità</a:t>
                          </a:r>
                          <a:endParaRPr lang="it-IT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61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Scorrere il vettore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a14:m>
                          <a:r>
                            <a:rPr lang="it-IT" sz="1600" dirty="0"/>
                            <a:t> per trovare</a:t>
                          </a:r>
                          <a:endParaRPr lang="it-IT" sz="1600" baseline="0" dirty="0"/>
                        </a:p>
                        <a:p>
                          <a:r>
                            <a:rPr lang="it-IT" sz="1600" baseline="0" dirty="0"/>
                            <a:t>la var. entrante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553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Trovare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f>
                                <m:f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𝑠𝑗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it-IT" sz="1600" dirty="0"/>
                            <a:t> per var. uscente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911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Effettuare il pivot della matrice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2nm +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441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1" dirty="0">
                              <a:solidFill>
                                <a:schemeClr val="bg1"/>
                              </a:solidFill>
                            </a:rPr>
                            <a:t>Complessità totale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𝒏𝒎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it-IT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764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4">
                <a:extLst>
                  <a:ext uri="{FF2B5EF4-FFF2-40B4-BE49-F238E27FC236}">
                    <a16:creationId xmlns:a16="http://schemas.microsoft.com/office/drawing/2014/main" id="{F749CE1C-D949-6552-9E90-6B1C2EC17B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717138"/>
                  </p:ext>
                </p:extLst>
              </p:nvPr>
            </p:nvGraphicFramePr>
            <p:xfrm>
              <a:off x="854366" y="1801087"/>
              <a:ext cx="4765963" cy="2577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1054">
                      <a:extLst>
                        <a:ext uri="{9D8B030D-6E8A-4147-A177-3AD203B41FA5}">
                          <a16:colId xmlns:a16="http://schemas.microsoft.com/office/drawing/2014/main" val="3101645755"/>
                        </a:ext>
                      </a:extLst>
                    </a:gridCol>
                    <a:gridCol w="1754909">
                      <a:extLst>
                        <a:ext uri="{9D8B030D-6E8A-4147-A177-3AD203B41FA5}">
                          <a16:colId xmlns:a16="http://schemas.microsoft.com/office/drawing/2014/main" val="336863723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/>
                            <a:t>Simplesso standard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437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/>
                            <a:t>Descrizione fase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/>
                            <a:t>Complessità</a:t>
                          </a:r>
                          <a:endParaRPr lang="it-IT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6189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2" t="-133684" r="-59312" b="-2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553067"/>
                      </a:ext>
                    </a:extLst>
                  </a:tr>
                  <a:tr h="51543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2" t="-261176" r="-59312" b="-16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911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2" t="-503279" r="-593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2nm +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441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1" dirty="0">
                              <a:solidFill>
                                <a:schemeClr val="bg1"/>
                              </a:solidFill>
                            </a:rPr>
                            <a:t>Complessità totale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71875" t="-603279" r="-173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7645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A4A69FA-2BF1-63D2-BB3F-29B0C6B8A2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51682"/>
                  </p:ext>
                </p:extLst>
              </p:nvPr>
            </p:nvGraphicFramePr>
            <p:xfrm>
              <a:off x="5883565" y="1801087"/>
              <a:ext cx="5504871" cy="44331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3648">
                      <a:extLst>
                        <a:ext uri="{9D8B030D-6E8A-4147-A177-3AD203B41FA5}">
                          <a16:colId xmlns:a16="http://schemas.microsoft.com/office/drawing/2014/main" val="3101645755"/>
                        </a:ext>
                      </a:extLst>
                    </a:gridCol>
                    <a:gridCol w="2461223">
                      <a:extLst>
                        <a:ext uri="{9D8B030D-6E8A-4147-A177-3AD203B41FA5}">
                          <a16:colId xmlns:a16="http://schemas.microsoft.com/office/drawing/2014/main" val="336863723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/>
                            <a:t>Simplesso revisionato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437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/>
                            <a:t>Descrizione fase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/>
                            <a:t>Complessità</a:t>
                          </a:r>
                          <a:endParaRPr lang="it-IT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61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Scorrere il vettore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𝒏𝒃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600" dirty="0"/>
                            <a:t> per trovare</a:t>
                          </a:r>
                          <a:r>
                            <a:rPr lang="it-IT" sz="1600" baseline="0" dirty="0"/>
                            <a:t> </a:t>
                          </a:r>
                        </a:p>
                        <a:p>
                          <a:r>
                            <a:rPr lang="it-IT" sz="1600" baseline="0" dirty="0"/>
                            <a:t>la var. entrante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n-m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553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Trovare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f>
                                <m:f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𝑠𝑗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it-IT" sz="1600" dirty="0"/>
                            <a:t> per var. uscente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911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Effettuare il pivot della matrice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oMath>
                          </a14:m>
                          <a:endParaRPr lang="it-IT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2m(m-1) + 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441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b="0" dirty="0"/>
                            <a:t>Calcolare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it-IT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m(m + m-1)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480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b="0" dirty="0"/>
                            <a:t>Calcolare</a:t>
                          </a:r>
                          <a:r>
                            <a:rPr lang="it-IT" sz="1600" b="1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𝑵𝑩</m:t>
                              </m:r>
                            </m:oMath>
                          </a14:m>
                          <a:endParaRPr lang="it-IT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(n-m)(m+m-1)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3595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b="0" dirty="0"/>
                            <a:t>Calcolare</a:t>
                          </a:r>
                          <a:r>
                            <a:rPr lang="it-IT" sz="1600" b="1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𝑛𝑏</m:t>
                                  </m:r>
                                </m:sub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endParaRPr lang="it-IT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n-m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7191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b="0" dirty="0"/>
                            <a:t>Calcolare</a:t>
                          </a:r>
                          <a:r>
                            <a:rPr lang="it-IT" sz="1600" b="1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it-IT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m(m + m-1)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8377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b="0" dirty="0"/>
                            <a:t>Calcolare</a:t>
                          </a:r>
                          <a:r>
                            <a:rPr lang="it-IT" sz="1600" b="1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it-IT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m(m + m-1)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13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1" dirty="0">
                              <a:solidFill>
                                <a:schemeClr val="bg1"/>
                              </a:solidFill>
                            </a:rPr>
                            <a:t>Complessità totale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𝒏𝒎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sSup>
                                  <m:sSupPr>
                                    <m:ctrlPr>
                                      <a:rPr lang="it-IT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it-IT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764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A4A69FA-2BF1-63D2-BB3F-29B0C6B8A2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51682"/>
                  </p:ext>
                </p:extLst>
              </p:nvPr>
            </p:nvGraphicFramePr>
            <p:xfrm>
              <a:off x="5883565" y="1801087"/>
              <a:ext cx="5504871" cy="44331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3648">
                      <a:extLst>
                        <a:ext uri="{9D8B030D-6E8A-4147-A177-3AD203B41FA5}">
                          <a16:colId xmlns:a16="http://schemas.microsoft.com/office/drawing/2014/main" val="3101645755"/>
                        </a:ext>
                      </a:extLst>
                    </a:gridCol>
                    <a:gridCol w="2461223">
                      <a:extLst>
                        <a:ext uri="{9D8B030D-6E8A-4147-A177-3AD203B41FA5}">
                          <a16:colId xmlns:a16="http://schemas.microsoft.com/office/drawing/2014/main" val="336863723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/>
                            <a:t>Simplesso revisionato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437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/>
                            <a:t>Descrizione fase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/>
                            <a:t>Complessità</a:t>
                          </a:r>
                          <a:endParaRPr lang="it-IT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6189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" t="-133684" r="-81600" b="-5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n-m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553067"/>
                      </a:ext>
                    </a:extLst>
                  </a:tr>
                  <a:tr h="51543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" t="-261176" r="-81600" b="-51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911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" t="-511667" r="-81600" b="-6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2m(m-1) + 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441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" t="-601639" r="-816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m(m + m-1)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480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" t="-701639" r="-816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(n-m)(m+m-1)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3595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" t="-801639" r="-816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n-m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7191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" t="-901639" r="-816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m(m + m-1)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8377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" t="-1001639" r="-816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m(m + m-1)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13746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1" dirty="0">
                              <a:solidFill>
                                <a:schemeClr val="bg1"/>
                              </a:solidFill>
                            </a:rPr>
                            <a:t>Complessità totale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24010" t="-1101639" r="-99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7645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ottotitolo 2">
                <a:extLst>
                  <a:ext uri="{FF2B5EF4-FFF2-40B4-BE49-F238E27FC236}">
                    <a16:creationId xmlns:a16="http://schemas.microsoft.com/office/drawing/2014/main" id="{8736811B-1A45-2442-BB3C-80CD60B38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4366" y="4468289"/>
                <a:ext cx="4765963" cy="1765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it-IT" dirty="0"/>
                  <a:t>Segue che il simplesso revisionato è conveniente quando:</a:t>
                </a:r>
              </a:p>
              <a:p>
                <a:pPr algn="l"/>
                <a:endParaRPr lang="it-IT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&gt;6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Sottotitolo 2">
                <a:extLst>
                  <a:ext uri="{FF2B5EF4-FFF2-40B4-BE49-F238E27FC236}">
                    <a16:creationId xmlns:a16="http://schemas.microsoft.com/office/drawing/2014/main" id="{8736811B-1A45-2442-BB3C-80CD60B38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66" y="4468289"/>
                <a:ext cx="4765963" cy="1765988"/>
              </a:xfrm>
              <a:prstGeom prst="rect">
                <a:avLst/>
              </a:prstGeom>
              <a:blipFill>
                <a:blip r:embed="rId5"/>
                <a:stretch>
                  <a:fillRect l="-1918" t="-48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12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Grazie dell’attenzione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60257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Quasi…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3C863A-E4CC-57C5-7812-4B396293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2942"/>
            <a:ext cx="9079345" cy="498913"/>
          </a:xfrm>
        </p:spPr>
        <p:txBody>
          <a:bodyPr/>
          <a:lstStyle/>
          <a:p>
            <a:r>
              <a:rPr lang="it-IT" dirty="0"/>
              <a:t>Al momento la libreria dispone di una singola funzione: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3A64D4F6-DF66-E0C9-FA45-2057C3CF55DE}"/>
              </a:ext>
            </a:extLst>
          </p:cNvPr>
          <p:cNvSpPr txBox="1">
            <a:spLocks/>
          </p:cNvSpPr>
          <p:nvPr/>
        </p:nvSpPr>
        <p:spPr>
          <a:xfrm>
            <a:off x="1524000" y="2601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/>
              <a:t>revisedSolve</a:t>
            </a:r>
            <a:r>
              <a:rPr lang="it-IT" b="1" dirty="0"/>
              <a:t>(</a:t>
            </a:r>
            <a:r>
              <a:rPr lang="it-IT" b="1" i="0" dirty="0">
                <a:solidFill>
                  <a:srgbClr val="040C28"/>
                </a:solidFill>
                <a:effectLst/>
              </a:rPr>
              <a:t>·</a:t>
            </a:r>
            <a:r>
              <a:rPr lang="it-IT" b="1" dirty="0"/>
              <a:t>)</a:t>
            </a:r>
          </a:p>
          <a:p>
            <a:r>
              <a:rPr lang="it-IT" dirty="0"/>
              <a:t>funzione che risolve problemi di programmazione lineare utilizzando l’algoritmo del simplesso revisionato in due fasi.</a:t>
            </a:r>
          </a:p>
        </p:txBody>
      </p:sp>
    </p:spTree>
    <p:extLst>
      <p:ext uri="{BB962C8B-B14F-4D97-AF65-F5344CB8AC3E}">
        <p14:creationId xmlns:p14="http://schemas.microsoft.com/office/powerpoint/2010/main" val="262856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Il simplesso revisionato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it-IT" sz="1800" dirty="0"/>
                  <a:t>Si basa sulla decomposizione di un sistema di equazioni di un PL</a:t>
                </a:r>
                <a14:m>
                  <m:oMath xmlns:m="http://schemas.openxmlformats.org/officeDocument/2006/math">
                    <m:r>
                      <a:rPr lang="it-IT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it-IT" sz="1800" dirty="0"/>
                  <a:t> in uno fatto in questo modo:</a:t>
                </a:r>
              </a:p>
              <a:p>
                <a:pPr algn="l"/>
                <a:endParaRPr lang="it-IT" sz="180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it-IT" sz="1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it-IT" sz="1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it-IT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𝑛𝑏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𝑛𝑏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sz="1800" dirty="0"/>
              </a:p>
              <a:p>
                <a:pPr algn="l"/>
                <a:endParaRPr lang="it-IT" sz="1800" dirty="0"/>
              </a:p>
              <a:p>
                <a:pPr algn="l"/>
                <a:r>
                  <a:rPr lang="it-IT" sz="1800" dirty="0"/>
                  <a:t>dove: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𝑵𝑩</m:t>
                    </m:r>
                  </m:oMath>
                </a14:m>
                <a:r>
                  <a:rPr lang="it-IT" sz="1800" dirty="0"/>
                  <a:t>: matrice delle colonne di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it-IT" sz="1800" b="1" dirty="0"/>
                  <a:t> </a:t>
                </a:r>
                <a:r>
                  <a:rPr lang="it-IT" sz="1800" dirty="0"/>
                  <a:t>relative alle variabili non in base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it-IT" sz="1800" dirty="0"/>
                  <a:t>: matrice delle colonne di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it-IT" sz="1800" b="1" dirty="0"/>
                  <a:t> </a:t>
                </a:r>
                <a:r>
                  <a:rPr lang="it-IT" sz="1800" dirty="0"/>
                  <a:t>relative alle variabili in base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sub>
                    </m:sSub>
                  </m:oMath>
                </a14:m>
                <a:r>
                  <a:rPr lang="it-IT" sz="1800" dirty="0"/>
                  <a:t>: vettore riga dei coefficienti in funzione obiettivo delle variabili non in base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it-IT" sz="1800" dirty="0"/>
                  <a:t>: vettore riga dei coefficienti in funzione obiettivo delle variabili in base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sub>
                    </m:sSub>
                  </m:oMath>
                </a14:m>
                <a:r>
                  <a:rPr lang="it-IT" sz="1800" dirty="0"/>
                  <a:t>: vettore colonna delle variabili non in base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it-IT" sz="1800" dirty="0"/>
                  <a:t>: vettore colonna delle variabili in base</a:t>
                </a:r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  <a:blipFill>
                <a:blip r:embed="rId2"/>
                <a:stretch>
                  <a:fillRect l="-533" t="-10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31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Il simplesso revisionato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it-IT" sz="1800" dirty="0"/>
                  <a:t>Una volta scelte le variabili in base – e quindi definito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sub>
                    </m:sSub>
                  </m:oMath>
                </a14:m>
                <a:r>
                  <a:rPr lang="it-IT" sz="18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it-IT" sz="1800" dirty="0"/>
                  <a:t> – è possibile mettere il sistema in forma canonica rispetto a tali variabili </a:t>
                </a:r>
                <a:r>
                  <a:rPr lang="it-IT" sz="1800" dirty="0" err="1"/>
                  <a:t>pre</a:t>
                </a:r>
                <a:r>
                  <a:rPr lang="it-IT" sz="1800" dirty="0"/>
                  <a:t>-moltiplicandolo per la matrice:</a:t>
                </a:r>
              </a:p>
              <a:p>
                <a:pPr algn="l"/>
                <a:endParaRPr lang="it-IT" sz="1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800" dirty="0"/>
              </a:p>
              <a:p>
                <a:pPr algn="l"/>
                <a:endParaRPr lang="it-IT" sz="1800" dirty="0"/>
              </a:p>
              <a:p>
                <a:pPr algn="l"/>
                <a:r>
                  <a:rPr lang="it-IT" sz="1800" dirty="0"/>
                  <a:t>ottenendo quindi la seguente forma:</a:t>
                </a:r>
              </a:p>
              <a:p>
                <a:pPr algn="l"/>
                <a:endParaRPr lang="it-IT" sz="180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𝑛𝑏</m:t>
                                    </m:r>
                                  </m:sub>
                                </m:sSub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800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  <a:blipFill>
                <a:blip r:embed="rId2"/>
                <a:stretch>
                  <a:fillRect l="-533" t="-1019" r="-9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42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Il simplesso revisionato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it-IT" sz="1800" dirty="0"/>
                  <a:t>Da cui segue che ad ogni iterazione dell’algoritmo sarà solo necessario calcolare: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sub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brk m:alnAt="7"/>
                      </m:rPr>
                      <a:rPr lang="it-IT" sz="18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it-IT" sz="18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brk m:alnAt="7"/>
                      </m:rPr>
                      <a:rPr lang="it-IT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it-IT" sz="18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1800" dirty="0"/>
                  <a:t>,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1800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it-IT" sz="1800" dirty="0"/>
                  <a:t> rispettivamente s-esima colonna della matrice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 sz="18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it-IT" sz="1800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it-IT" sz="1800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brk m:alnAt="7"/>
                      </m:rPr>
                      <a:rPr lang="it-IT" sz="18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it-IT" sz="1800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it-IT" sz="1800" dirty="0"/>
              </a:p>
              <a:p>
                <a:pPr algn="l"/>
                <a:r>
                  <a:rPr lang="it-IT" sz="1800" dirty="0"/>
                  <a:t>E per valutare il valore della funzione obiettivo: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brk m:alnAt="7"/>
                      </m:rPr>
                      <a:rPr lang="it-IT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it-IT" sz="1800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  <a:blipFill>
                <a:blip r:embed="rId2"/>
                <a:stretch>
                  <a:fillRect l="-533" t="-10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6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Il simplesso revisionato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it-IT" sz="1800" dirty="0"/>
                  <a:t>Il calcolo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sz="1800" dirty="0"/>
                  <a:t>, da cui dipende quello degli altri valori, non viene fatto attraverso l’usuale metodo di inversione di una matrice ma considerando le due seguenti proprietà: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it-IT" sz="1800" dirty="0"/>
                  <a:t>Per mettere un sistema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it-IT" sz="1800" dirty="0"/>
                  <a:t> in forma canonica rispetto ad un insieme di variabili è sufficiente </a:t>
                </a:r>
                <a:r>
                  <a:rPr lang="it-IT" sz="1800" dirty="0" err="1"/>
                  <a:t>pre</a:t>
                </a:r>
                <a:r>
                  <a:rPr lang="it-IT" sz="1800" dirty="0"/>
                  <a:t>-moltiplicare il sistema per l’inversa della matrice ottenuta con le colonne iniziali di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it-IT" sz="1800" dirty="0"/>
                  <a:t> relative alle variabili rispetto alle quali si vuole il sistema in forma canonica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it-IT" sz="1800" dirty="0"/>
                  <a:t>È sempre possibile scrivere la </a:t>
                </a:r>
                <a:r>
                  <a:rPr lang="it-IT" sz="1800" u="sng" dirty="0"/>
                  <a:t>prima</a:t>
                </a:r>
                <a:r>
                  <a:rPr lang="it-IT" sz="1800" dirty="0"/>
                  <a:t> tabella del simplesso di un PL in modo tale da avere la forma:</a:t>
                </a:r>
                <a:br>
                  <a:rPr lang="it-IT" sz="1800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it-IT" sz="18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mr>
                        </m:m>
                      </m:e>
                    </m:d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it-IT" sz="1800" b="1" dirty="0"/>
                  <a:t> </a:t>
                </a:r>
                <a:br>
                  <a:rPr lang="it-IT" sz="1800" b="1" dirty="0"/>
                </a:br>
                <a:r>
                  <a:rPr lang="it-IT" sz="1800" dirty="0"/>
                  <a:t>pertanto la </a:t>
                </a:r>
                <a:r>
                  <a:rPr lang="it-IT" sz="1800" dirty="0" err="1"/>
                  <a:t>pre</a:t>
                </a:r>
                <a:r>
                  <a:rPr lang="it-IT" sz="1800" dirty="0"/>
                  <a:t>-moltiplicazione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sz="1800" b="1" dirty="0"/>
                  <a:t> </a:t>
                </a:r>
                <a:r>
                  <a:rPr lang="it-IT" sz="1800" dirty="0"/>
                  <a:t>porta ad avere:</a:t>
                </a:r>
                <a:br>
                  <a:rPr lang="it-IT" sz="1800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it-IT" sz="1800" b="1" dirty="0"/>
                  <a:t> </a:t>
                </a:r>
                <a:br>
                  <a:rPr lang="it-IT" sz="1800" b="1" dirty="0"/>
                </a:br>
                <a:r>
                  <a:rPr lang="it-IT" sz="1800" dirty="0"/>
                  <a:t>quindi 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sz="1800" b="1" dirty="0"/>
                  <a:t> </a:t>
                </a:r>
                <a:r>
                  <a:rPr lang="it-IT" sz="1800" dirty="0"/>
                  <a:t>si troverà sempre nelle ultime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sz="1800" dirty="0"/>
                  <a:t> colonne del sistema di equazioni</a:t>
                </a:r>
              </a:p>
              <a:p>
                <a:pPr algn="l"/>
                <a:r>
                  <a:rPr lang="it-IT" sz="1800" dirty="0"/>
                  <a:t>Per queste due motivazioni per calcolare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sz="1800" dirty="0"/>
                  <a:t> è sufficiente effettuare il </a:t>
                </a:r>
                <a:r>
                  <a:rPr lang="it-IT" sz="1800" dirty="0" err="1"/>
                  <a:t>pivoting</a:t>
                </a:r>
                <a:r>
                  <a:rPr lang="it-IT" sz="1800" dirty="0"/>
                  <a:t> unicamente nelle ultime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800" dirty="0"/>
                  <a:t>colonne della matrice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it-IT" sz="1800" dirty="0"/>
                  <a:t>.</a:t>
                </a:r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  <a:blipFill>
                <a:blip r:embed="rId2"/>
                <a:stretch>
                  <a:fillRect l="-533" t="-10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42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Dettagli sulla funzione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revisedSolve(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0C2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·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  <a:r>
                  <a:rPr kumimoji="0" lang="it-IT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Supporta</a:t>
                </a:r>
                <a:r>
                  <a:rPr lang="en-US" sz="1800" dirty="0"/>
                  <a:t> il </a:t>
                </a:r>
                <a:r>
                  <a:rPr lang="en-US" sz="1800" dirty="0" err="1"/>
                  <a:t>metodo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delle</a:t>
                </a:r>
                <a:r>
                  <a:rPr lang="en-US" sz="1800" dirty="0"/>
                  <a:t> due </a:t>
                </a:r>
                <a:r>
                  <a:rPr lang="en-US" sz="1800" dirty="0" err="1"/>
                  <a:t>fasi</a:t>
                </a:r>
                <a:r>
                  <a:rPr lang="en-US" sz="1800" dirty="0"/>
                  <a:t> per </a:t>
                </a:r>
                <a:r>
                  <a:rPr lang="en-US" sz="1800" dirty="0" err="1"/>
                  <a:t>gestire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vincoli</a:t>
                </a:r>
                <a:r>
                  <a:rPr lang="en-US" sz="1800" dirty="0"/>
                  <a:t> di &gt;= ed =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Usa</a:t>
                </a:r>
                <a:r>
                  <a:rPr lang="en-US" sz="1800" dirty="0"/>
                  <a:t> la </a:t>
                </a:r>
                <a:r>
                  <a:rPr lang="en-US" sz="1800" dirty="0" err="1"/>
                  <a:t>regola</a:t>
                </a:r>
                <a:r>
                  <a:rPr lang="en-US" sz="1800" dirty="0"/>
                  <a:t> di Bland per </a:t>
                </a:r>
                <a:r>
                  <a:rPr lang="en-US" sz="1800" dirty="0" err="1"/>
                  <a:t>evitare</a:t>
                </a:r>
                <a:r>
                  <a:rPr lang="en-US" sz="1800" dirty="0"/>
                  <a:t> la </a:t>
                </a:r>
                <a:r>
                  <a:rPr lang="en-US" sz="1800" dirty="0" err="1"/>
                  <a:t>circolazione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soluzioni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basiche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degeneri</a:t>
                </a:r>
                <a:endParaRPr lang="en-US" sz="18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Usa</a:t>
                </a:r>
                <a:r>
                  <a:rPr lang="en-US" sz="1800" dirty="0"/>
                  <a:t> la </a:t>
                </a:r>
                <a:r>
                  <a:rPr lang="en-US" sz="1800" dirty="0" err="1"/>
                  <a:t>matrice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piuttosto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che</a:t>
                </a:r>
                <a:r>
                  <a:rPr lang="en-US" sz="1800" dirty="0"/>
                  <a:t> la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dirty="0"/>
                  <a:t> per </a:t>
                </a:r>
                <a:r>
                  <a:rPr lang="en-US" sz="1800" dirty="0" err="1"/>
                  <a:t>ottimizzare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gli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accessi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alla</a:t>
                </a:r>
                <a:r>
                  <a:rPr lang="en-US" sz="1800" dirty="0"/>
                  <a:t> cache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Quasi </a:t>
                </a:r>
                <a:r>
                  <a:rPr lang="en-US" sz="1800" dirty="0" err="1"/>
                  <a:t>nessuna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allocazione</a:t>
                </a:r>
                <a:r>
                  <a:rPr lang="en-US" sz="1800" dirty="0"/>
                  <a:t> e </a:t>
                </a:r>
                <a:r>
                  <a:rPr lang="en-US" sz="1800" dirty="0" err="1"/>
                  <a:t>nessuna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copia</a:t>
                </a:r>
                <a:endParaRPr lang="en-US" sz="18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Zero </a:t>
                </a:r>
                <a:r>
                  <a:rPr lang="en-US" sz="1800" dirty="0" err="1"/>
                  <a:t>dipendenze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esterne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  <a:blipFill>
                <a:blip r:embed="rId2"/>
                <a:stretch>
                  <a:fillRect l="-533" t="-5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32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Testing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3C863A-E4CC-57C5-7812-4B396293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2941"/>
            <a:ext cx="9144000" cy="538494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/>
              <a:t>Il testing della funzione è stato articolato in due fasi: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800" b="1" dirty="0"/>
              <a:t>Test statici</a:t>
            </a:r>
            <a:r>
              <a:rPr lang="it-IT" sz="1800" dirty="0"/>
              <a:t>: Si è costruito un file contenente dei </a:t>
            </a:r>
            <a:r>
              <a:rPr lang="it-IT" sz="1800" dirty="0" err="1"/>
              <a:t>testcase</a:t>
            </a:r>
            <a:r>
              <a:rPr lang="it-IT" sz="1800" dirty="0"/>
              <a:t> (tutti i PL presenti nelle slide del corso ed altri) e si è lanciata la funzione su questi casi verificando che la funzione ritornasse il valore atteso.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800" b="1" dirty="0"/>
              <a:t>Tesi dinamici</a:t>
            </a:r>
            <a:r>
              <a:rPr lang="it-IT" sz="1800" dirty="0"/>
              <a:t>: Si sono generati in automatico migliaia di problemi di LP (</a:t>
            </a:r>
            <a:r>
              <a:rPr lang="it-IT" sz="1800" dirty="0" err="1"/>
              <a:t>feasible</a:t>
            </a:r>
            <a:r>
              <a:rPr lang="it-IT" sz="1800" dirty="0"/>
              <a:t> e </a:t>
            </a:r>
            <a:r>
              <a:rPr lang="it-IT" sz="1800" dirty="0" err="1"/>
              <a:t>infeasible</a:t>
            </a:r>
            <a:r>
              <a:rPr lang="it-IT" sz="1800" dirty="0"/>
              <a:t>) di diverse dimensioni e si è utilizzata </a:t>
            </a:r>
            <a:r>
              <a:rPr lang="it-IT" sz="1800" i="1" dirty="0" err="1"/>
              <a:t>lpsolve</a:t>
            </a:r>
            <a:r>
              <a:rPr lang="it-IT" sz="1800" dirty="0"/>
              <a:t>, una matura libreria opensource di linear programming, per controllare gli esiti dei test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sz="18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1800" b="1" dirty="0"/>
              <a:t>Risultati dei test</a:t>
            </a:r>
            <a:r>
              <a:rPr lang="it-IT" sz="1800" dirty="0"/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1800" dirty="0"/>
              <a:t>Tutti i test statici vengono superati con successo.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1800" dirty="0"/>
              <a:t>Tutti i test dinamici che prevedono problemi LP con soli vincoli di &lt;= vengono superati ma ci sono dei casi particolari in cui la funzione fallisce. Limitatamente ai casi che è stato, per tempo, possibile analizzare essi vengono presentati nella successiva slide</a:t>
            </a:r>
          </a:p>
        </p:txBody>
      </p:sp>
    </p:spTree>
    <p:extLst>
      <p:ext uri="{BB962C8B-B14F-4D97-AF65-F5344CB8AC3E}">
        <p14:creationId xmlns:p14="http://schemas.microsoft.com/office/powerpoint/2010/main" val="359662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Limitazioni e miglioramenti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3C863A-E4CC-57C5-7812-4B396293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2941"/>
            <a:ext cx="9144000" cy="5384949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800" dirty="0"/>
              <a:t>Vanno considerati i concetti del calcolo numerico, come il calcolo dell’accuratezza della soluzione e la gestione degli gli errori di round off, soprattutto quando si effettuano controlli logici con le variabili double (e.g. x&gt;0). Alcuni test falliscono perché l’errore accumulato dei calcoli è tale da rendere la soluzione trovata diversa da quella effettiva.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800" dirty="0"/>
              <a:t>Alcuni test di PL da risolvere col metodo delle due fasi falliscono quando si presenta la situazione in cui termina la fase 1 dell’algoritmo ma c’è ancora una variabile artificiale in base con valore nullo (sol. Basica degenere). Vanno gestiti i due casi in cui la riga della variabile artificiale è linearmente dipendente e quando si può effettuare il pivot</a:t>
            </a:r>
          </a:p>
        </p:txBody>
      </p:sp>
    </p:spTree>
    <p:extLst>
      <p:ext uri="{BB962C8B-B14F-4D97-AF65-F5344CB8AC3E}">
        <p14:creationId xmlns:p14="http://schemas.microsoft.com/office/powerpoint/2010/main" val="1211767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1246</Words>
  <Application>Microsoft Office PowerPoint</Application>
  <PresentationFormat>Widescreen</PresentationFormat>
  <Paragraphs>270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Garamond</vt:lpstr>
      <vt:lpstr>Tema di Office</vt:lpstr>
      <vt:lpstr>SIMPLEx</vt:lpstr>
      <vt:lpstr>Quasi…</vt:lpstr>
      <vt:lpstr>Il simplesso revisionato (1)</vt:lpstr>
      <vt:lpstr>Il simplesso revisionato (2)</vt:lpstr>
      <vt:lpstr>Il simplesso revisionato (3)</vt:lpstr>
      <vt:lpstr>Il simplesso revisionato (4)</vt:lpstr>
      <vt:lpstr>Dettagli sulla funzione</vt:lpstr>
      <vt:lpstr>Testing</vt:lpstr>
      <vt:lpstr>Limitazioni e miglioramenti</vt:lpstr>
      <vt:lpstr>Caso d’uso 1</vt:lpstr>
      <vt:lpstr>Caso d’uso 2</vt:lpstr>
      <vt:lpstr>Confronto con il simplesso standard</vt:lpstr>
      <vt:lpstr>Grazie dell’attenzione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SIMPLEx</dc:title>
  <dc:creator>RAFFAELE DEL GAUDIO</dc:creator>
  <cp:lastModifiedBy>RAFFAELE DEL GAUDIO</cp:lastModifiedBy>
  <cp:revision>20</cp:revision>
  <dcterms:created xsi:type="dcterms:W3CDTF">2023-07-28T10:53:42Z</dcterms:created>
  <dcterms:modified xsi:type="dcterms:W3CDTF">2023-07-31T08:58:46Z</dcterms:modified>
</cp:coreProperties>
</file>