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0" r:id="rId8"/>
    <p:sldId id="268" r:id="rId9"/>
    <p:sldId id="265" r:id="rId10"/>
    <p:sldId id="266" r:id="rId11"/>
    <p:sldId id="267"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79DB2-670E-4356-B91C-6D0C82245ED2}" v="2" dt="2023-11-13T04:42:24.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0684C2CB-509E-43DF-8480-131CBC91B4E1}"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503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77A14B-F0A8-4FD0-8F85-2368C09361E6}" type="datetimeFigureOut">
              <a:rPr lang="en-CA" smtClean="0"/>
              <a:t>2023-11-30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684C2CB-509E-43DF-8480-131CBC91B4E1}" type="slidenum">
              <a:rPr lang="en-CA" smtClean="0"/>
              <a:t>‹#›</a:t>
            </a:fld>
            <a:endParaRPr lang="en-CA"/>
          </a:p>
        </p:txBody>
      </p:sp>
    </p:spTree>
    <p:extLst>
      <p:ext uri="{BB962C8B-B14F-4D97-AF65-F5344CB8AC3E}">
        <p14:creationId xmlns:p14="http://schemas.microsoft.com/office/powerpoint/2010/main" val="199894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217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556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spTree>
    <p:extLst>
      <p:ext uri="{BB962C8B-B14F-4D97-AF65-F5344CB8AC3E}">
        <p14:creationId xmlns:p14="http://schemas.microsoft.com/office/powerpoint/2010/main" val="251072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2013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665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455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992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spTree>
    <p:extLst>
      <p:ext uri="{BB962C8B-B14F-4D97-AF65-F5344CB8AC3E}">
        <p14:creationId xmlns:p14="http://schemas.microsoft.com/office/powerpoint/2010/main" val="289794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77A14B-F0A8-4FD0-8F85-2368C09361E6}" type="datetimeFigureOut">
              <a:rPr lang="en-CA" smtClean="0"/>
              <a:t>2023-11-30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684C2CB-509E-43DF-8480-131CBC91B4E1}"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056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77A14B-F0A8-4FD0-8F85-2368C09361E6}" type="datetimeFigureOut">
              <a:rPr lang="en-CA" smtClean="0"/>
              <a:t>2023-11-30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684C2CB-509E-43DF-8480-131CBC91B4E1}" type="slidenum">
              <a:rPr lang="en-CA" smtClean="0"/>
              <a:t>‹#›</a:t>
            </a:fld>
            <a:endParaRPr lang="en-CA"/>
          </a:p>
        </p:txBody>
      </p:sp>
    </p:spTree>
    <p:extLst>
      <p:ext uri="{BB962C8B-B14F-4D97-AF65-F5344CB8AC3E}">
        <p14:creationId xmlns:p14="http://schemas.microsoft.com/office/powerpoint/2010/main" val="16520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77A14B-F0A8-4FD0-8F85-2368C09361E6}" type="datetimeFigureOut">
              <a:rPr lang="en-CA" smtClean="0"/>
              <a:t>2023-11-30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684C2CB-509E-43DF-8480-131CBC91B4E1}"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284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77A14B-F0A8-4FD0-8F85-2368C09361E6}" type="datetimeFigureOut">
              <a:rPr lang="en-CA" smtClean="0"/>
              <a:t>2023-11-30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684C2CB-509E-43DF-8480-131CBC91B4E1}"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116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7A14B-F0A8-4FD0-8F85-2368C09361E6}" type="datetimeFigureOut">
              <a:rPr lang="en-CA" smtClean="0"/>
              <a:t>2023-11-30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684C2CB-509E-43DF-8480-131CBC91B4E1}" type="slidenum">
              <a:rPr lang="en-CA" smtClean="0"/>
              <a:t>‹#›</a:t>
            </a:fld>
            <a:endParaRPr lang="en-CA"/>
          </a:p>
        </p:txBody>
      </p:sp>
    </p:spTree>
    <p:extLst>
      <p:ext uri="{BB962C8B-B14F-4D97-AF65-F5344CB8AC3E}">
        <p14:creationId xmlns:p14="http://schemas.microsoft.com/office/powerpoint/2010/main" val="12215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77A14B-F0A8-4FD0-8F85-2368C09361E6}" type="datetimeFigureOut">
              <a:rPr lang="en-CA" smtClean="0"/>
              <a:t>2023-11-30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684C2CB-509E-43DF-8480-131CBC91B4E1}"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38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77A14B-F0A8-4FD0-8F85-2368C09361E6}" type="datetimeFigureOut">
              <a:rPr lang="en-CA" smtClean="0"/>
              <a:t>2023-11-30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684C2CB-509E-43DF-8480-131CBC91B4E1}" type="slidenum">
              <a:rPr lang="en-CA" smtClean="0"/>
              <a:t>‹#›</a:t>
            </a:fld>
            <a:endParaRPr lang="en-CA"/>
          </a:p>
        </p:txBody>
      </p:sp>
    </p:spTree>
    <p:extLst>
      <p:ext uri="{BB962C8B-B14F-4D97-AF65-F5344CB8AC3E}">
        <p14:creationId xmlns:p14="http://schemas.microsoft.com/office/powerpoint/2010/main" val="192032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7A14B-F0A8-4FD0-8F85-2368C09361E6}" type="datetimeFigureOut">
              <a:rPr lang="en-CA" smtClean="0"/>
              <a:t>2023-11-30</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84C2CB-509E-43DF-8480-131CBC91B4E1}" type="slidenum">
              <a:rPr lang="en-CA" smtClean="0"/>
              <a:t>‹#›</a:t>
            </a:fld>
            <a:endParaRPr lang="en-CA"/>
          </a:p>
        </p:txBody>
      </p:sp>
    </p:spTree>
    <p:extLst>
      <p:ext uri="{BB962C8B-B14F-4D97-AF65-F5344CB8AC3E}">
        <p14:creationId xmlns:p14="http://schemas.microsoft.com/office/powerpoint/2010/main" val="1030289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58DF-A41C-A6AC-0E05-3E92596B55E3}"/>
              </a:ext>
            </a:extLst>
          </p:cNvPr>
          <p:cNvSpPr>
            <a:spLocks noGrp="1"/>
          </p:cNvSpPr>
          <p:nvPr>
            <p:ph type="ctrTitle"/>
          </p:nvPr>
        </p:nvSpPr>
        <p:spPr>
          <a:xfrm>
            <a:off x="2688165" y="1203648"/>
            <a:ext cx="6815669" cy="2225351"/>
          </a:xfrm>
        </p:spPr>
        <p:txBody>
          <a:bodyPr/>
          <a:lstStyle/>
          <a:p>
            <a:pPr algn="l"/>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r>
              <a:rPr lang="en-CA" dirty="0"/>
              <a:t>Software Quality</a:t>
            </a:r>
            <a:br>
              <a:rPr lang="en-CA" dirty="0"/>
            </a:br>
            <a:r>
              <a:rPr lang="en-CA" dirty="0"/>
              <a:t>PR Check #2</a:t>
            </a:r>
          </a:p>
        </p:txBody>
      </p:sp>
      <p:sp>
        <p:nvSpPr>
          <p:cNvPr id="3" name="Subtitle 2">
            <a:extLst>
              <a:ext uri="{FF2B5EF4-FFF2-40B4-BE49-F238E27FC236}">
                <a16:creationId xmlns:a16="http://schemas.microsoft.com/office/drawing/2014/main" id="{8AB255FF-6CFF-DC65-037A-BF0BE856DD10}"/>
              </a:ext>
            </a:extLst>
          </p:cNvPr>
          <p:cNvSpPr>
            <a:spLocks noGrp="1"/>
          </p:cNvSpPr>
          <p:nvPr>
            <p:ph type="subTitle" idx="1"/>
          </p:nvPr>
        </p:nvSpPr>
        <p:spPr/>
        <p:txBody>
          <a:bodyPr>
            <a:normAutofit fontScale="77500" lnSpcReduction="20000"/>
          </a:bodyPr>
          <a:lstStyle/>
          <a:p>
            <a:r>
              <a:rPr lang="en-CA"/>
              <a:t>Name: </a:t>
            </a:r>
            <a:r>
              <a:rPr lang="en-CA" err="1"/>
              <a:t>Rudrakumar</a:t>
            </a:r>
            <a:r>
              <a:rPr lang="en-CA"/>
              <a:t> Patel</a:t>
            </a:r>
            <a:endParaRPr lang="en-US"/>
          </a:p>
          <a:p>
            <a:r>
              <a:rPr lang="en-CA"/>
              <a:t>Shlok </a:t>
            </a:r>
            <a:r>
              <a:rPr lang="en-CA" err="1"/>
              <a:t>Brahmaniya</a:t>
            </a:r>
          </a:p>
          <a:p>
            <a:r>
              <a:rPr lang="en-CA" err="1"/>
              <a:t>Harmeek</a:t>
            </a:r>
            <a:r>
              <a:rPr lang="en-CA"/>
              <a:t> Kumar</a:t>
            </a:r>
          </a:p>
          <a:p>
            <a:r>
              <a:rPr lang="en-CA"/>
              <a:t>Soham Goswami</a:t>
            </a:r>
          </a:p>
        </p:txBody>
      </p:sp>
    </p:spTree>
    <p:extLst>
      <p:ext uri="{BB962C8B-B14F-4D97-AF65-F5344CB8AC3E}">
        <p14:creationId xmlns:p14="http://schemas.microsoft.com/office/powerpoint/2010/main" val="432468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0DF9-08EB-6D1A-9434-0CC41A60745C}"/>
              </a:ext>
            </a:extLst>
          </p:cNvPr>
          <p:cNvSpPr>
            <a:spLocks noGrp="1"/>
          </p:cNvSpPr>
          <p:nvPr>
            <p:ph type="title"/>
          </p:nvPr>
        </p:nvSpPr>
        <p:spPr/>
        <p:txBody>
          <a:bodyPr/>
          <a:lstStyle/>
          <a:p>
            <a:r>
              <a:rPr lang="en-US" dirty="0"/>
              <a:t>Application Progress </a:t>
            </a:r>
            <a:endParaRPr lang="en-IN" dirty="0"/>
          </a:p>
        </p:txBody>
      </p:sp>
      <p:sp>
        <p:nvSpPr>
          <p:cNvPr id="3" name="Content Placeholder 2">
            <a:extLst>
              <a:ext uri="{FF2B5EF4-FFF2-40B4-BE49-F238E27FC236}">
                <a16:creationId xmlns:a16="http://schemas.microsoft.com/office/drawing/2014/main" id="{65B33B7F-5E27-684E-1D4E-7AAF1939ACE3}"/>
              </a:ext>
            </a:extLst>
          </p:cNvPr>
          <p:cNvSpPr>
            <a:spLocks noGrp="1"/>
          </p:cNvSpPr>
          <p:nvPr>
            <p:ph idx="1"/>
          </p:nvPr>
        </p:nvSpPr>
        <p:spPr/>
        <p:txBody>
          <a:bodyPr>
            <a:normAutofit fontScale="77500" lnSpcReduction="20000"/>
          </a:bodyPr>
          <a:lstStyle/>
          <a:p>
            <a:pPr marL="0" indent="0" algn="l">
              <a:buNone/>
            </a:pPr>
            <a:r>
              <a:rPr lang="en-US" b="1" i="0" dirty="0">
                <a:solidFill>
                  <a:schemeClr val="bg2">
                    <a:lumMod val="10000"/>
                  </a:schemeClr>
                </a:solidFill>
                <a:effectLst/>
                <a:latin typeface="Söhne"/>
              </a:rPr>
              <a:t>3   Team Assignments:</a:t>
            </a:r>
            <a:endParaRPr lang="en-US" b="0" i="0" dirty="0">
              <a:solidFill>
                <a:schemeClr val="bg2">
                  <a:lumMod val="10000"/>
                </a:schemeClr>
              </a:solidFill>
              <a:effectLst/>
              <a:latin typeface="Söhne"/>
            </a:endParaRPr>
          </a:p>
          <a:p>
            <a:pPr marL="742950" lvl="1" indent="-285750" algn="l">
              <a:buFont typeface="+mj-lt"/>
              <a:buAutoNum type="arabicPeriod"/>
            </a:pPr>
            <a:r>
              <a:rPr lang="en-US" b="1" i="0" dirty="0">
                <a:solidFill>
                  <a:schemeClr val="bg2">
                    <a:lumMod val="10000"/>
                  </a:schemeClr>
                </a:solidFill>
                <a:effectLst/>
                <a:latin typeface="Söhne"/>
              </a:rPr>
              <a:t>Development Focus:</a:t>
            </a:r>
            <a:r>
              <a:rPr lang="en-US" b="0" i="0" dirty="0">
                <a:solidFill>
                  <a:schemeClr val="bg2">
                    <a:lumMod val="10000"/>
                  </a:schemeClr>
                </a:solidFill>
                <a:effectLst/>
                <a:latin typeface="Söhne"/>
              </a:rPr>
              <a:t> Divided into specialized areas including:</a:t>
            </a:r>
          </a:p>
          <a:p>
            <a:pPr marL="1143000" lvl="2" indent="-228600" algn="l">
              <a:buFont typeface="+mj-lt"/>
              <a:buAutoNum type="arabicPeriod"/>
            </a:pPr>
            <a:r>
              <a:rPr lang="en-US" b="0" i="0" dirty="0">
                <a:solidFill>
                  <a:schemeClr val="bg2">
                    <a:lumMod val="10000"/>
                  </a:schemeClr>
                </a:solidFill>
                <a:effectLst/>
                <a:latin typeface="Söhne"/>
              </a:rPr>
              <a:t>User Interface (UI)</a:t>
            </a:r>
          </a:p>
          <a:p>
            <a:pPr marL="1143000" lvl="2" indent="-228600" algn="l">
              <a:buFont typeface="+mj-lt"/>
              <a:buAutoNum type="arabicPeriod"/>
            </a:pPr>
            <a:r>
              <a:rPr lang="en-US" b="0" i="0" dirty="0">
                <a:solidFill>
                  <a:schemeClr val="bg2">
                    <a:lumMod val="10000"/>
                  </a:schemeClr>
                </a:solidFill>
                <a:effectLst/>
                <a:latin typeface="Söhne"/>
              </a:rPr>
              <a:t>Communications/Logging</a:t>
            </a:r>
          </a:p>
          <a:p>
            <a:pPr marL="1143000" lvl="2" indent="-228600" algn="l">
              <a:buFont typeface="+mj-lt"/>
              <a:buAutoNum type="arabicPeriod"/>
            </a:pPr>
            <a:r>
              <a:rPr lang="en-US" b="0" i="0" dirty="0">
                <a:solidFill>
                  <a:schemeClr val="bg2">
                    <a:lumMod val="10000"/>
                  </a:schemeClr>
                </a:solidFill>
                <a:effectLst/>
                <a:latin typeface="Söhne"/>
              </a:rPr>
              <a:t>Data/Logic</a:t>
            </a:r>
          </a:p>
          <a:p>
            <a:pPr marL="742950" lvl="1" indent="-285750" algn="l">
              <a:buFont typeface="+mj-lt"/>
              <a:buAutoNum type="arabicPeriod"/>
            </a:pPr>
            <a:r>
              <a:rPr lang="en-US" b="1" i="0" dirty="0">
                <a:solidFill>
                  <a:schemeClr val="bg2">
                    <a:lumMod val="10000"/>
                  </a:schemeClr>
                </a:solidFill>
                <a:effectLst/>
                <a:latin typeface="Söhne"/>
              </a:rPr>
              <a:t>Task Allocation:</a:t>
            </a:r>
            <a:r>
              <a:rPr lang="en-US" b="0" i="0" dirty="0">
                <a:solidFill>
                  <a:schemeClr val="bg2">
                    <a:lumMod val="10000"/>
                  </a:schemeClr>
                </a:solidFill>
                <a:effectLst/>
                <a:latin typeface="Söhne"/>
              </a:rPr>
              <a:t> Specific members are dedicated to modules pertinent to:</a:t>
            </a:r>
          </a:p>
          <a:p>
            <a:pPr marL="1143000" lvl="2" indent="-228600" algn="l">
              <a:buFont typeface="+mj-lt"/>
              <a:buAutoNum type="arabicPeriod"/>
            </a:pPr>
            <a:r>
              <a:rPr lang="en-US" b="0" i="0" dirty="0">
                <a:solidFill>
                  <a:schemeClr val="bg2">
                    <a:lumMod val="10000"/>
                  </a:schemeClr>
                </a:solidFill>
                <a:effectLst/>
                <a:latin typeface="Söhne"/>
              </a:rPr>
              <a:t>Contact Management</a:t>
            </a:r>
          </a:p>
          <a:p>
            <a:pPr marL="1143000" lvl="2" indent="-228600" algn="l">
              <a:buFont typeface="+mj-lt"/>
              <a:buAutoNum type="arabicPeriod"/>
            </a:pPr>
            <a:r>
              <a:rPr lang="en-US" b="0" i="0" dirty="0">
                <a:solidFill>
                  <a:schemeClr val="bg2">
                    <a:lumMod val="10000"/>
                  </a:schemeClr>
                </a:solidFill>
                <a:effectLst/>
                <a:latin typeface="Söhne"/>
              </a:rPr>
              <a:t>Billing Systems</a:t>
            </a:r>
          </a:p>
          <a:p>
            <a:pPr marL="1143000" lvl="2" indent="-228600" algn="l">
              <a:buFont typeface="+mj-lt"/>
              <a:buAutoNum type="arabicPeriod"/>
            </a:pPr>
            <a:r>
              <a:rPr lang="en-US" b="0" i="0" dirty="0">
                <a:solidFill>
                  <a:schemeClr val="bg2">
                    <a:lumMod val="10000"/>
                  </a:schemeClr>
                </a:solidFill>
                <a:effectLst/>
                <a:latin typeface="Söhne"/>
              </a:rPr>
              <a:t>Order Processing</a:t>
            </a:r>
          </a:p>
          <a:p>
            <a:pPr marL="1143000" lvl="2" indent="-228600" algn="l">
              <a:buFont typeface="+mj-lt"/>
              <a:buAutoNum type="arabicPeriod"/>
            </a:pPr>
            <a:r>
              <a:rPr lang="en-US" b="0" i="0" dirty="0">
                <a:solidFill>
                  <a:schemeClr val="bg2">
                    <a:lumMod val="10000"/>
                  </a:schemeClr>
                </a:solidFill>
                <a:effectLst/>
                <a:latin typeface="Söhne"/>
              </a:rPr>
              <a:t>Carrier Management</a:t>
            </a:r>
          </a:p>
          <a:p>
            <a:pPr marL="1143000" lvl="2" indent="-228600" algn="l">
              <a:buFont typeface="+mj-lt"/>
              <a:buAutoNum type="arabicPeriod"/>
            </a:pPr>
            <a:r>
              <a:rPr lang="en-US" b="0" i="0" dirty="0">
                <a:solidFill>
                  <a:schemeClr val="bg2">
                    <a:lumMod val="10000"/>
                  </a:schemeClr>
                </a:solidFill>
                <a:effectLst/>
                <a:latin typeface="Söhne"/>
              </a:rPr>
              <a:t>Trip Management</a:t>
            </a:r>
          </a:p>
        </p:txBody>
      </p:sp>
    </p:spTree>
    <p:extLst>
      <p:ext uri="{BB962C8B-B14F-4D97-AF65-F5344CB8AC3E}">
        <p14:creationId xmlns:p14="http://schemas.microsoft.com/office/powerpoint/2010/main" val="29210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9FA8-6991-9DB3-BA85-3A53369B9436}"/>
              </a:ext>
            </a:extLst>
          </p:cNvPr>
          <p:cNvSpPr>
            <a:spLocks noGrp="1"/>
          </p:cNvSpPr>
          <p:nvPr>
            <p:ph type="title"/>
          </p:nvPr>
        </p:nvSpPr>
        <p:spPr/>
        <p:txBody>
          <a:bodyPr/>
          <a:lstStyle/>
          <a:p>
            <a:r>
              <a:rPr lang="en-US" dirty="0"/>
              <a:t>Application Progress </a:t>
            </a:r>
            <a:endParaRPr lang="en-IN" dirty="0"/>
          </a:p>
        </p:txBody>
      </p:sp>
      <p:sp>
        <p:nvSpPr>
          <p:cNvPr id="3" name="Content Placeholder 2">
            <a:extLst>
              <a:ext uri="{FF2B5EF4-FFF2-40B4-BE49-F238E27FC236}">
                <a16:creationId xmlns:a16="http://schemas.microsoft.com/office/drawing/2014/main" id="{27FF56F9-C23C-18D0-92C8-4DDC9DC31204}"/>
              </a:ext>
            </a:extLst>
          </p:cNvPr>
          <p:cNvSpPr>
            <a:spLocks noGrp="1"/>
          </p:cNvSpPr>
          <p:nvPr>
            <p:ph idx="1"/>
          </p:nvPr>
        </p:nvSpPr>
        <p:spPr/>
        <p:txBody>
          <a:bodyPr/>
          <a:lstStyle/>
          <a:p>
            <a:pPr marL="0" indent="0" algn="l">
              <a:buNone/>
            </a:pPr>
            <a:r>
              <a:rPr lang="en-US" b="1" i="0" dirty="0">
                <a:solidFill>
                  <a:schemeClr val="bg2">
                    <a:lumMod val="10000"/>
                  </a:schemeClr>
                </a:solidFill>
                <a:effectLst/>
                <a:latin typeface="Söhne"/>
              </a:rPr>
              <a:t>4.   Future-Proofing the Application:</a:t>
            </a:r>
            <a:endParaRPr lang="en-US" b="0" i="0" dirty="0">
              <a:solidFill>
                <a:schemeClr val="bg2">
                  <a:lumMod val="10000"/>
                </a:schemeClr>
              </a:solidFill>
              <a:effectLst/>
              <a:latin typeface="Söhne"/>
            </a:endParaRPr>
          </a:p>
          <a:p>
            <a:pPr marL="742950" lvl="1" indent="-285750" algn="l">
              <a:buFont typeface="+mj-lt"/>
              <a:buAutoNum type="arabicPeriod"/>
            </a:pPr>
            <a:r>
              <a:rPr lang="en-US" b="1" i="0" dirty="0">
                <a:solidFill>
                  <a:schemeClr val="bg2">
                    <a:lumMod val="10000"/>
                  </a:schemeClr>
                </a:solidFill>
                <a:effectLst/>
                <a:latin typeface="Söhne"/>
              </a:rPr>
              <a:t>Strategy:</a:t>
            </a:r>
            <a:r>
              <a:rPr lang="en-US" b="0" i="0" dirty="0">
                <a:solidFill>
                  <a:schemeClr val="bg2">
                    <a:lumMod val="10000"/>
                  </a:schemeClr>
                </a:solidFill>
                <a:effectLst/>
                <a:latin typeface="Söhne"/>
              </a:rPr>
              <a:t> Building the application with adaptability in mind.</a:t>
            </a:r>
          </a:p>
          <a:p>
            <a:pPr marL="742950" lvl="1" indent="-285750" algn="l">
              <a:buFont typeface="+mj-lt"/>
              <a:buAutoNum type="arabicPeriod"/>
            </a:pPr>
            <a:r>
              <a:rPr lang="en-US" b="1" i="0" dirty="0">
                <a:solidFill>
                  <a:schemeClr val="bg2">
                    <a:lumMod val="10000"/>
                  </a:schemeClr>
                </a:solidFill>
                <a:effectLst/>
                <a:latin typeface="Söhne"/>
              </a:rPr>
              <a:t>Objective:</a:t>
            </a:r>
            <a:r>
              <a:rPr lang="en-US" b="0" i="0" dirty="0">
                <a:solidFill>
                  <a:schemeClr val="bg2">
                    <a:lumMod val="10000"/>
                  </a:schemeClr>
                </a:solidFill>
                <a:effectLst/>
                <a:latin typeface="Söhne"/>
              </a:rPr>
              <a:t> To facilitate effortless updates and modifications in response to future needs.</a:t>
            </a:r>
          </a:p>
          <a:p>
            <a:pPr marL="742950" lvl="1" indent="-285750" algn="l">
              <a:buFont typeface="+mj-lt"/>
              <a:buAutoNum type="arabicPeriod"/>
            </a:pPr>
            <a:r>
              <a:rPr lang="en-US" b="1" i="0" dirty="0">
                <a:solidFill>
                  <a:schemeClr val="bg2">
                    <a:lumMod val="10000"/>
                  </a:schemeClr>
                </a:solidFill>
                <a:effectLst/>
                <a:latin typeface="Söhne"/>
              </a:rPr>
              <a:t>Benefit:</a:t>
            </a:r>
            <a:r>
              <a:rPr lang="en-US" b="0" i="0" dirty="0">
                <a:solidFill>
                  <a:schemeClr val="bg2">
                    <a:lumMod val="10000"/>
                  </a:schemeClr>
                </a:solidFill>
                <a:effectLst/>
                <a:latin typeface="Söhne"/>
              </a:rPr>
              <a:t> Ensures long-term viability and scalability of the TMS</a:t>
            </a:r>
            <a:endParaRPr lang="en-IN" dirty="0"/>
          </a:p>
          <a:p>
            <a:endParaRPr lang="en-IN" dirty="0"/>
          </a:p>
        </p:txBody>
      </p:sp>
    </p:spTree>
    <p:extLst>
      <p:ext uri="{BB962C8B-B14F-4D97-AF65-F5344CB8AC3E}">
        <p14:creationId xmlns:p14="http://schemas.microsoft.com/office/powerpoint/2010/main" val="429346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DF20-92A7-714F-9DF3-EC1D824A3CDF}"/>
              </a:ext>
            </a:extLst>
          </p:cNvPr>
          <p:cNvSpPr>
            <a:spLocks noGrp="1"/>
          </p:cNvSpPr>
          <p:nvPr>
            <p:ph type="title"/>
          </p:nvPr>
        </p:nvSpPr>
        <p:spPr>
          <a:xfrm>
            <a:off x="1295401" y="993880"/>
            <a:ext cx="9601196" cy="1303867"/>
          </a:xfrm>
        </p:spPr>
        <p:txBody>
          <a:bodyPr>
            <a:normAutofit fontScale="90000"/>
          </a:bodyPr>
          <a:lstStyle/>
          <a:p>
            <a:r>
              <a:rPr lang="en-CA" b="0" i="0">
                <a:solidFill>
                  <a:schemeClr val="accent1"/>
                </a:solidFill>
                <a:effectLst/>
                <a:latin typeface="Arial" panose="020B0604020202020204" pitchFamily="34" charset="0"/>
              </a:rPr>
              <a:t>Next steps </a:t>
            </a:r>
            <a:r>
              <a:rPr lang="en-US" b="0" i="0">
                <a:solidFill>
                  <a:schemeClr val="accent1"/>
                </a:solidFill>
                <a:effectLst/>
                <a:latin typeface="Arial" panose="020B0604020202020204" pitchFamily="34" charset="0"/>
              </a:rPr>
              <a:t>needs to take toward project completion</a:t>
            </a:r>
            <a:endParaRPr lang="en-CA">
              <a:solidFill>
                <a:schemeClr val="accent1"/>
              </a:solidFill>
            </a:endParaRPr>
          </a:p>
        </p:txBody>
      </p:sp>
      <p:sp>
        <p:nvSpPr>
          <p:cNvPr id="3" name="Content Placeholder 2">
            <a:extLst>
              <a:ext uri="{FF2B5EF4-FFF2-40B4-BE49-F238E27FC236}">
                <a16:creationId xmlns:a16="http://schemas.microsoft.com/office/drawing/2014/main" id="{43DA2778-0885-809B-40D5-9078FBE87177}"/>
              </a:ext>
            </a:extLst>
          </p:cNvPr>
          <p:cNvSpPr>
            <a:spLocks noGrp="1"/>
          </p:cNvSpPr>
          <p:nvPr>
            <p:ph idx="1"/>
          </p:nvPr>
        </p:nvSpPr>
        <p:spPr/>
        <p:txBody>
          <a:bodyPr>
            <a:normAutofit/>
          </a:bodyPr>
          <a:lstStyle/>
          <a:p>
            <a:r>
              <a:rPr lang="en-CA" dirty="0"/>
              <a:t>Our TMS Application is almost done but the primary part after or while developing an application is testing its features so that they are up to the mark as per the requirement.</a:t>
            </a:r>
          </a:p>
          <a:p>
            <a:r>
              <a:rPr lang="en-CA" dirty="0"/>
              <a:t>So our next step will be to complete the remaining test cases of the application and make an improvement in the UI/UX design.</a:t>
            </a:r>
          </a:p>
          <a:p>
            <a:r>
              <a:rPr lang="en-CA" dirty="0"/>
              <a:t>While doing that part we will be testing the features that are already made such as connection with the database and workability of the pages of the application. </a:t>
            </a:r>
          </a:p>
        </p:txBody>
      </p:sp>
    </p:spTree>
    <p:extLst>
      <p:ext uri="{BB962C8B-B14F-4D97-AF65-F5344CB8AC3E}">
        <p14:creationId xmlns:p14="http://schemas.microsoft.com/office/powerpoint/2010/main" val="362617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FC68-94CC-E9D2-FCF3-9EFD85019162}"/>
              </a:ext>
            </a:extLst>
          </p:cNvPr>
          <p:cNvSpPr>
            <a:spLocks noGrp="1"/>
          </p:cNvSpPr>
          <p:nvPr>
            <p:ph type="title"/>
          </p:nvPr>
        </p:nvSpPr>
        <p:spPr/>
        <p:txBody>
          <a:bodyPr/>
          <a:lstStyle/>
          <a:p>
            <a:pPr algn="l"/>
            <a:r>
              <a:rPr lang="en-CA" b="0" i="0">
                <a:solidFill>
                  <a:schemeClr val="accent1"/>
                </a:solidFill>
                <a:effectLst/>
                <a:latin typeface="Arial" panose="020B0604020202020204" pitchFamily="34" charset="0"/>
              </a:rPr>
              <a:t>Any potential challenges </a:t>
            </a:r>
            <a:endParaRPr lang="en-CA">
              <a:solidFill>
                <a:schemeClr val="accent1"/>
              </a:solidFill>
            </a:endParaRPr>
          </a:p>
        </p:txBody>
      </p:sp>
      <p:sp>
        <p:nvSpPr>
          <p:cNvPr id="3" name="Content Placeholder 2">
            <a:extLst>
              <a:ext uri="{FF2B5EF4-FFF2-40B4-BE49-F238E27FC236}">
                <a16:creationId xmlns:a16="http://schemas.microsoft.com/office/drawing/2014/main" id="{D679B59B-0FB0-F8FD-4BBC-4CB99C89E1AC}"/>
              </a:ext>
            </a:extLst>
          </p:cNvPr>
          <p:cNvSpPr>
            <a:spLocks noGrp="1"/>
          </p:cNvSpPr>
          <p:nvPr>
            <p:ph idx="1"/>
          </p:nvPr>
        </p:nvSpPr>
        <p:spPr/>
        <p:txBody>
          <a:bodyPr>
            <a:normAutofit fontScale="85000" lnSpcReduction="10000"/>
          </a:bodyPr>
          <a:lstStyle/>
          <a:p>
            <a:r>
              <a:rPr lang="en-CA">
                <a:ea typeface="+mn-lt"/>
                <a:cs typeface="+mn-lt"/>
              </a:rPr>
              <a:t>Our team experienced and anticipates several issues when developing the Transportation Management System (TMS) for Omnicorp. Integration of many modules, such as order management, billing, and carrier updates, into a cohesive WPF GUI application offers a significant challenge, especially in ensuring seamless interaction with external databases. To fulfill Omnicorp's criteria for user interfaces that are simple to use and limit the chance of data entry errors, UI/UX design must be approached with considerable care and attention to detail. Furthermore, the system's complexity is compounded by the necessity to achieve optimal performance and error management in line with non-functional criteria. The effective integration of different competencies among team members, as well as the requirement to ensure robust data protection and system security, is one possible future difficulty that enterprises may confront.</a:t>
            </a:r>
            <a:endParaRPr lang="en-CA"/>
          </a:p>
        </p:txBody>
      </p:sp>
    </p:spTree>
    <p:extLst>
      <p:ext uri="{BB962C8B-B14F-4D97-AF65-F5344CB8AC3E}">
        <p14:creationId xmlns:p14="http://schemas.microsoft.com/office/powerpoint/2010/main" val="16580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1EBD-A40D-4CF5-B134-50F013FC90EF}"/>
              </a:ext>
            </a:extLst>
          </p:cNvPr>
          <p:cNvSpPr>
            <a:spLocks noGrp="1"/>
          </p:cNvSpPr>
          <p:nvPr>
            <p:ph type="title"/>
          </p:nvPr>
        </p:nvSpPr>
        <p:spPr/>
        <p:txBody>
          <a:bodyPr/>
          <a:lstStyle/>
          <a:p>
            <a:pPr algn="l"/>
            <a:r>
              <a:rPr lang="en-CA" b="0" i="0">
                <a:solidFill>
                  <a:schemeClr val="accent1"/>
                </a:solidFill>
                <a:effectLst/>
                <a:latin typeface="Arial" panose="020B0604020202020204" pitchFamily="34" charset="0"/>
              </a:rPr>
              <a:t>Project team description</a:t>
            </a:r>
            <a:endParaRPr lang="en-CA">
              <a:solidFill>
                <a:schemeClr val="accent1"/>
              </a:solidFill>
            </a:endParaRPr>
          </a:p>
        </p:txBody>
      </p:sp>
      <p:sp>
        <p:nvSpPr>
          <p:cNvPr id="3" name="Content Placeholder 2">
            <a:extLst>
              <a:ext uri="{FF2B5EF4-FFF2-40B4-BE49-F238E27FC236}">
                <a16:creationId xmlns:a16="http://schemas.microsoft.com/office/drawing/2014/main" id="{FB3DAB1C-924B-6150-52AE-28D0BA98C6D4}"/>
              </a:ext>
            </a:extLst>
          </p:cNvPr>
          <p:cNvSpPr>
            <a:spLocks noGrp="1"/>
          </p:cNvSpPr>
          <p:nvPr>
            <p:ph idx="1"/>
          </p:nvPr>
        </p:nvSpPr>
        <p:spPr/>
        <p:txBody>
          <a:bodyPr>
            <a:normAutofit fontScale="62500" lnSpcReduction="20000"/>
          </a:bodyPr>
          <a:lstStyle/>
          <a:p>
            <a:pPr marL="0" indent="0">
              <a:buNone/>
            </a:pPr>
            <a:r>
              <a:rPr lang="en-CA"/>
              <a:t>1. </a:t>
            </a:r>
            <a:r>
              <a:rPr lang="en-CA" err="1"/>
              <a:t>Shlok</a:t>
            </a:r>
            <a:r>
              <a:rPr lang="en-CA"/>
              <a:t> </a:t>
            </a:r>
            <a:r>
              <a:rPr lang="en-CA" err="1"/>
              <a:t>Brahmaniya</a:t>
            </a:r>
            <a:r>
              <a:rPr lang="en-CA"/>
              <a:t> - Project Manager</a:t>
            </a:r>
          </a:p>
          <a:p>
            <a:pPr>
              <a:buFont typeface="Courier New" panose="02070309020205020404" pitchFamily="49" charset="0"/>
              <a:buChar char="o"/>
            </a:pPr>
            <a:r>
              <a:rPr lang="en-US" err="1"/>
              <a:t>Shlok</a:t>
            </a:r>
            <a:r>
              <a:rPr lang="en-US"/>
              <a:t> has the responsibility of ensuring that the project aligns with the business goals, orchestrating the team, overseeing timelines, and serving as the primary liaison for stakeholders.</a:t>
            </a:r>
          </a:p>
          <a:p>
            <a:pPr marL="0" indent="0">
              <a:buNone/>
            </a:pPr>
            <a:r>
              <a:rPr lang="en-CA"/>
              <a:t>2. Soham Goswami - Software Developer</a:t>
            </a:r>
          </a:p>
          <a:p>
            <a:pPr>
              <a:buFont typeface="Courier New" panose="02070309020205020404" pitchFamily="49" charset="0"/>
              <a:buChar char="o"/>
            </a:pPr>
            <a:r>
              <a:rPr lang="en-US"/>
              <a:t>Soham is responsible for the construction and execution of the program, including the process of system debugging, in collaboration with the UX/UI designer.</a:t>
            </a:r>
            <a:endParaRPr lang="en-CA"/>
          </a:p>
          <a:p>
            <a:pPr marL="0" indent="0">
              <a:buNone/>
            </a:pPr>
            <a:r>
              <a:rPr lang="nn-NO"/>
              <a:t>3. Harmeek Kumar - UX/UI Designer</a:t>
            </a:r>
          </a:p>
          <a:p>
            <a:pPr>
              <a:buFont typeface="Courier New" panose="02070309020205020404" pitchFamily="49" charset="0"/>
              <a:buChar char="o"/>
            </a:pPr>
            <a:r>
              <a:rPr lang="en-US" err="1"/>
              <a:t>Harmeek</a:t>
            </a:r>
            <a:r>
              <a:rPr lang="en-US"/>
              <a:t> engages in the creation of wireframes and prototypes, undertakes the development of user interface and experience, and conducts assessments to ascertain the technical feasibility of the designs.</a:t>
            </a:r>
            <a:endParaRPr lang="nn-NO"/>
          </a:p>
          <a:p>
            <a:pPr marL="0" indent="0">
              <a:buNone/>
            </a:pPr>
            <a:r>
              <a:rPr lang="en-CA"/>
              <a:t>4. Rudra Kumar Patel – Tester</a:t>
            </a:r>
          </a:p>
          <a:p>
            <a:pPr>
              <a:buFont typeface="Courier New" panose="02070309020205020404" pitchFamily="49" charset="0"/>
              <a:buChar char="o"/>
            </a:pPr>
            <a:r>
              <a:rPr lang="en-US"/>
              <a:t>Rudra is in charge of developing and implementing test methods, identifying and resolving software bugs, and ensuring that the final product meets quality standards and user expectations.</a:t>
            </a:r>
            <a:endParaRPr lang="en-CA"/>
          </a:p>
          <a:p>
            <a:pPr>
              <a:buFont typeface="Arial" panose="020B0604020202020204" pitchFamily="34" charset="0"/>
              <a:buChar char="•"/>
            </a:pPr>
            <a:endParaRPr lang="en-CA"/>
          </a:p>
          <a:p>
            <a:pPr marL="0" indent="0">
              <a:buNone/>
            </a:pPr>
            <a:endParaRPr lang="en-CA"/>
          </a:p>
        </p:txBody>
      </p:sp>
    </p:spTree>
    <p:extLst>
      <p:ext uri="{BB962C8B-B14F-4D97-AF65-F5344CB8AC3E}">
        <p14:creationId xmlns:p14="http://schemas.microsoft.com/office/powerpoint/2010/main" val="337041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40F4-37DA-46D1-75FD-AB0F113CCD66}"/>
              </a:ext>
            </a:extLst>
          </p:cNvPr>
          <p:cNvSpPr>
            <a:spLocks noGrp="1"/>
          </p:cNvSpPr>
          <p:nvPr>
            <p:ph type="title"/>
          </p:nvPr>
        </p:nvSpPr>
        <p:spPr/>
        <p:txBody>
          <a:bodyPr/>
          <a:lstStyle/>
          <a:p>
            <a:pPr algn="l"/>
            <a:r>
              <a:rPr lang="en-CA" b="0" i="0">
                <a:solidFill>
                  <a:schemeClr val="accent1"/>
                </a:solidFill>
                <a:effectLst/>
                <a:latin typeface="Arial" panose="020B0604020202020204" pitchFamily="34" charset="0"/>
              </a:rPr>
              <a:t>Project description</a:t>
            </a:r>
            <a:endParaRPr lang="en-CA">
              <a:solidFill>
                <a:schemeClr val="accent1"/>
              </a:solidFill>
            </a:endParaRPr>
          </a:p>
        </p:txBody>
      </p:sp>
      <p:sp>
        <p:nvSpPr>
          <p:cNvPr id="3" name="Content Placeholder 2">
            <a:extLst>
              <a:ext uri="{FF2B5EF4-FFF2-40B4-BE49-F238E27FC236}">
                <a16:creationId xmlns:a16="http://schemas.microsoft.com/office/drawing/2014/main" id="{F019027B-AA0D-40A9-D9DB-2C1521974F75}"/>
              </a:ext>
            </a:extLst>
          </p:cNvPr>
          <p:cNvSpPr>
            <a:spLocks noGrp="1"/>
          </p:cNvSpPr>
          <p:nvPr>
            <p:ph idx="1"/>
          </p:nvPr>
        </p:nvSpPr>
        <p:spPr/>
        <p:txBody>
          <a:bodyPr>
            <a:normAutofit fontScale="70000" lnSpcReduction="20000"/>
          </a:bodyPr>
          <a:lstStyle/>
          <a:p>
            <a:pPr>
              <a:buSzPct val="114999"/>
            </a:pPr>
            <a:r>
              <a:rPr lang="en-CA" dirty="0">
                <a:ea typeface="+mn-lt"/>
                <a:cs typeface="+mn-lt"/>
              </a:rPr>
              <a:t>The objective of the TMS project of </a:t>
            </a:r>
            <a:r>
              <a:rPr lang="en-CA" dirty="0" err="1">
                <a:ea typeface="+mn-lt"/>
                <a:cs typeface="+mn-lt"/>
              </a:rPr>
              <a:t>Omnicorp</a:t>
            </a:r>
            <a:r>
              <a:rPr lang="en-CA" dirty="0">
                <a:ea typeface="+mn-lt"/>
                <a:cs typeface="+mn-lt"/>
              </a:rPr>
              <a:t> Shipping Handling and Transportation (OSHT) is to create a prototype system that streamlines and oversees the company's processes for initiating, managing, and invoicing orders. The primary objective of the system is to streamline the process of obtaining and organizing orders from the Contract Marketplace. The approach involves a comprehensive procedure of aligning cargo needs with the available carriers, hence maximizing the use of OSHT's connections with these trucking enterprises. In addition, the system will monitor the progress of the delivery process via the reception of data from the Carrier Update System about the status of the carriers' vehicles. The ability of the Transportation Management System (TMS) to accurately replicate the passage of time, a crucial aspect for the effective management and real-time updating of order statuses, is a noteworthy characteristic. Upon the completion of orders, the system is designed to ascertain the ultimate bill for every customer and establish a connection between this information and the accounting system for the purpose of generating invoices. The comprehensive system architecture is visually represented by a basic block diagram, highlighting the imperative need for seamless interaction with various databases and services in order to facilitate the whole spectrum of Transportation Management System (TMS) activities.</a:t>
            </a:r>
            <a:endParaRPr lang="en-CA" dirty="0"/>
          </a:p>
        </p:txBody>
      </p:sp>
    </p:spTree>
    <p:extLst>
      <p:ext uri="{BB962C8B-B14F-4D97-AF65-F5344CB8AC3E}">
        <p14:creationId xmlns:p14="http://schemas.microsoft.com/office/powerpoint/2010/main" val="375267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7FE6-13D0-4E32-6B87-184DAE5C70A2}"/>
              </a:ext>
            </a:extLst>
          </p:cNvPr>
          <p:cNvSpPr>
            <a:spLocks noGrp="1"/>
          </p:cNvSpPr>
          <p:nvPr>
            <p:ph type="title"/>
          </p:nvPr>
        </p:nvSpPr>
        <p:spPr/>
        <p:txBody>
          <a:bodyPr/>
          <a:lstStyle/>
          <a:p>
            <a:pPr algn="l"/>
            <a:r>
              <a:rPr lang="en-US" b="0" i="0" dirty="0">
                <a:solidFill>
                  <a:schemeClr val="accent1"/>
                </a:solidFill>
                <a:effectLst/>
                <a:latin typeface="Arial" panose="020B0604020202020204" pitchFamily="34" charset="0"/>
              </a:rPr>
              <a:t>Project work that has been complete </a:t>
            </a:r>
            <a:endParaRPr lang="en-CA" dirty="0">
              <a:solidFill>
                <a:schemeClr val="accent1"/>
              </a:solidFill>
            </a:endParaRPr>
          </a:p>
        </p:txBody>
      </p:sp>
      <p:sp>
        <p:nvSpPr>
          <p:cNvPr id="3" name="Content Placeholder 2">
            <a:extLst>
              <a:ext uri="{FF2B5EF4-FFF2-40B4-BE49-F238E27FC236}">
                <a16:creationId xmlns:a16="http://schemas.microsoft.com/office/drawing/2014/main" id="{A9D2C6A9-DE08-5C1C-D58D-22DFFB42D97C}"/>
              </a:ext>
            </a:extLst>
          </p:cNvPr>
          <p:cNvSpPr>
            <a:spLocks noGrp="1"/>
          </p:cNvSpPr>
          <p:nvPr>
            <p:ph idx="1"/>
          </p:nvPr>
        </p:nvSpPr>
        <p:spPr/>
        <p:txBody>
          <a:bodyPr>
            <a:normAutofit fontScale="92500" lnSpcReduction="10000"/>
          </a:bodyPr>
          <a:lstStyle/>
          <a:p>
            <a:pPr algn="l"/>
            <a:r>
              <a:rPr lang="en-US" b="1" i="0" dirty="0">
                <a:solidFill>
                  <a:schemeClr val="bg2">
                    <a:lumMod val="10000"/>
                  </a:schemeClr>
                </a:solidFill>
                <a:effectLst/>
                <a:latin typeface="Söhne"/>
              </a:rPr>
              <a:t>Completed Milestones:</a:t>
            </a:r>
            <a:endParaRPr lang="en-US" b="0" i="0" dirty="0">
              <a:solidFill>
                <a:schemeClr val="bg2">
                  <a:lumMod val="10000"/>
                </a:schemeClr>
              </a:solidFill>
              <a:effectLst/>
              <a:latin typeface="Söhne"/>
            </a:endParaRPr>
          </a:p>
          <a:p>
            <a:pPr algn="l">
              <a:buFont typeface="+mj-lt"/>
              <a:buAutoNum type="arabicPeriod"/>
            </a:pPr>
            <a:r>
              <a:rPr lang="en-US" b="1" i="0" dirty="0">
                <a:solidFill>
                  <a:schemeClr val="bg2">
                    <a:lumMod val="10000"/>
                  </a:schemeClr>
                </a:solidFill>
                <a:effectLst/>
                <a:latin typeface="Söhne"/>
              </a:rPr>
              <a:t>Initial Planning Phase:</a:t>
            </a:r>
            <a:endParaRPr lang="en-US" b="0" i="0" dirty="0">
              <a:solidFill>
                <a:schemeClr val="bg2">
                  <a:lumMod val="10000"/>
                </a:schemeClr>
              </a:solidFill>
              <a:effectLst/>
              <a:latin typeface="Söhne"/>
            </a:endParaRPr>
          </a:p>
          <a:p>
            <a:pPr marL="742950" lvl="1" indent="-285750" algn="l">
              <a:buFont typeface="+mj-lt"/>
              <a:buAutoNum type="arabicPeriod"/>
            </a:pPr>
            <a:r>
              <a:rPr lang="en-US" b="0" i="0" dirty="0">
                <a:solidFill>
                  <a:schemeClr val="bg2">
                    <a:lumMod val="10000"/>
                  </a:schemeClr>
                </a:solidFill>
                <a:effectLst/>
                <a:latin typeface="Söhne"/>
              </a:rPr>
              <a:t>Completion of the initial planning phase.</a:t>
            </a:r>
          </a:p>
          <a:p>
            <a:pPr marL="742950" lvl="1" indent="-285750" algn="l">
              <a:buFont typeface="+mj-lt"/>
              <a:buAutoNum type="arabicPeriod"/>
            </a:pPr>
            <a:r>
              <a:rPr lang="en-US" b="0" i="0" dirty="0">
                <a:solidFill>
                  <a:schemeClr val="bg2">
                    <a:lumMod val="10000"/>
                  </a:schemeClr>
                </a:solidFill>
                <a:effectLst/>
                <a:latin typeface="Söhne"/>
              </a:rPr>
              <a:t>Establishment of team roles.</a:t>
            </a:r>
          </a:p>
          <a:p>
            <a:pPr marL="742950" lvl="1" indent="-285750" algn="l">
              <a:buFont typeface="+mj-lt"/>
              <a:buAutoNum type="arabicPeriod"/>
            </a:pPr>
            <a:r>
              <a:rPr lang="en-US" b="0" i="0" dirty="0">
                <a:solidFill>
                  <a:schemeClr val="bg2">
                    <a:lumMod val="10000"/>
                  </a:schemeClr>
                </a:solidFill>
                <a:effectLst/>
                <a:latin typeface="Söhne"/>
              </a:rPr>
              <a:t>Comprehensive analysis of </a:t>
            </a:r>
            <a:r>
              <a:rPr lang="en-US" b="0" i="0" dirty="0" err="1">
                <a:solidFill>
                  <a:schemeClr val="bg2">
                    <a:lumMod val="10000"/>
                  </a:schemeClr>
                </a:solidFill>
                <a:effectLst/>
                <a:latin typeface="Söhne"/>
              </a:rPr>
              <a:t>Omnicorp's</a:t>
            </a:r>
            <a:r>
              <a:rPr lang="en-US" b="0" i="0" dirty="0">
                <a:solidFill>
                  <a:schemeClr val="bg2">
                    <a:lumMod val="10000"/>
                  </a:schemeClr>
                </a:solidFill>
                <a:effectLst/>
                <a:latin typeface="Söhne"/>
              </a:rPr>
              <a:t> requirements.</a:t>
            </a:r>
          </a:p>
          <a:p>
            <a:pPr algn="l">
              <a:buFont typeface="+mj-lt"/>
              <a:buAutoNum type="arabicPeriod"/>
            </a:pPr>
            <a:r>
              <a:rPr lang="en-US" b="1" i="0" dirty="0">
                <a:solidFill>
                  <a:schemeClr val="bg2">
                    <a:lumMod val="10000"/>
                  </a:schemeClr>
                </a:solidFill>
                <a:effectLst/>
                <a:latin typeface="Söhne"/>
              </a:rPr>
              <a:t>System Architecture and User Interface:</a:t>
            </a:r>
            <a:endParaRPr lang="en-US" b="0" i="0" dirty="0">
              <a:solidFill>
                <a:schemeClr val="bg2">
                  <a:lumMod val="10000"/>
                </a:schemeClr>
              </a:solidFill>
              <a:effectLst/>
              <a:latin typeface="Söhne"/>
            </a:endParaRPr>
          </a:p>
          <a:p>
            <a:pPr marL="742950" lvl="1" indent="-285750" algn="l">
              <a:buFont typeface="+mj-lt"/>
              <a:buAutoNum type="arabicPeriod"/>
            </a:pPr>
            <a:r>
              <a:rPr lang="en-US" b="0" i="0" dirty="0">
                <a:solidFill>
                  <a:schemeClr val="bg2">
                    <a:lumMod val="10000"/>
                  </a:schemeClr>
                </a:solidFill>
                <a:effectLst/>
                <a:latin typeface="Söhne"/>
              </a:rPr>
              <a:t>Development focus on creating a user-friendly and efficient system architecture.</a:t>
            </a:r>
          </a:p>
          <a:p>
            <a:pPr marL="742950" lvl="1" indent="-285750" algn="l">
              <a:buFont typeface="+mj-lt"/>
              <a:buAutoNum type="arabicPeriod"/>
            </a:pPr>
            <a:r>
              <a:rPr lang="en-US" b="0" i="0" dirty="0">
                <a:solidFill>
                  <a:schemeClr val="bg2">
                    <a:lumMod val="10000"/>
                  </a:schemeClr>
                </a:solidFill>
                <a:effectLst/>
                <a:latin typeface="Söhne"/>
              </a:rPr>
              <a:t>Design and development of the Windows Presentation Foundation (WPF) user interface.</a:t>
            </a:r>
          </a:p>
        </p:txBody>
      </p:sp>
    </p:spTree>
    <p:extLst>
      <p:ext uri="{BB962C8B-B14F-4D97-AF65-F5344CB8AC3E}">
        <p14:creationId xmlns:p14="http://schemas.microsoft.com/office/powerpoint/2010/main" val="179819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078B-3918-B6BE-89B5-B0B3B8B585DA}"/>
              </a:ext>
            </a:extLst>
          </p:cNvPr>
          <p:cNvSpPr>
            <a:spLocks noGrp="1"/>
          </p:cNvSpPr>
          <p:nvPr>
            <p:ph type="title"/>
          </p:nvPr>
        </p:nvSpPr>
        <p:spPr/>
        <p:txBody>
          <a:bodyPr>
            <a:normAutofit fontScale="90000"/>
          </a:bodyPr>
          <a:lstStyle/>
          <a:p>
            <a:br>
              <a:rPr lang="en-US" b="0" i="0" dirty="0">
                <a:solidFill>
                  <a:schemeClr val="accent1"/>
                </a:solidFill>
                <a:effectLst/>
                <a:latin typeface="Arial" panose="020B0604020202020204" pitchFamily="34" charset="0"/>
              </a:rPr>
            </a:br>
            <a:br>
              <a:rPr lang="en-US" b="0" i="0" dirty="0">
                <a:solidFill>
                  <a:schemeClr val="accent1"/>
                </a:solidFill>
                <a:effectLst/>
                <a:latin typeface="Arial" panose="020B0604020202020204" pitchFamily="34" charset="0"/>
              </a:rPr>
            </a:br>
            <a:r>
              <a:rPr lang="en-US" b="0" i="0" dirty="0">
                <a:solidFill>
                  <a:schemeClr val="accent1"/>
                </a:solidFill>
                <a:effectLst/>
                <a:latin typeface="Arial" panose="020B0604020202020204" pitchFamily="34" charset="0"/>
              </a:rPr>
              <a:t>Project work that has been complete</a:t>
            </a:r>
            <a:br>
              <a:rPr lang="en-US" b="0" i="0" dirty="0">
                <a:solidFill>
                  <a:schemeClr val="accent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01AB544-30EE-23D2-6F94-D9B3D30A6D04}"/>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chemeClr val="bg2">
                    <a:lumMod val="10000"/>
                  </a:schemeClr>
                </a:solidFill>
                <a:effectLst/>
                <a:latin typeface="Söhne"/>
              </a:rPr>
              <a:t>User Interface (UI):</a:t>
            </a:r>
            <a:endParaRPr lang="en-US" b="0" i="0" dirty="0">
              <a:solidFill>
                <a:schemeClr val="bg2">
                  <a:lumMod val="10000"/>
                </a:schemeClr>
              </a:solidFill>
              <a:effectLst/>
              <a:latin typeface="Söhne"/>
            </a:endParaRPr>
          </a:p>
          <a:p>
            <a:pPr marL="742950" lvl="1" indent="-285750" algn="l">
              <a:buFont typeface="+mj-lt"/>
              <a:buAutoNum type="arabicPeriod"/>
            </a:pPr>
            <a:r>
              <a:rPr lang="en-US" b="0" i="0" dirty="0">
                <a:solidFill>
                  <a:schemeClr val="bg2">
                    <a:lumMod val="10000"/>
                  </a:schemeClr>
                </a:solidFill>
                <a:effectLst/>
                <a:latin typeface="Söhne"/>
              </a:rPr>
              <a:t>Significant progress in UI module development for enhanced user experience.</a:t>
            </a:r>
          </a:p>
          <a:p>
            <a:pPr algn="l">
              <a:buFont typeface="+mj-lt"/>
              <a:buAutoNum type="arabicPeriod"/>
            </a:pPr>
            <a:r>
              <a:rPr lang="en-US" b="1" i="0" dirty="0">
                <a:solidFill>
                  <a:schemeClr val="bg2">
                    <a:lumMod val="10000"/>
                  </a:schemeClr>
                </a:solidFill>
                <a:effectLst/>
                <a:latin typeface="Söhne"/>
              </a:rPr>
              <a:t>Communications/Logging:</a:t>
            </a:r>
            <a:endParaRPr lang="en-US" b="0" i="0" dirty="0">
              <a:solidFill>
                <a:schemeClr val="bg2">
                  <a:lumMod val="10000"/>
                </a:schemeClr>
              </a:solidFill>
              <a:effectLst/>
              <a:latin typeface="Söhne"/>
            </a:endParaRPr>
          </a:p>
          <a:p>
            <a:pPr marL="742950" lvl="1" indent="-285750" algn="l">
              <a:buFont typeface="+mj-lt"/>
              <a:buAutoNum type="arabicPeriod"/>
            </a:pPr>
            <a:r>
              <a:rPr lang="en-US" b="0" i="0" dirty="0">
                <a:solidFill>
                  <a:schemeClr val="bg2">
                    <a:lumMod val="10000"/>
                  </a:schemeClr>
                </a:solidFill>
                <a:effectLst/>
                <a:latin typeface="Söhne"/>
              </a:rPr>
              <a:t>Advancements in modules for communications and logging to ensure robust tracking and reporting.</a:t>
            </a:r>
          </a:p>
          <a:p>
            <a:pPr algn="l">
              <a:buFont typeface="+mj-lt"/>
              <a:buAutoNum type="arabicPeriod"/>
            </a:pPr>
            <a:r>
              <a:rPr lang="en-US" b="1" i="0" dirty="0">
                <a:solidFill>
                  <a:schemeClr val="bg2">
                    <a:lumMod val="10000"/>
                  </a:schemeClr>
                </a:solidFill>
                <a:effectLst/>
                <a:latin typeface="Söhne"/>
              </a:rPr>
              <a:t>Data/Logic:</a:t>
            </a:r>
            <a:endParaRPr lang="en-US" b="0" i="0" dirty="0">
              <a:solidFill>
                <a:schemeClr val="bg2">
                  <a:lumMod val="10000"/>
                </a:schemeClr>
              </a:solidFill>
              <a:effectLst/>
              <a:latin typeface="Söhne"/>
            </a:endParaRPr>
          </a:p>
          <a:p>
            <a:pPr marL="742950" lvl="1" indent="-285750" algn="l">
              <a:buFont typeface="+mj-lt"/>
              <a:buAutoNum type="arabicPeriod"/>
            </a:pPr>
            <a:r>
              <a:rPr lang="en-US" b="0" i="0" dirty="0">
                <a:solidFill>
                  <a:schemeClr val="bg2">
                    <a:lumMod val="10000"/>
                  </a:schemeClr>
                </a:solidFill>
                <a:effectLst/>
                <a:latin typeface="Söhne"/>
              </a:rPr>
              <a:t>Development of core data structures and business logic for the TMS.</a:t>
            </a:r>
          </a:p>
          <a:p>
            <a:pPr algn="l">
              <a:buFont typeface="+mj-lt"/>
              <a:buAutoNum type="arabicPeriod"/>
            </a:pPr>
            <a:r>
              <a:rPr lang="en-US" b="1" i="0" dirty="0">
                <a:solidFill>
                  <a:schemeClr val="bg2">
                    <a:lumMod val="10000"/>
                  </a:schemeClr>
                </a:solidFill>
                <a:effectLst/>
                <a:latin typeface="Söhne"/>
              </a:rPr>
              <a:t>Development Environment:</a:t>
            </a:r>
            <a:endParaRPr lang="en-US" b="0" i="0" dirty="0">
              <a:solidFill>
                <a:schemeClr val="bg2">
                  <a:lumMod val="10000"/>
                </a:schemeClr>
              </a:solidFill>
              <a:effectLst/>
              <a:latin typeface="Söhne"/>
            </a:endParaRPr>
          </a:p>
          <a:p>
            <a:pPr marL="742950" lvl="1" indent="-285750" algn="l">
              <a:buFont typeface="+mj-lt"/>
              <a:buAutoNum type="arabicPeriod"/>
            </a:pPr>
            <a:r>
              <a:rPr lang="en-US" b="0" i="0" dirty="0">
                <a:solidFill>
                  <a:schemeClr val="bg2">
                    <a:lumMod val="10000"/>
                  </a:schemeClr>
                </a:solidFill>
                <a:effectLst/>
                <a:latin typeface="Söhne"/>
              </a:rPr>
              <a:t>Establishment of a development environment conducive to efficient workflow.</a:t>
            </a:r>
          </a:p>
          <a:p>
            <a:pPr algn="l">
              <a:buFont typeface="+mj-lt"/>
              <a:buAutoNum type="arabicPeriod"/>
            </a:pPr>
            <a:r>
              <a:rPr lang="en-US" b="1" i="0" dirty="0">
                <a:solidFill>
                  <a:schemeClr val="bg2">
                    <a:lumMod val="10000"/>
                  </a:schemeClr>
                </a:solidFill>
                <a:effectLst/>
                <a:latin typeface="Söhne"/>
              </a:rPr>
              <a:t>Database Connectivity:</a:t>
            </a:r>
            <a:endParaRPr lang="en-US" b="0" i="0" dirty="0">
              <a:solidFill>
                <a:schemeClr val="bg2">
                  <a:lumMod val="10000"/>
                </a:schemeClr>
              </a:solidFill>
              <a:effectLst/>
              <a:latin typeface="Söhne"/>
            </a:endParaRPr>
          </a:p>
          <a:p>
            <a:pPr marL="742950" lvl="1" indent="-285750" algn="l">
              <a:buFont typeface="+mj-lt"/>
              <a:buAutoNum type="arabicPeriod"/>
            </a:pPr>
            <a:r>
              <a:rPr lang="en-US" b="0" i="0" dirty="0">
                <a:solidFill>
                  <a:schemeClr val="bg2">
                    <a:lumMod val="10000"/>
                  </a:schemeClr>
                </a:solidFill>
                <a:effectLst/>
                <a:latin typeface="Söhne"/>
              </a:rPr>
              <a:t>Initiation of database integration and connectivity for the system.</a:t>
            </a:r>
          </a:p>
        </p:txBody>
      </p:sp>
    </p:spTree>
    <p:extLst>
      <p:ext uri="{BB962C8B-B14F-4D97-AF65-F5344CB8AC3E}">
        <p14:creationId xmlns:p14="http://schemas.microsoft.com/office/powerpoint/2010/main" val="20499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13B0-3264-D86B-6946-4AA88F2FADB9}"/>
              </a:ext>
            </a:extLst>
          </p:cNvPr>
          <p:cNvSpPr>
            <a:spLocks noGrp="1"/>
          </p:cNvSpPr>
          <p:nvPr>
            <p:ph type="title"/>
          </p:nvPr>
        </p:nvSpPr>
        <p:spPr/>
        <p:txBody>
          <a:bodyPr/>
          <a:lstStyle/>
          <a:p>
            <a:r>
              <a:rPr lang="en-US" b="0" i="0" dirty="0">
                <a:solidFill>
                  <a:schemeClr val="accent1"/>
                </a:solidFill>
                <a:effectLst/>
                <a:latin typeface="Arial" panose="020B0604020202020204" pitchFamily="34" charset="0"/>
              </a:rPr>
              <a:t>Project work that has been complete</a:t>
            </a:r>
            <a:endParaRPr lang="en-IN" dirty="0"/>
          </a:p>
        </p:txBody>
      </p:sp>
      <p:sp>
        <p:nvSpPr>
          <p:cNvPr id="3" name="Content Placeholder 2">
            <a:extLst>
              <a:ext uri="{FF2B5EF4-FFF2-40B4-BE49-F238E27FC236}">
                <a16:creationId xmlns:a16="http://schemas.microsoft.com/office/drawing/2014/main" id="{09AE7C0A-F45C-2EFF-80B5-F8A710BECFB3}"/>
              </a:ext>
            </a:extLst>
          </p:cNvPr>
          <p:cNvSpPr>
            <a:spLocks noGrp="1"/>
          </p:cNvSpPr>
          <p:nvPr>
            <p:ph idx="1"/>
          </p:nvPr>
        </p:nvSpPr>
        <p:spPr/>
        <p:txBody>
          <a:bodyPr>
            <a:normAutofit fontScale="85000" lnSpcReduction="20000"/>
          </a:bodyPr>
          <a:lstStyle/>
          <a:p>
            <a:r>
              <a:rPr lang="en-US" b="0" i="0" dirty="0">
                <a:solidFill>
                  <a:schemeClr val="bg2">
                    <a:lumMod val="10000"/>
                  </a:schemeClr>
                </a:solidFill>
                <a:effectLst/>
                <a:latin typeface="Söhne"/>
              </a:rPr>
              <a:t>our transport management system project that Project work that has been complete Our team has made significant progress in the development of </a:t>
            </a:r>
            <a:r>
              <a:rPr lang="en-US" b="0" i="0" dirty="0" err="1">
                <a:solidFill>
                  <a:schemeClr val="bg2">
                    <a:lumMod val="10000"/>
                  </a:schemeClr>
                </a:solidFill>
                <a:effectLst/>
                <a:latin typeface="Söhne"/>
              </a:rPr>
              <a:t>Omnicorp's</a:t>
            </a:r>
            <a:r>
              <a:rPr lang="en-US" b="0" i="0" dirty="0">
                <a:solidFill>
                  <a:schemeClr val="bg2">
                    <a:lumMod val="10000"/>
                  </a:schemeClr>
                </a:solidFill>
                <a:effectLst/>
                <a:latin typeface="Söhne"/>
              </a:rPr>
              <a:t> Transportation Management System (TMS) project. The initial planning phase was completed effectively, with team roles set and </a:t>
            </a:r>
            <a:r>
              <a:rPr lang="en-US" b="0" i="0" dirty="0" err="1">
                <a:solidFill>
                  <a:schemeClr val="bg2">
                    <a:lumMod val="10000"/>
                  </a:schemeClr>
                </a:solidFill>
                <a:effectLst/>
                <a:latin typeface="Söhne"/>
              </a:rPr>
              <a:t>Omnicorp's</a:t>
            </a:r>
            <a:r>
              <a:rPr lang="en-US" b="0" i="0" dirty="0">
                <a:solidFill>
                  <a:schemeClr val="bg2">
                    <a:lumMod val="10000"/>
                  </a:schemeClr>
                </a:solidFill>
                <a:effectLst/>
                <a:latin typeface="Söhne"/>
              </a:rPr>
              <a:t> demands thoroughly examined. Our efforts have been focused on developing the system architecture and the WPF user interface, with a focus on ensuring a user-friendly and efficient design. The development phase has begun, with significant advances in various modules such as UI, Communications/Logging, and Data/Logic. In addition, a development environment has been developed, and database connectivity has begun. After successfully overcoming technical and coordination challenges, we performed preliminary testing to ensure proper operation. The continuous strategic planning and integration efforts continue as we move the project ahead toward its upcoming milestones.</a:t>
            </a:r>
            <a:endParaRPr lang="en-IN" dirty="0">
              <a:solidFill>
                <a:schemeClr val="bg2">
                  <a:lumMod val="10000"/>
                </a:schemeClr>
              </a:solidFill>
            </a:endParaRPr>
          </a:p>
        </p:txBody>
      </p:sp>
    </p:spTree>
    <p:extLst>
      <p:ext uri="{BB962C8B-B14F-4D97-AF65-F5344CB8AC3E}">
        <p14:creationId xmlns:p14="http://schemas.microsoft.com/office/powerpoint/2010/main" val="145803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1677-95D2-EB40-EB1A-2F2F3AC677B5}"/>
              </a:ext>
            </a:extLst>
          </p:cNvPr>
          <p:cNvSpPr>
            <a:spLocks noGrp="1"/>
          </p:cNvSpPr>
          <p:nvPr>
            <p:ph type="title"/>
          </p:nvPr>
        </p:nvSpPr>
        <p:spPr/>
        <p:txBody>
          <a:bodyPr>
            <a:normAutofit fontScale="90000"/>
          </a:bodyPr>
          <a:lstStyle/>
          <a:p>
            <a:r>
              <a:rPr lang="en-US" b="0" i="0" dirty="0">
                <a:solidFill>
                  <a:schemeClr val="accent1"/>
                </a:solidFill>
                <a:effectLst/>
                <a:latin typeface="Arial" panose="020B0604020202020204" pitchFamily="34" charset="0"/>
              </a:rPr>
              <a:t>design and implementation decisions that have been made</a:t>
            </a:r>
            <a:endParaRPr lang="en-CA" dirty="0">
              <a:solidFill>
                <a:schemeClr val="accent1"/>
              </a:solidFill>
            </a:endParaRPr>
          </a:p>
        </p:txBody>
      </p:sp>
      <p:sp>
        <p:nvSpPr>
          <p:cNvPr id="3" name="Content Placeholder 2">
            <a:extLst>
              <a:ext uri="{FF2B5EF4-FFF2-40B4-BE49-F238E27FC236}">
                <a16:creationId xmlns:a16="http://schemas.microsoft.com/office/drawing/2014/main" id="{C3796B87-8515-FC7E-3B90-6C0517CB7DC0}"/>
              </a:ext>
            </a:extLst>
          </p:cNvPr>
          <p:cNvSpPr>
            <a:spLocks noGrp="1"/>
          </p:cNvSpPr>
          <p:nvPr>
            <p:ph idx="1"/>
          </p:nvPr>
        </p:nvSpPr>
        <p:spPr/>
        <p:txBody>
          <a:bodyPr>
            <a:normAutofit fontScale="85000" lnSpcReduction="10000"/>
          </a:bodyPr>
          <a:lstStyle/>
          <a:p>
            <a:pPr>
              <a:buSzPct val="114999"/>
            </a:pPr>
            <a:r>
              <a:rPr lang="en-CA" dirty="0">
                <a:ea typeface="+mn-lt"/>
                <a:cs typeface="+mn-lt"/>
              </a:rPr>
              <a:t>A number of major design and implementation options for the TMS (Transportation Management System) prototype have been explored and chosen within our collaborative team. The WPF platform from Microsoft was chosen for the purpose of designing the user interface. This decision was taken to provide a simple and error-free design. Furthermore, the platform enables process improvement by consolidating critical operations into a single screen. In the backend, we chose a MySQL database to replace </a:t>
            </a:r>
            <a:r>
              <a:rPr lang="en-CA" dirty="0" err="1">
                <a:ea typeface="+mn-lt"/>
                <a:cs typeface="+mn-lt"/>
              </a:rPr>
              <a:t>Omnicorp's</a:t>
            </a:r>
            <a:r>
              <a:rPr lang="en-CA" dirty="0">
                <a:ea typeface="+mn-lt"/>
                <a:cs typeface="+mn-lt"/>
              </a:rPr>
              <a:t> old flat-file system. Members of the team have been assigned development tasks, with a focus on User Interface, Communications/Logging, and Data/Logic relevant to Contact Management, Billing, Order, Carrier, and Trip management. Furthermore, we are planning to assure the application's resistance to future modifications, allowing for smooth updates and adjustments with no effort.</a:t>
            </a:r>
          </a:p>
        </p:txBody>
      </p:sp>
    </p:spTree>
    <p:extLst>
      <p:ext uri="{BB962C8B-B14F-4D97-AF65-F5344CB8AC3E}">
        <p14:creationId xmlns:p14="http://schemas.microsoft.com/office/powerpoint/2010/main" val="271937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75A1-C9EF-005C-5684-B9BC0C3BA30C}"/>
              </a:ext>
            </a:extLst>
          </p:cNvPr>
          <p:cNvSpPr>
            <a:spLocks noGrp="1"/>
          </p:cNvSpPr>
          <p:nvPr>
            <p:ph type="title"/>
          </p:nvPr>
        </p:nvSpPr>
        <p:spPr/>
        <p:txBody>
          <a:bodyPr/>
          <a:lstStyle/>
          <a:p>
            <a:r>
              <a:rPr lang="en-US" dirty="0"/>
              <a:t>Design of the login page</a:t>
            </a:r>
            <a:endParaRPr lang="en-IN" dirty="0"/>
          </a:p>
        </p:txBody>
      </p:sp>
      <p:pic>
        <p:nvPicPr>
          <p:cNvPr id="5" name="Content Placeholder 4">
            <a:extLst>
              <a:ext uri="{FF2B5EF4-FFF2-40B4-BE49-F238E27FC236}">
                <a16:creationId xmlns:a16="http://schemas.microsoft.com/office/drawing/2014/main" id="{924D16E9-7860-572A-0856-972AC775D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0525" y="2563813"/>
            <a:ext cx="3790950" cy="3305175"/>
          </a:xfrm>
        </p:spPr>
      </p:pic>
    </p:spTree>
    <p:extLst>
      <p:ext uri="{BB962C8B-B14F-4D97-AF65-F5344CB8AC3E}">
        <p14:creationId xmlns:p14="http://schemas.microsoft.com/office/powerpoint/2010/main" val="363239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E2FE-F8C8-D7F8-3075-CA564911BC53}"/>
              </a:ext>
            </a:extLst>
          </p:cNvPr>
          <p:cNvSpPr>
            <a:spLocks noGrp="1"/>
          </p:cNvSpPr>
          <p:nvPr>
            <p:ph type="title"/>
          </p:nvPr>
        </p:nvSpPr>
        <p:spPr/>
        <p:txBody>
          <a:bodyPr/>
          <a:lstStyle/>
          <a:p>
            <a:r>
              <a:rPr lang="en-US" dirty="0"/>
              <a:t>Application Progress </a:t>
            </a:r>
            <a:endParaRPr lang="en-IN" dirty="0"/>
          </a:p>
        </p:txBody>
      </p:sp>
      <p:sp>
        <p:nvSpPr>
          <p:cNvPr id="3" name="Content Placeholder 2">
            <a:extLst>
              <a:ext uri="{FF2B5EF4-FFF2-40B4-BE49-F238E27FC236}">
                <a16:creationId xmlns:a16="http://schemas.microsoft.com/office/drawing/2014/main" id="{A5280D56-8092-B3FD-AE3D-0257B6041A58}"/>
              </a:ext>
            </a:extLst>
          </p:cNvPr>
          <p:cNvSpPr>
            <a:spLocks noGrp="1"/>
          </p:cNvSpPr>
          <p:nvPr>
            <p:ph idx="1"/>
          </p:nvPr>
        </p:nvSpPr>
        <p:spPr/>
        <p:txBody>
          <a:bodyPr>
            <a:normAutofit fontScale="62500" lnSpcReduction="20000"/>
          </a:bodyPr>
          <a:lstStyle/>
          <a:p>
            <a:pPr algn="l"/>
            <a:r>
              <a:rPr lang="en-US" b="1" i="0" dirty="0">
                <a:solidFill>
                  <a:schemeClr val="bg2">
                    <a:lumMod val="10000"/>
                  </a:schemeClr>
                </a:solidFill>
                <a:effectLst/>
                <a:latin typeface="Söhne"/>
              </a:rPr>
              <a:t>Design and Implementation Decisions for TMS Prototype</a:t>
            </a:r>
            <a:endParaRPr lang="en-US" b="0" i="0" dirty="0">
              <a:solidFill>
                <a:schemeClr val="bg2">
                  <a:lumMod val="10000"/>
                </a:schemeClr>
              </a:solidFill>
              <a:effectLst/>
              <a:latin typeface="Söhne"/>
            </a:endParaRPr>
          </a:p>
          <a:p>
            <a:pPr algn="l">
              <a:buFont typeface="+mj-lt"/>
              <a:buAutoNum type="arabicPeriod"/>
            </a:pPr>
            <a:r>
              <a:rPr lang="en-US" b="1" i="0" dirty="0">
                <a:solidFill>
                  <a:schemeClr val="bg2">
                    <a:lumMod val="10000"/>
                  </a:schemeClr>
                </a:solidFill>
                <a:effectLst/>
                <a:latin typeface="Söhne"/>
              </a:rPr>
              <a:t>User Interface Platform:</a:t>
            </a:r>
            <a:endParaRPr lang="en-US" b="0" i="0" dirty="0">
              <a:solidFill>
                <a:schemeClr val="bg2">
                  <a:lumMod val="10000"/>
                </a:schemeClr>
              </a:solidFill>
              <a:effectLst/>
              <a:latin typeface="Söhne"/>
            </a:endParaRPr>
          </a:p>
          <a:p>
            <a:pPr marL="742950" lvl="1" indent="-285750" algn="l">
              <a:buFont typeface="+mj-lt"/>
              <a:buAutoNum type="arabicPeriod"/>
            </a:pPr>
            <a:r>
              <a:rPr lang="en-US" b="1" i="0" dirty="0">
                <a:solidFill>
                  <a:schemeClr val="bg2">
                    <a:lumMod val="10000"/>
                  </a:schemeClr>
                </a:solidFill>
                <a:effectLst/>
                <a:latin typeface="Söhne"/>
              </a:rPr>
              <a:t>Selected Technology:</a:t>
            </a:r>
            <a:r>
              <a:rPr lang="en-US" b="0" i="0" dirty="0">
                <a:solidFill>
                  <a:schemeClr val="bg2">
                    <a:lumMod val="10000"/>
                  </a:schemeClr>
                </a:solidFill>
                <a:effectLst/>
                <a:latin typeface="Söhne"/>
              </a:rPr>
              <a:t> Windows Presentation Foundation (WPF) from Microsoft.</a:t>
            </a:r>
          </a:p>
          <a:p>
            <a:pPr marL="742950" lvl="1" indent="-285750" algn="l">
              <a:buFont typeface="+mj-lt"/>
              <a:buAutoNum type="arabicPeriod"/>
            </a:pPr>
            <a:r>
              <a:rPr lang="en-US" b="1" i="0" dirty="0">
                <a:solidFill>
                  <a:schemeClr val="bg2">
                    <a:lumMod val="10000"/>
                  </a:schemeClr>
                </a:solidFill>
                <a:effectLst/>
                <a:latin typeface="Söhne"/>
              </a:rPr>
              <a:t>Reason for Choice:</a:t>
            </a:r>
            <a:r>
              <a:rPr lang="en-US" b="0" i="0" dirty="0">
                <a:solidFill>
                  <a:schemeClr val="bg2">
                    <a:lumMod val="10000"/>
                  </a:schemeClr>
                </a:solidFill>
                <a:effectLst/>
                <a:latin typeface="Söhne"/>
              </a:rPr>
              <a:t> To ensure an intuitive and error-minimized user experience.</a:t>
            </a:r>
          </a:p>
          <a:p>
            <a:pPr marL="742950" lvl="1" indent="-285750" algn="l">
              <a:buFont typeface="+mj-lt"/>
              <a:buAutoNum type="arabicPeriod"/>
            </a:pPr>
            <a:r>
              <a:rPr lang="en-US" b="1" i="0" dirty="0">
                <a:solidFill>
                  <a:schemeClr val="bg2">
                    <a:lumMod val="10000"/>
                  </a:schemeClr>
                </a:solidFill>
                <a:effectLst/>
                <a:latin typeface="Söhne"/>
              </a:rPr>
              <a:t>Advantages:</a:t>
            </a:r>
            <a:endParaRPr lang="en-US" b="0" i="0" dirty="0">
              <a:solidFill>
                <a:schemeClr val="bg2">
                  <a:lumMod val="10000"/>
                </a:schemeClr>
              </a:solidFill>
              <a:effectLst/>
              <a:latin typeface="Söhne"/>
            </a:endParaRPr>
          </a:p>
          <a:p>
            <a:pPr marL="1143000" lvl="2" indent="-228600" algn="l">
              <a:buFont typeface="+mj-lt"/>
              <a:buAutoNum type="arabicPeriod"/>
            </a:pPr>
            <a:r>
              <a:rPr lang="en-US" b="0" i="0" dirty="0">
                <a:solidFill>
                  <a:schemeClr val="bg2">
                    <a:lumMod val="10000"/>
                  </a:schemeClr>
                </a:solidFill>
                <a:effectLst/>
                <a:latin typeface="Söhne"/>
              </a:rPr>
              <a:t>Simplifies the design process.</a:t>
            </a:r>
          </a:p>
          <a:p>
            <a:pPr marL="1143000" lvl="2" indent="-228600" algn="l">
              <a:buFont typeface="+mj-lt"/>
              <a:buAutoNum type="arabicPeriod"/>
            </a:pPr>
            <a:r>
              <a:rPr lang="en-US" b="0" i="0" dirty="0">
                <a:solidFill>
                  <a:schemeClr val="bg2">
                    <a:lumMod val="10000"/>
                  </a:schemeClr>
                </a:solidFill>
                <a:effectLst/>
                <a:latin typeface="Söhne"/>
              </a:rPr>
              <a:t>Consolidates critical operations into a single screen for process efficiency.</a:t>
            </a:r>
          </a:p>
          <a:p>
            <a:pPr algn="l">
              <a:buFont typeface="+mj-lt"/>
              <a:buAutoNum type="arabicPeriod"/>
            </a:pPr>
            <a:r>
              <a:rPr lang="en-US" b="1" i="0" dirty="0">
                <a:solidFill>
                  <a:schemeClr val="bg2">
                    <a:lumMod val="10000"/>
                  </a:schemeClr>
                </a:solidFill>
                <a:effectLst/>
                <a:latin typeface="Söhne"/>
              </a:rPr>
              <a:t>Backend Database:</a:t>
            </a:r>
            <a:endParaRPr lang="en-US" b="0" i="0" dirty="0">
              <a:solidFill>
                <a:schemeClr val="bg2">
                  <a:lumMod val="10000"/>
                </a:schemeClr>
              </a:solidFill>
              <a:effectLst/>
              <a:latin typeface="Söhne"/>
            </a:endParaRPr>
          </a:p>
          <a:p>
            <a:pPr marL="742950" lvl="1" indent="-285750" algn="l">
              <a:buFont typeface="+mj-lt"/>
              <a:buAutoNum type="arabicPeriod"/>
            </a:pPr>
            <a:r>
              <a:rPr lang="en-US" b="1" i="0" dirty="0">
                <a:solidFill>
                  <a:schemeClr val="bg2">
                    <a:lumMod val="10000"/>
                  </a:schemeClr>
                </a:solidFill>
                <a:effectLst/>
                <a:latin typeface="Söhne"/>
              </a:rPr>
              <a:t>Selected Technology:</a:t>
            </a:r>
            <a:r>
              <a:rPr lang="en-US" b="0" i="0" dirty="0">
                <a:solidFill>
                  <a:schemeClr val="bg2">
                    <a:lumMod val="10000"/>
                  </a:schemeClr>
                </a:solidFill>
                <a:effectLst/>
                <a:latin typeface="Söhne"/>
              </a:rPr>
              <a:t> MySQL Database.</a:t>
            </a:r>
          </a:p>
          <a:p>
            <a:pPr marL="742950" lvl="1" indent="-285750" algn="l">
              <a:buFont typeface="+mj-lt"/>
              <a:buAutoNum type="arabicPeriod"/>
            </a:pPr>
            <a:r>
              <a:rPr lang="en-US" b="1" i="0" dirty="0">
                <a:solidFill>
                  <a:schemeClr val="bg2">
                    <a:lumMod val="10000"/>
                  </a:schemeClr>
                </a:solidFill>
                <a:effectLst/>
                <a:latin typeface="Söhne"/>
              </a:rPr>
              <a:t>Reason for Choice:</a:t>
            </a:r>
            <a:r>
              <a:rPr lang="en-US" b="0" i="0" dirty="0">
                <a:solidFill>
                  <a:schemeClr val="bg2">
                    <a:lumMod val="10000"/>
                  </a:schemeClr>
                </a:solidFill>
                <a:effectLst/>
                <a:latin typeface="Söhne"/>
              </a:rPr>
              <a:t> To upgrade from </a:t>
            </a:r>
            <a:r>
              <a:rPr lang="en-US" b="0" i="0" dirty="0" err="1">
                <a:solidFill>
                  <a:schemeClr val="bg2">
                    <a:lumMod val="10000"/>
                  </a:schemeClr>
                </a:solidFill>
                <a:effectLst/>
                <a:latin typeface="Söhne"/>
              </a:rPr>
              <a:t>Omnicorp's</a:t>
            </a:r>
            <a:r>
              <a:rPr lang="en-US" b="0" i="0" dirty="0">
                <a:solidFill>
                  <a:schemeClr val="bg2">
                    <a:lumMod val="10000"/>
                  </a:schemeClr>
                </a:solidFill>
                <a:effectLst/>
                <a:latin typeface="Söhne"/>
              </a:rPr>
              <a:t> outdated flat-file system.</a:t>
            </a:r>
          </a:p>
          <a:p>
            <a:pPr marL="742950" lvl="1" indent="-285750" algn="l">
              <a:buFont typeface="+mj-lt"/>
              <a:buAutoNum type="arabicPeriod"/>
            </a:pPr>
            <a:r>
              <a:rPr lang="en-US" b="1" i="0" dirty="0">
                <a:solidFill>
                  <a:schemeClr val="bg2">
                    <a:lumMod val="10000"/>
                  </a:schemeClr>
                </a:solidFill>
                <a:effectLst/>
                <a:latin typeface="Söhne"/>
              </a:rPr>
              <a:t>Expected Outcome:</a:t>
            </a:r>
            <a:r>
              <a:rPr lang="en-US" b="0" i="0" dirty="0">
                <a:solidFill>
                  <a:schemeClr val="bg2">
                    <a:lumMod val="10000"/>
                  </a:schemeClr>
                </a:solidFill>
                <a:effectLst/>
                <a:latin typeface="Söhne"/>
              </a:rPr>
              <a:t> Enhanced data management and retrieval capabilities.</a:t>
            </a:r>
          </a:p>
          <a:p>
            <a:pPr marL="0" indent="0" algn="l">
              <a:buNone/>
            </a:pPr>
            <a:endParaRPr lang="en-US" b="0" i="0" dirty="0">
              <a:solidFill>
                <a:schemeClr val="bg2">
                  <a:lumMod val="10000"/>
                </a:schemeClr>
              </a:solidFill>
              <a:effectLst/>
              <a:latin typeface="Söhne"/>
            </a:endParaRPr>
          </a:p>
          <a:p>
            <a:endParaRPr lang="en-IN" dirty="0">
              <a:solidFill>
                <a:schemeClr val="bg2">
                  <a:lumMod val="10000"/>
                </a:schemeClr>
              </a:solidFill>
            </a:endParaRPr>
          </a:p>
        </p:txBody>
      </p:sp>
    </p:spTree>
    <p:extLst>
      <p:ext uri="{BB962C8B-B14F-4D97-AF65-F5344CB8AC3E}">
        <p14:creationId xmlns:p14="http://schemas.microsoft.com/office/powerpoint/2010/main" val="25077202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264</TotalTime>
  <Words>1312</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Garamond</vt:lpstr>
      <vt:lpstr>Söhne</vt:lpstr>
      <vt:lpstr>Organic</vt:lpstr>
      <vt:lpstr>               Software Quality PR Check #2</vt:lpstr>
      <vt:lpstr>Project team description</vt:lpstr>
      <vt:lpstr>Project description</vt:lpstr>
      <vt:lpstr>Project work that has been complete </vt:lpstr>
      <vt:lpstr>  Project work that has been complete </vt:lpstr>
      <vt:lpstr>Project work that has been complete</vt:lpstr>
      <vt:lpstr>design and implementation decisions that have been made</vt:lpstr>
      <vt:lpstr>Design of the login page</vt:lpstr>
      <vt:lpstr>Application Progress </vt:lpstr>
      <vt:lpstr>Application Progress </vt:lpstr>
      <vt:lpstr>Application Progress </vt:lpstr>
      <vt:lpstr>Next steps needs to take toward project completion</vt:lpstr>
      <vt:lpstr>Any potential challenges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Margi Patel</dc:creator>
  <cp:lastModifiedBy>Rudrakumar Dineshkumar Patel</cp:lastModifiedBy>
  <cp:revision>6</cp:revision>
  <dcterms:created xsi:type="dcterms:W3CDTF">2023-11-13T04:07:02Z</dcterms:created>
  <dcterms:modified xsi:type="dcterms:W3CDTF">2023-11-30T21:32:52Z</dcterms:modified>
</cp:coreProperties>
</file>