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EFFBF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DFE3E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EFFBF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DFE3E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5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39192" y="7749538"/>
            <a:ext cx="1722627" cy="41147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71B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-1"/>
            <a:ext cx="5486400" cy="8229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EFFBF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EFFBF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4630400" cy="82295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39192" y="7749538"/>
            <a:ext cx="1722627" cy="41147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71B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6978" y="576783"/>
            <a:ext cx="12158192" cy="999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EFFBF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38442" y="3977156"/>
            <a:ext cx="7044055" cy="1923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DFE3E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hyperlink" Target="https://example.com/quiz" TargetMode="External"/><Relationship Id="rId4" Type="http://schemas.openxmlformats.org/officeDocument/2006/relationships/image" Target="../media/image1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38442" y="2253742"/>
            <a:ext cx="6776084" cy="13665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400"/>
              </a:lnSpc>
            </a:pPr>
            <a:r>
              <a:rPr dirty="0"/>
              <a:t>Phishing</a:t>
            </a:r>
            <a:r>
              <a:rPr dirty="0" spc="-425"/>
              <a:t> </a:t>
            </a:r>
            <a:r>
              <a:rPr dirty="0" spc="-25"/>
              <a:t>Attacks:</a:t>
            </a:r>
            <a:r>
              <a:rPr dirty="0" spc="-409"/>
              <a:t> </a:t>
            </a:r>
            <a:r>
              <a:rPr dirty="0"/>
              <a:t>Stay</a:t>
            </a:r>
            <a:r>
              <a:rPr dirty="0" spc="-405"/>
              <a:t> </a:t>
            </a:r>
            <a:r>
              <a:rPr dirty="0" spc="30"/>
              <a:t>Safe </a:t>
            </a:r>
            <a:r>
              <a:rPr dirty="0" spc="-10"/>
              <a:t>Online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6571" y="5515864"/>
            <a:ext cx="402589" cy="402463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0"/>
              </a:spcBef>
            </a:pPr>
            <a:r>
              <a:rPr dirty="0" spc="-20"/>
              <a:t>Understanding</a:t>
            </a:r>
            <a:r>
              <a:rPr dirty="0" spc="-130"/>
              <a:t> </a:t>
            </a:r>
            <a:r>
              <a:rPr dirty="0" spc="-40"/>
              <a:t>and</a:t>
            </a:r>
            <a:r>
              <a:rPr dirty="0" spc="-155"/>
              <a:t> </a:t>
            </a:r>
            <a:r>
              <a:rPr dirty="0" spc="-10"/>
              <a:t>preventing</a:t>
            </a:r>
            <a:r>
              <a:rPr dirty="0" spc="-145"/>
              <a:t> </a:t>
            </a:r>
            <a:r>
              <a:rPr dirty="0" spc="-10"/>
              <a:t>phishing</a:t>
            </a:r>
            <a:r>
              <a:rPr dirty="0" spc="-114"/>
              <a:t> </a:t>
            </a:r>
            <a:r>
              <a:rPr dirty="0"/>
              <a:t>attacks</a:t>
            </a:r>
            <a:r>
              <a:rPr dirty="0" spc="-165"/>
              <a:t> </a:t>
            </a:r>
            <a:r>
              <a:rPr dirty="0" spc="50"/>
              <a:t>is</a:t>
            </a:r>
            <a:r>
              <a:rPr dirty="0" spc="-170"/>
              <a:t> </a:t>
            </a:r>
            <a:r>
              <a:rPr dirty="0"/>
              <a:t>crucial</a:t>
            </a:r>
            <a:r>
              <a:rPr dirty="0" spc="-165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10"/>
              <a:t>today's </a:t>
            </a:r>
            <a:r>
              <a:rPr dirty="0"/>
              <a:t>digital</a:t>
            </a:r>
            <a:r>
              <a:rPr dirty="0" spc="-195"/>
              <a:t> </a:t>
            </a:r>
            <a:r>
              <a:rPr dirty="0" spc="-30"/>
              <a:t>world.</a:t>
            </a:r>
            <a:r>
              <a:rPr dirty="0" spc="-180"/>
              <a:t> </a:t>
            </a:r>
            <a:r>
              <a:rPr dirty="0"/>
              <a:t>This</a:t>
            </a:r>
            <a:r>
              <a:rPr dirty="0" spc="-195"/>
              <a:t> </a:t>
            </a:r>
            <a:r>
              <a:rPr dirty="0"/>
              <a:t>presentation</a:t>
            </a:r>
            <a:r>
              <a:rPr dirty="0" spc="-204"/>
              <a:t> </a:t>
            </a:r>
            <a:r>
              <a:rPr dirty="0" spc="-10"/>
              <a:t>will</a:t>
            </a:r>
            <a:r>
              <a:rPr dirty="0" spc="-185"/>
              <a:t> </a:t>
            </a:r>
            <a:r>
              <a:rPr dirty="0"/>
              <a:t>equip</a:t>
            </a:r>
            <a:r>
              <a:rPr dirty="0" spc="-190"/>
              <a:t> </a:t>
            </a:r>
            <a:r>
              <a:rPr dirty="0" spc="-60"/>
              <a:t>you</a:t>
            </a:r>
            <a:r>
              <a:rPr dirty="0" spc="-195"/>
              <a:t> </a:t>
            </a:r>
            <a:r>
              <a:rPr dirty="0"/>
              <a:t>with</a:t>
            </a:r>
            <a:r>
              <a:rPr dirty="0" spc="-195"/>
              <a:t> </a:t>
            </a:r>
            <a:r>
              <a:rPr dirty="0"/>
              <a:t>the</a:t>
            </a:r>
            <a:r>
              <a:rPr dirty="0" spc="-195"/>
              <a:t> </a:t>
            </a:r>
            <a:r>
              <a:rPr dirty="0" spc="-25"/>
              <a:t>knowledge</a:t>
            </a:r>
            <a:r>
              <a:rPr dirty="0" spc="-160"/>
              <a:t> </a:t>
            </a:r>
            <a:r>
              <a:rPr dirty="0" spc="-25"/>
              <a:t>to </a:t>
            </a:r>
            <a:r>
              <a:rPr dirty="0"/>
              <a:t>recognize</a:t>
            </a:r>
            <a:r>
              <a:rPr dirty="0" spc="-125"/>
              <a:t> </a:t>
            </a:r>
            <a:r>
              <a:rPr dirty="0"/>
              <a:t>threats</a:t>
            </a:r>
            <a:r>
              <a:rPr dirty="0" spc="-135"/>
              <a:t> </a:t>
            </a:r>
            <a:r>
              <a:rPr dirty="0" spc="-40"/>
              <a:t>and</a:t>
            </a:r>
            <a:r>
              <a:rPr dirty="0" spc="-135"/>
              <a:t> </a:t>
            </a:r>
            <a:r>
              <a:rPr dirty="0"/>
              <a:t>protect</a:t>
            </a:r>
            <a:r>
              <a:rPr dirty="0" spc="-125"/>
              <a:t> </a:t>
            </a:r>
            <a:r>
              <a:rPr dirty="0" spc="-10"/>
              <a:t>yourself.</a:t>
            </a:r>
          </a:p>
          <a:p>
            <a:pPr>
              <a:lnSpc>
                <a:spcPct val="100000"/>
              </a:lnSpc>
              <a:spcBef>
                <a:spcPts val="480"/>
              </a:spcBef>
            </a:pPr>
          </a:p>
          <a:p>
            <a:pPr marL="530860">
              <a:lnSpc>
                <a:spcPct val="100000"/>
              </a:lnSpc>
            </a:pPr>
            <a:r>
              <a:rPr dirty="0" sz="2400" spc="-254" b="1">
                <a:latin typeface="Tahoma"/>
                <a:cs typeface="Tahoma"/>
              </a:rPr>
              <a:t>by</a:t>
            </a:r>
            <a:r>
              <a:rPr dirty="0" sz="2400" spc="-229" b="1">
                <a:latin typeface="Tahoma"/>
                <a:cs typeface="Tahoma"/>
              </a:rPr>
              <a:t> </a:t>
            </a:r>
            <a:r>
              <a:rPr dirty="0" sz="2400" spc="-245" b="1">
                <a:latin typeface="Tahoma"/>
                <a:cs typeface="Tahoma"/>
              </a:rPr>
              <a:t>Rohitkumar</a:t>
            </a:r>
            <a:r>
              <a:rPr dirty="0" sz="2400" spc="-215" b="1">
                <a:latin typeface="Tahoma"/>
                <a:cs typeface="Tahoma"/>
              </a:rPr>
              <a:t> </a:t>
            </a:r>
            <a:r>
              <a:rPr dirty="0" sz="2400" spc="-95" b="1">
                <a:latin typeface="Tahoma"/>
                <a:cs typeface="Tahoma"/>
              </a:rPr>
              <a:t>Dhapade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-1"/>
            <a:ext cx="54864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4225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95"/>
              </a:spcBef>
            </a:pPr>
            <a:r>
              <a:rPr dirty="0" sz="3950" spc="-10"/>
              <a:t>Recognizing</a:t>
            </a:r>
            <a:r>
              <a:rPr dirty="0" sz="3950" spc="-385"/>
              <a:t> </a:t>
            </a:r>
            <a:r>
              <a:rPr dirty="0" sz="3950"/>
              <a:t>Phishing</a:t>
            </a:r>
            <a:r>
              <a:rPr dirty="0" sz="3950" spc="-375"/>
              <a:t> </a:t>
            </a:r>
            <a:r>
              <a:rPr dirty="0" sz="3950" spc="-10"/>
              <a:t>Emails</a:t>
            </a:r>
            <a:endParaRPr sz="3950"/>
          </a:p>
        </p:txBody>
      </p:sp>
      <p:grpSp>
        <p:nvGrpSpPr>
          <p:cNvPr id="4" name="object 4" descr=""/>
          <p:cNvGrpSpPr/>
          <p:nvPr/>
        </p:nvGrpSpPr>
        <p:grpSpPr>
          <a:xfrm>
            <a:off x="782116" y="1944116"/>
            <a:ext cx="533400" cy="533400"/>
            <a:chOff x="782116" y="1944116"/>
            <a:chExt cx="533400" cy="533400"/>
          </a:xfrm>
        </p:grpSpPr>
        <p:sp>
          <p:nvSpPr>
            <p:cNvPr id="5" name="object 5" descr=""/>
            <p:cNvSpPr/>
            <p:nvPr/>
          </p:nvSpPr>
          <p:spPr>
            <a:xfrm>
              <a:off x="793546" y="195554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255041" y="0"/>
                  </a:moveTo>
                  <a:lnTo>
                    <a:pt x="209197" y="4108"/>
                  </a:lnTo>
                  <a:lnTo>
                    <a:pt x="166049" y="15954"/>
                  </a:lnTo>
                  <a:lnTo>
                    <a:pt x="126317" y="34816"/>
                  </a:lnTo>
                  <a:lnTo>
                    <a:pt x="90721" y="59976"/>
                  </a:lnTo>
                  <a:lnTo>
                    <a:pt x="59982" y="90711"/>
                  </a:lnTo>
                  <a:lnTo>
                    <a:pt x="34820" y="126303"/>
                  </a:lnTo>
                  <a:lnTo>
                    <a:pt x="15956" y="166032"/>
                  </a:lnTo>
                  <a:lnTo>
                    <a:pt x="4109" y="209176"/>
                  </a:lnTo>
                  <a:lnTo>
                    <a:pt x="0" y="255015"/>
                  </a:lnTo>
                  <a:lnTo>
                    <a:pt x="4109" y="300855"/>
                  </a:lnTo>
                  <a:lnTo>
                    <a:pt x="15956" y="343999"/>
                  </a:lnTo>
                  <a:lnTo>
                    <a:pt x="34820" y="383728"/>
                  </a:lnTo>
                  <a:lnTo>
                    <a:pt x="59982" y="419320"/>
                  </a:lnTo>
                  <a:lnTo>
                    <a:pt x="90721" y="450055"/>
                  </a:lnTo>
                  <a:lnTo>
                    <a:pt x="126317" y="475215"/>
                  </a:lnTo>
                  <a:lnTo>
                    <a:pt x="166049" y="494077"/>
                  </a:lnTo>
                  <a:lnTo>
                    <a:pt x="209197" y="505923"/>
                  </a:lnTo>
                  <a:lnTo>
                    <a:pt x="255041" y="510031"/>
                  </a:lnTo>
                  <a:lnTo>
                    <a:pt x="300882" y="505923"/>
                  </a:lnTo>
                  <a:lnTo>
                    <a:pt x="344031" y="494077"/>
                  </a:lnTo>
                  <a:lnTo>
                    <a:pt x="383766" y="475215"/>
                  </a:lnTo>
                  <a:lnTo>
                    <a:pt x="419366" y="450055"/>
                  </a:lnTo>
                  <a:lnTo>
                    <a:pt x="450110" y="419320"/>
                  </a:lnTo>
                  <a:lnTo>
                    <a:pt x="475278" y="383728"/>
                  </a:lnTo>
                  <a:lnTo>
                    <a:pt x="494147" y="343999"/>
                  </a:lnTo>
                  <a:lnTo>
                    <a:pt x="505997" y="300855"/>
                  </a:lnTo>
                  <a:lnTo>
                    <a:pt x="510108" y="255015"/>
                  </a:lnTo>
                  <a:lnTo>
                    <a:pt x="505997" y="209176"/>
                  </a:lnTo>
                  <a:lnTo>
                    <a:pt x="494147" y="166032"/>
                  </a:lnTo>
                  <a:lnTo>
                    <a:pt x="475278" y="126303"/>
                  </a:lnTo>
                  <a:lnTo>
                    <a:pt x="450110" y="90711"/>
                  </a:lnTo>
                  <a:lnTo>
                    <a:pt x="419366" y="59976"/>
                  </a:lnTo>
                  <a:lnTo>
                    <a:pt x="383766" y="34816"/>
                  </a:lnTo>
                  <a:lnTo>
                    <a:pt x="344031" y="15954"/>
                  </a:lnTo>
                  <a:lnTo>
                    <a:pt x="300882" y="4108"/>
                  </a:lnTo>
                  <a:lnTo>
                    <a:pt x="255041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3546" y="195554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255015"/>
                  </a:moveTo>
                  <a:lnTo>
                    <a:pt x="4109" y="209176"/>
                  </a:lnTo>
                  <a:lnTo>
                    <a:pt x="15956" y="166032"/>
                  </a:lnTo>
                  <a:lnTo>
                    <a:pt x="34820" y="126303"/>
                  </a:lnTo>
                  <a:lnTo>
                    <a:pt x="59982" y="90711"/>
                  </a:lnTo>
                  <a:lnTo>
                    <a:pt x="90721" y="59976"/>
                  </a:lnTo>
                  <a:lnTo>
                    <a:pt x="126317" y="34816"/>
                  </a:lnTo>
                  <a:lnTo>
                    <a:pt x="166049" y="15954"/>
                  </a:lnTo>
                  <a:lnTo>
                    <a:pt x="209197" y="4108"/>
                  </a:lnTo>
                  <a:lnTo>
                    <a:pt x="255041" y="0"/>
                  </a:lnTo>
                  <a:lnTo>
                    <a:pt x="300882" y="4108"/>
                  </a:lnTo>
                  <a:lnTo>
                    <a:pt x="344031" y="15954"/>
                  </a:lnTo>
                  <a:lnTo>
                    <a:pt x="383766" y="34816"/>
                  </a:lnTo>
                  <a:lnTo>
                    <a:pt x="419366" y="59976"/>
                  </a:lnTo>
                  <a:lnTo>
                    <a:pt x="450110" y="90711"/>
                  </a:lnTo>
                  <a:lnTo>
                    <a:pt x="475278" y="126303"/>
                  </a:lnTo>
                  <a:lnTo>
                    <a:pt x="494147" y="166032"/>
                  </a:lnTo>
                  <a:lnTo>
                    <a:pt x="505997" y="209176"/>
                  </a:lnTo>
                  <a:lnTo>
                    <a:pt x="510108" y="255015"/>
                  </a:lnTo>
                  <a:lnTo>
                    <a:pt x="505997" y="300855"/>
                  </a:lnTo>
                  <a:lnTo>
                    <a:pt x="494147" y="343999"/>
                  </a:lnTo>
                  <a:lnTo>
                    <a:pt x="475278" y="383728"/>
                  </a:lnTo>
                  <a:lnTo>
                    <a:pt x="450110" y="419320"/>
                  </a:lnTo>
                  <a:lnTo>
                    <a:pt x="419366" y="450055"/>
                  </a:lnTo>
                  <a:lnTo>
                    <a:pt x="383766" y="475215"/>
                  </a:lnTo>
                  <a:lnTo>
                    <a:pt x="344031" y="494077"/>
                  </a:lnTo>
                  <a:lnTo>
                    <a:pt x="300882" y="505923"/>
                  </a:lnTo>
                  <a:lnTo>
                    <a:pt x="255041" y="510031"/>
                  </a:lnTo>
                  <a:lnTo>
                    <a:pt x="209197" y="505923"/>
                  </a:lnTo>
                  <a:lnTo>
                    <a:pt x="166049" y="494077"/>
                  </a:lnTo>
                  <a:lnTo>
                    <a:pt x="126317" y="475215"/>
                  </a:lnTo>
                  <a:lnTo>
                    <a:pt x="90721" y="450055"/>
                  </a:lnTo>
                  <a:lnTo>
                    <a:pt x="59982" y="419320"/>
                  </a:lnTo>
                  <a:lnTo>
                    <a:pt x="34820" y="383728"/>
                  </a:lnTo>
                  <a:lnTo>
                    <a:pt x="15956" y="343999"/>
                  </a:lnTo>
                  <a:lnTo>
                    <a:pt x="4109" y="300855"/>
                  </a:lnTo>
                  <a:lnTo>
                    <a:pt x="0" y="255015"/>
                  </a:lnTo>
                  <a:close/>
                </a:path>
              </a:pathLst>
            </a:custGeom>
            <a:ln w="22860">
              <a:solidFill>
                <a:srgbClr val="15FF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782116" y="3288919"/>
            <a:ext cx="533400" cy="533400"/>
            <a:chOff x="782116" y="3288919"/>
            <a:chExt cx="533400" cy="533400"/>
          </a:xfrm>
        </p:grpSpPr>
        <p:sp>
          <p:nvSpPr>
            <p:cNvPr id="8" name="object 8" descr=""/>
            <p:cNvSpPr/>
            <p:nvPr/>
          </p:nvSpPr>
          <p:spPr>
            <a:xfrm>
              <a:off x="793546" y="3300349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255041" y="0"/>
                  </a:moveTo>
                  <a:lnTo>
                    <a:pt x="209197" y="4108"/>
                  </a:lnTo>
                  <a:lnTo>
                    <a:pt x="166049" y="15954"/>
                  </a:lnTo>
                  <a:lnTo>
                    <a:pt x="126317" y="34816"/>
                  </a:lnTo>
                  <a:lnTo>
                    <a:pt x="90721" y="59976"/>
                  </a:lnTo>
                  <a:lnTo>
                    <a:pt x="59982" y="90711"/>
                  </a:lnTo>
                  <a:lnTo>
                    <a:pt x="34820" y="126303"/>
                  </a:lnTo>
                  <a:lnTo>
                    <a:pt x="15956" y="166032"/>
                  </a:lnTo>
                  <a:lnTo>
                    <a:pt x="4109" y="209176"/>
                  </a:lnTo>
                  <a:lnTo>
                    <a:pt x="0" y="255015"/>
                  </a:lnTo>
                  <a:lnTo>
                    <a:pt x="4109" y="300855"/>
                  </a:lnTo>
                  <a:lnTo>
                    <a:pt x="15956" y="343999"/>
                  </a:lnTo>
                  <a:lnTo>
                    <a:pt x="34820" y="383728"/>
                  </a:lnTo>
                  <a:lnTo>
                    <a:pt x="59982" y="419320"/>
                  </a:lnTo>
                  <a:lnTo>
                    <a:pt x="90721" y="450055"/>
                  </a:lnTo>
                  <a:lnTo>
                    <a:pt x="126317" y="475215"/>
                  </a:lnTo>
                  <a:lnTo>
                    <a:pt x="166049" y="494077"/>
                  </a:lnTo>
                  <a:lnTo>
                    <a:pt x="209197" y="505923"/>
                  </a:lnTo>
                  <a:lnTo>
                    <a:pt x="255041" y="510031"/>
                  </a:lnTo>
                  <a:lnTo>
                    <a:pt x="300882" y="505923"/>
                  </a:lnTo>
                  <a:lnTo>
                    <a:pt x="344031" y="494077"/>
                  </a:lnTo>
                  <a:lnTo>
                    <a:pt x="383766" y="475215"/>
                  </a:lnTo>
                  <a:lnTo>
                    <a:pt x="419366" y="450055"/>
                  </a:lnTo>
                  <a:lnTo>
                    <a:pt x="450110" y="419320"/>
                  </a:lnTo>
                  <a:lnTo>
                    <a:pt x="475278" y="383728"/>
                  </a:lnTo>
                  <a:lnTo>
                    <a:pt x="494147" y="343999"/>
                  </a:lnTo>
                  <a:lnTo>
                    <a:pt x="505997" y="300855"/>
                  </a:lnTo>
                  <a:lnTo>
                    <a:pt x="510108" y="255015"/>
                  </a:lnTo>
                  <a:lnTo>
                    <a:pt x="505997" y="209176"/>
                  </a:lnTo>
                  <a:lnTo>
                    <a:pt x="494147" y="166032"/>
                  </a:lnTo>
                  <a:lnTo>
                    <a:pt x="475278" y="126303"/>
                  </a:lnTo>
                  <a:lnTo>
                    <a:pt x="450110" y="90711"/>
                  </a:lnTo>
                  <a:lnTo>
                    <a:pt x="419366" y="59976"/>
                  </a:lnTo>
                  <a:lnTo>
                    <a:pt x="383766" y="34816"/>
                  </a:lnTo>
                  <a:lnTo>
                    <a:pt x="344031" y="15954"/>
                  </a:lnTo>
                  <a:lnTo>
                    <a:pt x="300882" y="4108"/>
                  </a:lnTo>
                  <a:lnTo>
                    <a:pt x="255041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93546" y="3300349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255015"/>
                  </a:moveTo>
                  <a:lnTo>
                    <a:pt x="4109" y="209176"/>
                  </a:lnTo>
                  <a:lnTo>
                    <a:pt x="15956" y="166032"/>
                  </a:lnTo>
                  <a:lnTo>
                    <a:pt x="34820" y="126303"/>
                  </a:lnTo>
                  <a:lnTo>
                    <a:pt x="59982" y="90711"/>
                  </a:lnTo>
                  <a:lnTo>
                    <a:pt x="90721" y="59976"/>
                  </a:lnTo>
                  <a:lnTo>
                    <a:pt x="126317" y="34816"/>
                  </a:lnTo>
                  <a:lnTo>
                    <a:pt x="166049" y="15954"/>
                  </a:lnTo>
                  <a:lnTo>
                    <a:pt x="209197" y="4108"/>
                  </a:lnTo>
                  <a:lnTo>
                    <a:pt x="255041" y="0"/>
                  </a:lnTo>
                  <a:lnTo>
                    <a:pt x="300882" y="4108"/>
                  </a:lnTo>
                  <a:lnTo>
                    <a:pt x="344031" y="15954"/>
                  </a:lnTo>
                  <a:lnTo>
                    <a:pt x="383766" y="34816"/>
                  </a:lnTo>
                  <a:lnTo>
                    <a:pt x="419366" y="59976"/>
                  </a:lnTo>
                  <a:lnTo>
                    <a:pt x="450110" y="90711"/>
                  </a:lnTo>
                  <a:lnTo>
                    <a:pt x="475278" y="126303"/>
                  </a:lnTo>
                  <a:lnTo>
                    <a:pt x="494147" y="166032"/>
                  </a:lnTo>
                  <a:lnTo>
                    <a:pt x="505997" y="209176"/>
                  </a:lnTo>
                  <a:lnTo>
                    <a:pt x="510108" y="255015"/>
                  </a:lnTo>
                  <a:lnTo>
                    <a:pt x="505997" y="300855"/>
                  </a:lnTo>
                  <a:lnTo>
                    <a:pt x="494147" y="343999"/>
                  </a:lnTo>
                  <a:lnTo>
                    <a:pt x="475278" y="383728"/>
                  </a:lnTo>
                  <a:lnTo>
                    <a:pt x="450110" y="419320"/>
                  </a:lnTo>
                  <a:lnTo>
                    <a:pt x="419366" y="450055"/>
                  </a:lnTo>
                  <a:lnTo>
                    <a:pt x="383766" y="475215"/>
                  </a:lnTo>
                  <a:lnTo>
                    <a:pt x="344031" y="494077"/>
                  </a:lnTo>
                  <a:lnTo>
                    <a:pt x="300882" y="505923"/>
                  </a:lnTo>
                  <a:lnTo>
                    <a:pt x="255041" y="510031"/>
                  </a:lnTo>
                  <a:lnTo>
                    <a:pt x="209197" y="505923"/>
                  </a:lnTo>
                  <a:lnTo>
                    <a:pt x="166049" y="494077"/>
                  </a:lnTo>
                  <a:lnTo>
                    <a:pt x="126317" y="475215"/>
                  </a:lnTo>
                  <a:lnTo>
                    <a:pt x="90721" y="450055"/>
                  </a:lnTo>
                  <a:lnTo>
                    <a:pt x="59982" y="419320"/>
                  </a:lnTo>
                  <a:lnTo>
                    <a:pt x="34820" y="383728"/>
                  </a:lnTo>
                  <a:lnTo>
                    <a:pt x="15956" y="343999"/>
                  </a:lnTo>
                  <a:lnTo>
                    <a:pt x="4109" y="300855"/>
                  </a:lnTo>
                  <a:lnTo>
                    <a:pt x="0" y="255015"/>
                  </a:lnTo>
                  <a:close/>
                </a:path>
              </a:pathLst>
            </a:custGeom>
            <a:ln w="22860">
              <a:solidFill>
                <a:srgbClr val="29DDD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782116" y="4996307"/>
            <a:ext cx="533400" cy="533400"/>
            <a:chOff x="782116" y="4996307"/>
            <a:chExt cx="533400" cy="533400"/>
          </a:xfrm>
        </p:grpSpPr>
        <p:sp>
          <p:nvSpPr>
            <p:cNvPr id="11" name="object 11" descr=""/>
            <p:cNvSpPr/>
            <p:nvPr/>
          </p:nvSpPr>
          <p:spPr>
            <a:xfrm>
              <a:off x="793546" y="5007737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255041" y="0"/>
                  </a:moveTo>
                  <a:lnTo>
                    <a:pt x="209197" y="4108"/>
                  </a:lnTo>
                  <a:lnTo>
                    <a:pt x="166049" y="15954"/>
                  </a:lnTo>
                  <a:lnTo>
                    <a:pt x="126317" y="34816"/>
                  </a:lnTo>
                  <a:lnTo>
                    <a:pt x="90721" y="59976"/>
                  </a:lnTo>
                  <a:lnTo>
                    <a:pt x="59982" y="90711"/>
                  </a:lnTo>
                  <a:lnTo>
                    <a:pt x="34820" y="126303"/>
                  </a:lnTo>
                  <a:lnTo>
                    <a:pt x="15956" y="166032"/>
                  </a:lnTo>
                  <a:lnTo>
                    <a:pt x="4109" y="209176"/>
                  </a:lnTo>
                  <a:lnTo>
                    <a:pt x="0" y="255015"/>
                  </a:lnTo>
                  <a:lnTo>
                    <a:pt x="4109" y="300860"/>
                  </a:lnTo>
                  <a:lnTo>
                    <a:pt x="15956" y="344015"/>
                  </a:lnTo>
                  <a:lnTo>
                    <a:pt x="34820" y="383761"/>
                  </a:lnTo>
                  <a:lnTo>
                    <a:pt x="59982" y="419373"/>
                  </a:lnTo>
                  <a:lnTo>
                    <a:pt x="90721" y="450129"/>
                  </a:lnTo>
                  <a:lnTo>
                    <a:pt x="126317" y="475309"/>
                  </a:lnTo>
                  <a:lnTo>
                    <a:pt x="166049" y="494188"/>
                  </a:lnTo>
                  <a:lnTo>
                    <a:pt x="209197" y="506046"/>
                  </a:lnTo>
                  <a:lnTo>
                    <a:pt x="255041" y="510158"/>
                  </a:lnTo>
                  <a:lnTo>
                    <a:pt x="300882" y="506046"/>
                  </a:lnTo>
                  <a:lnTo>
                    <a:pt x="344031" y="494188"/>
                  </a:lnTo>
                  <a:lnTo>
                    <a:pt x="383766" y="475309"/>
                  </a:lnTo>
                  <a:lnTo>
                    <a:pt x="419366" y="450129"/>
                  </a:lnTo>
                  <a:lnTo>
                    <a:pt x="450110" y="419373"/>
                  </a:lnTo>
                  <a:lnTo>
                    <a:pt x="475278" y="383761"/>
                  </a:lnTo>
                  <a:lnTo>
                    <a:pt x="494147" y="344015"/>
                  </a:lnTo>
                  <a:lnTo>
                    <a:pt x="505997" y="300860"/>
                  </a:lnTo>
                  <a:lnTo>
                    <a:pt x="510108" y="255015"/>
                  </a:lnTo>
                  <a:lnTo>
                    <a:pt x="505997" y="209176"/>
                  </a:lnTo>
                  <a:lnTo>
                    <a:pt x="494147" y="166032"/>
                  </a:lnTo>
                  <a:lnTo>
                    <a:pt x="475278" y="126303"/>
                  </a:lnTo>
                  <a:lnTo>
                    <a:pt x="450110" y="90711"/>
                  </a:lnTo>
                  <a:lnTo>
                    <a:pt x="419366" y="59976"/>
                  </a:lnTo>
                  <a:lnTo>
                    <a:pt x="383766" y="34816"/>
                  </a:lnTo>
                  <a:lnTo>
                    <a:pt x="344031" y="15954"/>
                  </a:lnTo>
                  <a:lnTo>
                    <a:pt x="300882" y="4108"/>
                  </a:lnTo>
                  <a:lnTo>
                    <a:pt x="255041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93546" y="5007737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255015"/>
                  </a:moveTo>
                  <a:lnTo>
                    <a:pt x="4109" y="209176"/>
                  </a:lnTo>
                  <a:lnTo>
                    <a:pt x="15956" y="166032"/>
                  </a:lnTo>
                  <a:lnTo>
                    <a:pt x="34820" y="126303"/>
                  </a:lnTo>
                  <a:lnTo>
                    <a:pt x="59982" y="90711"/>
                  </a:lnTo>
                  <a:lnTo>
                    <a:pt x="90721" y="59976"/>
                  </a:lnTo>
                  <a:lnTo>
                    <a:pt x="126317" y="34816"/>
                  </a:lnTo>
                  <a:lnTo>
                    <a:pt x="166049" y="15954"/>
                  </a:lnTo>
                  <a:lnTo>
                    <a:pt x="209197" y="4108"/>
                  </a:lnTo>
                  <a:lnTo>
                    <a:pt x="255041" y="0"/>
                  </a:lnTo>
                  <a:lnTo>
                    <a:pt x="300882" y="4108"/>
                  </a:lnTo>
                  <a:lnTo>
                    <a:pt x="344031" y="15954"/>
                  </a:lnTo>
                  <a:lnTo>
                    <a:pt x="383766" y="34816"/>
                  </a:lnTo>
                  <a:lnTo>
                    <a:pt x="419366" y="59976"/>
                  </a:lnTo>
                  <a:lnTo>
                    <a:pt x="450110" y="90711"/>
                  </a:lnTo>
                  <a:lnTo>
                    <a:pt x="475278" y="126303"/>
                  </a:lnTo>
                  <a:lnTo>
                    <a:pt x="494147" y="166032"/>
                  </a:lnTo>
                  <a:lnTo>
                    <a:pt x="505997" y="209176"/>
                  </a:lnTo>
                  <a:lnTo>
                    <a:pt x="510108" y="255015"/>
                  </a:lnTo>
                  <a:lnTo>
                    <a:pt x="505997" y="300860"/>
                  </a:lnTo>
                  <a:lnTo>
                    <a:pt x="494147" y="344015"/>
                  </a:lnTo>
                  <a:lnTo>
                    <a:pt x="475278" y="383761"/>
                  </a:lnTo>
                  <a:lnTo>
                    <a:pt x="450110" y="419373"/>
                  </a:lnTo>
                  <a:lnTo>
                    <a:pt x="419366" y="450129"/>
                  </a:lnTo>
                  <a:lnTo>
                    <a:pt x="383766" y="475309"/>
                  </a:lnTo>
                  <a:lnTo>
                    <a:pt x="344031" y="494188"/>
                  </a:lnTo>
                  <a:lnTo>
                    <a:pt x="300882" y="506046"/>
                  </a:lnTo>
                  <a:lnTo>
                    <a:pt x="255041" y="510158"/>
                  </a:lnTo>
                  <a:lnTo>
                    <a:pt x="209197" y="506046"/>
                  </a:lnTo>
                  <a:lnTo>
                    <a:pt x="166049" y="494188"/>
                  </a:lnTo>
                  <a:lnTo>
                    <a:pt x="126317" y="475309"/>
                  </a:lnTo>
                  <a:lnTo>
                    <a:pt x="90721" y="450129"/>
                  </a:lnTo>
                  <a:lnTo>
                    <a:pt x="59982" y="419373"/>
                  </a:lnTo>
                  <a:lnTo>
                    <a:pt x="34820" y="383761"/>
                  </a:lnTo>
                  <a:lnTo>
                    <a:pt x="15956" y="344015"/>
                  </a:lnTo>
                  <a:lnTo>
                    <a:pt x="4109" y="300860"/>
                  </a:lnTo>
                  <a:lnTo>
                    <a:pt x="0" y="255015"/>
                  </a:lnTo>
                  <a:close/>
                </a:path>
              </a:pathLst>
            </a:custGeom>
            <a:ln w="22860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782116" y="6341109"/>
            <a:ext cx="533400" cy="533400"/>
            <a:chOff x="782116" y="6341109"/>
            <a:chExt cx="533400" cy="533400"/>
          </a:xfrm>
        </p:grpSpPr>
        <p:sp>
          <p:nvSpPr>
            <p:cNvPr id="14" name="object 14" descr=""/>
            <p:cNvSpPr/>
            <p:nvPr/>
          </p:nvSpPr>
          <p:spPr>
            <a:xfrm>
              <a:off x="793546" y="6352539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40">
                  <a:moveTo>
                    <a:pt x="255041" y="0"/>
                  </a:moveTo>
                  <a:lnTo>
                    <a:pt x="209197" y="4108"/>
                  </a:lnTo>
                  <a:lnTo>
                    <a:pt x="166049" y="15954"/>
                  </a:lnTo>
                  <a:lnTo>
                    <a:pt x="126317" y="34816"/>
                  </a:lnTo>
                  <a:lnTo>
                    <a:pt x="90721" y="59976"/>
                  </a:lnTo>
                  <a:lnTo>
                    <a:pt x="59982" y="90711"/>
                  </a:lnTo>
                  <a:lnTo>
                    <a:pt x="34820" y="126303"/>
                  </a:lnTo>
                  <a:lnTo>
                    <a:pt x="15956" y="166032"/>
                  </a:lnTo>
                  <a:lnTo>
                    <a:pt x="4109" y="209176"/>
                  </a:lnTo>
                  <a:lnTo>
                    <a:pt x="0" y="255016"/>
                  </a:lnTo>
                  <a:lnTo>
                    <a:pt x="4109" y="300860"/>
                  </a:lnTo>
                  <a:lnTo>
                    <a:pt x="15956" y="344015"/>
                  </a:lnTo>
                  <a:lnTo>
                    <a:pt x="34820" y="383761"/>
                  </a:lnTo>
                  <a:lnTo>
                    <a:pt x="59982" y="419373"/>
                  </a:lnTo>
                  <a:lnTo>
                    <a:pt x="90721" y="450129"/>
                  </a:lnTo>
                  <a:lnTo>
                    <a:pt x="126317" y="475309"/>
                  </a:lnTo>
                  <a:lnTo>
                    <a:pt x="166049" y="494188"/>
                  </a:lnTo>
                  <a:lnTo>
                    <a:pt x="209197" y="506046"/>
                  </a:lnTo>
                  <a:lnTo>
                    <a:pt x="255041" y="510159"/>
                  </a:lnTo>
                  <a:lnTo>
                    <a:pt x="300882" y="506046"/>
                  </a:lnTo>
                  <a:lnTo>
                    <a:pt x="344031" y="494188"/>
                  </a:lnTo>
                  <a:lnTo>
                    <a:pt x="383766" y="475309"/>
                  </a:lnTo>
                  <a:lnTo>
                    <a:pt x="419366" y="450129"/>
                  </a:lnTo>
                  <a:lnTo>
                    <a:pt x="450110" y="419373"/>
                  </a:lnTo>
                  <a:lnTo>
                    <a:pt x="475278" y="383761"/>
                  </a:lnTo>
                  <a:lnTo>
                    <a:pt x="494147" y="344015"/>
                  </a:lnTo>
                  <a:lnTo>
                    <a:pt x="505997" y="300860"/>
                  </a:lnTo>
                  <a:lnTo>
                    <a:pt x="510108" y="255016"/>
                  </a:lnTo>
                  <a:lnTo>
                    <a:pt x="505997" y="209176"/>
                  </a:lnTo>
                  <a:lnTo>
                    <a:pt x="494147" y="166032"/>
                  </a:lnTo>
                  <a:lnTo>
                    <a:pt x="475278" y="126303"/>
                  </a:lnTo>
                  <a:lnTo>
                    <a:pt x="450110" y="90711"/>
                  </a:lnTo>
                  <a:lnTo>
                    <a:pt x="419366" y="59976"/>
                  </a:lnTo>
                  <a:lnTo>
                    <a:pt x="383766" y="34816"/>
                  </a:lnTo>
                  <a:lnTo>
                    <a:pt x="344031" y="15954"/>
                  </a:lnTo>
                  <a:lnTo>
                    <a:pt x="300882" y="4108"/>
                  </a:lnTo>
                  <a:lnTo>
                    <a:pt x="255041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93546" y="6352539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40">
                  <a:moveTo>
                    <a:pt x="0" y="255016"/>
                  </a:moveTo>
                  <a:lnTo>
                    <a:pt x="4109" y="209176"/>
                  </a:lnTo>
                  <a:lnTo>
                    <a:pt x="15956" y="166032"/>
                  </a:lnTo>
                  <a:lnTo>
                    <a:pt x="34820" y="126303"/>
                  </a:lnTo>
                  <a:lnTo>
                    <a:pt x="59982" y="90711"/>
                  </a:lnTo>
                  <a:lnTo>
                    <a:pt x="90721" y="59976"/>
                  </a:lnTo>
                  <a:lnTo>
                    <a:pt x="126317" y="34816"/>
                  </a:lnTo>
                  <a:lnTo>
                    <a:pt x="166049" y="15954"/>
                  </a:lnTo>
                  <a:lnTo>
                    <a:pt x="209197" y="4108"/>
                  </a:lnTo>
                  <a:lnTo>
                    <a:pt x="255041" y="0"/>
                  </a:lnTo>
                  <a:lnTo>
                    <a:pt x="300882" y="4108"/>
                  </a:lnTo>
                  <a:lnTo>
                    <a:pt x="344031" y="15954"/>
                  </a:lnTo>
                  <a:lnTo>
                    <a:pt x="383766" y="34816"/>
                  </a:lnTo>
                  <a:lnTo>
                    <a:pt x="419366" y="59976"/>
                  </a:lnTo>
                  <a:lnTo>
                    <a:pt x="450110" y="90711"/>
                  </a:lnTo>
                  <a:lnTo>
                    <a:pt x="475278" y="126303"/>
                  </a:lnTo>
                  <a:lnTo>
                    <a:pt x="494147" y="166032"/>
                  </a:lnTo>
                  <a:lnTo>
                    <a:pt x="505997" y="209176"/>
                  </a:lnTo>
                  <a:lnTo>
                    <a:pt x="510108" y="255016"/>
                  </a:lnTo>
                  <a:lnTo>
                    <a:pt x="505997" y="300860"/>
                  </a:lnTo>
                  <a:lnTo>
                    <a:pt x="494147" y="344015"/>
                  </a:lnTo>
                  <a:lnTo>
                    <a:pt x="475278" y="383761"/>
                  </a:lnTo>
                  <a:lnTo>
                    <a:pt x="450110" y="419373"/>
                  </a:lnTo>
                  <a:lnTo>
                    <a:pt x="419366" y="450129"/>
                  </a:lnTo>
                  <a:lnTo>
                    <a:pt x="383766" y="475309"/>
                  </a:lnTo>
                  <a:lnTo>
                    <a:pt x="344031" y="494188"/>
                  </a:lnTo>
                  <a:lnTo>
                    <a:pt x="300882" y="506046"/>
                  </a:lnTo>
                  <a:lnTo>
                    <a:pt x="255041" y="510159"/>
                  </a:lnTo>
                  <a:lnTo>
                    <a:pt x="209197" y="506046"/>
                  </a:lnTo>
                  <a:lnTo>
                    <a:pt x="166049" y="494188"/>
                  </a:lnTo>
                  <a:lnTo>
                    <a:pt x="126317" y="475309"/>
                  </a:lnTo>
                  <a:lnTo>
                    <a:pt x="90721" y="450129"/>
                  </a:lnTo>
                  <a:lnTo>
                    <a:pt x="59982" y="419373"/>
                  </a:lnTo>
                  <a:lnTo>
                    <a:pt x="34820" y="383761"/>
                  </a:lnTo>
                  <a:lnTo>
                    <a:pt x="15956" y="344015"/>
                  </a:lnTo>
                  <a:lnTo>
                    <a:pt x="4109" y="300860"/>
                  </a:lnTo>
                  <a:lnTo>
                    <a:pt x="0" y="255016"/>
                  </a:lnTo>
                  <a:close/>
                </a:path>
              </a:pathLst>
            </a:custGeom>
            <a:ln w="22860">
              <a:solidFill>
                <a:srgbClr val="0812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517650" y="2010536"/>
            <a:ext cx="6341110" cy="520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b="1">
                <a:solidFill>
                  <a:srgbClr val="DFE3E6"/>
                </a:solidFill>
                <a:latin typeface="Trebuchet MS"/>
                <a:cs typeface="Trebuchet MS"/>
              </a:rPr>
              <a:t>Suspicious</a:t>
            </a:r>
            <a:r>
              <a:rPr dirty="0" sz="1950" spc="5" b="1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dirty="0" sz="1950" spc="-10" b="1">
                <a:solidFill>
                  <a:srgbClr val="DFE3E6"/>
                </a:solidFill>
                <a:latin typeface="Trebuchet MS"/>
                <a:cs typeface="Trebuchet MS"/>
              </a:rPr>
              <a:t>Sender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Check</a:t>
            </a:r>
            <a:r>
              <a:rPr dirty="0" sz="1750" spc="-15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dirty="0" sz="1750" spc="-15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sender's</a:t>
            </a:r>
            <a:r>
              <a:rPr dirty="0" sz="1750" spc="-16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email</a:t>
            </a:r>
            <a:r>
              <a:rPr dirty="0" sz="1750" spc="-1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address</a:t>
            </a:r>
            <a:r>
              <a:rPr dirty="0" sz="1750" spc="-17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carefully</a:t>
            </a:r>
            <a:r>
              <a:rPr dirty="0" sz="1750" spc="-1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for</a:t>
            </a:r>
            <a:r>
              <a:rPr dirty="0" sz="175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inconsistencies.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950" spc="-20" b="1">
                <a:solidFill>
                  <a:srgbClr val="DFE3E6"/>
                </a:solidFill>
                <a:latin typeface="Trebuchet MS"/>
                <a:cs typeface="Trebuchet MS"/>
              </a:rPr>
              <a:t>Urgent</a:t>
            </a:r>
            <a:r>
              <a:rPr dirty="0" sz="1950" spc="-225" b="1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dirty="0" sz="1950" spc="-10" b="1">
                <a:solidFill>
                  <a:srgbClr val="DFE3E6"/>
                </a:solidFill>
                <a:latin typeface="Trebuchet MS"/>
                <a:cs typeface="Trebuchet MS"/>
              </a:rPr>
              <a:t>Language</a:t>
            </a:r>
            <a:endParaRPr sz="1950">
              <a:latin typeface="Trebuchet MS"/>
              <a:cs typeface="Trebuchet MS"/>
            </a:endParaRPr>
          </a:p>
          <a:p>
            <a:pPr marL="12700" marR="394970">
              <a:lnSpc>
                <a:spcPct val="138300"/>
              </a:lnSpc>
              <a:spcBef>
                <a:spcPts val="905"/>
              </a:spcBef>
            </a:pP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Beware</a:t>
            </a:r>
            <a:r>
              <a:rPr dirty="0" sz="1750" spc="-1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of</a:t>
            </a:r>
            <a:r>
              <a:rPr dirty="0" sz="175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emails</a:t>
            </a:r>
            <a:r>
              <a:rPr dirty="0" sz="1750" spc="-1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20">
                <a:solidFill>
                  <a:srgbClr val="DFE3E6"/>
                </a:solidFill>
                <a:latin typeface="Tahoma"/>
                <a:cs typeface="Tahoma"/>
              </a:rPr>
              <a:t>demanding</a:t>
            </a:r>
            <a:r>
              <a:rPr dirty="0" sz="1750" spc="-18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immediate</a:t>
            </a:r>
            <a:r>
              <a:rPr dirty="0" sz="1750" spc="-1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action</a:t>
            </a:r>
            <a:r>
              <a:rPr dirty="0" sz="1750" spc="-1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or</a:t>
            </a:r>
            <a:r>
              <a:rPr dirty="0" sz="175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threatening consequences.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950" spc="-25" b="1">
                <a:solidFill>
                  <a:srgbClr val="DFE3E6"/>
                </a:solidFill>
                <a:latin typeface="Trebuchet MS"/>
                <a:cs typeface="Trebuchet MS"/>
              </a:rPr>
              <a:t>Generic</a:t>
            </a:r>
            <a:r>
              <a:rPr dirty="0" sz="1950" spc="-240" b="1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dirty="0" sz="1950" spc="-10" b="1">
                <a:solidFill>
                  <a:srgbClr val="DFE3E6"/>
                </a:solidFill>
                <a:latin typeface="Trebuchet MS"/>
                <a:cs typeface="Trebuchet MS"/>
              </a:rPr>
              <a:t>Greetings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Phishing</a:t>
            </a:r>
            <a:r>
              <a:rPr dirty="0" sz="1750" spc="-1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emails</a:t>
            </a:r>
            <a:r>
              <a:rPr dirty="0" sz="1750" spc="-1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often</a:t>
            </a:r>
            <a:r>
              <a:rPr dirty="0" sz="1750" spc="-15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use</a:t>
            </a:r>
            <a:r>
              <a:rPr dirty="0" sz="1750" spc="-1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generic</a:t>
            </a:r>
            <a:r>
              <a:rPr dirty="0" sz="175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greetings</a:t>
            </a:r>
            <a:r>
              <a:rPr dirty="0" sz="175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instead</a:t>
            </a:r>
            <a:r>
              <a:rPr dirty="0" sz="1750" spc="-1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of</a:t>
            </a:r>
            <a:r>
              <a:rPr dirty="0" sz="1750" spc="-1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35">
                <a:solidFill>
                  <a:srgbClr val="DFE3E6"/>
                </a:solidFill>
                <a:latin typeface="Tahoma"/>
                <a:cs typeface="Tahoma"/>
              </a:rPr>
              <a:t>your</a:t>
            </a:r>
            <a:r>
              <a:rPr dirty="0" sz="1750" spc="-1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name.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950" b="1">
                <a:solidFill>
                  <a:srgbClr val="DFE3E6"/>
                </a:solidFill>
                <a:latin typeface="Trebuchet MS"/>
                <a:cs typeface="Trebuchet MS"/>
              </a:rPr>
              <a:t>Bad</a:t>
            </a:r>
            <a:r>
              <a:rPr dirty="0" sz="1950" spc="-165" b="1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dirty="0" sz="1950" spc="-10" b="1">
                <a:solidFill>
                  <a:srgbClr val="DFE3E6"/>
                </a:solidFill>
                <a:latin typeface="Trebuchet MS"/>
                <a:cs typeface="Trebuchet MS"/>
              </a:rPr>
              <a:t>Grammar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Look</a:t>
            </a:r>
            <a:r>
              <a:rPr dirty="0" sz="1750" spc="-16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for</a:t>
            </a:r>
            <a:r>
              <a:rPr dirty="0" sz="1750" spc="-17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typos,</a:t>
            </a:r>
            <a:r>
              <a:rPr dirty="0" sz="1750" spc="-16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grammatical</a:t>
            </a:r>
            <a:r>
              <a:rPr dirty="0" sz="1750" spc="-1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errors,</a:t>
            </a:r>
            <a:r>
              <a:rPr dirty="0" sz="1750" spc="-16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or</a:t>
            </a:r>
            <a:r>
              <a:rPr dirty="0" sz="1750" spc="-1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30">
                <a:solidFill>
                  <a:srgbClr val="DFE3E6"/>
                </a:solidFill>
                <a:latin typeface="Tahoma"/>
                <a:cs typeface="Tahoma"/>
              </a:rPr>
              <a:t>awkward</a:t>
            </a:r>
            <a:r>
              <a:rPr dirty="0" sz="1750" spc="-1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phrasing.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50" spc="-35"/>
              <a:t>Identifying</a:t>
            </a:r>
            <a:r>
              <a:rPr dirty="0" sz="3850" spc="-434"/>
              <a:t> </a:t>
            </a:r>
            <a:r>
              <a:rPr dirty="0" sz="3850" spc="-100"/>
              <a:t>Fake</a:t>
            </a:r>
            <a:r>
              <a:rPr dirty="0" sz="3850" spc="-425"/>
              <a:t> </a:t>
            </a:r>
            <a:r>
              <a:rPr dirty="0" sz="3850" spc="40"/>
              <a:t>Websites</a:t>
            </a:r>
            <a:endParaRPr sz="3850"/>
          </a:p>
        </p:txBody>
      </p:sp>
      <p:sp>
        <p:nvSpPr>
          <p:cNvPr id="3" name="object 3" descr=""/>
          <p:cNvSpPr txBox="1"/>
          <p:nvPr/>
        </p:nvSpPr>
        <p:spPr>
          <a:xfrm>
            <a:off x="766978" y="1763648"/>
            <a:ext cx="6085840" cy="2703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35" b="1">
                <a:solidFill>
                  <a:srgbClr val="EFFBFF"/>
                </a:solidFill>
                <a:latin typeface="Trebuchet MS"/>
                <a:cs typeface="Trebuchet MS"/>
              </a:rPr>
              <a:t>URL</a:t>
            </a:r>
            <a:r>
              <a:rPr dirty="0" sz="1900" spc="-250" b="1">
                <a:solidFill>
                  <a:srgbClr val="EFFBFF"/>
                </a:solidFill>
                <a:latin typeface="Trebuchet MS"/>
                <a:cs typeface="Trebuchet MS"/>
              </a:rPr>
              <a:t> </a:t>
            </a:r>
            <a:r>
              <a:rPr dirty="0" sz="1900" spc="40" b="1">
                <a:solidFill>
                  <a:srgbClr val="EFFBFF"/>
                </a:solidFill>
                <a:latin typeface="Trebuchet MS"/>
                <a:cs typeface="Trebuchet MS"/>
              </a:rPr>
              <a:t>Mismatches</a:t>
            </a:r>
            <a:endParaRPr sz="1900">
              <a:latin typeface="Trebuchet MS"/>
              <a:cs typeface="Trebuchet MS"/>
            </a:endParaRPr>
          </a:p>
          <a:p>
            <a:pPr marL="12700" marR="5080">
              <a:lnSpc>
                <a:spcPct val="133300"/>
              </a:lnSpc>
              <a:spcBef>
                <a:spcPts val="1660"/>
              </a:spcBef>
            </a:pP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Always</a:t>
            </a:r>
            <a:r>
              <a:rPr dirty="0" sz="1750" spc="-1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verify</a:t>
            </a:r>
            <a:r>
              <a:rPr dirty="0" sz="1750" spc="-11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dirty="0" sz="175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website's</a:t>
            </a:r>
            <a:r>
              <a:rPr dirty="0" sz="175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URL.</a:t>
            </a:r>
            <a:r>
              <a:rPr dirty="0" sz="1750" spc="-1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Look</a:t>
            </a:r>
            <a:r>
              <a:rPr dirty="0" sz="1750" spc="-1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for</a:t>
            </a:r>
            <a:r>
              <a:rPr dirty="0" sz="1750" spc="-1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subtle</a:t>
            </a:r>
            <a:r>
              <a:rPr dirty="0" sz="1750" spc="-1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misspellings</a:t>
            </a:r>
            <a:r>
              <a:rPr dirty="0" sz="1750" spc="-17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25">
                <a:solidFill>
                  <a:srgbClr val="DFE3E6"/>
                </a:solidFill>
                <a:latin typeface="Tahoma"/>
                <a:cs typeface="Tahoma"/>
              </a:rPr>
              <a:t>or unusual</a:t>
            </a:r>
            <a:r>
              <a:rPr dirty="0" sz="1750" spc="-16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domains.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dirty="0" sz="1900" b="1">
                <a:solidFill>
                  <a:srgbClr val="EFFBFF"/>
                </a:solidFill>
                <a:latin typeface="Trebuchet MS"/>
                <a:cs typeface="Trebuchet MS"/>
              </a:rPr>
              <a:t>No</a:t>
            </a:r>
            <a:r>
              <a:rPr dirty="0" sz="1900" spc="-175" b="1">
                <a:solidFill>
                  <a:srgbClr val="EFFBFF"/>
                </a:solidFill>
                <a:latin typeface="Trebuchet MS"/>
                <a:cs typeface="Trebuchet MS"/>
              </a:rPr>
              <a:t> </a:t>
            </a:r>
            <a:r>
              <a:rPr dirty="0" sz="1900" spc="-20" b="1">
                <a:solidFill>
                  <a:srgbClr val="EFFBFF"/>
                </a:solidFill>
                <a:latin typeface="Trebuchet MS"/>
                <a:cs typeface="Trebuchet MS"/>
              </a:rPr>
              <a:t>HTTPS</a:t>
            </a:r>
            <a:endParaRPr sz="1900">
              <a:latin typeface="Trebuchet MS"/>
              <a:cs typeface="Trebuchet MS"/>
            </a:endParaRPr>
          </a:p>
          <a:p>
            <a:pPr marL="12700" marR="47625">
              <a:lnSpc>
                <a:spcPct val="133300"/>
              </a:lnSpc>
              <a:spcBef>
                <a:spcPts val="1660"/>
              </a:spcBef>
            </a:pP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Legitimate</a:t>
            </a:r>
            <a:r>
              <a:rPr dirty="0" sz="1750" spc="-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sites</a:t>
            </a:r>
            <a:r>
              <a:rPr dirty="0" sz="1750" spc="-11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use</a:t>
            </a:r>
            <a:r>
              <a:rPr dirty="0" sz="1750" spc="-1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HTTPS</a:t>
            </a:r>
            <a:r>
              <a:rPr dirty="0" sz="1750" spc="-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25">
                <a:solidFill>
                  <a:srgbClr val="DFE3E6"/>
                </a:solidFill>
                <a:latin typeface="Tahoma"/>
                <a:cs typeface="Tahoma"/>
              </a:rPr>
              <a:t>(secure</a:t>
            </a:r>
            <a:r>
              <a:rPr dirty="0" sz="1750" spc="-1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DFE3E6"/>
                </a:solidFill>
                <a:latin typeface="Tahoma"/>
                <a:cs typeface="Tahoma"/>
              </a:rPr>
              <a:t>connection).</a:t>
            </a:r>
            <a:r>
              <a:rPr dirty="0" sz="1750" spc="-15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Check</a:t>
            </a:r>
            <a:r>
              <a:rPr dirty="0" sz="1750" spc="-1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for</a:t>
            </a:r>
            <a:r>
              <a:rPr dirty="0" sz="1750" spc="-11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25">
                <a:solidFill>
                  <a:srgbClr val="DFE3E6"/>
                </a:solidFill>
                <a:latin typeface="Tahoma"/>
                <a:cs typeface="Tahoma"/>
              </a:rPr>
              <a:t>the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padlock</a:t>
            </a:r>
            <a:r>
              <a:rPr dirty="0" sz="1750" spc="-1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icon</a:t>
            </a:r>
            <a:r>
              <a:rPr dirty="0" sz="1750" spc="-1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in</a:t>
            </a:r>
            <a:r>
              <a:rPr dirty="0" sz="175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dirty="0" sz="1750" spc="-1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DFE3E6"/>
                </a:solidFill>
                <a:latin typeface="Tahoma"/>
                <a:cs typeface="Tahoma"/>
              </a:rPr>
              <a:t>address</a:t>
            </a:r>
            <a:r>
              <a:rPr dirty="0" sz="1750" spc="-16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750" spc="-20">
                <a:solidFill>
                  <a:srgbClr val="DFE3E6"/>
                </a:solidFill>
                <a:latin typeface="Tahoma"/>
                <a:cs typeface="Tahoma"/>
              </a:rPr>
              <a:t>bar.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4472" y="1815922"/>
            <a:ext cx="6263894" cy="62638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80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95"/>
              </a:spcBef>
            </a:pPr>
            <a:r>
              <a:rPr dirty="0"/>
              <a:t>Social</a:t>
            </a:r>
            <a:r>
              <a:rPr dirty="0" spc="-434"/>
              <a:t> </a:t>
            </a:r>
            <a:r>
              <a:rPr dirty="0" spc="-25"/>
              <a:t>Engineering</a:t>
            </a:r>
            <a:r>
              <a:rPr dirty="0" spc="-420"/>
              <a:t> </a:t>
            </a:r>
            <a:r>
              <a:rPr dirty="0" spc="-10"/>
              <a:t>Tactics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206" y="1734527"/>
            <a:ext cx="616623" cy="61662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50493" y="2632075"/>
            <a:ext cx="3180715" cy="1661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10" b="1">
                <a:solidFill>
                  <a:srgbClr val="DFE3E6"/>
                </a:solidFill>
                <a:latin typeface="Trebuchet MS"/>
                <a:cs typeface="Trebuchet MS"/>
              </a:rPr>
              <a:t>Pretexting</a:t>
            </a:r>
            <a:endParaRPr sz="2150">
              <a:latin typeface="Trebuchet MS"/>
              <a:cs typeface="Trebuchet MS"/>
            </a:endParaRPr>
          </a:p>
          <a:p>
            <a:pPr marL="12700" marR="5080">
              <a:lnSpc>
                <a:spcPct val="135800"/>
              </a:lnSpc>
              <a:spcBef>
                <a:spcPts val="1019"/>
              </a:spcBef>
            </a:pP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Attackers</a:t>
            </a:r>
            <a:r>
              <a:rPr dirty="0" sz="1900" spc="-1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create</a:t>
            </a:r>
            <a:r>
              <a:rPr dirty="0" sz="1900" spc="-1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-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fabricated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scenario</a:t>
            </a:r>
            <a:r>
              <a:rPr dirty="0" sz="1900" spc="-1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dirty="0" sz="1900" spc="-16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5">
                <a:solidFill>
                  <a:srgbClr val="DFE3E6"/>
                </a:solidFill>
                <a:latin typeface="Tahoma"/>
                <a:cs typeface="Tahoma"/>
              </a:rPr>
              <a:t>gain</a:t>
            </a:r>
            <a:r>
              <a:rPr dirty="0" sz="1900" spc="-15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5">
                <a:solidFill>
                  <a:srgbClr val="DFE3E6"/>
                </a:solidFill>
                <a:latin typeface="Tahoma"/>
                <a:cs typeface="Tahoma"/>
              </a:rPr>
              <a:t>your</a:t>
            </a:r>
            <a:r>
              <a:rPr dirty="0" sz="1900" spc="-17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trust</a:t>
            </a:r>
            <a:r>
              <a:rPr dirty="0" sz="1900" spc="-18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5">
                <a:solidFill>
                  <a:srgbClr val="DFE3E6"/>
                </a:solidFill>
                <a:latin typeface="Tahoma"/>
                <a:cs typeface="Tahoma"/>
              </a:rPr>
              <a:t>and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information.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6051" y="1734527"/>
            <a:ext cx="616623" cy="61662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713859" y="2632075"/>
            <a:ext cx="3512820" cy="1661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10" b="1">
                <a:solidFill>
                  <a:srgbClr val="DFE3E6"/>
                </a:solidFill>
                <a:latin typeface="Trebuchet MS"/>
                <a:cs typeface="Trebuchet MS"/>
              </a:rPr>
              <a:t>Baiting</a:t>
            </a:r>
            <a:endParaRPr sz="2150">
              <a:latin typeface="Trebuchet MS"/>
              <a:cs typeface="Trebuchet MS"/>
            </a:endParaRPr>
          </a:p>
          <a:p>
            <a:pPr marL="12700" marR="5080">
              <a:lnSpc>
                <a:spcPct val="135800"/>
              </a:lnSpc>
              <a:spcBef>
                <a:spcPts val="1019"/>
              </a:spcBef>
            </a:pP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Offering</a:t>
            </a:r>
            <a:r>
              <a:rPr dirty="0" sz="190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something</a:t>
            </a:r>
            <a:r>
              <a:rPr dirty="0" sz="1900" spc="-1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enticing</a:t>
            </a:r>
            <a:r>
              <a:rPr dirty="0" sz="1900" spc="-1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70">
                <a:solidFill>
                  <a:srgbClr val="DFE3E6"/>
                </a:solidFill>
                <a:latin typeface="Tahoma"/>
                <a:cs typeface="Tahoma"/>
              </a:rPr>
              <a:t>(e.g.,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free</a:t>
            </a:r>
            <a:r>
              <a:rPr dirty="0" sz="1900" spc="-1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5">
                <a:solidFill>
                  <a:srgbClr val="DFE3E6"/>
                </a:solidFill>
                <a:latin typeface="Tahoma"/>
                <a:cs typeface="Tahoma"/>
              </a:rPr>
              <a:t>downloads)</a:t>
            </a:r>
            <a:r>
              <a:rPr dirty="0" sz="1900" spc="-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dirty="0" sz="1900" spc="-1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trick</a:t>
            </a:r>
            <a:r>
              <a:rPr dirty="0" sz="1900" spc="-1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60">
                <a:solidFill>
                  <a:srgbClr val="DFE3E6"/>
                </a:solidFill>
                <a:latin typeface="Tahoma"/>
                <a:cs typeface="Tahoma"/>
              </a:rPr>
              <a:t>you</a:t>
            </a:r>
            <a:r>
              <a:rPr dirty="0" sz="1900" spc="-13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0">
                <a:solidFill>
                  <a:srgbClr val="DFE3E6"/>
                </a:solidFill>
                <a:latin typeface="Tahoma"/>
                <a:cs typeface="Tahoma"/>
              </a:rPr>
              <a:t>into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clicking</a:t>
            </a:r>
            <a:r>
              <a:rPr dirty="0" sz="1900" spc="-7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malicious</a:t>
            </a:r>
            <a:r>
              <a:rPr dirty="0" sz="1900" spc="-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links.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3206" y="4950675"/>
            <a:ext cx="616623" cy="616623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50493" y="5848299"/>
            <a:ext cx="3373754" cy="166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-10" b="1">
                <a:solidFill>
                  <a:srgbClr val="DFE3E6"/>
                </a:solidFill>
                <a:latin typeface="Trebuchet MS"/>
                <a:cs typeface="Trebuchet MS"/>
              </a:rPr>
              <a:t>Quid</a:t>
            </a:r>
            <a:r>
              <a:rPr dirty="0" sz="2150" spc="-270" b="1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dirty="0" sz="2150" spc="-35" b="1">
                <a:solidFill>
                  <a:srgbClr val="DFE3E6"/>
                </a:solidFill>
                <a:latin typeface="Trebuchet MS"/>
                <a:cs typeface="Trebuchet MS"/>
              </a:rPr>
              <a:t>Pro</a:t>
            </a:r>
            <a:r>
              <a:rPr dirty="0" sz="2150" spc="-270" b="1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dirty="0" sz="2150" spc="-25" b="1">
                <a:solidFill>
                  <a:srgbClr val="DFE3E6"/>
                </a:solidFill>
                <a:latin typeface="Trebuchet MS"/>
                <a:cs typeface="Trebuchet MS"/>
              </a:rPr>
              <a:t>Quo</a:t>
            </a:r>
            <a:endParaRPr sz="2150">
              <a:latin typeface="Trebuchet MS"/>
              <a:cs typeface="Trebuchet MS"/>
            </a:endParaRPr>
          </a:p>
          <a:p>
            <a:pPr marL="12700" marR="5080">
              <a:lnSpc>
                <a:spcPct val="135800"/>
              </a:lnSpc>
              <a:spcBef>
                <a:spcPts val="1015"/>
              </a:spcBef>
            </a:pP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Promising</a:t>
            </a:r>
            <a:r>
              <a:rPr dirty="0" sz="1900" spc="-1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-1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service</a:t>
            </a:r>
            <a:r>
              <a:rPr dirty="0" sz="1900" spc="-1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or</a:t>
            </a:r>
            <a:r>
              <a:rPr dirty="0" sz="1900" spc="-1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benefit</a:t>
            </a:r>
            <a:r>
              <a:rPr dirty="0" sz="1900" spc="-13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5">
                <a:solidFill>
                  <a:srgbClr val="DFE3E6"/>
                </a:solidFill>
                <a:latin typeface="Tahoma"/>
                <a:cs typeface="Tahoma"/>
              </a:rPr>
              <a:t>in </a:t>
            </a:r>
            <a:r>
              <a:rPr dirty="0" sz="1900" spc="-20">
                <a:solidFill>
                  <a:srgbClr val="DFE3E6"/>
                </a:solidFill>
                <a:latin typeface="Tahoma"/>
                <a:cs typeface="Tahoma"/>
              </a:rPr>
              <a:t>exchange</a:t>
            </a:r>
            <a:r>
              <a:rPr dirty="0" sz="190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for</a:t>
            </a:r>
            <a:r>
              <a:rPr dirty="0" sz="1900" spc="-16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5">
                <a:solidFill>
                  <a:srgbClr val="DFE3E6"/>
                </a:solidFill>
                <a:latin typeface="Tahoma"/>
                <a:cs typeface="Tahoma"/>
              </a:rPr>
              <a:t>your</a:t>
            </a:r>
            <a:r>
              <a:rPr dirty="0" sz="1900" spc="-18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personal information.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3471" rIns="0" bIns="0" rtlCol="0" vert="horz">
            <a:spAutoFit/>
          </a:bodyPr>
          <a:lstStyle/>
          <a:p>
            <a:pPr marL="5448300">
              <a:lnSpc>
                <a:spcPct val="100000"/>
              </a:lnSpc>
              <a:spcBef>
                <a:spcPts val="100"/>
              </a:spcBef>
            </a:pPr>
            <a:r>
              <a:rPr dirty="0" sz="3600" spc="50"/>
              <a:t>Best</a:t>
            </a:r>
            <a:r>
              <a:rPr dirty="0" sz="3600" spc="-395"/>
              <a:t> </a:t>
            </a:r>
            <a:r>
              <a:rPr dirty="0" sz="3600"/>
              <a:t>Practices</a:t>
            </a:r>
            <a:r>
              <a:rPr dirty="0" sz="3600" spc="-430"/>
              <a:t> </a:t>
            </a:r>
            <a:r>
              <a:rPr dirty="0" sz="3600" spc="-25"/>
              <a:t>to</a:t>
            </a:r>
            <a:r>
              <a:rPr dirty="0" sz="3600" spc="-375"/>
              <a:t> </a:t>
            </a:r>
            <a:r>
              <a:rPr dirty="0" sz="3600" spc="-10"/>
              <a:t>Avoid</a:t>
            </a:r>
            <a:r>
              <a:rPr dirty="0" sz="3600" spc="-425"/>
              <a:t> </a:t>
            </a:r>
            <a:r>
              <a:rPr dirty="0" sz="3600" spc="-10"/>
              <a:t>Phishing</a:t>
            </a:r>
            <a:endParaRPr sz="3600"/>
          </a:p>
        </p:txBody>
      </p:sp>
      <p:grpSp>
        <p:nvGrpSpPr>
          <p:cNvPr id="4" name="object 4" descr=""/>
          <p:cNvGrpSpPr/>
          <p:nvPr/>
        </p:nvGrpSpPr>
        <p:grpSpPr>
          <a:xfrm>
            <a:off x="6203822" y="1568069"/>
            <a:ext cx="231140" cy="1272540"/>
            <a:chOff x="6203822" y="1568069"/>
            <a:chExt cx="231140" cy="1272540"/>
          </a:xfrm>
        </p:grpSpPr>
        <p:sp>
          <p:nvSpPr>
            <p:cNvPr id="5" name="object 5" descr=""/>
            <p:cNvSpPr/>
            <p:nvPr/>
          </p:nvSpPr>
          <p:spPr>
            <a:xfrm>
              <a:off x="6215252" y="1579499"/>
              <a:ext cx="208279" cy="1249680"/>
            </a:xfrm>
            <a:custGeom>
              <a:avLst/>
              <a:gdLst/>
              <a:ahLst/>
              <a:cxnLst/>
              <a:rect l="l" t="t" r="r" b="b"/>
              <a:pathLst>
                <a:path w="208279" h="1249680">
                  <a:moveTo>
                    <a:pt x="104139" y="0"/>
                  </a:move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40"/>
                  </a:lnTo>
                  <a:lnTo>
                    <a:pt x="0" y="1145413"/>
                  </a:lnTo>
                  <a:lnTo>
                    <a:pt x="8181" y="1185955"/>
                  </a:lnTo>
                  <a:lnTo>
                    <a:pt x="30495" y="1219057"/>
                  </a:lnTo>
                  <a:lnTo>
                    <a:pt x="63597" y="1241371"/>
                  </a:lnTo>
                  <a:lnTo>
                    <a:pt x="104139" y="1249552"/>
                  </a:lnTo>
                  <a:lnTo>
                    <a:pt x="144682" y="1241371"/>
                  </a:lnTo>
                  <a:lnTo>
                    <a:pt x="177784" y="1219057"/>
                  </a:lnTo>
                  <a:lnTo>
                    <a:pt x="200098" y="1185955"/>
                  </a:lnTo>
                  <a:lnTo>
                    <a:pt x="208280" y="1145413"/>
                  </a:lnTo>
                  <a:lnTo>
                    <a:pt x="208280" y="104140"/>
                  </a:lnTo>
                  <a:lnTo>
                    <a:pt x="200098" y="63597"/>
                  </a:lnTo>
                  <a:lnTo>
                    <a:pt x="177784" y="30495"/>
                  </a:lnTo>
                  <a:lnTo>
                    <a:pt x="144682" y="8181"/>
                  </a:lnTo>
                  <a:lnTo>
                    <a:pt x="104139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215252" y="1579499"/>
              <a:ext cx="208279" cy="1249680"/>
            </a:xfrm>
            <a:custGeom>
              <a:avLst/>
              <a:gdLst/>
              <a:ahLst/>
              <a:cxnLst/>
              <a:rect l="l" t="t" r="r" b="b"/>
              <a:pathLst>
                <a:path w="208279" h="1249680">
                  <a:moveTo>
                    <a:pt x="0" y="104140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144682" y="8181"/>
                  </a:lnTo>
                  <a:lnTo>
                    <a:pt x="177784" y="30495"/>
                  </a:lnTo>
                  <a:lnTo>
                    <a:pt x="200098" y="63597"/>
                  </a:lnTo>
                  <a:lnTo>
                    <a:pt x="208280" y="104140"/>
                  </a:lnTo>
                  <a:lnTo>
                    <a:pt x="208280" y="1145413"/>
                  </a:lnTo>
                  <a:lnTo>
                    <a:pt x="200098" y="1185955"/>
                  </a:lnTo>
                  <a:lnTo>
                    <a:pt x="177784" y="1219057"/>
                  </a:lnTo>
                  <a:lnTo>
                    <a:pt x="144682" y="1241371"/>
                  </a:lnTo>
                  <a:lnTo>
                    <a:pt x="104139" y="1249552"/>
                  </a:lnTo>
                  <a:lnTo>
                    <a:pt x="63597" y="1241371"/>
                  </a:lnTo>
                  <a:lnTo>
                    <a:pt x="30495" y="1219057"/>
                  </a:lnTo>
                  <a:lnTo>
                    <a:pt x="8181" y="1185955"/>
                  </a:lnTo>
                  <a:lnTo>
                    <a:pt x="0" y="1145413"/>
                  </a:lnTo>
                  <a:lnTo>
                    <a:pt x="0" y="104140"/>
                  </a:lnTo>
                  <a:close/>
                </a:path>
              </a:pathLst>
            </a:custGeom>
            <a:ln w="22860">
              <a:solidFill>
                <a:srgbClr val="15FF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619747" y="1765757"/>
            <a:ext cx="6380480" cy="738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DFE3E6"/>
                </a:solidFill>
                <a:latin typeface="Trebuchet MS"/>
                <a:cs typeface="Trebuchet MS"/>
              </a:rPr>
              <a:t>Verify</a:t>
            </a:r>
            <a:r>
              <a:rPr dirty="0" sz="1800" spc="-210" b="1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DFE3E6"/>
                </a:solidFill>
                <a:latin typeface="Trebuchet MS"/>
                <a:cs typeface="Trebuchet MS"/>
              </a:rPr>
              <a:t>Sender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1600" spc="-20">
                <a:solidFill>
                  <a:srgbClr val="DFE3E6"/>
                </a:solidFill>
                <a:latin typeface="Tahoma"/>
                <a:cs typeface="Tahoma"/>
              </a:rPr>
              <a:t>Always</a:t>
            </a:r>
            <a:r>
              <a:rPr dirty="0" sz="160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DFE3E6"/>
                </a:solidFill>
                <a:latin typeface="Tahoma"/>
                <a:cs typeface="Tahoma"/>
              </a:rPr>
              <a:t>double-</a:t>
            </a: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check</a:t>
            </a:r>
            <a:r>
              <a:rPr dirty="0" sz="1600" spc="-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dirty="0" sz="1600" spc="-11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DFE3E6"/>
                </a:solidFill>
                <a:latin typeface="Tahoma"/>
                <a:cs typeface="Tahoma"/>
              </a:rPr>
              <a:t>sender's</a:t>
            </a:r>
            <a:r>
              <a:rPr dirty="0" sz="1600" spc="-11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identity</a:t>
            </a:r>
            <a:r>
              <a:rPr dirty="0" sz="1600" spc="-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before</a:t>
            </a:r>
            <a:r>
              <a:rPr dirty="0" sz="1600" spc="-10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DFE3E6"/>
                </a:solidFill>
                <a:latin typeface="Tahoma"/>
                <a:cs typeface="Tahoma"/>
              </a:rPr>
              <a:t>responding</a:t>
            </a:r>
            <a:r>
              <a:rPr dirty="0" sz="1600" spc="-7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DFE3E6"/>
                </a:solidFill>
                <a:latin typeface="Tahoma"/>
                <a:cs typeface="Tahoma"/>
              </a:rPr>
              <a:t>or</a:t>
            </a:r>
            <a:r>
              <a:rPr dirty="0" sz="1600" spc="-10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DFE3E6"/>
                </a:solidFill>
                <a:latin typeface="Tahoma"/>
                <a:cs typeface="Tahoma"/>
              </a:rPr>
              <a:t>clicking.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516116" y="2973704"/>
            <a:ext cx="231140" cy="1272540"/>
            <a:chOff x="6516116" y="2973704"/>
            <a:chExt cx="231140" cy="1272540"/>
          </a:xfrm>
        </p:grpSpPr>
        <p:sp>
          <p:nvSpPr>
            <p:cNvPr id="9" name="object 9" descr=""/>
            <p:cNvSpPr/>
            <p:nvPr/>
          </p:nvSpPr>
          <p:spPr>
            <a:xfrm>
              <a:off x="6527546" y="2985134"/>
              <a:ext cx="208279" cy="1249680"/>
            </a:xfrm>
            <a:custGeom>
              <a:avLst/>
              <a:gdLst/>
              <a:ahLst/>
              <a:cxnLst/>
              <a:rect l="l" t="t" r="r" b="b"/>
              <a:pathLst>
                <a:path w="208279" h="1249679">
                  <a:moveTo>
                    <a:pt x="104139" y="0"/>
                  </a:move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39"/>
                  </a:lnTo>
                  <a:lnTo>
                    <a:pt x="0" y="1145413"/>
                  </a:lnTo>
                  <a:lnTo>
                    <a:pt x="8181" y="1185955"/>
                  </a:lnTo>
                  <a:lnTo>
                    <a:pt x="30495" y="1219057"/>
                  </a:lnTo>
                  <a:lnTo>
                    <a:pt x="63597" y="1241371"/>
                  </a:lnTo>
                  <a:lnTo>
                    <a:pt x="104139" y="1249552"/>
                  </a:lnTo>
                  <a:lnTo>
                    <a:pt x="144682" y="1241371"/>
                  </a:lnTo>
                  <a:lnTo>
                    <a:pt x="177784" y="1219057"/>
                  </a:lnTo>
                  <a:lnTo>
                    <a:pt x="200098" y="1185955"/>
                  </a:lnTo>
                  <a:lnTo>
                    <a:pt x="208279" y="1145413"/>
                  </a:lnTo>
                  <a:lnTo>
                    <a:pt x="208279" y="104139"/>
                  </a:lnTo>
                  <a:lnTo>
                    <a:pt x="200098" y="63597"/>
                  </a:lnTo>
                  <a:lnTo>
                    <a:pt x="177784" y="30495"/>
                  </a:lnTo>
                  <a:lnTo>
                    <a:pt x="144682" y="8181"/>
                  </a:lnTo>
                  <a:lnTo>
                    <a:pt x="104139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527546" y="2985134"/>
              <a:ext cx="208279" cy="1249680"/>
            </a:xfrm>
            <a:custGeom>
              <a:avLst/>
              <a:gdLst/>
              <a:ahLst/>
              <a:cxnLst/>
              <a:rect l="l" t="t" r="r" b="b"/>
              <a:pathLst>
                <a:path w="208279" h="1249679">
                  <a:moveTo>
                    <a:pt x="0" y="104139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39" y="0"/>
                  </a:lnTo>
                  <a:lnTo>
                    <a:pt x="144682" y="8181"/>
                  </a:lnTo>
                  <a:lnTo>
                    <a:pt x="177784" y="30495"/>
                  </a:lnTo>
                  <a:lnTo>
                    <a:pt x="200098" y="63597"/>
                  </a:lnTo>
                  <a:lnTo>
                    <a:pt x="208279" y="104139"/>
                  </a:lnTo>
                  <a:lnTo>
                    <a:pt x="208279" y="1145413"/>
                  </a:lnTo>
                  <a:lnTo>
                    <a:pt x="200098" y="1185955"/>
                  </a:lnTo>
                  <a:lnTo>
                    <a:pt x="177784" y="1219057"/>
                  </a:lnTo>
                  <a:lnTo>
                    <a:pt x="144682" y="1241371"/>
                  </a:lnTo>
                  <a:lnTo>
                    <a:pt x="104139" y="1249552"/>
                  </a:lnTo>
                  <a:lnTo>
                    <a:pt x="63597" y="1241371"/>
                  </a:lnTo>
                  <a:lnTo>
                    <a:pt x="30495" y="1219057"/>
                  </a:lnTo>
                  <a:lnTo>
                    <a:pt x="8181" y="1185955"/>
                  </a:lnTo>
                  <a:lnTo>
                    <a:pt x="0" y="1145413"/>
                  </a:lnTo>
                  <a:lnTo>
                    <a:pt x="0" y="104139"/>
                  </a:lnTo>
                  <a:close/>
                </a:path>
              </a:pathLst>
            </a:custGeom>
            <a:ln w="22860">
              <a:solidFill>
                <a:srgbClr val="29DDD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932168" y="3172205"/>
            <a:ext cx="5859145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DFE3E6"/>
                </a:solidFill>
                <a:latin typeface="Trebuchet MS"/>
                <a:cs typeface="Trebuchet MS"/>
              </a:rPr>
              <a:t>Hover</a:t>
            </a:r>
            <a:r>
              <a:rPr dirty="0" sz="1800" spc="-215" b="1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DFE3E6"/>
                </a:solidFill>
                <a:latin typeface="Trebuchet MS"/>
                <a:cs typeface="Trebuchet MS"/>
              </a:rPr>
              <a:t>Over</a:t>
            </a:r>
            <a:r>
              <a:rPr dirty="0" sz="1800" spc="-210" b="1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DFE3E6"/>
                </a:solidFill>
                <a:latin typeface="Trebuchet MS"/>
                <a:cs typeface="Trebuchet MS"/>
              </a:rPr>
              <a:t>Links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Before</a:t>
            </a:r>
            <a:r>
              <a:rPr dirty="0" sz="1600" spc="-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clicking,</a:t>
            </a:r>
            <a:r>
              <a:rPr dirty="0" sz="1600" spc="-11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DFE3E6"/>
                </a:solidFill>
                <a:latin typeface="Tahoma"/>
                <a:cs typeface="Tahoma"/>
              </a:rPr>
              <a:t>hover</a:t>
            </a:r>
            <a:r>
              <a:rPr dirty="0" sz="1600" spc="-1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 spc="-40">
                <a:solidFill>
                  <a:srgbClr val="DFE3E6"/>
                </a:solidFill>
                <a:latin typeface="Tahoma"/>
                <a:cs typeface="Tahoma"/>
              </a:rPr>
              <a:t>your</a:t>
            </a:r>
            <a:r>
              <a:rPr dirty="0" sz="1600" spc="-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DFE3E6"/>
                </a:solidFill>
                <a:latin typeface="Tahoma"/>
                <a:cs typeface="Tahoma"/>
              </a:rPr>
              <a:t>mouse</a:t>
            </a:r>
            <a:r>
              <a:rPr dirty="0" sz="1600" spc="-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DFE3E6"/>
                </a:solidFill>
                <a:latin typeface="Tahoma"/>
                <a:cs typeface="Tahoma"/>
              </a:rPr>
              <a:t>over</a:t>
            </a:r>
            <a:r>
              <a:rPr dirty="0" sz="1600" spc="-11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links</a:t>
            </a:r>
            <a:r>
              <a:rPr dirty="0" sz="1600" spc="-13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dirty="0" sz="1600" spc="-1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see</a:t>
            </a:r>
            <a:r>
              <a:rPr dirty="0" sz="1600" spc="-1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dirty="0" sz="1600" spc="-11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actual</a:t>
            </a:r>
            <a:r>
              <a:rPr dirty="0" sz="1600" spc="-11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DFE3E6"/>
                </a:solidFill>
                <a:latin typeface="Tahoma"/>
                <a:cs typeface="Tahoma"/>
              </a:rPr>
              <a:t>URL.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828535" y="4379340"/>
            <a:ext cx="231140" cy="1520190"/>
            <a:chOff x="6828535" y="4379340"/>
            <a:chExt cx="231140" cy="1520190"/>
          </a:xfrm>
        </p:grpSpPr>
        <p:sp>
          <p:nvSpPr>
            <p:cNvPr id="13" name="object 13" descr=""/>
            <p:cNvSpPr/>
            <p:nvPr/>
          </p:nvSpPr>
          <p:spPr>
            <a:xfrm>
              <a:off x="6839965" y="4390770"/>
              <a:ext cx="208279" cy="1497330"/>
            </a:xfrm>
            <a:custGeom>
              <a:avLst/>
              <a:gdLst/>
              <a:ahLst/>
              <a:cxnLst/>
              <a:rect l="l" t="t" r="r" b="b"/>
              <a:pathLst>
                <a:path w="208279" h="1497329">
                  <a:moveTo>
                    <a:pt x="104139" y="0"/>
                  </a:moveTo>
                  <a:lnTo>
                    <a:pt x="63650" y="8181"/>
                  </a:lnTo>
                  <a:lnTo>
                    <a:pt x="30543" y="30495"/>
                  </a:lnTo>
                  <a:lnTo>
                    <a:pt x="8199" y="63597"/>
                  </a:lnTo>
                  <a:lnTo>
                    <a:pt x="0" y="104139"/>
                  </a:lnTo>
                  <a:lnTo>
                    <a:pt x="0" y="1392808"/>
                  </a:lnTo>
                  <a:lnTo>
                    <a:pt x="8199" y="1433351"/>
                  </a:lnTo>
                  <a:lnTo>
                    <a:pt x="30543" y="1466453"/>
                  </a:lnTo>
                  <a:lnTo>
                    <a:pt x="63650" y="1488767"/>
                  </a:lnTo>
                  <a:lnTo>
                    <a:pt x="104139" y="1496948"/>
                  </a:lnTo>
                  <a:lnTo>
                    <a:pt x="144682" y="1488767"/>
                  </a:lnTo>
                  <a:lnTo>
                    <a:pt x="177784" y="1466453"/>
                  </a:lnTo>
                  <a:lnTo>
                    <a:pt x="200098" y="1433351"/>
                  </a:lnTo>
                  <a:lnTo>
                    <a:pt x="208279" y="1392808"/>
                  </a:lnTo>
                  <a:lnTo>
                    <a:pt x="208279" y="104139"/>
                  </a:lnTo>
                  <a:lnTo>
                    <a:pt x="200098" y="63597"/>
                  </a:lnTo>
                  <a:lnTo>
                    <a:pt x="177784" y="30495"/>
                  </a:lnTo>
                  <a:lnTo>
                    <a:pt x="144682" y="8181"/>
                  </a:lnTo>
                  <a:lnTo>
                    <a:pt x="104139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839965" y="4390770"/>
              <a:ext cx="208279" cy="1497330"/>
            </a:xfrm>
            <a:custGeom>
              <a:avLst/>
              <a:gdLst/>
              <a:ahLst/>
              <a:cxnLst/>
              <a:rect l="l" t="t" r="r" b="b"/>
              <a:pathLst>
                <a:path w="208279" h="1497329">
                  <a:moveTo>
                    <a:pt x="0" y="104139"/>
                  </a:moveTo>
                  <a:lnTo>
                    <a:pt x="8199" y="63597"/>
                  </a:lnTo>
                  <a:lnTo>
                    <a:pt x="30543" y="30495"/>
                  </a:lnTo>
                  <a:lnTo>
                    <a:pt x="63650" y="8181"/>
                  </a:lnTo>
                  <a:lnTo>
                    <a:pt x="104139" y="0"/>
                  </a:lnTo>
                  <a:lnTo>
                    <a:pt x="144682" y="8181"/>
                  </a:lnTo>
                  <a:lnTo>
                    <a:pt x="177784" y="30495"/>
                  </a:lnTo>
                  <a:lnTo>
                    <a:pt x="200098" y="63597"/>
                  </a:lnTo>
                  <a:lnTo>
                    <a:pt x="208279" y="104139"/>
                  </a:lnTo>
                  <a:lnTo>
                    <a:pt x="208279" y="1392808"/>
                  </a:lnTo>
                  <a:lnTo>
                    <a:pt x="200098" y="1433351"/>
                  </a:lnTo>
                  <a:lnTo>
                    <a:pt x="177784" y="1466453"/>
                  </a:lnTo>
                  <a:lnTo>
                    <a:pt x="144682" y="1488767"/>
                  </a:lnTo>
                  <a:lnTo>
                    <a:pt x="104139" y="1496948"/>
                  </a:lnTo>
                  <a:lnTo>
                    <a:pt x="63650" y="1488767"/>
                  </a:lnTo>
                  <a:lnTo>
                    <a:pt x="30543" y="1466453"/>
                  </a:lnTo>
                  <a:lnTo>
                    <a:pt x="8199" y="1433351"/>
                  </a:lnTo>
                  <a:lnTo>
                    <a:pt x="0" y="1392808"/>
                  </a:lnTo>
                  <a:lnTo>
                    <a:pt x="0" y="104139"/>
                  </a:lnTo>
                  <a:close/>
                </a:path>
              </a:pathLst>
            </a:custGeom>
            <a:ln w="22860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7140956" y="6032372"/>
            <a:ext cx="231140" cy="1520190"/>
            <a:chOff x="7140956" y="6032372"/>
            <a:chExt cx="231140" cy="1520190"/>
          </a:xfrm>
        </p:grpSpPr>
        <p:sp>
          <p:nvSpPr>
            <p:cNvPr id="16" name="object 16" descr=""/>
            <p:cNvSpPr/>
            <p:nvPr/>
          </p:nvSpPr>
          <p:spPr>
            <a:xfrm>
              <a:off x="7152386" y="6043802"/>
              <a:ext cx="208279" cy="1497330"/>
            </a:xfrm>
            <a:custGeom>
              <a:avLst/>
              <a:gdLst/>
              <a:ahLst/>
              <a:cxnLst/>
              <a:rect l="l" t="t" r="r" b="b"/>
              <a:pathLst>
                <a:path w="208279" h="1497329">
                  <a:moveTo>
                    <a:pt x="104140" y="0"/>
                  </a:move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40"/>
                  </a:lnTo>
                  <a:lnTo>
                    <a:pt x="0" y="1392897"/>
                  </a:lnTo>
                  <a:lnTo>
                    <a:pt x="8181" y="1433427"/>
                  </a:lnTo>
                  <a:lnTo>
                    <a:pt x="30495" y="1466526"/>
                  </a:lnTo>
                  <a:lnTo>
                    <a:pt x="63597" y="1488842"/>
                  </a:lnTo>
                  <a:lnTo>
                    <a:pt x="104140" y="1497025"/>
                  </a:lnTo>
                  <a:lnTo>
                    <a:pt x="144682" y="1488842"/>
                  </a:lnTo>
                  <a:lnTo>
                    <a:pt x="177784" y="1466526"/>
                  </a:lnTo>
                  <a:lnTo>
                    <a:pt x="200098" y="1433427"/>
                  </a:lnTo>
                  <a:lnTo>
                    <a:pt x="208280" y="1392897"/>
                  </a:lnTo>
                  <a:lnTo>
                    <a:pt x="208280" y="104140"/>
                  </a:lnTo>
                  <a:lnTo>
                    <a:pt x="200098" y="63597"/>
                  </a:lnTo>
                  <a:lnTo>
                    <a:pt x="177784" y="30495"/>
                  </a:lnTo>
                  <a:lnTo>
                    <a:pt x="144682" y="8181"/>
                  </a:lnTo>
                  <a:lnTo>
                    <a:pt x="104140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152386" y="6043802"/>
              <a:ext cx="208279" cy="1497330"/>
            </a:xfrm>
            <a:custGeom>
              <a:avLst/>
              <a:gdLst/>
              <a:ahLst/>
              <a:cxnLst/>
              <a:rect l="l" t="t" r="r" b="b"/>
              <a:pathLst>
                <a:path w="208279" h="1497329">
                  <a:moveTo>
                    <a:pt x="0" y="104140"/>
                  </a:moveTo>
                  <a:lnTo>
                    <a:pt x="8181" y="63597"/>
                  </a:lnTo>
                  <a:lnTo>
                    <a:pt x="30495" y="30495"/>
                  </a:lnTo>
                  <a:lnTo>
                    <a:pt x="63597" y="8181"/>
                  </a:lnTo>
                  <a:lnTo>
                    <a:pt x="104140" y="0"/>
                  </a:lnTo>
                  <a:lnTo>
                    <a:pt x="144682" y="8181"/>
                  </a:lnTo>
                  <a:lnTo>
                    <a:pt x="177784" y="30495"/>
                  </a:lnTo>
                  <a:lnTo>
                    <a:pt x="200098" y="63597"/>
                  </a:lnTo>
                  <a:lnTo>
                    <a:pt x="208280" y="104140"/>
                  </a:lnTo>
                  <a:lnTo>
                    <a:pt x="208280" y="1392897"/>
                  </a:lnTo>
                  <a:lnTo>
                    <a:pt x="200098" y="1433427"/>
                  </a:lnTo>
                  <a:lnTo>
                    <a:pt x="177784" y="1466526"/>
                  </a:lnTo>
                  <a:lnTo>
                    <a:pt x="144682" y="1488842"/>
                  </a:lnTo>
                  <a:lnTo>
                    <a:pt x="104140" y="1497025"/>
                  </a:lnTo>
                  <a:lnTo>
                    <a:pt x="63597" y="1488842"/>
                  </a:lnTo>
                  <a:lnTo>
                    <a:pt x="30495" y="1466526"/>
                  </a:lnTo>
                  <a:lnTo>
                    <a:pt x="8181" y="1433427"/>
                  </a:lnTo>
                  <a:lnTo>
                    <a:pt x="0" y="1392897"/>
                  </a:lnTo>
                  <a:lnTo>
                    <a:pt x="0" y="104140"/>
                  </a:lnTo>
                  <a:close/>
                </a:path>
              </a:pathLst>
            </a:custGeom>
            <a:ln w="22860">
              <a:solidFill>
                <a:srgbClr val="0812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244588" y="4578222"/>
            <a:ext cx="6055360" cy="272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DFE3E6"/>
                </a:solidFill>
                <a:latin typeface="Trebuchet MS"/>
                <a:cs typeface="Trebuchet MS"/>
              </a:rPr>
              <a:t>Use</a:t>
            </a:r>
            <a:r>
              <a:rPr dirty="0" sz="1800" spc="-160" b="1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DFE3E6"/>
                </a:solidFill>
                <a:latin typeface="Trebuchet MS"/>
                <a:cs typeface="Trebuchet MS"/>
              </a:rPr>
              <a:t>Strong</a:t>
            </a:r>
            <a:r>
              <a:rPr dirty="0" sz="1800" spc="-150" b="1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DFE3E6"/>
                </a:solidFill>
                <a:latin typeface="Trebuchet MS"/>
                <a:cs typeface="Trebuchet MS"/>
              </a:rPr>
              <a:t>Passwords</a:t>
            </a:r>
            <a:endParaRPr sz="1800">
              <a:latin typeface="Trebuchet MS"/>
              <a:cs typeface="Trebuchet MS"/>
            </a:endParaRPr>
          </a:p>
          <a:p>
            <a:pPr marL="12700" marR="229235">
              <a:lnSpc>
                <a:spcPct val="135000"/>
              </a:lnSpc>
              <a:spcBef>
                <a:spcPts val="855"/>
              </a:spcBef>
            </a:pP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Create</a:t>
            </a:r>
            <a:r>
              <a:rPr dirty="0" sz="1600" spc="-11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 spc="-30">
                <a:solidFill>
                  <a:srgbClr val="DFE3E6"/>
                </a:solidFill>
                <a:latin typeface="Tahoma"/>
                <a:cs typeface="Tahoma"/>
              </a:rPr>
              <a:t>unique,</a:t>
            </a:r>
            <a:r>
              <a:rPr dirty="0" sz="1600" spc="-10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complex</a:t>
            </a:r>
            <a:r>
              <a:rPr dirty="0" sz="1600" spc="-10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passwords</a:t>
            </a:r>
            <a:r>
              <a:rPr dirty="0" sz="1600" spc="-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 spc="-35">
                <a:solidFill>
                  <a:srgbClr val="DFE3E6"/>
                </a:solidFill>
                <a:latin typeface="Tahoma"/>
                <a:cs typeface="Tahoma"/>
              </a:rPr>
              <a:t>and</a:t>
            </a:r>
            <a:r>
              <a:rPr dirty="0" sz="1600" spc="-1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consider</a:t>
            </a:r>
            <a:r>
              <a:rPr dirty="0" sz="1600" spc="-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using</a:t>
            </a:r>
            <a:r>
              <a:rPr dirty="0" sz="1600" spc="-13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 spc="-35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600" spc="-1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DFE3E6"/>
                </a:solidFill>
                <a:latin typeface="Tahoma"/>
                <a:cs typeface="Tahoma"/>
              </a:rPr>
              <a:t>password manager.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600">
              <a:latin typeface="Tahoma"/>
              <a:cs typeface="Tahoma"/>
            </a:endParaRPr>
          </a:p>
          <a:p>
            <a:pPr marL="324485">
              <a:lnSpc>
                <a:spcPct val="100000"/>
              </a:lnSpc>
            </a:pPr>
            <a:r>
              <a:rPr dirty="0" sz="1800" spc="-25" b="1">
                <a:solidFill>
                  <a:srgbClr val="DFE3E6"/>
                </a:solidFill>
                <a:latin typeface="Trebuchet MS"/>
                <a:cs typeface="Trebuchet MS"/>
              </a:rPr>
              <a:t>Enable</a:t>
            </a:r>
            <a:r>
              <a:rPr dirty="0" sz="1800" spc="-215" b="1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DFE3E6"/>
                </a:solidFill>
                <a:latin typeface="Trebuchet MS"/>
                <a:cs typeface="Trebuchet MS"/>
              </a:rPr>
              <a:t>2FA</a:t>
            </a:r>
            <a:endParaRPr sz="1800">
              <a:latin typeface="Trebuchet MS"/>
              <a:cs typeface="Trebuchet MS"/>
            </a:endParaRPr>
          </a:p>
          <a:p>
            <a:pPr marL="324485" marR="5080">
              <a:lnSpc>
                <a:spcPct val="135100"/>
              </a:lnSpc>
              <a:spcBef>
                <a:spcPts val="855"/>
              </a:spcBef>
            </a:pPr>
            <a:r>
              <a:rPr dirty="0" sz="1600" spc="-25">
                <a:solidFill>
                  <a:srgbClr val="DFE3E6"/>
                </a:solidFill>
                <a:latin typeface="Tahoma"/>
                <a:cs typeface="Tahoma"/>
              </a:rPr>
              <a:t>Two-</a:t>
            </a: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Factor</a:t>
            </a:r>
            <a:r>
              <a:rPr dirty="0" sz="1600" spc="-6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Authentication</a:t>
            </a:r>
            <a:r>
              <a:rPr dirty="0" sz="1600" spc="-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DFE3E6"/>
                </a:solidFill>
                <a:latin typeface="Tahoma"/>
                <a:cs typeface="Tahoma"/>
              </a:rPr>
              <a:t>adds</a:t>
            </a:r>
            <a:r>
              <a:rPr dirty="0" sz="1600" spc="-11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 spc="-35">
                <a:solidFill>
                  <a:srgbClr val="DFE3E6"/>
                </a:solidFill>
                <a:latin typeface="Tahoma"/>
                <a:cs typeface="Tahoma"/>
              </a:rPr>
              <a:t>an</a:t>
            </a:r>
            <a:r>
              <a:rPr dirty="0" sz="1600" spc="-1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DFE3E6"/>
                </a:solidFill>
                <a:latin typeface="Tahoma"/>
                <a:cs typeface="Tahoma"/>
              </a:rPr>
              <a:t>extra</a:t>
            </a:r>
            <a:r>
              <a:rPr dirty="0" sz="1600" spc="-9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DFE3E6"/>
                </a:solidFill>
                <a:latin typeface="Tahoma"/>
                <a:cs typeface="Tahoma"/>
              </a:rPr>
              <a:t>layer</a:t>
            </a:r>
            <a:r>
              <a:rPr dirty="0" sz="1600" spc="-1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of</a:t>
            </a:r>
            <a:r>
              <a:rPr dirty="0" sz="1600" spc="-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security</a:t>
            </a:r>
            <a:r>
              <a:rPr dirty="0" sz="1600" spc="-5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dirty="0" sz="1600" spc="-1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DFE3E6"/>
                </a:solidFill>
                <a:latin typeface="Tahoma"/>
                <a:cs typeface="Tahoma"/>
              </a:rPr>
              <a:t>your </a:t>
            </a:r>
            <a:r>
              <a:rPr dirty="0" sz="1600" spc="-10">
                <a:solidFill>
                  <a:srgbClr val="DFE3E6"/>
                </a:solidFill>
                <a:latin typeface="Tahoma"/>
                <a:cs typeface="Tahoma"/>
              </a:rPr>
              <a:t>accounts.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0359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Real-</a:t>
            </a:r>
            <a:r>
              <a:rPr dirty="0" spc="-30"/>
              <a:t>World</a:t>
            </a:r>
            <a:r>
              <a:rPr dirty="0" spc="-475"/>
              <a:t> </a:t>
            </a:r>
            <a:r>
              <a:rPr dirty="0" spc="-10"/>
              <a:t>Examples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51" y="2286126"/>
            <a:ext cx="4164076" cy="416407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3161" y="2286126"/>
            <a:ext cx="4164076" cy="416407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94595" y="2286126"/>
            <a:ext cx="4164076" cy="416407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51408" y="6929729"/>
            <a:ext cx="1168336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Phishing</a:t>
            </a:r>
            <a:r>
              <a:rPr dirty="0" sz="190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attacks</a:t>
            </a:r>
            <a:r>
              <a:rPr dirty="0" sz="1900" spc="-16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often</a:t>
            </a:r>
            <a:r>
              <a:rPr dirty="0" sz="1900" spc="-16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mimic</a:t>
            </a:r>
            <a:r>
              <a:rPr dirty="0" sz="1900" spc="-15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legitimate</a:t>
            </a:r>
            <a:r>
              <a:rPr dirty="0" sz="1900" spc="-15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brands</a:t>
            </a:r>
            <a:r>
              <a:rPr dirty="0" sz="1900" spc="-16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and</a:t>
            </a:r>
            <a:r>
              <a:rPr dirty="0" sz="1900" spc="-1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services.</a:t>
            </a:r>
            <a:r>
              <a:rPr dirty="0" sz="1900" spc="-16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These</a:t>
            </a:r>
            <a:r>
              <a:rPr dirty="0" sz="1900" spc="-16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0">
                <a:solidFill>
                  <a:srgbClr val="DFE3E6"/>
                </a:solidFill>
                <a:latin typeface="Tahoma"/>
                <a:cs typeface="Tahoma"/>
              </a:rPr>
              <a:t>examples</a:t>
            </a:r>
            <a:r>
              <a:rPr dirty="0" sz="1900" spc="-13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0">
                <a:solidFill>
                  <a:srgbClr val="DFE3E6"/>
                </a:solidFill>
                <a:latin typeface="Tahoma"/>
                <a:cs typeface="Tahoma"/>
              </a:rPr>
              <a:t>show</a:t>
            </a:r>
            <a:r>
              <a:rPr dirty="0" sz="1900" spc="-1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5">
                <a:solidFill>
                  <a:srgbClr val="DFE3E6"/>
                </a:solidFill>
                <a:latin typeface="Tahoma"/>
                <a:cs typeface="Tahoma"/>
              </a:rPr>
              <a:t>how</a:t>
            </a:r>
            <a:r>
              <a:rPr dirty="0" sz="1900" spc="-1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convincing</a:t>
            </a:r>
            <a:r>
              <a:rPr dirty="0" sz="1900" spc="-13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5">
                <a:solidFill>
                  <a:srgbClr val="DFE3E6"/>
                </a:solidFill>
                <a:latin typeface="Tahoma"/>
                <a:cs typeface="Tahoma"/>
              </a:rPr>
              <a:t>they</a:t>
            </a:r>
            <a:r>
              <a:rPr dirty="0" sz="1900" spc="-17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can</a:t>
            </a:r>
            <a:r>
              <a:rPr dirty="0" sz="1900" spc="-1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5">
                <a:solidFill>
                  <a:srgbClr val="DFE3E6"/>
                </a:solidFill>
                <a:latin typeface="Tahoma"/>
                <a:cs typeface="Tahoma"/>
              </a:rPr>
              <a:t>be.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38442" y="1991055"/>
            <a:ext cx="6602095" cy="13665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400"/>
              </a:lnSpc>
            </a:pPr>
            <a:r>
              <a:rPr dirty="0" spc="-65"/>
              <a:t>Interactive</a:t>
            </a:r>
            <a:r>
              <a:rPr dirty="0" spc="-505"/>
              <a:t> </a:t>
            </a:r>
            <a:r>
              <a:rPr dirty="0" spc="-140"/>
              <a:t>Quiz:</a:t>
            </a:r>
            <a:r>
              <a:rPr dirty="0" spc="-484"/>
              <a:t> </a:t>
            </a:r>
            <a:r>
              <a:rPr dirty="0" spc="-40"/>
              <a:t>Test</a:t>
            </a:r>
            <a:r>
              <a:rPr dirty="0" spc="-484"/>
              <a:t> </a:t>
            </a:r>
            <a:r>
              <a:rPr dirty="0" spc="-20"/>
              <a:t>Your </a:t>
            </a:r>
            <a:r>
              <a:rPr dirty="0" spc="-10"/>
              <a:t>Knowledge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338442" y="3715084"/>
            <a:ext cx="7038975" cy="81153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Test</a:t>
            </a:r>
            <a:r>
              <a:rPr dirty="0" sz="1900" spc="-15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5">
                <a:solidFill>
                  <a:srgbClr val="DFE3E6"/>
                </a:solidFill>
                <a:latin typeface="Tahoma"/>
                <a:cs typeface="Tahoma"/>
              </a:rPr>
              <a:t>your</a:t>
            </a:r>
            <a:r>
              <a:rPr dirty="0" sz="1900" spc="-16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ability</a:t>
            </a:r>
            <a:r>
              <a:rPr dirty="0" sz="1900" spc="-13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dirty="0" sz="1900" spc="-16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spot</a:t>
            </a:r>
            <a:r>
              <a:rPr dirty="0" sz="1900" spc="-1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0">
                <a:solidFill>
                  <a:srgbClr val="DFE3E6"/>
                </a:solidFill>
                <a:latin typeface="Tahoma"/>
                <a:cs typeface="Tahoma"/>
              </a:rPr>
              <a:t>phishing</a:t>
            </a:r>
            <a:r>
              <a:rPr dirty="0" sz="1900" spc="-1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attempts</a:t>
            </a:r>
            <a:r>
              <a:rPr dirty="0" sz="1900" spc="-17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with</a:t>
            </a:r>
            <a:r>
              <a:rPr dirty="0" sz="1900" spc="-13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5">
                <a:solidFill>
                  <a:srgbClr val="DFE3E6"/>
                </a:solidFill>
                <a:latin typeface="Tahoma"/>
                <a:cs typeface="Tahoma"/>
              </a:rPr>
              <a:t>our</a:t>
            </a:r>
            <a:r>
              <a:rPr dirty="0" sz="1900" spc="-17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interactive</a:t>
            </a:r>
            <a:r>
              <a:rPr dirty="0" sz="1900" spc="-15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quiz.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1900" spc="-30">
                <a:solidFill>
                  <a:srgbClr val="DFE3E6"/>
                </a:solidFill>
                <a:latin typeface="Tahoma"/>
                <a:cs typeface="Tahoma"/>
              </a:rPr>
              <a:t>Can</a:t>
            </a:r>
            <a:r>
              <a:rPr dirty="0" sz="190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60">
                <a:solidFill>
                  <a:srgbClr val="DFE3E6"/>
                </a:solidFill>
                <a:latin typeface="Tahoma"/>
                <a:cs typeface="Tahoma"/>
              </a:rPr>
              <a:t>you</a:t>
            </a:r>
            <a:r>
              <a:rPr dirty="0" sz="1900" spc="-20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identify</a:t>
            </a:r>
            <a:r>
              <a:rPr dirty="0" sz="1900" spc="-1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dirty="0" sz="1900" spc="-21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red</a:t>
            </a:r>
            <a:r>
              <a:rPr dirty="0" sz="190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flags?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5" name="object 5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0380" y="4843830"/>
            <a:ext cx="1551051" cy="67889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338442" y="5843778"/>
            <a:ext cx="105727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900">
                <a:solidFill>
                  <a:srgbClr val="15FFBA"/>
                </a:solidFill>
                <a:uFill>
                  <a:solidFill>
                    <a:srgbClr val="15FFBA"/>
                  </a:solidFill>
                </a:uFill>
                <a:latin typeface="Tahoma"/>
                <a:cs typeface="Tahoma"/>
                <a:hlinkClick r:id="rId3"/>
              </a:rPr>
              <a:t>Click</a:t>
            </a:r>
            <a:r>
              <a:rPr dirty="0" u="sng" sz="1900" spc="-80">
                <a:solidFill>
                  <a:srgbClr val="15FFBA"/>
                </a:solidFill>
                <a:uFill>
                  <a:solidFill>
                    <a:srgbClr val="15FFBA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sng" sz="1900" spc="-20">
                <a:solidFill>
                  <a:srgbClr val="15FFBA"/>
                </a:solidFill>
                <a:uFill>
                  <a:solidFill>
                    <a:srgbClr val="15FFBA"/>
                  </a:solidFill>
                </a:uFill>
                <a:latin typeface="Tahoma"/>
                <a:cs typeface="Tahoma"/>
                <a:hlinkClick r:id="rId3"/>
              </a:rPr>
              <a:t>here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-1"/>
            <a:ext cx="54864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1408" y="1387221"/>
            <a:ext cx="706374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Key</a:t>
            </a:r>
            <a:r>
              <a:rPr dirty="0" spc="-515"/>
              <a:t> </a:t>
            </a:r>
            <a:r>
              <a:rPr dirty="0" spc="-20"/>
              <a:t>Takeaways</a:t>
            </a:r>
            <a:r>
              <a:rPr dirty="0" spc="-525"/>
              <a:t> </a:t>
            </a:r>
            <a:r>
              <a:rPr dirty="0" spc="-160"/>
              <a:t>&amp;</a:t>
            </a:r>
            <a:r>
              <a:rPr dirty="0" spc="-495"/>
              <a:t> </a:t>
            </a:r>
            <a:r>
              <a:rPr dirty="0" spc="-70"/>
              <a:t>Next</a:t>
            </a:r>
            <a:r>
              <a:rPr dirty="0" spc="-505"/>
              <a:t> </a:t>
            </a:r>
            <a:r>
              <a:rPr dirty="0" spc="75"/>
              <a:t>Steps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848791" y="2470911"/>
            <a:ext cx="3615054" cy="2261235"/>
            <a:chOff x="848791" y="2470911"/>
            <a:chExt cx="3615054" cy="2261235"/>
          </a:xfrm>
        </p:grpSpPr>
        <p:sp>
          <p:nvSpPr>
            <p:cNvPr id="5" name="object 5" descr=""/>
            <p:cNvSpPr/>
            <p:nvPr/>
          </p:nvSpPr>
          <p:spPr>
            <a:xfrm>
              <a:off x="864031" y="2486151"/>
              <a:ext cx="3584575" cy="2230755"/>
            </a:xfrm>
            <a:custGeom>
              <a:avLst/>
              <a:gdLst/>
              <a:ahLst/>
              <a:cxnLst/>
              <a:rect l="l" t="t" r="r" b="b"/>
              <a:pathLst>
                <a:path w="3584575" h="2230754">
                  <a:moveTo>
                    <a:pt x="3214192" y="0"/>
                  </a:moveTo>
                  <a:lnTo>
                    <a:pt x="370331" y="0"/>
                  </a:lnTo>
                  <a:lnTo>
                    <a:pt x="323879" y="2884"/>
                  </a:lnTo>
                  <a:lnTo>
                    <a:pt x="279149" y="11306"/>
                  </a:lnTo>
                  <a:lnTo>
                    <a:pt x="236487" y="24919"/>
                  </a:lnTo>
                  <a:lnTo>
                    <a:pt x="196240" y="43376"/>
                  </a:lnTo>
                  <a:lnTo>
                    <a:pt x="158756" y="66332"/>
                  </a:lnTo>
                  <a:lnTo>
                    <a:pt x="124382" y="93439"/>
                  </a:lnTo>
                  <a:lnTo>
                    <a:pt x="93466" y="124352"/>
                  </a:lnTo>
                  <a:lnTo>
                    <a:pt x="66353" y="158723"/>
                  </a:lnTo>
                  <a:lnTo>
                    <a:pt x="43391" y="196206"/>
                  </a:lnTo>
                  <a:lnTo>
                    <a:pt x="24928" y="236455"/>
                  </a:lnTo>
                  <a:lnTo>
                    <a:pt x="11310" y="279124"/>
                  </a:lnTo>
                  <a:lnTo>
                    <a:pt x="2885" y="323864"/>
                  </a:lnTo>
                  <a:lnTo>
                    <a:pt x="0" y="370332"/>
                  </a:lnTo>
                  <a:lnTo>
                    <a:pt x="0" y="1860423"/>
                  </a:lnTo>
                  <a:lnTo>
                    <a:pt x="2885" y="1906865"/>
                  </a:lnTo>
                  <a:lnTo>
                    <a:pt x="11310" y="1951588"/>
                  </a:lnTo>
                  <a:lnTo>
                    <a:pt x="24928" y="1994247"/>
                  </a:lnTo>
                  <a:lnTo>
                    <a:pt x="43391" y="2034491"/>
                  </a:lnTo>
                  <a:lnTo>
                    <a:pt x="66353" y="2071975"/>
                  </a:lnTo>
                  <a:lnTo>
                    <a:pt x="93466" y="2106351"/>
                  </a:lnTo>
                  <a:lnTo>
                    <a:pt x="124382" y="2137271"/>
                  </a:lnTo>
                  <a:lnTo>
                    <a:pt x="158756" y="2164387"/>
                  </a:lnTo>
                  <a:lnTo>
                    <a:pt x="196240" y="2187353"/>
                  </a:lnTo>
                  <a:lnTo>
                    <a:pt x="236487" y="2205820"/>
                  </a:lnTo>
                  <a:lnTo>
                    <a:pt x="279149" y="2219441"/>
                  </a:lnTo>
                  <a:lnTo>
                    <a:pt x="323879" y="2227868"/>
                  </a:lnTo>
                  <a:lnTo>
                    <a:pt x="370331" y="2230755"/>
                  </a:lnTo>
                  <a:lnTo>
                    <a:pt x="3214192" y="2230755"/>
                  </a:lnTo>
                  <a:lnTo>
                    <a:pt x="3260634" y="2227868"/>
                  </a:lnTo>
                  <a:lnTo>
                    <a:pt x="3305358" y="2219441"/>
                  </a:lnTo>
                  <a:lnTo>
                    <a:pt x="3348016" y="2205820"/>
                  </a:lnTo>
                  <a:lnTo>
                    <a:pt x="3388261" y="2187353"/>
                  </a:lnTo>
                  <a:lnTo>
                    <a:pt x="3425745" y="2164387"/>
                  </a:lnTo>
                  <a:lnTo>
                    <a:pt x="3460120" y="2137271"/>
                  </a:lnTo>
                  <a:lnTo>
                    <a:pt x="3491040" y="2106351"/>
                  </a:lnTo>
                  <a:lnTo>
                    <a:pt x="3518157" y="2071975"/>
                  </a:lnTo>
                  <a:lnTo>
                    <a:pt x="3541122" y="2034491"/>
                  </a:lnTo>
                  <a:lnTo>
                    <a:pt x="3559589" y="1994247"/>
                  </a:lnTo>
                  <a:lnTo>
                    <a:pt x="3573210" y="1951588"/>
                  </a:lnTo>
                  <a:lnTo>
                    <a:pt x="3581637" y="1906865"/>
                  </a:lnTo>
                  <a:lnTo>
                    <a:pt x="3584524" y="1860423"/>
                  </a:lnTo>
                  <a:lnTo>
                    <a:pt x="3584524" y="370332"/>
                  </a:lnTo>
                  <a:lnTo>
                    <a:pt x="3581637" y="323864"/>
                  </a:lnTo>
                  <a:lnTo>
                    <a:pt x="3573210" y="279124"/>
                  </a:lnTo>
                  <a:lnTo>
                    <a:pt x="3559589" y="236455"/>
                  </a:lnTo>
                  <a:lnTo>
                    <a:pt x="3541122" y="196206"/>
                  </a:lnTo>
                  <a:lnTo>
                    <a:pt x="3518157" y="158723"/>
                  </a:lnTo>
                  <a:lnTo>
                    <a:pt x="3491040" y="124352"/>
                  </a:lnTo>
                  <a:lnTo>
                    <a:pt x="3460120" y="93439"/>
                  </a:lnTo>
                  <a:lnTo>
                    <a:pt x="3425745" y="66332"/>
                  </a:lnTo>
                  <a:lnTo>
                    <a:pt x="3388261" y="43376"/>
                  </a:lnTo>
                  <a:lnTo>
                    <a:pt x="3348016" y="24919"/>
                  </a:lnTo>
                  <a:lnTo>
                    <a:pt x="3305358" y="11306"/>
                  </a:lnTo>
                  <a:lnTo>
                    <a:pt x="3260634" y="2884"/>
                  </a:lnTo>
                  <a:lnTo>
                    <a:pt x="3214192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64031" y="2486151"/>
              <a:ext cx="3584575" cy="2230755"/>
            </a:xfrm>
            <a:custGeom>
              <a:avLst/>
              <a:gdLst/>
              <a:ahLst/>
              <a:cxnLst/>
              <a:rect l="l" t="t" r="r" b="b"/>
              <a:pathLst>
                <a:path w="3584575" h="2230754">
                  <a:moveTo>
                    <a:pt x="0" y="370332"/>
                  </a:moveTo>
                  <a:lnTo>
                    <a:pt x="2885" y="323864"/>
                  </a:lnTo>
                  <a:lnTo>
                    <a:pt x="11310" y="279124"/>
                  </a:lnTo>
                  <a:lnTo>
                    <a:pt x="24928" y="236455"/>
                  </a:lnTo>
                  <a:lnTo>
                    <a:pt x="43391" y="196206"/>
                  </a:lnTo>
                  <a:lnTo>
                    <a:pt x="66353" y="158723"/>
                  </a:lnTo>
                  <a:lnTo>
                    <a:pt x="93466" y="124352"/>
                  </a:lnTo>
                  <a:lnTo>
                    <a:pt x="124382" y="93439"/>
                  </a:lnTo>
                  <a:lnTo>
                    <a:pt x="158756" y="66332"/>
                  </a:lnTo>
                  <a:lnTo>
                    <a:pt x="196240" y="43376"/>
                  </a:lnTo>
                  <a:lnTo>
                    <a:pt x="236487" y="24919"/>
                  </a:lnTo>
                  <a:lnTo>
                    <a:pt x="279149" y="11306"/>
                  </a:lnTo>
                  <a:lnTo>
                    <a:pt x="323879" y="2884"/>
                  </a:lnTo>
                  <a:lnTo>
                    <a:pt x="370331" y="0"/>
                  </a:lnTo>
                  <a:lnTo>
                    <a:pt x="3214192" y="0"/>
                  </a:lnTo>
                  <a:lnTo>
                    <a:pt x="3260634" y="2884"/>
                  </a:lnTo>
                  <a:lnTo>
                    <a:pt x="3305358" y="11306"/>
                  </a:lnTo>
                  <a:lnTo>
                    <a:pt x="3348016" y="24919"/>
                  </a:lnTo>
                  <a:lnTo>
                    <a:pt x="3388261" y="43376"/>
                  </a:lnTo>
                  <a:lnTo>
                    <a:pt x="3425745" y="66332"/>
                  </a:lnTo>
                  <a:lnTo>
                    <a:pt x="3460120" y="93439"/>
                  </a:lnTo>
                  <a:lnTo>
                    <a:pt x="3491040" y="124352"/>
                  </a:lnTo>
                  <a:lnTo>
                    <a:pt x="3518157" y="158723"/>
                  </a:lnTo>
                  <a:lnTo>
                    <a:pt x="3541122" y="196206"/>
                  </a:lnTo>
                  <a:lnTo>
                    <a:pt x="3559589" y="236455"/>
                  </a:lnTo>
                  <a:lnTo>
                    <a:pt x="3573210" y="279124"/>
                  </a:lnTo>
                  <a:lnTo>
                    <a:pt x="3581637" y="323864"/>
                  </a:lnTo>
                  <a:lnTo>
                    <a:pt x="3584524" y="370332"/>
                  </a:lnTo>
                  <a:lnTo>
                    <a:pt x="3584524" y="1860423"/>
                  </a:lnTo>
                  <a:lnTo>
                    <a:pt x="3581637" y="1906865"/>
                  </a:lnTo>
                  <a:lnTo>
                    <a:pt x="3573210" y="1951588"/>
                  </a:lnTo>
                  <a:lnTo>
                    <a:pt x="3559589" y="1994247"/>
                  </a:lnTo>
                  <a:lnTo>
                    <a:pt x="3541122" y="2034491"/>
                  </a:lnTo>
                  <a:lnTo>
                    <a:pt x="3518157" y="2071975"/>
                  </a:lnTo>
                  <a:lnTo>
                    <a:pt x="3491040" y="2106351"/>
                  </a:lnTo>
                  <a:lnTo>
                    <a:pt x="3460120" y="2137271"/>
                  </a:lnTo>
                  <a:lnTo>
                    <a:pt x="3425745" y="2164387"/>
                  </a:lnTo>
                  <a:lnTo>
                    <a:pt x="3388261" y="2187353"/>
                  </a:lnTo>
                  <a:lnTo>
                    <a:pt x="3348016" y="2205820"/>
                  </a:lnTo>
                  <a:lnTo>
                    <a:pt x="3305358" y="2219441"/>
                  </a:lnTo>
                  <a:lnTo>
                    <a:pt x="3260634" y="2227868"/>
                  </a:lnTo>
                  <a:lnTo>
                    <a:pt x="3214192" y="2230755"/>
                  </a:lnTo>
                  <a:lnTo>
                    <a:pt x="370331" y="2230755"/>
                  </a:lnTo>
                  <a:lnTo>
                    <a:pt x="323879" y="2227868"/>
                  </a:lnTo>
                  <a:lnTo>
                    <a:pt x="279149" y="2219441"/>
                  </a:lnTo>
                  <a:lnTo>
                    <a:pt x="236487" y="2205820"/>
                  </a:lnTo>
                  <a:lnTo>
                    <a:pt x="196240" y="2187353"/>
                  </a:lnTo>
                  <a:lnTo>
                    <a:pt x="158756" y="2164387"/>
                  </a:lnTo>
                  <a:lnTo>
                    <a:pt x="124382" y="2137271"/>
                  </a:lnTo>
                  <a:lnTo>
                    <a:pt x="93466" y="2106351"/>
                  </a:lnTo>
                  <a:lnTo>
                    <a:pt x="66353" y="2071975"/>
                  </a:lnTo>
                  <a:lnTo>
                    <a:pt x="43391" y="2034491"/>
                  </a:lnTo>
                  <a:lnTo>
                    <a:pt x="24928" y="1994247"/>
                  </a:lnTo>
                  <a:lnTo>
                    <a:pt x="11310" y="1951588"/>
                  </a:lnTo>
                  <a:lnTo>
                    <a:pt x="2885" y="1906865"/>
                  </a:lnTo>
                  <a:lnTo>
                    <a:pt x="0" y="1860423"/>
                  </a:lnTo>
                  <a:lnTo>
                    <a:pt x="0" y="370332"/>
                  </a:lnTo>
                  <a:close/>
                </a:path>
              </a:pathLst>
            </a:custGeom>
            <a:ln w="30480">
              <a:solidFill>
                <a:srgbClr val="15FF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128775" y="2735961"/>
            <a:ext cx="2491105" cy="1662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b="1">
                <a:solidFill>
                  <a:srgbClr val="DFE3E6"/>
                </a:solidFill>
                <a:latin typeface="Trebuchet MS"/>
                <a:cs typeface="Trebuchet MS"/>
              </a:rPr>
              <a:t>Stay</a:t>
            </a:r>
            <a:r>
              <a:rPr dirty="0" sz="2150" spc="-200" b="1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dirty="0" sz="2150" spc="-10" b="1">
                <a:solidFill>
                  <a:srgbClr val="DFE3E6"/>
                </a:solidFill>
                <a:latin typeface="Trebuchet MS"/>
                <a:cs typeface="Trebuchet MS"/>
              </a:rPr>
              <a:t>Vigilant</a:t>
            </a:r>
            <a:endParaRPr sz="2150">
              <a:latin typeface="Trebuchet MS"/>
              <a:cs typeface="Trebuchet MS"/>
            </a:endParaRPr>
          </a:p>
          <a:p>
            <a:pPr marL="12700" marR="5080">
              <a:lnSpc>
                <a:spcPct val="135800"/>
              </a:lnSpc>
              <a:spcBef>
                <a:spcPts val="1025"/>
              </a:spcBef>
            </a:pPr>
            <a:r>
              <a:rPr dirty="0" sz="1900" spc="-25">
                <a:solidFill>
                  <a:srgbClr val="DFE3E6"/>
                </a:solidFill>
                <a:latin typeface="Tahoma"/>
                <a:cs typeface="Tahoma"/>
              </a:rPr>
              <a:t>Always</a:t>
            </a:r>
            <a:r>
              <a:rPr dirty="0" sz="1900" spc="-12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0">
                <a:solidFill>
                  <a:srgbClr val="DFE3E6"/>
                </a:solidFill>
                <a:latin typeface="Tahoma"/>
                <a:cs typeface="Tahoma"/>
              </a:rPr>
              <a:t>be</a:t>
            </a:r>
            <a:r>
              <a:rPr dirty="0" sz="1900" spc="-14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suspicious</a:t>
            </a:r>
            <a:r>
              <a:rPr dirty="0" sz="1900" spc="-10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5">
                <a:solidFill>
                  <a:srgbClr val="DFE3E6"/>
                </a:solidFill>
                <a:latin typeface="Tahoma"/>
                <a:cs typeface="Tahoma"/>
              </a:rPr>
              <a:t>of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unsolicited</a:t>
            </a:r>
            <a:r>
              <a:rPr dirty="0" sz="1900" spc="-7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emails</a:t>
            </a:r>
            <a:r>
              <a:rPr dirty="0" sz="1900" spc="-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5">
                <a:solidFill>
                  <a:srgbClr val="DFE3E6"/>
                </a:solidFill>
                <a:latin typeface="Tahoma"/>
                <a:cs typeface="Tahoma"/>
              </a:rPr>
              <a:t>and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unexpected</a:t>
            </a:r>
            <a:r>
              <a:rPr dirty="0" sz="1900" spc="-12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requests.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680077" y="2470911"/>
            <a:ext cx="3615690" cy="2261235"/>
            <a:chOff x="4680077" y="2470911"/>
            <a:chExt cx="3615690" cy="2261235"/>
          </a:xfrm>
        </p:grpSpPr>
        <p:sp>
          <p:nvSpPr>
            <p:cNvPr id="9" name="object 9" descr=""/>
            <p:cNvSpPr/>
            <p:nvPr/>
          </p:nvSpPr>
          <p:spPr>
            <a:xfrm>
              <a:off x="4695317" y="2486151"/>
              <a:ext cx="3585210" cy="2230755"/>
            </a:xfrm>
            <a:custGeom>
              <a:avLst/>
              <a:gdLst/>
              <a:ahLst/>
              <a:cxnLst/>
              <a:rect l="l" t="t" r="r" b="b"/>
              <a:pathLst>
                <a:path w="3585209" h="2230754">
                  <a:moveTo>
                    <a:pt x="3214369" y="0"/>
                  </a:moveTo>
                  <a:lnTo>
                    <a:pt x="370332" y="0"/>
                  </a:lnTo>
                  <a:lnTo>
                    <a:pt x="323889" y="2884"/>
                  </a:lnTo>
                  <a:lnTo>
                    <a:pt x="279166" y="11306"/>
                  </a:lnTo>
                  <a:lnTo>
                    <a:pt x="236507" y="24919"/>
                  </a:lnTo>
                  <a:lnTo>
                    <a:pt x="196263" y="43376"/>
                  </a:lnTo>
                  <a:lnTo>
                    <a:pt x="158779" y="66332"/>
                  </a:lnTo>
                  <a:lnTo>
                    <a:pt x="124403" y="93439"/>
                  </a:lnTo>
                  <a:lnTo>
                    <a:pt x="93483" y="124352"/>
                  </a:lnTo>
                  <a:lnTo>
                    <a:pt x="66367" y="158723"/>
                  </a:lnTo>
                  <a:lnTo>
                    <a:pt x="43401" y="196206"/>
                  </a:lnTo>
                  <a:lnTo>
                    <a:pt x="24934" y="236455"/>
                  </a:lnTo>
                  <a:lnTo>
                    <a:pt x="11313" y="279124"/>
                  </a:lnTo>
                  <a:lnTo>
                    <a:pt x="2886" y="323864"/>
                  </a:lnTo>
                  <a:lnTo>
                    <a:pt x="0" y="370332"/>
                  </a:lnTo>
                  <a:lnTo>
                    <a:pt x="0" y="1860423"/>
                  </a:lnTo>
                  <a:lnTo>
                    <a:pt x="2886" y="1906865"/>
                  </a:lnTo>
                  <a:lnTo>
                    <a:pt x="11313" y="1951588"/>
                  </a:lnTo>
                  <a:lnTo>
                    <a:pt x="24934" y="1994247"/>
                  </a:lnTo>
                  <a:lnTo>
                    <a:pt x="43401" y="2034491"/>
                  </a:lnTo>
                  <a:lnTo>
                    <a:pt x="66367" y="2071975"/>
                  </a:lnTo>
                  <a:lnTo>
                    <a:pt x="93483" y="2106351"/>
                  </a:lnTo>
                  <a:lnTo>
                    <a:pt x="124403" y="2137271"/>
                  </a:lnTo>
                  <a:lnTo>
                    <a:pt x="158779" y="2164387"/>
                  </a:lnTo>
                  <a:lnTo>
                    <a:pt x="196263" y="2187353"/>
                  </a:lnTo>
                  <a:lnTo>
                    <a:pt x="236507" y="2205820"/>
                  </a:lnTo>
                  <a:lnTo>
                    <a:pt x="279166" y="2219441"/>
                  </a:lnTo>
                  <a:lnTo>
                    <a:pt x="323889" y="2227868"/>
                  </a:lnTo>
                  <a:lnTo>
                    <a:pt x="370332" y="2230755"/>
                  </a:lnTo>
                  <a:lnTo>
                    <a:pt x="3214369" y="2230755"/>
                  </a:lnTo>
                  <a:lnTo>
                    <a:pt x="3260812" y="2227868"/>
                  </a:lnTo>
                  <a:lnTo>
                    <a:pt x="3305535" y="2219441"/>
                  </a:lnTo>
                  <a:lnTo>
                    <a:pt x="3348194" y="2205820"/>
                  </a:lnTo>
                  <a:lnTo>
                    <a:pt x="3388438" y="2187353"/>
                  </a:lnTo>
                  <a:lnTo>
                    <a:pt x="3425922" y="2164387"/>
                  </a:lnTo>
                  <a:lnTo>
                    <a:pt x="3460298" y="2137271"/>
                  </a:lnTo>
                  <a:lnTo>
                    <a:pt x="3491218" y="2106351"/>
                  </a:lnTo>
                  <a:lnTo>
                    <a:pt x="3518334" y="2071975"/>
                  </a:lnTo>
                  <a:lnTo>
                    <a:pt x="3541300" y="2034491"/>
                  </a:lnTo>
                  <a:lnTo>
                    <a:pt x="3559767" y="1994247"/>
                  </a:lnTo>
                  <a:lnTo>
                    <a:pt x="3573388" y="1951588"/>
                  </a:lnTo>
                  <a:lnTo>
                    <a:pt x="3581815" y="1906865"/>
                  </a:lnTo>
                  <a:lnTo>
                    <a:pt x="3584702" y="1860423"/>
                  </a:lnTo>
                  <a:lnTo>
                    <a:pt x="3584702" y="370332"/>
                  </a:lnTo>
                  <a:lnTo>
                    <a:pt x="3581815" y="323864"/>
                  </a:lnTo>
                  <a:lnTo>
                    <a:pt x="3573388" y="279124"/>
                  </a:lnTo>
                  <a:lnTo>
                    <a:pt x="3559767" y="236455"/>
                  </a:lnTo>
                  <a:lnTo>
                    <a:pt x="3541300" y="196206"/>
                  </a:lnTo>
                  <a:lnTo>
                    <a:pt x="3518334" y="158723"/>
                  </a:lnTo>
                  <a:lnTo>
                    <a:pt x="3491218" y="124352"/>
                  </a:lnTo>
                  <a:lnTo>
                    <a:pt x="3460298" y="93439"/>
                  </a:lnTo>
                  <a:lnTo>
                    <a:pt x="3425922" y="66332"/>
                  </a:lnTo>
                  <a:lnTo>
                    <a:pt x="3388438" y="43376"/>
                  </a:lnTo>
                  <a:lnTo>
                    <a:pt x="3348194" y="24919"/>
                  </a:lnTo>
                  <a:lnTo>
                    <a:pt x="3305535" y="11306"/>
                  </a:lnTo>
                  <a:lnTo>
                    <a:pt x="3260812" y="2884"/>
                  </a:lnTo>
                  <a:lnTo>
                    <a:pt x="3214369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695317" y="2486151"/>
              <a:ext cx="3585210" cy="2230755"/>
            </a:xfrm>
            <a:custGeom>
              <a:avLst/>
              <a:gdLst/>
              <a:ahLst/>
              <a:cxnLst/>
              <a:rect l="l" t="t" r="r" b="b"/>
              <a:pathLst>
                <a:path w="3585209" h="2230754">
                  <a:moveTo>
                    <a:pt x="0" y="370332"/>
                  </a:moveTo>
                  <a:lnTo>
                    <a:pt x="2886" y="323864"/>
                  </a:lnTo>
                  <a:lnTo>
                    <a:pt x="11313" y="279124"/>
                  </a:lnTo>
                  <a:lnTo>
                    <a:pt x="24934" y="236455"/>
                  </a:lnTo>
                  <a:lnTo>
                    <a:pt x="43401" y="196206"/>
                  </a:lnTo>
                  <a:lnTo>
                    <a:pt x="66367" y="158723"/>
                  </a:lnTo>
                  <a:lnTo>
                    <a:pt x="93483" y="124352"/>
                  </a:lnTo>
                  <a:lnTo>
                    <a:pt x="124403" y="93439"/>
                  </a:lnTo>
                  <a:lnTo>
                    <a:pt x="158779" y="66332"/>
                  </a:lnTo>
                  <a:lnTo>
                    <a:pt x="196263" y="43376"/>
                  </a:lnTo>
                  <a:lnTo>
                    <a:pt x="236507" y="24919"/>
                  </a:lnTo>
                  <a:lnTo>
                    <a:pt x="279166" y="11306"/>
                  </a:lnTo>
                  <a:lnTo>
                    <a:pt x="323889" y="2884"/>
                  </a:lnTo>
                  <a:lnTo>
                    <a:pt x="370332" y="0"/>
                  </a:lnTo>
                  <a:lnTo>
                    <a:pt x="3214369" y="0"/>
                  </a:lnTo>
                  <a:lnTo>
                    <a:pt x="3260812" y="2884"/>
                  </a:lnTo>
                  <a:lnTo>
                    <a:pt x="3305535" y="11306"/>
                  </a:lnTo>
                  <a:lnTo>
                    <a:pt x="3348194" y="24919"/>
                  </a:lnTo>
                  <a:lnTo>
                    <a:pt x="3388438" y="43376"/>
                  </a:lnTo>
                  <a:lnTo>
                    <a:pt x="3425922" y="66332"/>
                  </a:lnTo>
                  <a:lnTo>
                    <a:pt x="3460298" y="93439"/>
                  </a:lnTo>
                  <a:lnTo>
                    <a:pt x="3491218" y="124352"/>
                  </a:lnTo>
                  <a:lnTo>
                    <a:pt x="3518334" y="158723"/>
                  </a:lnTo>
                  <a:lnTo>
                    <a:pt x="3541300" y="196206"/>
                  </a:lnTo>
                  <a:lnTo>
                    <a:pt x="3559767" y="236455"/>
                  </a:lnTo>
                  <a:lnTo>
                    <a:pt x="3573388" y="279124"/>
                  </a:lnTo>
                  <a:lnTo>
                    <a:pt x="3581815" y="323864"/>
                  </a:lnTo>
                  <a:lnTo>
                    <a:pt x="3584702" y="370332"/>
                  </a:lnTo>
                  <a:lnTo>
                    <a:pt x="3584702" y="1860423"/>
                  </a:lnTo>
                  <a:lnTo>
                    <a:pt x="3581815" y="1906865"/>
                  </a:lnTo>
                  <a:lnTo>
                    <a:pt x="3573388" y="1951588"/>
                  </a:lnTo>
                  <a:lnTo>
                    <a:pt x="3559767" y="1994247"/>
                  </a:lnTo>
                  <a:lnTo>
                    <a:pt x="3541300" y="2034491"/>
                  </a:lnTo>
                  <a:lnTo>
                    <a:pt x="3518334" y="2071975"/>
                  </a:lnTo>
                  <a:lnTo>
                    <a:pt x="3491218" y="2106351"/>
                  </a:lnTo>
                  <a:lnTo>
                    <a:pt x="3460298" y="2137271"/>
                  </a:lnTo>
                  <a:lnTo>
                    <a:pt x="3425922" y="2164387"/>
                  </a:lnTo>
                  <a:lnTo>
                    <a:pt x="3388438" y="2187353"/>
                  </a:lnTo>
                  <a:lnTo>
                    <a:pt x="3348194" y="2205820"/>
                  </a:lnTo>
                  <a:lnTo>
                    <a:pt x="3305535" y="2219441"/>
                  </a:lnTo>
                  <a:lnTo>
                    <a:pt x="3260812" y="2227868"/>
                  </a:lnTo>
                  <a:lnTo>
                    <a:pt x="3214369" y="2230755"/>
                  </a:lnTo>
                  <a:lnTo>
                    <a:pt x="370332" y="2230755"/>
                  </a:lnTo>
                  <a:lnTo>
                    <a:pt x="323889" y="2227868"/>
                  </a:lnTo>
                  <a:lnTo>
                    <a:pt x="279166" y="2219441"/>
                  </a:lnTo>
                  <a:lnTo>
                    <a:pt x="236507" y="2205820"/>
                  </a:lnTo>
                  <a:lnTo>
                    <a:pt x="196263" y="2187353"/>
                  </a:lnTo>
                  <a:lnTo>
                    <a:pt x="158779" y="2164387"/>
                  </a:lnTo>
                  <a:lnTo>
                    <a:pt x="124403" y="2137271"/>
                  </a:lnTo>
                  <a:lnTo>
                    <a:pt x="93483" y="2106351"/>
                  </a:lnTo>
                  <a:lnTo>
                    <a:pt x="66367" y="2071975"/>
                  </a:lnTo>
                  <a:lnTo>
                    <a:pt x="43401" y="2034491"/>
                  </a:lnTo>
                  <a:lnTo>
                    <a:pt x="24934" y="1994247"/>
                  </a:lnTo>
                  <a:lnTo>
                    <a:pt x="11313" y="1951588"/>
                  </a:lnTo>
                  <a:lnTo>
                    <a:pt x="2886" y="1906865"/>
                  </a:lnTo>
                  <a:lnTo>
                    <a:pt x="0" y="1860423"/>
                  </a:lnTo>
                  <a:lnTo>
                    <a:pt x="0" y="370332"/>
                  </a:lnTo>
                  <a:close/>
                </a:path>
              </a:pathLst>
            </a:custGeom>
            <a:ln w="30480">
              <a:solidFill>
                <a:srgbClr val="29DDD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960365" y="2735961"/>
            <a:ext cx="2607310" cy="1662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2150" spc="-10" b="1">
                <a:solidFill>
                  <a:srgbClr val="DFE3E6"/>
                </a:solidFill>
                <a:latin typeface="Trebuchet MS"/>
                <a:cs typeface="Trebuchet MS"/>
              </a:rPr>
              <a:t>Educate</a:t>
            </a:r>
            <a:r>
              <a:rPr dirty="0" sz="2150" spc="-260" b="1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dirty="0" sz="2150" spc="-10" b="1">
                <a:solidFill>
                  <a:srgbClr val="DFE3E6"/>
                </a:solidFill>
                <a:latin typeface="Trebuchet MS"/>
                <a:cs typeface="Trebuchet MS"/>
              </a:rPr>
              <a:t>Yourself</a:t>
            </a:r>
            <a:endParaRPr sz="2150">
              <a:latin typeface="Trebuchet MS"/>
              <a:cs typeface="Trebuchet MS"/>
            </a:endParaRPr>
          </a:p>
          <a:p>
            <a:pPr algn="just" marL="12700" marR="5080">
              <a:lnSpc>
                <a:spcPct val="135800"/>
              </a:lnSpc>
              <a:spcBef>
                <a:spcPts val="1025"/>
              </a:spcBef>
            </a:pPr>
            <a:r>
              <a:rPr dirty="0" sz="1900" spc="-20">
                <a:solidFill>
                  <a:srgbClr val="DFE3E6"/>
                </a:solidFill>
                <a:latin typeface="Tahoma"/>
                <a:cs typeface="Tahoma"/>
              </a:rPr>
              <a:t>Continuously</a:t>
            </a:r>
            <a:r>
              <a:rPr dirty="0" sz="1900" spc="-7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5">
                <a:solidFill>
                  <a:srgbClr val="DFE3E6"/>
                </a:solidFill>
                <a:latin typeface="Tahoma"/>
                <a:cs typeface="Tahoma"/>
              </a:rPr>
              <a:t>learn</a:t>
            </a:r>
            <a:r>
              <a:rPr dirty="0" sz="1900" spc="-7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about </a:t>
            </a:r>
            <a:r>
              <a:rPr dirty="0" sz="1900" spc="-85">
                <a:solidFill>
                  <a:srgbClr val="DFE3E6"/>
                </a:solidFill>
                <a:latin typeface="Tahoma"/>
                <a:cs typeface="Tahoma"/>
              </a:rPr>
              <a:t>new</a:t>
            </a:r>
            <a:r>
              <a:rPr dirty="0" sz="1900" spc="-6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0">
                <a:solidFill>
                  <a:srgbClr val="DFE3E6"/>
                </a:solidFill>
                <a:latin typeface="Tahoma"/>
                <a:cs typeface="Tahoma"/>
              </a:rPr>
              <a:t>phishing</a:t>
            </a:r>
            <a:r>
              <a:rPr dirty="0" sz="1900" spc="-114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45">
                <a:solidFill>
                  <a:srgbClr val="DFE3E6"/>
                </a:solidFill>
                <a:latin typeface="Tahoma"/>
                <a:cs typeface="Tahoma"/>
              </a:rPr>
              <a:t>tactics</a:t>
            </a:r>
            <a:r>
              <a:rPr dirty="0" sz="1900" spc="-10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5">
                <a:solidFill>
                  <a:srgbClr val="DFE3E6"/>
                </a:solidFill>
                <a:latin typeface="Tahoma"/>
                <a:cs typeface="Tahoma"/>
              </a:rPr>
              <a:t>and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security</a:t>
            </a:r>
            <a:r>
              <a:rPr dirty="0" sz="1900" spc="-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measures.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848791" y="4948428"/>
            <a:ext cx="7446645" cy="1866264"/>
            <a:chOff x="848791" y="4948428"/>
            <a:chExt cx="7446645" cy="1866264"/>
          </a:xfrm>
        </p:grpSpPr>
        <p:sp>
          <p:nvSpPr>
            <p:cNvPr id="13" name="object 13" descr=""/>
            <p:cNvSpPr/>
            <p:nvPr/>
          </p:nvSpPr>
          <p:spPr>
            <a:xfrm>
              <a:off x="864031" y="4963668"/>
              <a:ext cx="7416165" cy="1835785"/>
            </a:xfrm>
            <a:custGeom>
              <a:avLst/>
              <a:gdLst/>
              <a:ahLst/>
              <a:cxnLst/>
              <a:rect l="l" t="t" r="r" b="b"/>
              <a:pathLst>
                <a:path w="7416165" h="1835784">
                  <a:moveTo>
                    <a:pt x="7045655" y="0"/>
                  </a:moveTo>
                  <a:lnTo>
                    <a:pt x="370344" y="0"/>
                  </a:lnTo>
                  <a:lnTo>
                    <a:pt x="323889" y="2886"/>
                  </a:lnTo>
                  <a:lnTo>
                    <a:pt x="279156" y="11313"/>
                  </a:lnTo>
                  <a:lnTo>
                    <a:pt x="236492" y="24934"/>
                  </a:lnTo>
                  <a:lnTo>
                    <a:pt x="196244" y="43401"/>
                  </a:lnTo>
                  <a:lnTo>
                    <a:pt x="158759" y="66367"/>
                  </a:lnTo>
                  <a:lnTo>
                    <a:pt x="124384" y="93483"/>
                  </a:lnTo>
                  <a:lnTo>
                    <a:pt x="93467" y="124403"/>
                  </a:lnTo>
                  <a:lnTo>
                    <a:pt x="66354" y="158779"/>
                  </a:lnTo>
                  <a:lnTo>
                    <a:pt x="43392" y="196263"/>
                  </a:lnTo>
                  <a:lnTo>
                    <a:pt x="24928" y="236507"/>
                  </a:lnTo>
                  <a:lnTo>
                    <a:pt x="11310" y="279166"/>
                  </a:lnTo>
                  <a:lnTo>
                    <a:pt x="2885" y="323889"/>
                  </a:lnTo>
                  <a:lnTo>
                    <a:pt x="0" y="370332"/>
                  </a:lnTo>
                  <a:lnTo>
                    <a:pt x="0" y="1465453"/>
                  </a:lnTo>
                  <a:lnTo>
                    <a:pt x="2885" y="1511895"/>
                  </a:lnTo>
                  <a:lnTo>
                    <a:pt x="11310" y="1556618"/>
                  </a:lnTo>
                  <a:lnTo>
                    <a:pt x="24928" y="1599277"/>
                  </a:lnTo>
                  <a:lnTo>
                    <a:pt x="43392" y="1639521"/>
                  </a:lnTo>
                  <a:lnTo>
                    <a:pt x="66354" y="1677005"/>
                  </a:lnTo>
                  <a:lnTo>
                    <a:pt x="93467" y="1711381"/>
                  </a:lnTo>
                  <a:lnTo>
                    <a:pt x="124384" y="1742301"/>
                  </a:lnTo>
                  <a:lnTo>
                    <a:pt x="158759" y="1769417"/>
                  </a:lnTo>
                  <a:lnTo>
                    <a:pt x="196244" y="1792383"/>
                  </a:lnTo>
                  <a:lnTo>
                    <a:pt x="236492" y="1810850"/>
                  </a:lnTo>
                  <a:lnTo>
                    <a:pt x="279156" y="1824471"/>
                  </a:lnTo>
                  <a:lnTo>
                    <a:pt x="323889" y="1832898"/>
                  </a:lnTo>
                  <a:lnTo>
                    <a:pt x="370344" y="1835785"/>
                  </a:lnTo>
                  <a:lnTo>
                    <a:pt x="7045655" y="1835785"/>
                  </a:lnTo>
                  <a:lnTo>
                    <a:pt x="7092097" y="1832898"/>
                  </a:lnTo>
                  <a:lnTo>
                    <a:pt x="7136821" y="1824471"/>
                  </a:lnTo>
                  <a:lnTo>
                    <a:pt x="7179479" y="1810850"/>
                  </a:lnTo>
                  <a:lnTo>
                    <a:pt x="7219724" y="1792383"/>
                  </a:lnTo>
                  <a:lnTo>
                    <a:pt x="7257208" y="1769417"/>
                  </a:lnTo>
                  <a:lnTo>
                    <a:pt x="7291583" y="1742301"/>
                  </a:lnTo>
                  <a:lnTo>
                    <a:pt x="7322503" y="1711381"/>
                  </a:lnTo>
                  <a:lnTo>
                    <a:pt x="7349620" y="1677005"/>
                  </a:lnTo>
                  <a:lnTo>
                    <a:pt x="7372585" y="1639521"/>
                  </a:lnTo>
                  <a:lnTo>
                    <a:pt x="7391052" y="1599277"/>
                  </a:lnTo>
                  <a:lnTo>
                    <a:pt x="7404673" y="1556618"/>
                  </a:lnTo>
                  <a:lnTo>
                    <a:pt x="7413100" y="1511895"/>
                  </a:lnTo>
                  <a:lnTo>
                    <a:pt x="7415987" y="1465453"/>
                  </a:lnTo>
                  <a:lnTo>
                    <a:pt x="7415987" y="370332"/>
                  </a:lnTo>
                  <a:lnTo>
                    <a:pt x="7413100" y="323889"/>
                  </a:lnTo>
                  <a:lnTo>
                    <a:pt x="7404673" y="279166"/>
                  </a:lnTo>
                  <a:lnTo>
                    <a:pt x="7391052" y="236507"/>
                  </a:lnTo>
                  <a:lnTo>
                    <a:pt x="7372585" y="196263"/>
                  </a:lnTo>
                  <a:lnTo>
                    <a:pt x="7349620" y="158779"/>
                  </a:lnTo>
                  <a:lnTo>
                    <a:pt x="7322503" y="124403"/>
                  </a:lnTo>
                  <a:lnTo>
                    <a:pt x="7291583" y="93483"/>
                  </a:lnTo>
                  <a:lnTo>
                    <a:pt x="7257208" y="66367"/>
                  </a:lnTo>
                  <a:lnTo>
                    <a:pt x="7219724" y="43401"/>
                  </a:lnTo>
                  <a:lnTo>
                    <a:pt x="7179479" y="24934"/>
                  </a:lnTo>
                  <a:lnTo>
                    <a:pt x="7136821" y="11313"/>
                  </a:lnTo>
                  <a:lnTo>
                    <a:pt x="7092097" y="2886"/>
                  </a:lnTo>
                  <a:lnTo>
                    <a:pt x="7045655" y="0"/>
                  </a:lnTo>
                  <a:close/>
                </a:path>
              </a:pathLst>
            </a:custGeom>
            <a:solidFill>
              <a:srgbClr val="0907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64031" y="4963668"/>
              <a:ext cx="7416165" cy="1835785"/>
            </a:xfrm>
            <a:custGeom>
              <a:avLst/>
              <a:gdLst/>
              <a:ahLst/>
              <a:cxnLst/>
              <a:rect l="l" t="t" r="r" b="b"/>
              <a:pathLst>
                <a:path w="7416165" h="1835784">
                  <a:moveTo>
                    <a:pt x="0" y="370332"/>
                  </a:moveTo>
                  <a:lnTo>
                    <a:pt x="2885" y="323889"/>
                  </a:lnTo>
                  <a:lnTo>
                    <a:pt x="11310" y="279166"/>
                  </a:lnTo>
                  <a:lnTo>
                    <a:pt x="24928" y="236507"/>
                  </a:lnTo>
                  <a:lnTo>
                    <a:pt x="43392" y="196263"/>
                  </a:lnTo>
                  <a:lnTo>
                    <a:pt x="66354" y="158779"/>
                  </a:lnTo>
                  <a:lnTo>
                    <a:pt x="93467" y="124403"/>
                  </a:lnTo>
                  <a:lnTo>
                    <a:pt x="124384" y="93483"/>
                  </a:lnTo>
                  <a:lnTo>
                    <a:pt x="158759" y="66367"/>
                  </a:lnTo>
                  <a:lnTo>
                    <a:pt x="196244" y="43401"/>
                  </a:lnTo>
                  <a:lnTo>
                    <a:pt x="236492" y="24934"/>
                  </a:lnTo>
                  <a:lnTo>
                    <a:pt x="279156" y="11313"/>
                  </a:lnTo>
                  <a:lnTo>
                    <a:pt x="323889" y="2886"/>
                  </a:lnTo>
                  <a:lnTo>
                    <a:pt x="370344" y="0"/>
                  </a:lnTo>
                  <a:lnTo>
                    <a:pt x="7045655" y="0"/>
                  </a:lnTo>
                  <a:lnTo>
                    <a:pt x="7092097" y="2886"/>
                  </a:lnTo>
                  <a:lnTo>
                    <a:pt x="7136821" y="11313"/>
                  </a:lnTo>
                  <a:lnTo>
                    <a:pt x="7179479" y="24934"/>
                  </a:lnTo>
                  <a:lnTo>
                    <a:pt x="7219724" y="43401"/>
                  </a:lnTo>
                  <a:lnTo>
                    <a:pt x="7257208" y="66367"/>
                  </a:lnTo>
                  <a:lnTo>
                    <a:pt x="7291583" y="93483"/>
                  </a:lnTo>
                  <a:lnTo>
                    <a:pt x="7322503" y="124403"/>
                  </a:lnTo>
                  <a:lnTo>
                    <a:pt x="7349620" y="158779"/>
                  </a:lnTo>
                  <a:lnTo>
                    <a:pt x="7372585" y="196263"/>
                  </a:lnTo>
                  <a:lnTo>
                    <a:pt x="7391052" y="236507"/>
                  </a:lnTo>
                  <a:lnTo>
                    <a:pt x="7404673" y="279166"/>
                  </a:lnTo>
                  <a:lnTo>
                    <a:pt x="7413100" y="323889"/>
                  </a:lnTo>
                  <a:lnTo>
                    <a:pt x="7415987" y="370332"/>
                  </a:lnTo>
                  <a:lnTo>
                    <a:pt x="7415987" y="1465453"/>
                  </a:lnTo>
                  <a:lnTo>
                    <a:pt x="7413100" y="1511895"/>
                  </a:lnTo>
                  <a:lnTo>
                    <a:pt x="7404673" y="1556618"/>
                  </a:lnTo>
                  <a:lnTo>
                    <a:pt x="7391052" y="1599277"/>
                  </a:lnTo>
                  <a:lnTo>
                    <a:pt x="7372585" y="1639521"/>
                  </a:lnTo>
                  <a:lnTo>
                    <a:pt x="7349620" y="1677005"/>
                  </a:lnTo>
                  <a:lnTo>
                    <a:pt x="7322503" y="1711381"/>
                  </a:lnTo>
                  <a:lnTo>
                    <a:pt x="7291583" y="1742301"/>
                  </a:lnTo>
                  <a:lnTo>
                    <a:pt x="7257208" y="1769417"/>
                  </a:lnTo>
                  <a:lnTo>
                    <a:pt x="7219724" y="1792383"/>
                  </a:lnTo>
                  <a:lnTo>
                    <a:pt x="7179479" y="1810850"/>
                  </a:lnTo>
                  <a:lnTo>
                    <a:pt x="7136821" y="1824471"/>
                  </a:lnTo>
                  <a:lnTo>
                    <a:pt x="7092097" y="1832898"/>
                  </a:lnTo>
                  <a:lnTo>
                    <a:pt x="7045655" y="1835785"/>
                  </a:lnTo>
                  <a:lnTo>
                    <a:pt x="370344" y="1835785"/>
                  </a:lnTo>
                  <a:lnTo>
                    <a:pt x="323889" y="1832898"/>
                  </a:lnTo>
                  <a:lnTo>
                    <a:pt x="279156" y="1824471"/>
                  </a:lnTo>
                  <a:lnTo>
                    <a:pt x="236492" y="1810850"/>
                  </a:lnTo>
                  <a:lnTo>
                    <a:pt x="196244" y="1792383"/>
                  </a:lnTo>
                  <a:lnTo>
                    <a:pt x="158759" y="1769417"/>
                  </a:lnTo>
                  <a:lnTo>
                    <a:pt x="124384" y="1742301"/>
                  </a:lnTo>
                  <a:lnTo>
                    <a:pt x="93467" y="1711381"/>
                  </a:lnTo>
                  <a:lnTo>
                    <a:pt x="66354" y="1677005"/>
                  </a:lnTo>
                  <a:lnTo>
                    <a:pt x="43392" y="1639521"/>
                  </a:lnTo>
                  <a:lnTo>
                    <a:pt x="24928" y="1599277"/>
                  </a:lnTo>
                  <a:lnTo>
                    <a:pt x="11310" y="1556618"/>
                  </a:lnTo>
                  <a:lnTo>
                    <a:pt x="2885" y="1511895"/>
                  </a:lnTo>
                  <a:lnTo>
                    <a:pt x="0" y="1465453"/>
                  </a:lnTo>
                  <a:lnTo>
                    <a:pt x="0" y="370332"/>
                  </a:lnTo>
                  <a:close/>
                </a:path>
              </a:pathLst>
            </a:custGeom>
            <a:ln w="30479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128775" y="5213680"/>
            <a:ext cx="6745605" cy="126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-35" b="1">
                <a:solidFill>
                  <a:srgbClr val="DFE3E6"/>
                </a:solidFill>
                <a:latin typeface="Trebuchet MS"/>
                <a:cs typeface="Trebuchet MS"/>
              </a:rPr>
              <a:t>Report</a:t>
            </a:r>
            <a:r>
              <a:rPr dirty="0" sz="2150" spc="-260" b="1">
                <a:solidFill>
                  <a:srgbClr val="DFE3E6"/>
                </a:solidFill>
                <a:latin typeface="Trebuchet MS"/>
                <a:cs typeface="Trebuchet MS"/>
              </a:rPr>
              <a:t> </a:t>
            </a:r>
            <a:r>
              <a:rPr dirty="0" sz="2150" spc="-10" b="1">
                <a:solidFill>
                  <a:srgbClr val="DFE3E6"/>
                </a:solidFill>
                <a:latin typeface="Trebuchet MS"/>
                <a:cs typeface="Trebuchet MS"/>
              </a:rPr>
              <a:t>Incidents</a:t>
            </a:r>
            <a:endParaRPr sz="2150">
              <a:latin typeface="Trebuchet MS"/>
              <a:cs typeface="Trebuchet MS"/>
            </a:endParaRPr>
          </a:p>
          <a:p>
            <a:pPr marL="12700" marR="5080">
              <a:lnSpc>
                <a:spcPct val="135800"/>
              </a:lnSpc>
              <a:spcBef>
                <a:spcPts val="1019"/>
              </a:spcBef>
            </a:pPr>
            <a:r>
              <a:rPr dirty="0" sz="1900" spc="-85">
                <a:solidFill>
                  <a:srgbClr val="DFE3E6"/>
                </a:solidFill>
                <a:latin typeface="Tahoma"/>
                <a:cs typeface="Tahoma"/>
              </a:rPr>
              <a:t>If</a:t>
            </a:r>
            <a:r>
              <a:rPr dirty="0" sz="1900" spc="-18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60">
                <a:solidFill>
                  <a:srgbClr val="DFE3E6"/>
                </a:solidFill>
                <a:latin typeface="Tahoma"/>
                <a:cs typeface="Tahoma"/>
              </a:rPr>
              <a:t>you</a:t>
            </a:r>
            <a:r>
              <a:rPr dirty="0" sz="1900" spc="-17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suspect</a:t>
            </a:r>
            <a:r>
              <a:rPr dirty="0" sz="1900" spc="-17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dirty="0" sz="1900" spc="-16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phishing</a:t>
            </a:r>
            <a:r>
              <a:rPr dirty="0" sz="1900" spc="-14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attempt,</a:t>
            </a:r>
            <a:r>
              <a:rPr dirty="0" sz="1900" spc="-17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report</a:t>
            </a:r>
            <a:r>
              <a:rPr dirty="0" sz="1900" spc="-18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it</a:t>
            </a:r>
            <a:r>
              <a:rPr dirty="0" sz="1900" spc="-17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dirty="0" sz="1900" spc="-18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45">
                <a:solidFill>
                  <a:srgbClr val="DFE3E6"/>
                </a:solidFill>
                <a:latin typeface="Tahoma"/>
                <a:cs typeface="Tahoma"/>
              </a:rPr>
              <a:t>your</a:t>
            </a:r>
            <a:r>
              <a:rPr dirty="0" sz="1900" spc="-16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35">
                <a:solidFill>
                  <a:srgbClr val="DFE3E6"/>
                </a:solidFill>
                <a:latin typeface="Tahoma"/>
                <a:cs typeface="Tahoma"/>
              </a:rPr>
              <a:t>IT</a:t>
            </a:r>
            <a:r>
              <a:rPr dirty="0" sz="1900" spc="-19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department or</a:t>
            </a:r>
            <a:r>
              <a:rPr dirty="0" sz="1900" spc="-18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20">
                <a:solidFill>
                  <a:srgbClr val="DFE3E6"/>
                </a:solidFill>
                <a:latin typeface="Tahoma"/>
                <a:cs typeface="Tahoma"/>
              </a:rPr>
              <a:t>relevant</a:t>
            </a:r>
            <a:r>
              <a:rPr dirty="0" sz="1900" spc="-175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DFE3E6"/>
                </a:solidFill>
                <a:latin typeface="Tahoma"/>
                <a:cs typeface="Tahoma"/>
              </a:rPr>
              <a:t>authorities.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08" y="3235274"/>
            <a:ext cx="318389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80">
                <a:latin typeface="Tahoma"/>
                <a:cs typeface="Tahoma"/>
              </a:rPr>
              <a:t>Thank</a:t>
            </a:r>
            <a:r>
              <a:rPr dirty="0" spc="-515">
                <a:latin typeface="Tahoma"/>
                <a:cs typeface="Tahoma"/>
              </a:rPr>
              <a:t> </a:t>
            </a:r>
            <a:r>
              <a:rPr dirty="0" spc="-545">
                <a:latin typeface="Tahoma"/>
                <a:cs typeface="Tahoma"/>
              </a:rPr>
              <a:t>You…..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5FFB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2025-06-29T17:53:00Z</dcterms:created>
  <dcterms:modified xsi:type="dcterms:W3CDTF">2025-06-29T17:53:00Z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2025-06-29T00:00:00Z</vt:filetime>
  </property>
  <property fmtid="{D5CDD505-2E9C-101B-9397-08002B2CF9AE}" pid="3" name="Producer">
    <vt:lpwstr>Pdftools SDK</vt:lpwstr>
  </property>
</Properties>
</file>