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23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  <p:sldId id="279" r:id="rId29"/>
    <p:sldId id="280" r:id="rId30"/>
    <p:sldId id="281" r:id="rId31"/>
  </p:sldIdLst>
  <p:sldSz cy="5143500" cx="9144000"/>
  <p:notesSz cx="6858000" cy="9144000"/>
  <p:embeddedFontLst>
    <p:embeddedFont>
      <p:font typeface="Helvetica Neue"/>
      <p:regular r:id="rId32"/>
      <p:bold r:id="rId33"/>
      <p:italic r:id="rId34"/>
      <p:boldItalic r:id="rId35"/>
    </p:embeddedFont>
    <p:embeddedFont>
      <p:font typeface="Helvetica Neue Light"/>
      <p:regular r:id="rId36"/>
      <p:bold r:id="rId37"/>
      <p:italic r:id="rId38"/>
      <p:boldItalic r:id="rId39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29" Type="http://schemas.openxmlformats.org/officeDocument/2006/relationships/slide" Target="slides/slide24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31" Type="http://schemas.openxmlformats.org/officeDocument/2006/relationships/slide" Target="slides/slide26.xml"/><Relationship Id="rId30" Type="http://schemas.openxmlformats.org/officeDocument/2006/relationships/slide" Target="slides/slide25.xml"/><Relationship Id="rId11" Type="http://schemas.openxmlformats.org/officeDocument/2006/relationships/slide" Target="slides/slide6.xml"/><Relationship Id="rId33" Type="http://schemas.openxmlformats.org/officeDocument/2006/relationships/font" Target="fonts/HelveticaNeue-bold.fntdata"/><Relationship Id="rId10" Type="http://schemas.openxmlformats.org/officeDocument/2006/relationships/slide" Target="slides/slide5.xml"/><Relationship Id="rId32" Type="http://schemas.openxmlformats.org/officeDocument/2006/relationships/font" Target="fonts/HelveticaNeue-regular.fntdata"/><Relationship Id="rId13" Type="http://schemas.openxmlformats.org/officeDocument/2006/relationships/slide" Target="slides/slide8.xml"/><Relationship Id="rId35" Type="http://schemas.openxmlformats.org/officeDocument/2006/relationships/font" Target="fonts/HelveticaNeue-boldItalic.fntdata"/><Relationship Id="rId12" Type="http://schemas.openxmlformats.org/officeDocument/2006/relationships/slide" Target="slides/slide7.xml"/><Relationship Id="rId34" Type="http://schemas.openxmlformats.org/officeDocument/2006/relationships/font" Target="fonts/HelveticaNeue-italic.fntdata"/><Relationship Id="rId15" Type="http://schemas.openxmlformats.org/officeDocument/2006/relationships/slide" Target="slides/slide10.xml"/><Relationship Id="rId37" Type="http://schemas.openxmlformats.org/officeDocument/2006/relationships/font" Target="fonts/HelveticaNeueLight-bold.fntdata"/><Relationship Id="rId14" Type="http://schemas.openxmlformats.org/officeDocument/2006/relationships/slide" Target="slides/slide9.xml"/><Relationship Id="rId36" Type="http://schemas.openxmlformats.org/officeDocument/2006/relationships/font" Target="fonts/HelveticaNeueLight-regular.fntdata"/><Relationship Id="rId17" Type="http://schemas.openxmlformats.org/officeDocument/2006/relationships/slide" Target="slides/slide12.xml"/><Relationship Id="rId39" Type="http://schemas.openxmlformats.org/officeDocument/2006/relationships/font" Target="fonts/HelveticaNeueLight-boldItalic.fntdata"/><Relationship Id="rId16" Type="http://schemas.openxmlformats.org/officeDocument/2006/relationships/slide" Target="slides/slide11.xml"/><Relationship Id="rId38" Type="http://schemas.openxmlformats.org/officeDocument/2006/relationships/font" Target="fonts/HelveticaNeueLight-italic.fntdata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0" name="Shape 2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1" name="Google Shape;211;g22af0fdb6c2_0_18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2" name="Google Shape;212;g22af0fdb6c2_0_18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g22af0fdb6c2_0_21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2" name="Google Shape;232;g22af0fdb6c2_0_21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g22af0fdb6c2_0_24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6" name="Google Shape;246;g22af0fdb6c2_0_24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0" name="Shape 2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1" name="Google Shape;251;g22af0fdb6c2_0_25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2" name="Google Shape;252;g22af0fdb6c2_0_25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g22af0fdb6c2_0_24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8" name="Google Shape;258;g22af0fdb6c2_0_24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2" name="Shape 2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Google Shape;263;g22af0fdb6c2_0_25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4" name="Google Shape;264;g22af0fdb6c2_0_2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8" name="Shape 2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Google Shape;269;g27749d82178_0_27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0" name="Google Shape;270;g27749d82178_0_2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3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2af0fdb6c2_0_27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2af0fdb6c2_0_2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6" name="Shape 2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7" name="Google Shape;297;g22af0fdb6c2_0_6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8" name="Google Shape;298;g22af0fdb6c2_0_6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2" name="Shape 3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3" name="Google Shape;303;g22af0fdb6c2_0_62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4" name="Google Shape;304;g22af0fdb6c2_0_6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g27749d82178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9" name="Google Shape;59;g27749d82178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g1e49ea0a303_0_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0" name="Google Shape;310;g1e49ea0a303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4" name="Shape 3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5" name="Google Shape;315;g27749d82178_0_25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6" name="Google Shape;316;g27749d82178_0_25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1" name="Shape 3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2" name="Google Shape;322;g27749d82178_0_28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3" name="Google Shape;323;g27749d82178_0_28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28" name="Shape 3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9" name="Google Shape;329;g27749d82178_0_29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30" name="Google Shape;330;g27749d82178_0_29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45" name="Shape 3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6" name="Google Shape;346;g22af0fdb6c2_0_3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47" name="Google Shape;347;g22af0fdb6c2_0_3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66" name="Shape 3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Google Shape;367;g27749d82178_0_31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68" name="Google Shape;368;g27749d82178_0_3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73" name="Shape 3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4" name="Google Shape;374;g22af0fdb6c2_0_57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75" name="Google Shape;375;g22af0fdb6c2_0_57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27749d82178_0_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27749d82178_0_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g27749d82178_0_1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4" name="Google Shape;74;g27749d82178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6" name="Google Shape;106;g27749d82178_0_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7" name="Google Shape;107;g27749d82178_0_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3" name="Shape 1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Google Shape;144;g27749d82178_0_174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5" name="Google Shape;145;g27749d82178_0_17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g27749d82178_0_178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0" name="Google Shape;150;g27749d82178_0_17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3" name="Shape 1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Google Shape;164;g27749d82178_0_19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5" name="Google Shape;165;g27749d82178_0_19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g22af0fdb6c2_0_86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2" name="Google Shape;182;g22af0fdb6c2_0_8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8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2.xml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3.xml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5.xml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7.xml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31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3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27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2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Relationship Id="rId3" Type="http://schemas.openxmlformats.org/officeDocument/2006/relationships/image" Target="../media/image28.png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3.xml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4.xml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26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6.xml"/><Relationship Id="rId3" Type="http://schemas.openxmlformats.org/officeDocument/2006/relationships/hyperlink" Target="https://gpt-index.readthedocs.io/en/latest/how_to/customization/custom_documents.html" TargetMode="External"/><Relationship Id="rId4" Type="http://schemas.openxmlformats.org/officeDocument/2006/relationships/hyperlink" Target="https://gpt-index.readthedocs.io/en/latest/how_to/index/metadata_extraction.html" TargetMode="External"/><Relationship Id="rId9" Type="http://schemas.openxmlformats.org/officeDocument/2006/relationships/hyperlink" Target="https://gpt-index.readthedocs.io/en/latest/how_to/index/usage_pattern.html#handling-document-update" TargetMode="External"/><Relationship Id="rId5" Type="http://schemas.openxmlformats.org/officeDocument/2006/relationships/hyperlink" Target="https://gpt-index.readthedocs.io/en/latest/examples/query_engine/sub_question_query_engine.html" TargetMode="External"/><Relationship Id="rId6" Type="http://schemas.openxmlformats.org/officeDocument/2006/relationships/hyperlink" Target="https://gpt-index.readthedocs.io/en/latest/examples/retrievers/auto_vs_recursive_retriever.html" TargetMode="External"/><Relationship Id="rId7" Type="http://schemas.openxmlformats.org/officeDocument/2006/relationships/hyperlink" Target="https://gpt-index.readthedocs.io/en/latest/examples/node_postprocessor/MetadataReplacementDemo.html" TargetMode="External"/><Relationship Id="rId8" Type="http://schemas.openxmlformats.org/officeDocument/2006/relationships/hyperlink" Target="https://gpt-index.readthedocs.io/en/latest/how_to/index/usage_pattern.html#handling-document-update" TargetMode="Externa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7.png"/></Relationships>
</file>

<file path=ppt/slides/_rels/slide4.xml.rels><?xml version="1.0" encoding="UTF-8" standalone="yes"?><Relationships xmlns="http://schemas.openxmlformats.org/package/2006/relationships"><Relationship Id="rId11" Type="http://schemas.openxmlformats.org/officeDocument/2006/relationships/image" Target="../media/image10.png"/><Relationship Id="rId10" Type="http://schemas.openxmlformats.org/officeDocument/2006/relationships/image" Target="../media/image14.png"/><Relationship Id="rId13" Type="http://schemas.openxmlformats.org/officeDocument/2006/relationships/image" Target="../media/image39.png"/><Relationship Id="rId12" Type="http://schemas.openxmlformats.org/officeDocument/2006/relationships/image" Target="../media/image12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7.png"/><Relationship Id="rId4" Type="http://schemas.openxmlformats.org/officeDocument/2006/relationships/image" Target="../media/image4.png"/><Relationship Id="rId9" Type="http://schemas.openxmlformats.org/officeDocument/2006/relationships/image" Target="../media/image5.png"/><Relationship Id="rId15" Type="http://schemas.openxmlformats.org/officeDocument/2006/relationships/image" Target="../media/image37.png"/><Relationship Id="rId14" Type="http://schemas.openxmlformats.org/officeDocument/2006/relationships/image" Target="../media/image22.png"/><Relationship Id="rId17" Type="http://schemas.openxmlformats.org/officeDocument/2006/relationships/image" Target="../media/image3.png"/><Relationship Id="rId16" Type="http://schemas.openxmlformats.org/officeDocument/2006/relationships/image" Target="../media/image2.png"/><Relationship Id="rId5" Type="http://schemas.openxmlformats.org/officeDocument/2006/relationships/image" Target="../media/image35.png"/><Relationship Id="rId19" Type="http://schemas.openxmlformats.org/officeDocument/2006/relationships/image" Target="../media/image1.png"/><Relationship Id="rId6" Type="http://schemas.openxmlformats.org/officeDocument/2006/relationships/image" Target="../media/image7.png"/><Relationship Id="rId18" Type="http://schemas.openxmlformats.org/officeDocument/2006/relationships/image" Target="../media/image18.png"/><Relationship Id="rId7" Type="http://schemas.openxmlformats.org/officeDocument/2006/relationships/image" Target="../media/image41.png"/><Relationship Id="rId8" Type="http://schemas.openxmlformats.org/officeDocument/2006/relationships/image" Target="../media/image13.png"/></Relationships>
</file>

<file path=ppt/slides/_rels/slide5.xml.rels><?xml version="1.0" encoding="UTF-8" standalone="yes"?><Relationships xmlns="http://schemas.openxmlformats.org/package/2006/relationships"><Relationship Id="rId11" Type="http://schemas.openxmlformats.org/officeDocument/2006/relationships/image" Target="../media/image12.png"/><Relationship Id="rId10" Type="http://schemas.openxmlformats.org/officeDocument/2006/relationships/image" Target="../media/image10.png"/><Relationship Id="rId13" Type="http://schemas.openxmlformats.org/officeDocument/2006/relationships/image" Target="../media/image22.png"/><Relationship Id="rId12" Type="http://schemas.openxmlformats.org/officeDocument/2006/relationships/image" Target="../media/image39.png"/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4.png"/><Relationship Id="rId4" Type="http://schemas.openxmlformats.org/officeDocument/2006/relationships/image" Target="../media/image35.png"/><Relationship Id="rId9" Type="http://schemas.openxmlformats.org/officeDocument/2006/relationships/image" Target="../media/image14.png"/><Relationship Id="rId15" Type="http://schemas.openxmlformats.org/officeDocument/2006/relationships/image" Target="../media/image2.png"/><Relationship Id="rId14" Type="http://schemas.openxmlformats.org/officeDocument/2006/relationships/image" Target="../media/image37.png"/><Relationship Id="rId17" Type="http://schemas.openxmlformats.org/officeDocument/2006/relationships/image" Target="../media/image18.png"/><Relationship Id="rId16" Type="http://schemas.openxmlformats.org/officeDocument/2006/relationships/image" Target="../media/image3.png"/><Relationship Id="rId5" Type="http://schemas.openxmlformats.org/officeDocument/2006/relationships/image" Target="../media/image7.png"/><Relationship Id="rId6" Type="http://schemas.openxmlformats.org/officeDocument/2006/relationships/image" Target="../media/image41.png"/><Relationship Id="rId18" Type="http://schemas.openxmlformats.org/officeDocument/2006/relationships/image" Target="../media/image1.png"/><Relationship Id="rId7" Type="http://schemas.openxmlformats.org/officeDocument/2006/relationships/image" Target="../media/image13.png"/><Relationship Id="rId8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29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276083" y="17506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3000"/>
              <a:t>Building RAG with LlamaIndex (+Data Tips/Tricks!)</a:t>
            </a:r>
            <a:endParaRPr sz="4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276075" y="3840225"/>
            <a:ext cx="8520600" cy="1043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77500" lnSpcReduction="2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lang="en"/>
              <a:t>Jerry Liu, LlamaIndex co-founder/CEO 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id="56" name="Google Shape;56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725" y="123575"/>
            <a:ext cx="2301275" cy="230127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3" name="Shape 2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4" name="Google Shape;214;p22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RAG Stack (Data Ingestion/Parsing)</a:t>
            </a:r>
            <a:endParaRPr b="1"/>
          </a:p>
        </p:txBody>
      </p:sp>
      <p:sp>
        <p:nvSpPr>
          <p:cNvPr id="215" name="Google Shape;215;p22"/>
          <p:cNvSpPr/>
          <p:nvPr/>
        </p:nvSpPr>
        <p:spPr>
          <a:xfrm>
            <a:off x="3195900" y="2170088"/>
            <a:ext cx="1376100" cy="198237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Vector Database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216" name="Google Shape;216;p22"/>
          <p:cNvSpPr/>
          <p:nvPr/>
        </p:nvSpPr>
        <p:spPr>
          <a:xfrm>
            <a:off x="201575" y="2689375"/>
            <a:ext cx="7470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</a:t>
            </a:r>
            <a:endParaRPr/>
          </a:p>
        </p:txBody>
      </p:sp>
      <p:sp>
        <p:nvSpPr>
          <p:cNvPr id="217" name="Google Shape;217;p22"/>
          <p:cNvSpPr/>
          <p:nvPr/>
        </p:nvSpPr>
        <p:spPr>
          <a:xfrm>
            <a:off x="1556638" y="19340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8" name="Google Shape;218;p22"/>
          <p:cNvSpPr/>
          <p:nvPr/>
        </p:nvSpPr>
        <p:spPr>
          <a:xfrm>
            <a:off x="1556638" y="25698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19" name="Google Shape;219;p22"/>
          <p:cNvSpPr/>
          <p:nvPr/>
        </p:nvSpPr>
        <p:spPr>
          <a:xfrm>
            <a:off x="1556638" y="32055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20" name="Google Shape;220;p22"/>
          <p:cNvSpPr/>
          <p:nvPr/>
        </p:nvSpPr>
        <p:spPr>
          <a:xfrm>
            <a:off x="1556638" y="38413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cxnSp>
        <p:nvCxnSpPr>
          <p:cNvPr id="221" name="Google Shape;221;p22"/>
          <p:cNvCxnSpPr>
            <a:stCxn id="216" idx="3"/>
            <a:endCxn id="217" idx="1"/>
          </p:cNvCxnSpPr>
          <p:nvPr/>
        </p:nvCxnSpPr>
        <p:spPr>
          <a:xfrm flipH="1" rot="10800000">
            <a:off x="948575" y="2207575"/>
            <a:ext cx="6081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2" name="Google Shape;222;p22"/>
          <p:cNvCxnSpPr>
            <a:stCxn id="216" idx="3"/>
            <a:endCxn id="218" idx="1"/>
          </p:cNvCxnSpPr>
          <p:nvPr/>
        </p:nvCxnSpPr>
        <p:spPr>
          <a:xfrm flipH="1" rot="10800000">
            <a:off x="948575" y="2843275"/>
            <a:ext cx="6081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3" name="Google Shape;223;p22"/>
          <p:cNvCxnSpPr>
            <a:stCxn id="216" idx="3"/>
            <a:endCxn id="219" idx="1"/>
          </p:cNvCxnSpPr>
          <p:nvPr/>
        </p:nvCxnSpPr>
        <p:spPr>
          <a:xfrm>
            <a:off x="948575" y="3161275"/>
            <a:ext cx="6081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4" name="Google Shape;224;p22"/>
          <p:cNvCxnSpPr>
            <a:stCxn id="216" idx="3"/>
            <a:endCxn id="220" idx="1"/>
          </p:cNvCxnSpPr>
          <p:nvPr/>
        </p:nvCxnSpPr>
        <p:spPr>
          <a:xfrm>
            <a:off x="948575" y="3161275"/>
            <a:ext cx="6081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5" name="Google Shape;225;p22"/>
          <p:cNvCxnSpPr>
            <a:stCxn id="217" idx="3"/>
            <a:endCxn id="215" idx="2"/>
          </p:cNvCxnSpPr>
          <p:nvPr/>
        </p:nvCxnSpPr>
        <p:spPr>
          <a:xfrm>
            <a:off x="2678338" y="2207650"/>
            <a:ext cx="5175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6" name="Google Shape;226;p22"/>
          <p:cNvCxnSpPr>
            <a:stCxn id="218" idx="3"/>
            <a:endCxn id="215" idx="2"/>
          </p:cNvCxnSpPr>
          <p:nvPr/>
        </p:nvCxnSpPr>
        <p:spPr>
          <a:xfrm>
            <a:off x="2678338" y="2843400"/>
            <a:ext cx="5175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7" name="Google Shape;227;p22"/>
          <p:cNvCxnSpPr>
            <a:stCxn id="219" idx="3"/>
            <a:endCxn id="215" idx="2"/>
          </p:cNvCxnSpPr>
          <p:nvPr/>
        </p:nvCxnSpPr>
        <p:spPr>
          <a:xfrm flipH="1" rot="10800000">
            <a:off x="2678338" y="3161150"/>
            <a:ext cx="5175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228" name="Google Shape;228;p22"/>
          <p:cNvCxnSpPr>
            <a:stCxn id="220" idx="3"/>
            <a:endCxn id="215" idx="2"/>
          </p:cNvCxnSpPr>
          <p:nvPr/>
        </p:nvCxnSpPr>
        <p:spPr>
          <a:xfrm flipH="1" rot="10800000">
            <a:off x="2678338" y="3161200"/>
            <a:ext cx="5175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29" name="Google Shape;229;p22"/>
          <p:cNvSpPr txBox="1"/>
          <p:nvPr/>
        </p:nvSpPr>
        <p:spPr>
          <a:xfrm>
            <a:off x="4821050" y="1318450"/>
            <a:ext cx="4168200" cy="1477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State: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Split up document(s) into even chunks.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Each chunk does not contain parent context.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All chunks are stored in the same collection in a vector database.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2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Current RAG Stack (Querying)</a:t>
            </a:r>
            <a:endParaRPr b="1"/>
          </a:p>
        </p:txBody>
      </p:sp>
      <p:sp>
        <p:nvSpPr>
          <p:cNvPr id="235" name="Google Shape;235;p23"/>
          <p:cNvSpPr/>
          <p:nvPr/>
        </p:nvSpPr>
        <p:spPr>
          <a:xfrm>
            <a:off x="220225" y="2669975"/>
            <a:ext cx="1219025" cy="1982350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Vector Database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grpSp>
        <p:nvGrpSpPr>
          <p:cNvPr id="236" name="Google Shape;236;p23"/>
          <p:cNvGrpSpPr/>
          <p:nvPr/>
        </p:nvGrpSpPr>
        <p:grpSpPr>
          <a:xfrm>
            <a:off x="1746888" y="3392850"/>
            <a:ext cx="1365525" cy="730625"/>
            <a:chOff x="5529713" y="3205550"/>
            <a:chExt cx="1365525" cy="730625"/>
          </a:xfrm>
        </p:grpSpPr>
        <p:sp>
          <p:nvSpPr>
            <p:cNvPr id="237" name="Google Shape;237;p23"/>
            <p:cNvSpPr/>
            <p:nvPr/>
          </p:nvSpPr>
          <p:spPr>
            <a:xfrm>
              <a:off x="5529713" y="320555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238" name="Google Shape;238;p23"/>
            <p:cNvSpPr/>
            <p:nvPr/>
          </p:nvSpPr>
          <p:spPr>
            <a:xfrm>
              <a:off x="5647713" y="329410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239" name="Google Shape;239;p23"/>
            <p:cNvSpPr/>
            <p:nvPr/>
          </p:nvSpPr>
          <p:spPr>
            <a:xfrm>
              <a:off x="5773538" y="3388975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</p:grpSp>
      <p:cxnSp>
        <p:nvCxnSpPr>
          <p:cNvPr id="240" name="Google Shape;240;p23"/>
          <p:cNvCxnSpPr>
            <a:stCxn id="235" idx="4"/>
            <a:endCxn id="237" idx="1"/>
          </p:cNvCxnSpPr>
          <p:nvPr/>
        </p:nvCxnSpPr>
        <p:spPr>
          <a:xfrm>
            <a:off x="1439250" y="3661150"/>
            <a:ext cx="307500" cy="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1" name="Google Shape;241;p23"/>
          <p:cNvSpPr/>
          <p:nvPr/>
        </p:nvSpPr>
        <p:spPr>
          <a:xfrm>
            <a:off x="3635075" y="3386750"/>
            <a:ext cx="956100" cy="74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cxnSp>
        <p:nvCxnSpPr>
          <p:cNvPr id="242" name="Google Shape;242;p23"/>
          <p:cNvCxnSpPr>
            <a:stCxn id="239" idx="3"/>
            <a:endCxn id="241" idx="1"/>
          </p:cNvCxnSpPr>
          <p:nvPr/>
        </p:nvCxnSpPr>
        <p:spPr>
          <a:xfrm flipH="1" rot="10800000">
            <a:off x="3112413" y="3758075"/>
            <a:ext cx="5226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43" name="Google Shape;243;p23"/>
          <p:cNvSpPr txBox="1"/>
          <p:nvPr/>
        </p:nvSpPr>
        <p:spPr>
          <a:xfrm>
            <a:off x="4821050" y="1318450"/>
            <a:ext cx="41682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State: </a:t>
            </a:r>
            <a:endParaRPr b="1"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Find top-k most similar chunks from vector database collection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Plug into LLM response synthesis module </a:t>
            </a: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7" name="Shape 2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8" name="Google Shape;248;p2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with Naive RAG (Response Quality)</a:t>
            </a:r>
            <a:endParaRPr b="1"/>
          </a:p>
        </p:txBody>
      </p:sp>
      <p:sp>
        <p:nvSpPr>
          <p:cNvPr id="249" name="Google Shape;249;p2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When RAG fails, the most common reason is bad retrieval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If the retrieved results are bad, there’s no way the LLM can synthesize a proper response without hallucinating! 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The most common retrieval method is top-k embedding lookup</a:t>
            </a:r>
            <a:endParaRPr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2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with Naive RAG (Response Quality)</a:t>
            </a:r>
            <a:endParaRPr b="1"/>
          </a:p>
        </p:txBody>
      </p:sp>
      <p:sp>
        <p:nvSpPr>
          <p:cNvPr id="255" name="Google Shape;255;p2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Causes of bad retrieval quality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Each chunk does not have awareness of parent context or related context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query assumes a certain traversal structure that top-k embedding lookup doesn’t utilize.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The data is redundant or out of date</a:t>
            </a:r>
            <a:endParaRPr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9" name="Shape 2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0" name="Google Shape;260;p2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Challenges with Naive RAG (System Concerns)</a:t>
            </a:r>
            <a:endParaRPr b="1"/>
          </a:p>
        </p:txBody>
      </p:sp>
      <p:sp>
        <p:nvSpPr>
          <p:cNvPr id="261" name="Google Shape;261;p2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There are also system-level considerations with this stack </a:t>
            </a:r>
            <a:endParaRPr/>
          </a:p>
          <a:p>
            <a:pPr indent="-342900" lvl="0" marL="457200" rtl="0" algn="l">
              <a:spcBef>
                <a:spcPts val="120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you deal with updates in the source document?</a:t>
            </a:r>
            <a:endParaRPr/>
          </a:p>
          <a:p>
            <a:pPr indent="-317500" lvl="1" marL="914400" rtl="0" algn="l">
              <a:spcBef>
                <a:spcPts val="0"/>
              </a:spcBef>
              <a:spcAft>
                <a:spcPts val="0"/>
              </a:spcAft>
              <a:buSzPts val="1400"/>
              <a:buChar char="○"/>
            </a:pPr>
            <a:r>
              <a:rPr lang="en"/>
              <a:t>How do you update stored chunks in the vector database? </a:t>
            </a:r>
            <a:endParaRPr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65" name="Shape 2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Google Shape;266;p2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Key Lessons</a:t>
            </a:r>
            <a:endParaRPr b="1"/>
          </a:p>
        </p:txBody>
      </p:sp>
      <p:sp>
        <p:nvSpPr>
          <p:cNvPr id="267" name="Google Shape;267;p2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To </a:t>
            </a:r>
            <a:r>
              <a:rPr lang="en"/>
              <a:t>improve your RAG stack,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I</a:t>
            </a:r>
            <a:r>
              <a:rPr lang="en"/>
              <a:t>mprove the way you define </a:t>
            </a:r>
            <a:r>
              <a:rPr b="1" lang="en"/>
              <a:t>state</a:t>
            </a:r>
            <a:r>
              <a:rPr lang="en"/>
              <a:t>, not just the retrieval algorithm! </a:t>
            </a:r>
            <a:endParaRPr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28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 fontScale="90000"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Tips/Tricks for Better Performing RAG</a:t>
            </a:r>
            <a:endParaRPr b="1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6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2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Augmenting Chunks with Context</a:t>
            </a:r>
            <a:endParaRPr b="1"/>
          </a:p>
        </p:txBody>
      </p:sp>
      <p:sp>
        <p:nvSpPr>
          <p:cNvPr id="278" name="Google Shape;278;p29"/>
          <p:cNvSpPr txBox="1"/>
          <p:nvPr>
            <p:ph idx="1" type="body"/>
          </p:nvPr>
        </p:nvSpPr>
        <p:spPr>
          <a:xfrm>
            <a:off x="311700" y="1152475"/>
            <a:ext cx="8520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One of the reasons embedding retrieval fails is that relevant context chunks do not match the query embedding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b="1" lang="en"/>
              <a:t>Different Context Augmentation Strategies</a:t>
            </a:r>
            <a:endParaRPr/>
          </a:p>
        </p:txBody>
      </p:sp>
      <p:grpSp>
        <p:nvGrpSpPr>
          <p:cNvPr id="279" name="Google Shape;279;p29"/>
          <p:cNvGrpSpPr/>
          <p:nvPr/>
        </p:nvGrpSpPr>
        <p:grpSpPr>
          <a:xfrm>
            <a:off x="492863" y="3708675"/>
            <a:ext cx="3007025" cy="1065175"/>
            <a:chOff x="5945413" y="1829000"/>
            <a:chExt cx="3007025" cy="1065175"/>
          </a:xfrm>
        </p:grpSpPr>
        <p:sp>
          <p:nvSpPr>
            <p:cNvPr id="280" name="Google Shape;280;p29"/>
            <p:cNvSpPr/>
            <p:nvPr/>
          </p:nvSpPr>
          <p:spPr>
            <a:xfrm>
              <a:off x="5945413" y="2169975"/>
              <a:ext cx="1560000" cy="724200"/>
            </a:xfrm>
            <a:prstGeom prst="rect">
              <a:avLst/>
            </a:prstGeom>
            <a:solidFill>
              <a:srgbClr val="EAD1D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We report the development of GPT-4, a large-scale, multimodal…</a:t>
              </a:r>
              <a:endParaRPr sz="1000"/>
            </a:p>
          </p:txBody>
        </p:sp>
        <p:sp>
          <p:nvSpPr>
            <p:cNvPr id="281" name="Google Shape;281;p29"/>
            <p:cNvSpPr/>
            <p:nvPr/>
          </p:nvSpPr>
          <p:spPr>
            <a:xfrm>
              <a:off x="5945413" y="1848200"/>
              <a:ext cx="1560000" cy="361800"/>
            </a:xfrm>
            <a:prstGeom prst="rect">
              <a:avLst/>
            </a:prstGeom>
            <a:solidFill>
              <a:srgbClr val="FFF2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 sz="1000"/>
                <a:t>{“page_num”: 1, “org”: “OpenAI”} </a:t>
              </a:r>
              <a:endParaRPr sz="1000"/>
            </a:p>
          </p:txBody>
        </p:sp>
        <p:sp>
          <p:nvSpPr>
            <p:cNvPr id="282" name="Google Shape;282;p29"/>
            <p:cNvSpPr txBox="1"/>
            <p:nvPr/>
          </p:nvSpPr>
          <p:spPr>
            <a:xfrm>
              <a:off x="7631238" y="1829000"/>
              <a:ext cx="132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Metadata</a:t>
              </a:r>
              <a:endParaRPr b="1" sz="1000"/>
            </a:p>
          </p:txBody>
        </p:sp>
        <p:sp>
          <p:nvSpPr>
            <p:cNvPr id="283" name="Google Shape;283;p29"/>
            <p:cNvSpPr txBox="1"/>
            <p:nvPr/>
          </p:nvSpPr>
          <p:spPr>
            <a:xfrm>
              <a:off x="7631238" y="2229200"/>
              <a:ext cx="1321200" cy="338700"/>
            </a:xfrm>
            <a:prstGeom prst="rect">
              <a:avLst/>
            </a:prstGeom>
            <a:noFill/>
            <a:ln>
              <a:noFill/>
            </a:ln>
          </p:spPr>
          <p:txBody>
            <a:bodyPr anchorCtr="0" anchor="t" bIns="91425" lIns="91425" spcFirstLastPara="1" rIns="91425" wrap="square" tIns="91425">
              <a:sp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 sz="1000"/>
                <a:t>Text Chunk</a:t>
              </a:r>
              <a:endParaRPr b="1" sz="1000"/>
            </a:p>
          </p:txBody>
        </p:sp>
      </p:grpSp>
      <p:sp>
        <p:nvSpPr>
          <p:cNvPr id="284" name="Google Shape;284;p29"/>
          <p:cNvSpPr/>
          <p:nvPr/>
        </p:nvSpPr>
        <p:spPr>
          <a:xfrm>
            <a:off x="6005838" y="44271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285" name="Google Shape;285;p29"/>
          <p:cNvSpPr/>
          <p:nvPr/>
        </p:nvSpPr>
        <p:spPr>
          <a:xfrm>
            <a:off x="4192013" y="44271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cxnSp>
        <p:nvCxnSpPr>
          <p:cNvPr id="286" name="Google Shape;286;p29"/>
          <p:cNvCxnSpPr>
            <a:stCxn id="284" idx="1"/>
            <a:endCxn id="285" idx="3"/>
          </p:cNvCxnSpPr>
          <p:nvPr/>
        </p:nvCxnSpPr>
        <p:spPr>
          <a:xfrm rot="10800000">
            <a:off x="5313738" y="4700750"/>
            <a:ext cx="6921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7" name="Google Shape;287;p29"/>
          <p:cNvSpPr/>
          <p:nvPr/>
        </p:nvSpPr>
        <p:spPr>
          <a:xfrm>
            <a:off x="7770288" y="44271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cxnSp>
        <p:nvCxnSpPr>
          <p:cNvPr id="288" name="Google Shape;288;p29"/>
          <p:cNvCxnSpPr>
            <a:stCxn id="284" idx="3"/>
            <a:endCxn id="287" idx="1"/>
          </p:cNvCxnSpPr>
          <p:nvPr/>
        </p:nvCxnSpPr>
        <p:spPr>
          <a:xfrm>
            <a:off x="7127538" y="4700750"/>
            <a:ext cx="6429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89" name="Google Shape;289;p29"/>
          <p:cNvSpPr txBox="1"/>
          <p:nvPr/>
        </p:nvSpPr>
        <p:spPr>
          <a:xfrm>
            <a:off x="5370138" y="4300550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prev</a:t>
            </a:r>
            <a:endParaRPr b="1" sz="1200"/>
          </a:p>
        </p:txBody>
      </p:sp>
      <p:sp>
        <p:nvSpPr>
          <p:cNvPr id="290" name="Google Shape;290;p29"/>
          <p:cNvSpPr txBox="1"/>
          <p:nvPr/>
        </p:nvSpPr>
        <p:spPr>
          <a:xfrm>
            <a:off x="7159263" y="4300550"/>
            <a:ext cx="5793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next</a:t>
            </a:r>
            <a:endParaRPr b="1" sz="1200"/>
          </a:p>
        </p:txBody>
      </p:sp>
      <p:sp>
        <p:nvSpPr>
          <p:cNvPr id="291" name="Google Shape;291;p29"/>
          <p:cNvSpPr/>
          <p:nvPr/>
        </p:nvSpPr>
        <p:spPr>
          <a:xfrm>
            <a:off x="6005838" y="3462775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Summary</a:t>
            </a:r>
            <a:endParaRPr/>
          </a:p>
        </p:txBody>
      </p:sp>
      <p:sp>
        <p:nvSpPr>
          <p:cNvPr id="292" name="Google Shape;292;p29"/>
          <p:cNvSpPr txBox="1"/>
          <p:nvPr/>
        </p:nvSpPr>
        <p:spPr>
          <a:xfrm>
            <a:off x="668500" y="2920475"/>
            <a:ext cx="24852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Injecting Metadata</a:t>
            </a:r>
            <a:endParaRPr b="1"/>
          </a:p>
        </p:txBody>
      </p:sp>
      <p:sp>
        <p:nvSpPr>
          <p:cNvPr id="293" name="Google Shape;293;p29"/>
          <p:cNvSpPr txBox="1"/>
          <p:nvPr/>
        </p:nvSpPr>
        <p:spPr>
          <a:xfrm>
            <a:off x="5269050" y="2920475"/>
            <a:ext cx="3122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Defining Node Relationships</a:t>
            </a:r>
            <a:endParaRPr b="1"/>
          </a:p>
        </p:txBody>
      </p:sp>
      <p:cxnSp>
        <p:nvCxnSpPr>
          <p:cNvPr id="294" name="Google Shape;294;p29"/>
          <p:cNvCxnSpPr>
            <a:stCxn id="284" idx="0"/>
            <a:endCxn id="291" idx="2"/>
          </p:cNvCxnSpPr>
          <p:nvPr/>
        </p:nvCxnSpPr>
        <p:spPr>
          <a:xfrm rot="10800000">
            <a:off x="6566688" y="4009850"/>
            <a:ext cx="0" cy="417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95" name="Google Shape;295;p29"/>
          <p:cNvSpPr txBox="1"/>
          <p:nvPr/>
        </p:nvSpPr>
        <p:spPr>
          <a:xfrm>
            <a:off x="6566701" y="4033925"/>
            <a:ext cx="826200" cy="369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1200"/>
              <a:t>parent</a:t>
            </a:r>
            <a:endParaRPr b="1" sz="12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9" name="Shape 2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0" name="Google Shape;300;p30"/>
          <p:cNvSpPr txBox="1"/>
          <p:nvPr>
            <p:ph idx="1" type="body"/>
          </p:nvPr>
        </p:nvSpPr>
        <p:spPr>
          <a:xfrm>
            <a:off x="311700" y="1152475"/>
            <a:ext cx="16623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use case: adding page numbers to PDF’s allows for in-line citations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1" name="Google Shape;301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29075" y="804318"/>
            <a:ext cx="7114924" cy="3181662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5" name="Shape 3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6" name="Google Shape;306;p31"/>
          <p:cNvSpPr txBox="1"/>
          <p:nvPr>
            <p:ph idx="1" type="body"/>
          </p:nvPr>
        </p:nvSpPr>
        <p:spPr>
          <a:xfrm>
            <a:off x="311700" y="1152475"/>
            <a:ext cx="16623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6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Simple use case: adding page numbers to PDF’s allows for in-line citations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07" name="Google Shape;307;p3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43447" y="0"/>
            <a:ext cx="7100552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14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RAG</a:t>
            </a:r>
            <a:endParaRPr/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2"/>
          <p:cNvSpPr txBox="1"/>
          <p:nvPr>
            <p:ph idx="1" type="body"/>
          </p:nvPr>
        </p:nvSpPr>
        <p:spPr>
          <a:xfrm>
            <a:off x="311700" y="1152475"/>
            <a:ext cx="15252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rPr lang="en" sz="1100"/>
              <a:t>Using LLMs for Automatic Metadata Extraction</a:t>
            </a:r>
            <a:endParaRPr sz="1100"/>
          </a:p>
        </p:txBody>
      </p:sp>
      <p:pic>
        <p:nvPicPr>
          <p:cNvPr id="313" name="Google Shape;313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68825" y="160350"/>
            <a:ext cx="6905625" cy="4610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7" name="Shape 3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8" name="Google Shape;318;p33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Decouple Embeddings from Raw Text Chunks</a:t>
            </a:r>
            <a:endParaRPr b="1"/>
          </a:p>
        </p:txBody>
      </p:sp>
      <p:sp>
        <p:nvSpPr>
          <p:cNvPr id="319" name="Google Shape;319;p33"/>
          <p:cNvSpPr txBox="1"/>
          <p:nvPr>
            <p:ph idx="1" type="body"/>
          </p:nvPr>
        </p:nvSpPr>
        <p:spPr>
          <a:xfrm>
            <a:off x="311700" y="1152475"/>
            <a:ext cx="8520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85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Raw text chunks can bias your embedding representation with filler content (Max Rumpf, sid.ai) 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0" name="Google Shape;320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86675" y="1738950"/>
            <a:ext cx="6479625" cy="327394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24" name="Shape 3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5" name="Google Shape;325;p34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Solutions:</a:t>
            </a:r>
            <a:endParaRPr b="1"/>
          </a:p>
          <a:p>
            <a:pPr indent="-304800" lvl="0" marL="457200" rtl="0" algn="l">
              <a:spcBef>
                <a:spcPts val="120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Embed larger documents via summaries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Embed text at the sentence-level - then </a:t>
            </a:r>
            <a:r>
              <a:rPr b="1" lang="en"/>
              <a:t>expand </a:t>
            </a:r>
            <a:r>
              <a:rPr lang="en"/>
              <a:t>that window during LLM synthesis</a:t>
            </a:r>
            <a:endParaRPr/>
          </a:p>
          <a:p>
            <a:pPr indent="-304800" lvl="0" marL="457200" rtl="0" algn="l">
              <a:spcBef>
                <a:spcPts val="0"/>
              </a:spcBef>
              <a:spcAft>
                <a:spcPts val="0"/>
              </a:spcAft>
              <a:buSzPts val="1200"/>
              <a:buChar char="●"/>
            </a:pPr>
            <a:r>
              <a:rPr lang="en"/>
              <a:t>Finetune embeddings over a specific corpus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326" name="Google Shape;326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385975" y="903701"/>
            <a:ext cx="5758024" cy="4239799"/>
          </a:xfrm>
          <a:prstGeom prst="rect">
            <a:avLst/>
          </a:prstGeom>
          <a:noFill/>
          <a:ln>
            <a:noFill/>
          </a:ln>
        </p:spPr>
      </p:pic>
      <p:sp>
        <p:nvSpPr>
          <p:cNvPr id="327" name="Google Shape;327;p3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Decouple Embeddings from Raw Text Chunks</a:t>
            </a:r>
            <a:endParaRPr b="1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31" name="Shape 3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Google Shape;332;p3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Organize your data for more structured retrieval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33" name="Google Shape;333;p35"/>
          <p:cNvSpPr txBox="1"/>
          <p:nvPr>
            <p:ph idx="1" type="body"/>
          </p:nvPr>
        </p:nvSpPr>
        <p:spPr>
          <a:xfrm>
            <a:off x="311700" y="1152475"/>
            <a:ext cx="8394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“Can you tell me about Google’s R&amp;D initiatives from 2020 to 2023?”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Dumping chunks to a single collection doesn’t work.</a:t>
            </a:r>
            <a:endParaRPr/>
          </a:p>
        </p:txBody>
      </p:sp>
      <p:sp>
        <p:nvSpPr>
          <p:cNvPr id="334" name="Google Shape;334;p35"/>
          <p:cNvSpPr/>
          <p:nvPr/>
        </p:nvSpPr>
        <p:spPr>
          <a:xfrm>
            <a:off x="3707100" y="2110700"/>
            <a:ext cx="2112775" cy="2351550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35" name="Google Shape;335;p35"/>
          <p:cNvSpPr/>
          <p:nvPr/>
        </p:nvSpPr>
        <p:spPr>
          <a:xfrm>
            <a:off x="3841888" y="2983050"/>
            <a:ext cx="1843200" cy="10545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Single Collection of all 10Q Document Chunks</a:t>
            </a:r>
            <a:endParaRPr/>
          </a:p>
        </p:txBody>
      </p:sp>
      <p:cxnSp>
        <p:nvCxnSpPr>
          <p:cNvPr id="336" name="Google Shape;336;p35"/>
          <p:cNvCxnSpPr>
            <a:endCxn id="334" idx="4"/>
          </p:cNvCxnSpPr>
          <p:nvPr/>
        </p:nvCxnSpPr>
        <p:spPr>
          <a:xfrm rot="10800000">
            <a:off x="5819875" y="3286475"/>
            <a:ext cx="9987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37" name="Google Shape;337;p35"/>
          <p:cNvSpPr/>
          <p:nvPr/>
        </p:nvSpPr>
        <p:spPr>
          <a:xfrm>
            <a:off x="7189200" y="2372450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2020 10Q chunk 4</a:t>
            </a:r>
            <a:endParaRPr sz="1200"/>
          </a:p>
        </p:txBody>
      </p:sp>
      <p:sp>
        <p:nvSpPr>
          <p:cNvPr id="338" name="Google Shape;338;p35"/>
          <p:cNvSpPr txBox="1"/>
          <p:nvPr/>
        </p:nvSpPr>
        <p:spPr>
          <a:xfrm>
            <a:off x="6055800" y="2700550"/>
            <a:ext cx="7629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top-4</a:t>
            </a:r>
            <a:endParaRPr b="1"/>
          </a:p>
        </p:txBody>
      </p:sp>
      <p:sp>
        <p:nvSpPr>
          <p:cNvPr id="339" name="Google Shape;339;p35"/>
          <p:cNvSpPr/>
          <p:nvPr/>
        </p:nvSpPr>
        <p:spPr>
          <a:xfrm>
            <a:off x="7189400" y="281962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2020 10Q chunk 7</a:t>
            </a:r>
            <a:endParaRPr sz="1200"/>
          </a:p>
        </p:txBody>
      </p:sp>
      <p:sp>
        <p:nvSpPr>
          <p:cNvPr id="340" name="Google Shape;340;p35"/>
          <p:cNvSpPr/>
          <p:nvPr/>
        </p:nvSpPr>
        <p:spPr>
          <a:xfrm>
            <a:off x="7189200" y="3266800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2021 10Q chunk 4</a:t>
            </a:r>
            <a:endParaRPr sz="1200"/>
          </a:p>
        </p:txBody>
      </p:sp>
      <p:sp>
        <p:nvSpPr>
          <p:cNvPr id="341" name="Google Shape;341;p35"/>
          <p:cNvSpPr/>
          <p:nvPr/>
        </p:nvSpPr>
        <p:spPr>
          <a:xfrm>
            <a:off x="7189400" y="371397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2023 10Q chunk 4</a:t>
            </a:r>
            <a:endParaRPr sz="1200"/>
          </a:p>
        </p:txBody>
      </p:sp>
      <p:sp>
        <p:nvSpPr>
          <p:cNvPr id="342" name="Google Shape;342;p35"/>
          <p:cNvSpPr txBox="1"/>
          <p:nvPr/>
        </p:nvSpPr>
        <p:spPr>
          <a:xfrm>
            <a:off x="6916000" y="4233650"/>
            <a:ext cx="18768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No </a:t>
            </a:r>
            <a:r>
              <a:rPr b="1" lang="en">
                <a:solidFill>
                  <a:schemeClr val="dk1"/>
                </a:solidFill>
              </a:rPr>
              <a:t>guarantee</a:t>
            </a:r>
            <a:r>
              <a:rPr b="1" lang="en"/>
              <a:t> you’ll return the relevant document chunks!</a:t>
            </a:r>
            <a:endParaRPr b="1"/>
          </a:p>
        </p:txBody>
      </p:sp>
      <p:sp>
        <p:nvSpPr>
          <p:cNvPr id="343" name="Google Shape;343;p35"/>
          <p:cNvSpPr txBox="1"/>
          <p:nvPr/>
        </p:nvSpPr>
        <p:spPr>
          <a:xfrm>
            <a:off x="415200" y="2992025"/>
            <a:ext cx="2227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chemeClr val="dk1"/>
                </a:solidFill>
              </a:rPr>
              <a:t>query_str: &lt;query_embedding&gt;</a:t>
            </a:r>
            <a:endParaRPr/>
          </a:p>
        </p:txBody>
      </p:sp>
      <p:cxnSp>
        <p:nvCxnSpPr>
          <p:cNvPr id="344" name="Google Shape;344;p35"/>
          <p:cNvCxnSpPr>
            <a:stCxn id="334" idx="2"/>
            <a:endCxn id="343" idx="3"/>
          </p:cNvCxnSpPr>
          <p:nvPr/>
        </p:nvCxnSpPr>
        <p:spPr>
          <a:xfrm flipH="1">
            <a:off x="2642700" y="3286475"/>
            <a:ext cx="1064400" cy="132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48" name="Shape 3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Google Shape;349;p3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39285"/>
              <a:buFont typeface="Arial"/>
              <a:buNone/>
            </a:pPr>
            <a:r>
              <a:rPr b="1" lang="en"/>
              <a:t>Organize your data for more structured retrieval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350" name="Google Shape;350;p36"/>
          <p:cNvSpPr txBox="1"/>
          <p:nvPr>
            <p:ph idx="1" type="body"/>
          </p:nvPr>
        </p:nvSpPr>
        <p:spPr>
          <a:xfrm>
            <a:off x="311700" y="1152475"/>
            <a:ext cx="8394600" cy="1380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Question: “Can you tell me about Google’s R&amp;D initiatives from 2020 to 202</a:t>
            </a:r>
            <a:r>
              <a:rPr lang="en"/>
              <a:t>3</a:t>
            </a:r>
            <a:r>
              <a:rPr lang="en"/>
              <a:t>?”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/>
              <a:t>Here, we separate and tag the documents with </a:t>
            </a:r>
            <a:r>
              <a:rPr b="1" lang="en"/>
              <a:t>metadata</a:t>
            </a:r>
            <a:r>
              <a:rPr b="1" lang="en"/>
              <a:t> filters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rPr lang="en"/>
              <a:t>During query-time, we can </a:t>
            </a:r>
            <a:r>
              <a:rPr i="1" lang="en"/>
              <a:t>infer</a:t>
            </a:r>
            <a:r>
              <a:rPr lang="en"/>
              <a:t> these </a:t>
            </a:r>
            <a:r>
              <a:rPr lang="en"/>
              <a:t>metadata filters</a:t>
            </a:r>
            <a:r>
              <a:rPr lang="en"/>
              <a:t> in addition to semantic query.</a:t>
            </a:r>
            <a:endParaRPr/>
          </a:p>
        </p:txBody>
      </p:sp>
      <p:sp>
        <p:nvSpPr>
          <p:cNvPr id="351" name="Google Shape;351;p36"/>
          <p:cNvSpPr/>
          <p:nvPr/>
        </p:nvSpPr>
        <p:spPr>
          <a:xfrm>
            <a:off x="3859500" y="2390850"/>
            <a:ext cx="2112775" cy="257962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352" name="Google Shape;352;p36"/>
          <p:cNvSpPr/>
          <p:nvPr/>
        </p:nvSpPr>
        <p:spPr>
          <a:xfrm>
            <a:off x="3994288" y="2975175"/>
            <a:ext cx="1843200" cy="417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2020 </a:t>
            </a:r>
            <a:r>
              <a:rPr lang="en">
                <a:solidFill>
                  <a:schemeClr val="dk1"/>
                </a:solidFill>
              </a:rPr>
              <a:t>10Q</a:t>
            </a:r>
            <a:endParaRPr/>
          </a:p>
        </p:txBody>
      </p:sp>
      <p:sp>
        <p:nvSpPr>
          <p:cNvPr id="353" name="Google Shape;353;p36"/>
          <p:cNvSpPr/>
          <p:nvPr/>
        </p:nvSpPr>
        <p:spPr>
          <a:xfrm>
            <a:off x="3994275" y="3450025"/>
            <a:ext cx="1843200" cy="417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2021 </a:t>
            </a:r>
            <a:r>
              <a:rPr lang="en">
                <a:solidFill>
                  <a:schemeClr val="dk1"/>
                </a:solidFill>
              </a:rPr>
              <a:t>10Q</a:t>
            </a:r>
            <a:endParaRPr/>
          </a:p>
        </p:txBody>
      </p:sp>
      <p:sp>
        <p:nvSpPr>
          <p:cNvPr id="354" name="Google Shape;354;p36"/>
          <p:cNvSpPr/>
          <p:nvPr/>
        </p:nvSpPr>
        <p:spPr>
          <a:xfrm>
            <a:off x="3994275" y="3924875"/>
            <a:ext cx="1843200" cy="417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2022 </a:t>
            </a:r>
            <a:r>
              <a:rPr lang="en">
                <a:solidFill>
                  <a:schemeClr val="dk1"/>
                </a:solidFill>
              </a:rPr>
              <a:t>10Q</a:t>
            </a:r>
            <a:endParaRPr/>
          </a:p>
        </p:txBody>
      </p:sp>
      <p:sp>
        <p:nvSpPr>
          <p:cNvPr id="355" name="Google Shape;355;p36"/>
          <p:cNvSpPr/>
          <p:nvPr/>
        </p:nvSpPr>
        <p:spPr>
          <a:xfrm>
            <a:off x="3994275" y="4399725"/>
            <a:ext cx="1843200" cy="4176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2023 </a:t>
            </a:r>
            <a:r>
              <a:rPr lang="en">
                <a:solidFill>
                  <a:schemeClr val="dk1"/>
                </a:solidFill>
              </a:rPr>
              <a:t>10Q</a:t>
            </a:r>
            <a:endParaRPr/>
          </a:p>
        </p:txBody>
      </p:sp>
      <p:cxnSp>
        <p:nvCxnSpPr>
          <p:cNvPr id="356" name="Google Shape;356;p36"/>
          <p:cNvCxnSpPr>
            <a:stCxn id="357" idx="1"/>
            <a:endCxn id="352" idx="3"/>
          </p:cNvCxnSpPr>
          <p:nvPr/>
        </p:nvCxnSpPr>
        <p:spPr>
          <a:xfrm rot="10800000">
            <a:off x="5837400" y="3183975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57" name="Google Shape;357;p36"/>
          <p:cNvSpPr/>
          <p:nvPr/>
        </p:nvSpPr>
        <p:spPr>
          <a:xfrm>
            <a:off x="6539400" y="301987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2020 10Q chunk 4</a:t>
            </a:r>
            <a:endParaRPr sz="1200"/>
          </a:p>
        </p:txBody>
      </p:sp>
      <p:sp>
        <p:nvSpPr>
          <p:cNvPr id="358" name="Google Shape;358;p36"/>
          <p:cNvSpPr/>
          <p:nvPr/>
        </p:nvSpPr>
        <p:spPr>
          <a:xfrm>
            <a:off x="6539400" y="347237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2021 10Q chunk 4</a:t>
            </a:r>
            <a:endParaRPr sz="1200"/>
          </a:p>
        </p:txBody>
      </p:sp>
      <p:sp>
        <p:nvSpPr>
          <p:cNvPr id="359" name="Google Shape;359;p36"/>
          <p:cNvSpPr/>
          <p:nvPr/>
        </p:nvSpPr>
        <p:spPr>
          <a:xfrm>
            <a:off x="6539400" y="396957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2022 10Q chunk 4</a:t>
            </a:r>
            <a:endParaRPr sz="1200"/>
          </a:p>
        </p:txBody>
      </p:sp>
      <p:sp>
        <p:nvSpPr>
          <p:cNvPr id="360" name="Google Shape;360;p36"/>
          <p:cNvSpPr/>
          <p:nvPr/>
        </p:nvSpPr>
        <p:spPr>
          <a:xfrm>
            <a:off x="6539400" y="4422075"/>
            <a:ext cx="1752900" cy="328200"/>
          </a:xfrm>
          <a:prstGeom prst="roundRect">
            <a:avLst>
              <a:gd fmla="val 16667" name="adj"/>
            </a:avLst>
          </a:prstGeom>
          <a:solidFill>
            <a:srgbClr val="F4CCC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2023 10Q chunk 4</a:t>
            </a:r>
            <a:endParaRPr sz="1200"/>
          </a:p>
        </p:txBody>
      </p:sp>
      <p:cxnSp>
        <p:nvCxnSpPr>
          <p:cNvPr id="361" name="Google Shape;361;p36"/>
          <p:cNvCxnSpPr>
            <a:stCxn id="358" idx="1"/>
            <a:endCxn id="353" idx="3"/>
          </p:cNvCxnSpPr>
          <p:nvPr/>
        </p:nvCxnSpPr>
        <p:spPr>
          <a:xfrm flipH="1">
            <a:off x="5837400" y="3636475"/>
            <a:ext cx="7020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2" name="Google Shape;362;p36"/>
          <p:cNvCxnSpPr>
            <a:stCxn id="359" idx="1"/>
            <a:endCxn id="354" idx="3"/>
          </p:cNvCxnSpPr>
          <p:nvPr/>
        </p:nvCxnSpPr>
        <p:spPr>
          <a:xfrm rot="10800000">
            <a:off x="5837400" y="4133675"/>
            <a:ext cx="702000" cy="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cxnSp>
        <p:nvCxnSpPr>
          <p:cNvPr id="363" name="Google Shape;363;p36"/>
          <p:cNvCxnSpPr>
            <a:stCxn id="360" idx="1"/>
            <a:endCxn id="355" idx="3"/>
          </p:cNvCxnSpPr>
          <p:nvPr/>
        </p:nvCxnSpPr>
        <p:spPr>
          <a:xfrm flipH="1">
            <a:off x="5837400" y="4586175"/>
            <a:ext cx="702000" cy="225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triangle"/>
            <a:tailEnd len="med" w="med" type="none"/>
          </a:ln>
        </p:spPr>
      </p:cxnSp>
      <p:sp>
        <p:nvSpPr>
          <p:cNvPr id="364" name="Google Shape;364;p36"/>
          <p:cNvSpPr txBox="1"/>
          <p:nvPr/>
        </p:nvSpPr>
        <p:spPr>
          <a:xfrm>
            <a:off x="311700" y="3049600"/>
            <a:ext cx="2227500" cy="1262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solidFill>
                  <a:srgbClr val="000000"/>
                </a:solidFill>
              </a:rPr>
              <a:t>query_str: &lt;query_embedding&gt;</a:t>
            </a:r>
            <a:endParaRPr b="1">
              <a:solidFill>
                <a:srgbClr val="000000"/>
              </a:solidFill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Metadata tags: 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&lt;metadata_tags&gt;</a:t>
            </a:r>
            <a:endParaRPr b="1"/>
          </a:p>
        </p:txBody>
      </p:sp>
      <p:cxnSp>
        <p:nvCxnSpPr>
          <p:cNvPr id="365" name="Google Shape;365;p36"/>
          <p:cNvCxnSpPr>
            <a:stCxn id="351" idx="2"/>
            <a:endCxn id="364" idx="3"/>
          </p:cNvCxnSpPr>
          <p:nvPr/>
        </p:nvCxnSpPr>
        <p:spPr>
          <a:xfrm rot="10800000">
            <a:off x="2539200" y="3680663"/>
            <a:ext cx="1320300" cy="0"/>
          </a:xfrm>
          <a:prstGeom prst="straightConnector1">
            <a:avLst/>
          </a:prstGeom>
          <a:noFill/>
          <a:ln cap="flat" cmpd="sng" w="19050">
            <a:solidFill>
              <a:srgbClr val="595959"/>
            </a:solidFill>
            <a:prstDash val="solid"/>
            <a:round/>
            <a:headEnd len="med" w="med" type="triangle"/>
            <a:tailEnd len="med" w="med" type="none"/>
          </a:ln>
        </p:spPr>
      </p:cxn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69" name="Shape 3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Google Shape;370;p37"/>
          <p:cNvSpPr txBox="1"/>
          <p:nvPr>
            <p:ph idx="1" type="body"/>
          </p:nvPr>
        </p:nvSpPr>
        <p:spPr>
          <a:xfrm>
            <a:off x="416800" y="761600"/>
            <a:ext cx="2168700" cy="36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n"/>
              <a:t>Two main approaches here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sp>
        <p:nvSpPr>
          <p:cNvPr id="371" name="Google Shape;371;p3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Organize your data for more structured retrieval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pic>
        <p:nvPicPr>
          <p:cNvPr id="372" name="Google Shape;372;p37"/>
          <p:cNvPicPr preferRelativeResize="0"/>
          <p:nvPr/>
        </p:nvPicPr>
        <p:blipFill rotWithShape="1">
          <a:blip r:embed="rId3">
            <a:alphaModFix/>
          </a:blip>
          <a:srcRect b="9537" l="5269" r="5108" t="9431"/>
          <a:stretch/>
        </p:blipFill>
        <p:spPr>
          <a:xfrm>
            <a:off x="346750" y="1203500"/>
            <a:ext cx="7168353" cy="39399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76" name="Shape 3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7" name="Google Shape;377;p3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Solutions in LlamaIndex</a:t>
            </a:r>
            <a:endParaRPr b="1"/>
          </a:p>
        </p:txBody>
      </p:sp>
      <p:sp>
        <p:nvSpPr>
          <p:cNvPr id="378" name="Google Shape;378;p38"/>
          <p:cNvSpPr txBox="1"/>
          <p:nvPr>
            <p:ph idx="1" type="body"/>
          </p:nvPr>
        </p:nvSpPr>
        <p:spPr>
          <a:xfrm>
            <a:off x="311700" y="1152475"/>
            <a:ext cx="8520600" cy="26619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200"/>
              <a:t>Define/customize metadata: </a:t>
            </a:r>
            <a:r>
              <a:rPr lang="en" sz="1200" u="sng">
                <a:solidFill>
                  <a:schemeClr val="hlink"/>
                </a:solidFill>
                <a:hlinkClick r:id="rId3"/>
              </a:rPr>
              <a:t>https://gpt-index.readthedocs.io/en/latest/how_to/customization/custom_documents.html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Automatic metadata extraction: </a:t>
            </a:r>
            <a:r>
              <a:rPr lang="en" sz="1200" u="sng">
                <a:solidFill>
                  <a:schemeClr val="hlink"/>
                </a:solidFill>
                <a:hlinkClick r:id="rId4"/>
              </a:rPr>
              <a:t>https://gpt-index.readthedocs.io/en/latest/how_to/index/metadata_extraction.html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Document Comparisons: </a:t>
            </a:r>
            <a:r>
              <a:rPr lang="en" sz="1200" u="sng">
                <a:solidFill>
                  <a:schemeClr val="hlink"/>
                </a:solidFill>
                <a:hlinkClick r:id="rId5"/>
              </a:rPr>
              <a:t>https://gpt-index.readthedocs.io/en/latest/examples/query_engine/sub_question_query_engine.html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Comparing document structuring approaches: </a:t>
            </a:r>
            <a:r>
              <a:rPr lang="en" sz="1200" u="sng">
                <a:solidFill>
                  <a:schemeClr val="hlink"/>
                </a:solidFill>
                <a:hlinkClick r:id="rId6"/>
              </a:rPr>
              <a:t>https://gpt-index.readthedocs.io/en/latest/examples/retrievers/auto_vs_recursive_retriever.html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Sentence-level Retrieval + Expanded Context During LLM Synthesis: 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 u="sng">
                <a:solidFill>
                  <a:schemeClr val="hlink"/>
                </a:solidFill>
                <a:hlinkClick r:id="rId7"/>
              </a:rPr>
              <a:t>https://gpt-index.readthedocs.io/en/latest/examples/node_postprocessor/MetadataReplacementDemo.html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rPr lang="en" sz="1200"/>
              <a:t>Handling Document Updates: </a:t>
            </a:r>
            <a:r>
              <a:rPr lang="en" sz="1200" u="sng">
                <a:solidFill>
                  <a:schemeClr val="hlink"/>
                </a:solidFill>
                <a:hlinkClick r:id="rId8"/>
              </a:rPr>
              <a:t>https://gpt-index.readthedocs.io/en/latest/how_to/index/usage_pattern.html#handling-document-</a:t>
            </a:r>
            <a:r>
              <a:rPr lang="en" sz="1200" u="sng">
                <a:solidFill>
                  <a:schemeClr val="hlink"/>
                </a:solidFill>
                <a:hlinkClick r:id="rId9"/>
              </a:rPr>
              <a:t>update</a:t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0"/>
              </a:spcAft>
              <a:buNone/>
            </a:pPr>
            <a:r>
              <a:t/>
            </a:r>
            <a:endParaRPr sz="1200"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 sz="12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endParaRPr b="1"/>
          </a:p>
        </p:txBody>
      </p:sp>
      <p:sp>
        <p:nvSpPr>
          <p:cNvPr id="67" name="Google Shape;67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LLMs are a phenomenal piece of technology for knowledge generation and reasoning. They are pre-trained on large amounts of </a:t>
            </a:r>
            <a:r>
              <a:rPr b="1" lang="en"/>
              <a:t>publicly available data</a:t>
            </a:r>
            <a:r>
              <a:rPr lang="en"/>
              <a:t>.</a:t>
            </a:r>
            <a:endParaRPr/>
          </a:p>
          <a:p>
            <a:pPr indent="0" lvl="0" marL="0" rtl="0" algn="l">
              <a:spcBef>
                <a:spcPts val="120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descr="ChatGPT logo.svg" id="68" name="Google Shape;68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49225" y="2660500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69" name="Google Shape;69;p15"/>
          <p:cNvCxnSpPr>
            <a:stCxn id="68" idx="3"/>
          </p:cNvCxnSpPr>
          <p:nvPr/>
        </p:nvCxnSpPr>
        <p:spPr>
          <a:xfrm>
            <a:off x="3692225" y="3232000"/>
            <a:ext cx="13821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70" name="Google Shape;70;p15"/>
          <p:cNvSpPr/>
          <p:nvPr/>
        </p:nvSpPr>
        <p:spPr>
          <a:xfrm>
            <a:off x="5074325" y="2399500"/>
            <a:ext cx="2102100" cy="166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Question-Answering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71" name="Google Shape;71;p15"/>
          <p:cNvSpPr txBox="1"/>
          <p:nvPr/>
        </p:nvSpPr>
        <p:spPr>
          <a:xfrm>
            <a:off x="2584325" y="3803500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LLM’s</a:t>
            </a:r>
            <a:endParaRPr b="1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Context</a:t>
            </a:r>
            <a:endParaRPr b="1"/>
          </a:p>
        </p:txBody>
      </p:sp>
      <p:sp>
        <p:nvSpPr>
          <p:cNvPr id="77" name="Google Shape;77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●"/>
            </a:pPr>
            <a:r>
              <a:rPr lang="en"/>
              <a:t>How do we best augment LLMs with our own </a:t>
            </a:r>
            <a:r>
              <a:rPr b="1" lang="en"/>
              <a:t>private data</a:t>
            </a:r>
            <a:r>
              <a:rPr lang="en"/>
              <a:t>?</a:t>
            </a:r>
            <a:endParaRPr/>
          </a:p>
        </p:txBody>
      </p:sp>
      <p:pic>
        <p:nvPicPr>
          <p:cNvPr descr="ChatGPT logo.svg"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4602138" y="2554475"/>
            <a:ext cx="1143000" cy="1143000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79" name="Google Shape;79;p16"/>
          <p:cNvCxnSpPr>
            <a:stCxn id="78" idx="3"/>
            <a:endCxn id="80" idx="1"/>
          </p:cNvCxnSpPr>
          <p:nvPr/>
        </p:nvCxnSpPr>
        <p:spPr>
          <a:xfrm>
            <a:off x="5745138" y="3125975"/>
            <a:ext cx="1083300" cy="0"/>
          </a:xfrm>
          <a:prstGeom prst="straightConnector1">
            <a:avLst/>
          </a:prstGeom>
          <a:noFill/>
          <a:ln cap="flat" cmpd="sng" w="28575">
            <a:solidFill>
              <a:srgbClr val="595959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80" name="Google Shape;80;p16"/>
          <p:cNvSpPr/>
          <p:nvPr/>
        </p:nvSpPr>
        <p:spPr>
          <a:xfrm>
            <a:off x="6828325" y="2293475"/>
            <a:ext cx="2102100" cy="1665000"/>
          </a:xfrm>
          <a:prstGeom prst="roundRect">
            <a:avLst>
              <a:gd fmla="val 16667" name="adj"/>
            </a:avLst>
          </a:prstGeom>
          <a:solidFill>
            <a:srgbClr val="EEEEEE"/>
          </a:solidFill>
          <a:ln cap="flat" cmpd="sng" w="9525">
            <a:solidFill>
              <a:srgbClr val="595959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Use Cases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dk1"/>
                </a:solidFill>
              </a:rPr>
              <a:t>Question-Answering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Text Generation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Summarization</a:t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Planning</a:t>
            </a:r>
            <a:endParaRPr/>
          </a:p>
        </p:txBody>
      </p:sp>
      <p:sp>
        <p:nvSpPr>
          <p:cNvPr id="81" name="Google Shape;81;p16"/>
          <p:cNvSpPr txBox="1"/>
          <p:nvPr/>
        </p:nvSpPr>
        <p:spPr>
          <a:xfrm>
            <a:off x="4637250" y="3697475"/>
            <a:ext cx="10728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LLM’s</a:t>
            </a:r>
            <a:endParaRPr b="1"/>
          </a:p>
        </p:txBody>
      </p:sp>
      <p:sp>
        <p:nvSpPr>
          <p:cNvPr id="82" name="Google Shape;82;p16"/>
          <p:cNvSpPr/>
          <p:nvPr/>
        </p:nvSpPr>
        <p:spPr>
          <a:xfrm>
            <a:off x="2255900" y="1856125"/>
            <a:ext cx="15102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API’s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3" name="Google Shape;83;p16"/>
          <p:cNvSpPr/>
          <p:nvPr/>
        </p:nvSpPr>
        <p:spPr>
          <a:xfrm>
            <a:off x="423475" y="1856125"/>
            <a:ext cx="16083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Raw Files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</p:txBody>
      </p:sp>
      <p:sp>
        <p:nvSpPr>
          <p:cNvPr id="84" name="Google Shape;84;p16"/>
          <p:cNvSpPr/>
          <p:nvPr/>
        </p:nvSpPr>
        <p:spPr>
          <a:xfrm>
            <a:off x="2255900" y="3402250"/>
            <a:ext cx="1510200" cy="12252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SQL DB’s</a:t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pic>
        <p:nvPicPr>
          <p:cNvPr descr="File:Notion app logo.png - Wikimedia Commons" id="85" name="Google Shape;85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2474800" y="2171550"/>
            <a:ext cx="400200" cy="4002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lack icon 2019.svg - Wikimedia Commons" id="86" name="Google Shape;86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3118750" y="2171545"/>
            <a:ext cx="400199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Discord's Branding Guidelines" id="87" name="Google Shape;87;p16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2451731" y="2652400"/>
            <a:ext cx="446325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alesforce.com logo.svg - Wikimedia Commons" id="88" name="Google Shape;88;p16"/>
          <p:cNvPicPr preferRelativeResize="0"/>
          <p:nvPr/>
        </p:nvPicPr>
        <p:blipFill>
          <a:blip r:embed="rId7">
            <a:alphaModFix/>
          </a:blip>
          <a:stretch>
            <a:fillRect/>
          </a:stretch>
        </p:blipFill>
        <p:spPr>
          <a:xfrm>
            <a:off x="3032753" y="2621875"/>
            <a:ext cx="572191" cy="40019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PDF file icon.svg - Wikimedia Commons" id="89" name="Google Shape;89;p16"/>
          <p:cNvPicPr preferRelativeResize="0"/>
          <p:nvPr/>
        </p:nvPicPr>
        <p:blipFill>
          <a:blip r:embed="rId8">
            <a:alphaModFix/>
          </a:blip>
          <a:stretch>
            <a:fillRect/>
          </a:stretch>
        </p:blipFill>
        <p:spPr>
          <a:xfrm>
            <a:off x="557725" y="2202078"/>
            <a:ext cx="276136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PowerPoint (2019–present).svg - Wikimedia Commons" id="90" name="Google Shape;90;p16"/>
          <p:cNvPicPr preferRelativeResize="0"/>
          <p:nvPr/>
        </p:nvPicPr>
        <p:blipFill>
          <a:blip r:embed="rId9">
            <a:alphaModFix/>
          </a:blip>
          <a:stretch>
            <a:fillRect/>
          </a:stretch>
        </p:blipFill>
        <p:spPr>
          <a:xfrm>
            <a:off x="995547" y="2232599"/>
            <a:ext cx="364795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icrosoft Office Excel (2019–present).svg - Wikimedia Commons" id="91" name="Google Shape;91;p16"/>
          <p:cNvPicPr preferRelativeResize="0"/>
          <p:nvPr/>
        </p:nvPicPr>
        <p:blipFill>
          <a:blip r:embed="rId10">
            <a:alphaModFix/>
          </a:blip>
          <a:stretch>
            <a:fillRect/>
          </a:stretch>
        </p:blipFill>
        <p:spPr>
          <a:xfrm>
            <a:off x="1471925" y="2232561"/>
            <a:ext cx="364800" cy="339219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Image - Free web icons" id="92" name="Google Shape;92;p16"/>
          <p:cNvPicPr preferRelativeResize="0"/>
          <p:nvPr/>
        </p:nvPicPr>
        <p:blipFill>
          <a:blip r:embed="rId11">
            <a:alphaModFix/>
          </a:blip>
          <a:stretch>
            <a:fillRect/>
          </a:stretch>
        </p:blipFill>
        <p:spPr>
          <a:xfrm>
            <a:off x="1235700" y="2639575"/>
            <a:ext cx="364800" cy="3648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peaker Icon.svg - Wikipedia" id="93" name="Google Shape;93;p16"/>
          <p:cNvPicPr preferRelativeResize="0"/>
          <p:nvPr/>
        </p:nvPicPr>
        <p:blipFill>
          <a:blip r:embed="rId12">
            <a:alphaModFix/>
          </a:blip>
          <a:stretch>
            <a:fillRect/>
          </a:stretch>
        </p:blipFill>
        <p:spPr>
          <a:xfrm>
            <a:off x="707375" y="2652398"/>
            <a:ext cx="339181" cy="33915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Snowflake Logo.svg - Wikimedia Commons" id="94" name="Google Shape;94;p16"/>
          <p:cNvPicPr preferRelativeResize="0"/>
          <p:nvPr/>
        </p:nvPicPr>
        <p:blipFill rotWithShape="1">
          <a:blip r:embed="rId13">
            <a:alphaModFix/>
          </a:blip>
          <a:srcRect b="0" l="0" r="74385" t="0"/>
          <a:stretch/>
        </p:blipFill>
        <p:spPr>
          <a:xfrm>
            <a:off x="2874997" y="4194497"/>
            <a:ext cx="400200" cy="37437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95" name="Google Shape;95;p16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2452043" y="3801763"/>
            <a:ext cx="400200" cy="413500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96" name="Google Shape;96;p16"/>
          <p:cNvPicPr preferRelativeResize="0"/>
          <p:nvPr/>
        </p:nvPicPr>
        <p:blipFill rotWithShape="1">
          <a:blip r:embed="rId15">
            <a:alphaModFix/>
          </a:blip>
          <a:srcRect b="0" l="0" r="85870" t="0"/>
          <a:stretch/>
        </p:blipFill>
        <p:spPr>
          <a:xfrm>
            <a:off x="3272605" y="3744318"/>
            <a:ext cx="276125" cy="52842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97" name="Google Shape;97;p16"/>
          <p:cNvGrpSpPr/>
          <p:nvPr/>
        </p:nvGrpSpPr>
        <p:grpSpPr>
          <a:xfrm>
            <a:off x="423467" y="3417300"/>
            <a:ext cx="1608240" cy="1225200"/>
            <a:chOff x="222575" y="3417300"/>
            <a:chExt cx="1724100" cy="1225200"/>
          </a:xfrm>
        </p:grpSpPr>
        <p:sp>
          <p:nvSpPr>
            <p:cNvPr id="98" name="Google Shape;98;p16"/>
            <p:cNvSpPr/>
            <p:nvPr/>
          </p:nvSpPr>
          <p:spPr>
            <a:xfrm>
              <a:off x="222575" y="3417300"/>
              <a:ext cx="1724100" cy="12252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"/>
                <a:t>Vector Stores</a:t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inecone 2.0: Take Vector Search from the Lab to Production | Pinecone" id="99" name="Google Shape;99;p16"/>
            <p:cNvPicPr preferRelativeResize="0"/>
            <p:nvPr/>
          </p:nvPicPr>
          <p:blipFill rotWithShape="1">
            <a:blip r:embed="rId16">
              <a:alphaModFix/>
            </a:blip>
            <a:srcRect b="10289" l="3742" r="76559" t="11168"/>
            <a:stretch/>
          </p:blipFill>
          <p:spPr>
            <a:xfrm>
              <a:off x="423481" y="3838987"/>
              <a:ext cx="296018" cy="32226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- weaviate/weaviate: Weaviate is an open source vector search engine  that stores both objects and vectors, allowing for combining vector search  with structured filtering with the fault-tolerance and scalability of a" id="100" name="Google Shape;100;p16"/>
            <p:cNvPicPr preferRelativeResize="0"/>
            <p:nvPr/>
          </p:nvPicPr>
          <p:blipFill rotWithShape="1">
            <a:blip r:embed="rId17">
              <a:alphaModFix/>
            </a:blip>
            <a:srcRect b="0" l="9859" r="9391" t="27315"/>
            <a:stretch/>
          </p:blipFill>
          <p:spPr>
            <a:xfrm>
              <a:off x="849602" y="3892747"/>
              <a:ext cx="363609" cy="23157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01" name="Google Shape;101;p16"/>
            <p:cNvPicPr preferRelativeResize="0"/>
            <p:nvPr/>
          </p:nvPicPr>
          <p:blipFill>
            <a:blip r:embed="rId18">
              <a:alphaModFix/>
            </a:blip>
            <a:stretch>
              <a:fillRect/>
            </a:stretch>
          </p:blipFill>
          <p:spPr>
            <a:xfrm>
              <a:off x="366493" y="4212075"/>
              <a:ext cx="510094" cy="339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02" name="Google Shape;102;p16"/>
          <p:cNvCxnSpPr>
            <a:endCxn id="78" idx="1"/>
          </p:cNvCxnSpPr>
          <p:nvPr/>
        </p:nvCxnSpPr>
        <p:spPr>
          <a:xfrm>
            <a:off x="3739638" y="3125075"/>
            <a:ext cx="862500" cy="90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103" name="Google Shape;103;p16"/>
          <p:cNvSpPr txBox="1"/>
          <p:nvPr/>
        </p:nvSpPr>
        <p:spPr>
          <a:xfrm>
            <a:off x="3939925" y="2294700"/>
            <a:ext cx="488400" cy="55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400"/>
              <a:t>?</a:t>
            </a:r>
            <a:endParaRPr b="1" sz="2400"/>
          </a:p>
        </p:txBody>
      </p:sp>
      <p:pic>
        <p:nvPicPr>
          <p:cNvPr descr="The Milvus Project · GitHub" id="104" name="Google Shape;104;p16"/>
          <p:cNvPicPr preferRelativeResize="0"/>
          <p:nvPr/>
        </p:nvPicPr>
        <p:blipFill rotWithShape="1">
          <a:blip r:embed="rId19">
            <a:alphaModFix/>
          </a:blip>
          <a:srcRect b="0" l="16878" r="11390" t="14273"/>
          <a:stretch/>
        </p:blipFill>
        <p:spPr>
          <a:xfrm>
            <a:off x="1431178" y="3801774"/>
            <a:ext cx="572200" cy="68387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8" name="Shape 1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9" name="Google Shape;109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LlamaIndex: A data framework for LLM applications</a:t>
            </a:r>
            <a:endParaRPr b="1"/>
          </a:p>
        </p:txBody>
      </p:sp>
      <p:sp>
        <p:nvSpPr>
          <p:cNvPr id="110" name="Google Shape;110;p17"/>
          <p:cNvSpPr txBox="1"/>
          <p:nvPr>
            <p:ph idx="1" type="body"/>
          </p:nvPr>
        </p:nvSpPr>
        <p:spPr>
          <a:xfrm>
            <a:off x="311700" y="1152475"/>
            <a:ext cx="8520600" cy="869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2500"/>
          </a:bodyPr>
          <a:lstStyle/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Data Management and Query Engine for your LLM application</a:t>
            </a:r>
            <a:endParaRPr/>
          </a:p>
          <a:p>
            <a:pPr indent="-334327" lvl="0" marL="457200" rtl="0" algn="l">
              <a:spcBef>
                <a:spcPts val="0"/>
              </a:spcBef>
              <a:spcAft>
                <a:spcPts val="0"/>
              </a:spcAft>
              <a:buSzPct val="100000"/>
              <a:buChar char="●"/>
            </a:pPr>
            <a:r>
              <a:rPr lang="en"/>
              <a:t>Offers components across the data lifecycle: ingest, index, and query over data</a:t>
            </a:r>
            <a:endParaRPr i="1"/>
          </a:p>
        </p:txBody>
      </p:sp>
      <p:sp>
        <p:nvSpPr>
          <p:cNvPr id="111" name="Google Shape;111;p17"/>
          <p:cNvSpPr/>
          <p:nvPr/>
        </p:nvSpPr>
        <p:spPr>
          <a:xfrm>
            <a:off x="187505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Ingestion</a:t>
            </a:r>
            <a:r>
              <a:rPr lang="en">
                <a:latin typeface="Helvetica Neue Light"/>
                <a:ea typeface="Helvetica Neue Light"/>
                <a:cs typeface="Helvetica Neue Light"/>
                <a:sym typeface="Helvetica Neue Light"/>
              </a:rPr>
              <a:t> (LlamaHub 🦙)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2" name="Google Shape;112;p17"/>
          <p:cNvSpPr/>
          <p:nvPr/>
        </p:nvSpPr>
        <p:spPr>
          <a:xfrm>
            <a:off x="430005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Data Structures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3" name="Google Shape;113;p17"/>
          <p:cNvSpPr/>
          <p:nvPr/>
        </p:nvSpPr>
        <p:spPr>
          <a:xfrm>
            <a:off x="6752300" y="2541250"/>
            <a:ext cx="1763100" cy="1055700"/>
          </a:xfrm>
          <a:prstGeom prst="roundRect">
            <a:avLst>
              <a:gd fmla="val 16667" name="adj"/>
            </a:avLst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Retrieval and Query Interface</a:t>
            </a:r>
            <a:endParaRPr>
              <a:latin typeface="Helvetica Neue Light"/>
              <a:ea typeface="Helvetica Neue Light"/>
              <a:cs typeface="Helvetica Neue Light"/>
              <a:sym typeface="Helvetica Neue Light"/>
            </a:endParaRPr>
          </a:p>
        </p:txBody>
      </p:sp>
      <p:sp>
        <p:nvSpPr>
          <p:cNvPr id="114" name="Google Shape;114;p17"/>
          <p:cNvSpPr txBox="1"/>
          <p:nvPr/>
        </p:nvSpPr>
        <p:spPr>
          <a:xfrm>
            <a:off x="1328025" y="3678900"/>
            <a:ext cx="2522100" cy="1143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</a:pPr>
            <a:r>
              <a:rPr lang="en">
                <a:solidFill>
                  <a:schemeClr val="dk2"/>
                </a:solidFill>
              </a:rPr>
              <a:t>Connect your existing data sources and data formats (API’s, PDF’s, docs, SQL, etc.)</a:t>
            </a:r>
            <a:endParaRPr/>
          </a:p>
        </p:txBody>
      </p:sp>
      <p:sp>
        <p:nvSpPr>
          <p:cNvPr id="115" name="Google Shape;115;p17"/>
          <p:cNvSpPr txBox="1"/>
          <p:nvPr/>
        </p:nvSpPr>
        <p:spPr>
          <a:xfrm>
            <a:off x="3850175" y="3678900"/>
            <a:ext cx="21879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Store and index your data for different use cases. Integrate with different db’s.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6" name="Google Shape;116;p17"/>
          <p:cNvSpPr txBox="1"/>
          <p:nvPr/>
        </p:nvSpPr>
        <p:spPr>
          <a:xfrm>
            <a:off x="6250100" y="3638500"/>
            <a:ext cx="2615100" cy="1462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4290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</a:pPr>
            <a:r>
              <a:rPr lang="en">
                <a:solidFill>
                  <a:schemeClr val="dk2"/>
                </a:solidFill>
              </a:rPr>
              <a:t>Given an input prompt, retrieve relevant context  and synthesize a knowledge-augmented output.</a:t>
            </a:r>
            <a:endParaRPr>
              <a:solidFill>
                <a:schemeClr val="dk2"/>
              </a:solidFill>
            </a:endParaRPr>
          </a:p>
        </p:txBody>
      </p:sp>
      <p:sp>
        <p:nvSpPr>
          <p:cNvPr id="117" name="Google Shape;117;p17"/>
          <p:cNvSpPr/>
          <p:nvPr/>
        </p:nvSpPr>
        <p:spPr>
          <a:xfrm>
            <a:off x="260885" y="2805322"/>
            <a:ext cx="744300" cy="603900"/>
          </a:xfrm>
          <a:prstGeom prst="roundRect">
            <a:avLst>
              <a:gd fmla="val 16667" name="adj"/>
            </a:avLst>
          </a:prstGeom>
          <a:solidFill>
            <a:srgbClr val="D2D2D2">
              <a:alpha val="58490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118" name="Google Shape;118;p17"/>
          <p:cNvGrpSpPr/>
          <p:nvPr/>
        </p:nvGrpSpPr>
        <p:grpSpPr>
          <a:xfrm>
            <a:off x="260885" y="2119550"/>
            <a:ext cx="744300" cy="603900"/>
            <a:chOff x="260885" y="2043350"/>
            <a:chExt cx="744300" cy="603900"/>
          </a:xfrm>
        </p:grpSpPr>
        <p:sp>
          <p:nvSpPr>
            <p:cNvPr id="119" name="Google Shape;119;p17"/>
            <p:cNvSpPr/>
            <p:nvPr/>
          </p:nvSpPr>
          <p:spPr>
            <a:xfrm>
              <a:off x="260885" y="2043350"/>
              <a:ext cx="7443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Notion app logo.png - Wikimedia Commons" id="120" name="Google Shape;120;p17"/>
            <p:cNvPicPr preferRelativeResize="0"/>
            <p:nvPr/>
          </p:nvPicPr>
          <p:blipFill>
            <a:blip r:embed="rId3">
              <a:alphaModFix/>
            </a:blip>
            <a:stretch>
              <a:fillRect/>
            </a:stretch>
          </p:blipFill>
          <p:spPr>
            <a:xfrm>
              <a:off x="368764" y="2198800"/>
              <a:ext cx="197228" cy="197229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lack icon 2019.svg - Wikimedia Commons" id="121" name="Google Shape;121;p17"/>
            <p:cNvPicPr preferRelativeResize="0"/>
            <p:nvPr/>
          </p:nvPicPr>
          <p:blipFill>
            <a:blip r:embed="rId4">
              <a:alphaModFix/>
            </a:blip>
            <a:stretch>
              <a:fillRect/>
            </a:stretch>
          </p:blipFill>
          <p:spPr>
            <a:xfrm>
              <a:off x="686117" y="2198797"/>
              <a:ext cx="197227" cy="197230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Discord's Branding Guidelines" id="122" name="Google Shape;122;p17"/>
            <p:cNvPicPr preferRelativeResize="0"/>
            <p:nvPr/>
          </p:nvPicPr>
          <p:blipFill>
            <a:blip r:embed="rId5">
              <a:alphaModFix/>
            </a:blip>
            <a:stretch>
              <a:fillRect/>
            </a:stretch>
          </p:blipFill>
          <p:spPr>
            <a:xfrm>
              <a:off x="357396" y="2435776"/>
              <a:ext cx="21995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alesforce.com logo.svg - Wikimedia Commons" id="123" name="Google Shape;123;p17"/>
            <p:cNvPicPr preferRelativeResize="0"/>
            <p:nvPr/>
          </p:nvPicPr>
          <p:blipFill>
            <a:blip r:embed="rId6">
              <a:alphaModFix/>
            </a:blip>
            <a:stretch>
              <a:fillRect/>
            </a:stretch>
          </p:blipFill>
          <p:spPr>
            <a:xfrm>
              <a:off x="643736" y="2420732"/>
              <a:ext cx="281988" cy="197230"/>
            </a:xfrm>
            <a:prstGeom prst="rect">
              <a:avLst/>
            </a:prstGeom>
            <a:noFill/>
            <a:ln>
              <a:noFill/>
            </a:ln>
          </p:spPr>
        </p:pic>
      </p:grpSp>
      <p:grpSp>
        <p:nvGrpSpPr>
          <p:cNvPr id="124" name="Google Shape;124;p17"/>
          <p:cNvGrpSpPr/>
          <p:nvPr/>
        </p:nvGrpSpPr>
        <p:grpSpPr>
          <a:xfrm>
            <a:off x="236725" y="3498425"/>
            <a:ext cx="792600" cy="603900"/>
            <a:chOff x="236725" y="3574625"/>
            <a:chExt cx="792600" cy="603900"/>
          </a:xfrm>
        </p:grpSpPr>
        <p:sp>
          <p:nvSpPr>
            <p:cNvPr id="125" name="Google Shape;125;p17"/>
            <p:cNvSpPr/>
            <p:nvPr/>
          </p:nvSpPr>
          <p:spPr>
            <a:xfrm>
              <a:off x="236725" y="3574625"/>
              <a:ext cx="792600" cy="6039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 b="1"/>
            </a:p>
          </p:txBody>
        </p:sp>
        <p:pic>
          <p:nvPicPr>
            <p:cNvPr descr="File:PDF file icon.svg - Wikimedia Commons" id="126" name="Google Shape;126;p17"/>
            <p:cNvPicPr preferRelativeResize="0"/>
            <p:nvPr/>
          </p:nvPicPr>
          <p:blipFill>
            <a:blip r:embed="rId7">
              <a:alphaModFix/>
            </a:blip>
            <a:stretch>
              <a:fillRect/>
            </a:stretch>
          </p:blipFill>
          <p:spPr>
            <a:xfrm>
              <a:off x="302886" y="3745120"/>
              <a:ext cx="136087" cy="167142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PowerPoint (2019–present).svg - Wikimedia Commons" id="127" name="Google Shape;127;p17"/>
            <p:cNvPicPr preferRelativeResize="0"/>
            <p:nvPr/>
          </p:nvPicPr>
          <p:blipFill>
            <a:blip r:embed="rId8">
              <a:alphaModFix/>
            </a:blip>
            <a:stretch>
              <a:fillRect/>
            </a:stretch>
          </p:blipFill>
          <p:spPr>
            <a:xfrm>
              <a:off x="518655" y="3760161"/>
              <a:ext cx="179779" cy="167143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Microsoft Office Excel (2019–present).svg - Wikimedia Commons" id="128" name="Google Shape;128;p17"/>
            <p:cNvPicPr preferRelativeResize="0"/>
            <p:nvPr/>
          </p:nvPicPr>
          <p:blipFill>
            <a:blip r:embed="rId9">
              <a:alphaModFix/>
            </a:blip>
            <a:stretch>
              <a:fillRect/>
            </a:stretch>
          </p:blipFill>
          <p:spPr>
            <a:xfrm>
              <a:off x="753425" y="3760143"/>
              <a:ext cx="179782" cy="16717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Image - Free web icons" id="129" name="Google Shape;129;p17"/>
            <p:cNvPicPr preferRelativeResize="0"/>
            <p:nvPr/>
          </p:nvPicPr>
          <p:blipFill>
            <a:blip r:embed="rId10">
              <a:alphaModFix/>
            </a:blip>
            <a:stretch>
              <a:fillRect/>
            </a:stretch>
          </p:blipFill>
          <p:spPr>
            <a:xfrm>
              <a:off x="637008" y="3960730"/>
              <a:ext cx="179781" cy="17978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File:Speaker Icon.svg - Wikipedia" id="130" name="Google Shape;130;p17"/>
            <p:cNvPicPr preferRelativeResize="0"/>
            <p:nvPr/>
          </p:nvPicPr>
          <p:blipFill>
            <a:blip r:embed="rId11">
              <a:alphaModFix/>
            </a:blip>
            <a:stretch>
              <a:fillRect/>
            </a:stretch>
          </p:blipFill>
          <p:spPr>
            <a:xfrm>
              <a:off x="376637" y="3967050"/>
              <a:ext cx="167156" cy="167142"/>
            </a:xfrm>
            <a:prstGeom prst="rect">
              <a:avLst/>
            </a:prstGeom>
            <a:noFill/>
            <a:ln>
              <a:noFill/>
            </a:ln>
          </p:spPr>
        </p:pic>
      </p:grpSp>
      <p:pic>
        <p:nvPicPr>
          <p:cNvPr descr="File:Snowflake Logo.svg - Wikimedia Commons" id="131" name="Google Shape;131;p17"/>
          <p:cNvPicPr preferRelativeResize="0"/>
          <p:nvPr/>
        </p:nvPicPr>
        <p:blipFill rotWithShape="1">
          <a:blip r:embed="rId12">
            <a:alphaModFix/>
          </a:blip>
          <a:srcRect b="0" l="0" r="74385" t="0"/>
          <a:stretch/>
        </p:blipFill>
        <p:spPr>
          <a:xfrm>
            <a:off x="565990" y="3195762"/>
            <a:ext cx="197227" cy="184501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PostgreSQL - Wikipedia" id="132" name="Google Shape;132;p17"/>
          <p:cNvPicPr preferRelativeResize="0"/>
          <p:nvPr/>
        </p:nvPicPr>
        <p:blipFill>
          <a:blip r:embed="rId13">
            <a:alphaModFix/>
          </a:blip>
          <a:stretch>
            <a:fillRect/>
          </a:stretch>
        </p:blipFill>
        <p:spPr>
          <a:xfrm>
            <a:off x="357549" y="3002212"/>
            <a:ext cx="197227" cy="203784"/>
          </a:xfrm>
          <a:prstGeom prst="rect">
            <a:avLst/>
          </a:prstGeom>
          <a:noFill/>
          <a:ln>
            <a:noFill/>
          </a:ln>
        </p:spPr>
      </p:pic>
      <p:pic>
        <p:nvPicPr>
          <p:cNvPr descr="File:MongoDB Logo.svg - Wikimedia Commons" id="133" name="Google Shape;133;p17"/>
          <p:cNvPicPr preferRelativeResize="0"/>
          <p:nvPr/>
        </p:nvPicPr>
        <p:blipFill rotWithShape="1">
          <a:blip r:embed="rId14">
            <a:alphaModFix/>
          </a:blip>
          <a:srcRect b="0" l="0" r="85870" t="0"/>
          <a:stretch/>
        </p:blipFill>
        <p:spPr>
          <a:xfrm>
            <a:off x="761941" y="2973902"/>
            <a:ext cx="136080" cy="26041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34" name="Google Shape;134;p17"/>
          <p:cNvGrpSpPr/>
          <p:nvPr/>
        </p:nvGrpSpPr>
        <p:grpSpPr>
          <a:xfrm>
            <a:off x="236720" y="4191522"/>
            <a:ext cx="792569" cy="603779"/>
            <a:chOff x="222575" y="3417300"/>
            <a:chExt cx="1724100" cy="1225200"/>
          </a:xfrm>
        </p:grpSpPr>
        <p:sp>
          <p:nvSpPr>
            <p:cNvPr id="135" name="Google Shape;135;p17"/>
            <p:cNvSpPr/>
            <p:nvPr/>
          </p:nvSpPr>
          <p:spPr>
            <a:xfrm>
              <a:off x="222575" y="3417300"/>
              <a:ext cx="1724100" cy="1225200"/>
            </a:xfrm>
            <a:prstGeom prst="roundRect">
              <a:avLst>
                <a:gd fmla="val 16667" name="adj"/>
              </a:avLst>
            </a:prstGeom>
            <a:solidFill>
              <a:srgbClr val="D2D2D2">
                <a:alpha val="5849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pic>
          <p:nvPicPr>
            <p:cNvPr descr="Pinecone 2.0: Take Vector Search from the Lab to Production | Pinecone" id="136" name="Google Shape;136;p17"/>
            <p:cNvPicPr preferRelativeResize="0"/>
            <p:nvPr/>
          </p:nvPicPr>
          <p:blipFill rotWithShape="1">
            <a:blip r:embed="rId15">
              <a:alphaModFix/>
            </a:blip>
            <a:srcRect b="10289" l="3742" r="76559" t="11168"/>
            <a:stretch/>
          </p:blipFill>
          <p:spPr>
            <a:xfrm>
              <a:off x="275117" y="3586075"/>
              <a:ext cx="400201" cy="435666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descr="GitHub - weaviate/weaviate: Weaviate is an open source vector search engine  that stores both objects and vectors, allowing for combining vector search  with structured filtering with the fault-tolerance and scalability of a" id="137" name="Google Shape;137;p17"/>
            <p:cNvPicPr preferRelativeResize="0"/>
            <p:nvPr/>
          </p:nvPicPr>
          <p:blipFill rotWithShape="1">
            <a:blip r:embed="rId16">
              <a:alphaModFix/>
            </a:blip>
            <a:srcRect b="0" l="9859" r="9391" t="27315"/>
            <a:stretch/>
          </p:blipFill>
          <p:spPr>
            <a:xfrm>
              <a:off x="762305" y="3617681"/>
              <a:ext cx="400206" cy="254904"/>
            </a:xfrm>
            <a:prstGeom prst="rect">
              <a:avLst/>
            </a:prstGeom>
            <a:noFill/>
            <a:ln>
              <a:noFill/>
            </a:ln>
          </p:spPr>
        </p:pic>
        <p:pic>
          <p:nvPicPr>
            <p:cNvPr id="138" name="Google Shape;138;p17"/>
            <p:cNvPicPr preferRelativeResize="0"/>
            <p:nvPr/>
          </p:nvPicPr>
          <p:blipFill>
            <a:blip r:embed="rId17">
              <a:alphaModFix/>
            </a:blip>
            <a:stretch>
              <a:fillRect/>
            </a:stretch>
          </p:blipFill>
          <p:spPr>
            <a:xfrm>
              <a:off x="385698" y="4100515"/>
              <a:ext cx="510094" cy="339225"/>
            </a:xfrm>
            <a:prstGeom prst="rect">
              <a:avLst/>
            </a:prstGeom>
            <a:noFill/>
            <a:ln>
              <a:noFill/>
            </a:ln>
          </p:spPr>
        </p:pic>
      </p:grpSp>
      <p:cxnSp>
        <p:nvCxnSpPr>
          <p:cNvPr id="139" name="Google Shape;139;p17"/>
          <p:cNvCxnSpPr>
            <a:stCxn id="111" idx="3"/>
            <a:endCxn id="112" idx="1"/>
          </p:cNvCxnSpPr>
          <p:nvPr/>
        </p:nvCxnSpPr>
        <p:spPr>
          <a:xfrm>
            <a:off x="3638150" y="3069100"/>
            <a:ext cx="6618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0" name="Google Shape;140;p17"/>
          <p:cNvCxnSpPr>
            <a:stCxn id="112" idx="3"/>
            <a:endCxn id="113" idx="1"/>
          </p:cNvCxnSpPr>
          <p:nvPr/>
        </p:nvCxnSpPr>
        <p:spPr>
          <a:xfrm>
            <a:off x="6063150" y="3069100"/>
            <a:ext cx="6891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41" name="Google Shape;141;p17"/>
          <p:cNvCxnSpPr>
            <a:endCxn id="111" idx="1"/>
          </p:cNvCxnSpPr>
          <p:nvPr/>
        </p:nvCxnSpPr>
        <p:spPr>
          <a:xfrm>
            <a:off x="1111850" y="3069100"/>
            <a:ext cx="763200" cy="0"/>
          </a:xfrm>
          <a:prstGeom prst="straightConnector1">
            <a:avLst/>
          </a:prstGeom>
          <a:noFill/>
          <a:ln cap="flat" cmpd="sng" w="2857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pic>
        <p:nvPicPr>
          <p:cNvPr descr="The Milvus Project · GitHub" id="142" name="Google Shape;142;p17"/>
          <p:cNvPicPr preferRelativeResize="0"/>
          <p:nvPr/>
        </p:nvPicPr>
        <p:blipFill rotWithShape="1">
          <a:blip r:embed="rId18">
            <a:alphaModFix/>
          </a:blip>
          <a:srcRect b="0" l="16878" r="11390" t="14273"/>
          <a:stretch/>
        </p:blipFill>
        <p:spPr>
          <a:xfrm>
            <a:off x="614126" y="4398472"/>
            <a:ext cx="332025" cy="39682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6" name="Shape 1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7" name="Google Shape;147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52400" y="618475"/>
            <a:ext cx="8839198" cy="390655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1" name="Shape 1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Google Shape;152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 App Use Cases</a:t>
            </a:r>
            <a:endParaRPr b="1"/>
          </a:p>
        </p:txBody>
      </p:sp>
      <p:cxnSp>
        <p:nvCxnSpPr>
          <p:cNvPr id="153" name="Google Shape;153;p19"/>
          <p:cNvCxnSpPr/>
          <p:nvPr/>
        </p:nvCxnSpPr>
        <p:spPr>
          <a:xfrm>
            <a:off x="2568175" y="2944825"/>
            <a:ext cx="5157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54" name="Google Shape;154;p19"/>
          <p:cNvCxnSpPr/>
          <p:nvPr/>
        </p:nvCxnSpPr>
        <p:spPr>
          <a:xfrm>
            <a:off x="5014725" y="1422950"/>
            <a:ext cx="0" cy="29124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55" name="Google Shape;155;p19"/>
          <p:cNvSpPr txBox="1"/>
          <p:nvPr/>
        </p:nvSpPr>
        <p:spPr>
          <a:xfrm>
            <a:off x="622375" y="1969050"/>
            <a:ext cx="13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reasoning</a:t>
            </a:r>
            <a:endParaRPr b="1"/>
          </a:p>
        </p:txBody>
      </p:sp>
      <p:sp>
        <p:nvSpPr>
          <p:cNvPr id="156" name="Google Shape;156;p19"/>
          <p:cNvSpPr txBox="1"/>
          <p:nvPr/>
        </p:nvSpPr>
        <p:spPr>
          <a:xfrm>
            <a:off x="622375" y="3573625"/>
            <a:ext cx="183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Complex/multistep reasoning</a:t>
            </a:r>
            <a:endParaRPr b="1"/>
          </a:p>
        </p:txBody>
      </p:sp>
      <p:sp>
        <p:nvSpPr>
          <p:cNvPr id="157" name="Google Shape;157;p19"/>
          <p:cNvSpPr txBox="1"/>
          <p:nvPr/>
        </p:nvSpPr>
        <p:spPr>
          <a:xfrm>
            <a:off x="3088700" y="976875"/>
            <a:ext cx="8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Passive</a:t>
            </a:r>
            <a:endParaRPr b="1"/>
          </a:p>
        </p:txBody>
      </p:sp>
      <p:sp>
        <p:nvSpPr>
          <p:cNvPr id="158" name="Google Shape;158;p19"/>
          <p:cNvSpPr txBox="1"/>
          <p:nvPr/>
        </p:nvSpPr>
        <p:spPr>
          <a:xfrm>
            <a:off x="5890625" y="97687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Interactive</a:t>
            </a:r>
            <a:endParaRPr b="1"/>
          </a:p>
        </p:txBody>
      </p:sp>
      <p:sp>
        <p:nvSpPr>
          <p:cNvPr id="159" name="Google Shape;159;p19"/>
          <p:cNvSpPr txBox="1"/>
          <p:nvPr/>
        </p:nvSpPr>
        <p:spPr>
          <a:xfrm>
            <a:off x="5101700" y="1422950"/>
            <a:ext cx="248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Q&amp;A over document(s)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Generative search (retrieval augmented generation)</a:t>
            </a:r>
            <a:endParaRPr/>
          </a:p>
        </p:txBody>
      </p:sp>
      <p:sp>
        <p:nvSpPr>
          <p:cNvPr id="160" name="Google Shape;160;p19"/>
          <p:cNvSpPr txBox="1"/>
          <p:nvPr/>
        </p:nvSpPr>
        <p:spPr>
          <a:xfrm>
            <a:off x="5132500" y="3173425"/>
            <a:ext cx="25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Conservational agent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Structured analytics</a:t>
            </a:r>
            <a:endParaRPr/>
          </a:p>
        </p:txBody>
      </p:sp>
      <p:sp>
        <p:nvSpPr>
          <p:cNvPr id="161" name="Google Shape;161;p19"/>
          <p:cNvSpPr txBox="1"/>
          <p:nvPr/>
        </p:nvSpPr>
        <p:spPr>
          <a:xfrm>
            <a:off x="2568175" y="3173425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Headless agent</a:t>
            </a:r>
            <a:endParaRPr/>
          </a:p>
        </p:txBody>
      </p:sp>
      <p:sp>
        <p:nvSpPr>
          <p:cNvPr id="162" name="Google Shape;162;p19"/>
          <p:cNvSpPr txBox="1"/>
          <p:nvPr/>
        </p:nvSpPr>
        <p:spPr>
          <a:xfrm>
            <a:off x="2568175" y="1422950"/>
            <a:ext cx="223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Translation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Schema extraction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6" name="Shape 1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7" name="Google Shape;167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LLM App Use Cases</a:t>
            </a:r>
            <a:endParaRPr b="1"/>
          </a:p>
        </p:txBody>
      </p:sp>
      <p:cxnSp>
        <p:nvCxnSpPr>
          <p:cNvPr id="168" name="Google Shape;168;p20"/>
          <p:cNvCxnSpPr/>
          <p:nvPr/>
        </p:nvCxnSpPr>
        <p:spPr>
          <a:xfrm>
            <a:off x="2568175" y="2944825"/>
            <a:ext cx="5157900" cy="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cxnSp>
        <p:nvCxnSpPr>
          <p:cNvPr id="169" name="Google Shape;169;p20"/>
          <p:cNvCxnSpPr/>
          <p:nvPr/>
        </p:nvCxnSpPr>
        <p:spPr>
          <a:xfrm>
            <a:off x="5014725" y="1422950"/>
            <a:ext cx="0" cy="3363000"/>
          </a:xfrm>
          <a:prstGeom prst="straightConnector1">
            <a:avLst/>
          </a:prstGeom>
          <a:noFill/>
          <a:ln cap="flat" cmpd="sng" w="28575">
            <a:solidFill>
              <a:schemeClr val="lt2"/>
            </a:solidFill>
            <a:prstDash val="solid"/>
            <a:round/>
            <a:headEnd len="med" w="med" type="none"/>
            <a:tailEnd len="med" w="med" type="none"/>
          </a:ln>
        </p:spPr>
      </p:cxnSp>
      <p:sp>
        <p:nvSpPr>
          <p:cNvPr id="170" name="Google Shape;170;p20"/>
          <p:cNvSpPr txBox="1"/>
          <p:nvPr/>
        </p:nvSpPr>
        <p:spPr>
          <a:xfrm>
            <a:off x="622375" y="1969050"/>
            <a:ext cx="13497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Simple</a:t>
            </a:r>
            <a:endParaRPr b="1"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reasoning</a:t>
            </a:r>
            <a:endParaRPr b="1"/>
          </a:p>
        </p:txBody>
      </p:sp>
      <p:sp>
        <p:nvSpPr>
          <p:cNvPr id="171" name="Google Shape;171;p20"/>
          <p:cNvSpPr txBox="1"/>
          <p:nvPr/>
        </p:nvSpPr>
        <p:spPr>
          <a:xfrm>
            <a:off x="622375" y="3573625"/>
            <a:ext cx="1836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Complex/multistep reasoning</a:t>
            </a:r>
            <a:endParaRPr b="1"/>
          </a:p>
        </p:txBody>
      </p:sp>
      <p:sp>
        <p:nvSpPr>
          <p:cNvPr id="172" name="Google Shape;172;p20"/>
          <p:cNvSpPr txBox="1"/>
          <p:nvPr/>
        </p:nvSpPr>
        <p:spPr>
          <a:xfrm>
            <a:off x="3088700" y="976875"/>
            <a:ext cx="8661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Passive</a:t>
            </a:r>
            <a:endParaRPr b="1"/>
          </a:p>
        </p:txBody>
      </p:sp>
      <p:sp>
        <p:nvSpPr>
          <p:cNvPr id="173" name="Google Shape;173;p20"/>
          <p:cNvSpPr txBox="1"/>
          <p:nvPr/>
        </p:nvSpPr>
        <p:spPr>
          <a:xfrm>
            <a:off x="5890625" y="976875"/>
            <a:ext cx="11466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Interactive</a:t>
            </a:r>
            <a:endParaRPr b="1"/>
          </a:p>
        </p:txBody>
      </p:sp>
      <p:sp>
        <p:nvSpPr>
          <p:cNvPr id="174" name="Google Shape;174;p20"/>
          <p:cNvSpPr txBox="1"/>
          <p:nvPr/>
        </p:nvSpPr>
        <p:spPr>
          <a:xfrm>
            <a:off x="5101700" y="1422950"/>
            <a:ext cx="2489400" cy="1046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Q&amp;A over document(s)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Generative search (retrieval augmented generation)</a:t>
            </a:r>
            <a:endParaRPr/>
          </a:p>
        </p:txBody>
      </p:sp>
      <p:sp>
        <p:nvSpPr>
          <p:cNvPr id="175" name="Google Shape;175;p20"/>
          <p:cNvSpPr txBox="1"/>
          <p:nvPr/>
        </p:nvSpPr>
        <p:spPr>
          <a:xfrm>
            <a:off x="5132500" y="3173425"/>
            <a:ext cx="25935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Conservational agent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Structured analytics</a:t>
            </a:r>
            <a:endParaRPr/>
          </a:p>
        </p:txBody>
      </p:sp>
      <p:sp>
        <p:nvSpPr>
          <p:cNvPr id="176" name="Google Shape;176;p20"/>
          <p:cNvSpPr txBox="1"/>
          <p:nvPr/>
        </p:nvSpPr>
        <p:spPr>
          <a:xfrm>
            <a:off x="2568175" y="3173425"/>
            <a:ext cx="20037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Headless agent</a:t>
            </a:r>
            <a:endParaRPr/>
          </a:p>
        </p:txBody>
      </p:sp>
      <p:sp>
        <p:nvSpPr>
          <p:cNvPr id="177" name="Google Shape;177;p20"/>
          <p:cNvSpPr txBox="1"/>
          <p:nvPr/>
        </p:nvSpPr>
        <p:spPr>
          <a:xfrm>
            <a:off x="2568175" y="1422950"/>
            <a:ext cx="2239200" cy="831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Summarization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Translation </a:t>
            </a:r>
            <a:endParaRPr/>
          </a:p>
          <a:p>
            <a:pPr indent="-317500" lvl="0" marL="457200" rtl="0" algn="l">
              <a:spcBef>
                <a:spcPts val="0"/>
              </a:spcBef>
              <a:spcAft>
                <a:spcPts val="0"/>
              </a:spcAft>
              <a:buSzPts val="1400"/>
              <a:buChar char="●"/>
            </a:pPr>
            <a:r>
              <a:rPr lang="en"/>
              <a:t>Schema extraction</a:t>
            </a:r>
            <a:endParaRPr/>
          </a:p>
        </p:txBody>
      </p:sp>
      <p:sp>
        <p:nvSpPr>
          <p:cNvPr id="178" name="Google Shape;178;p20"/>
          <p:cNvSpPr/>
          <p:nvPr/>
        </p:nvSpPr>
        <p:spPr>
          <a:xfrm rot="1932471">
            <a:off x="2481646" y="2393108"/>
            <a:ext cx="5066302" cy="1103337"/>
          </a:xfrm>
          <a:prstGeom prst="rightArrow">
            <a:avLst>
              <a:gd fmla="val 50000" name="adj1"/>
              <a:gd fmla="val 50000" name="adj2"/>
            </a:avLst>
          </a:prstGeom>
          <a:solidFill>
            <a:srgbClr val="F4CCCC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Challenge: </a:t>
            </a:r>
            <a:r>
              <a:rPr lang="en"/>
              <a:t>Data Management &amp; Orchestration</a:t>
            </a:r>
            <a:endParaRPr/>
          </a:p>
        </p:txBody>
      </p:sp>
      <p:sp>
        <p:nvSpPr>
          <p:cNvPr id="179" name="Google Shape;179;p20"/>
          <p:cNvSpPr/>
          <p:nvPr/>
        </p:nvSpPr>
        <p:spPr>
          <a:xfrm>
            <a:off x="5567225" y="1702125"/>
            <a:ext cx="1772400" cy="723000"/>
          </a:xfrm>
          <a:prstGeom prst="roundRect">
            <a:avLst>
              <a:gd fmla="val 16667" name="adj"/>
            </a:avLst>
          </a:prstGeom>
          <a:noFill/>
          <a:ln cap="flat" cmpd="sng" w="28575">
            <a:solidFill>
              <a:srgbClr val="F4CCCC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p2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Naive RAG Stack for building a QA System</a:t>
            </a:r>
            <a:endParaRPr b="1"/>
          </a:p>
        </p:txBody>
      </p:sp>
      <p:sp>
        <p:nvSpPr>
          <p:cNvPr id="185" name="Google Shape;185;p21"/>
          <p:cNvSpPr/>
          <p:nvPr/>
        </p:nvSpPr>
        <p:spPr>
          <a:xfrm>
            <a:off x="3663725" y="2422488"/>
            <a:ext cx="1376100" cy="1982375"/>
          </a:xfrm>
          <a:prstGeom prst="flowChartMagneticDisk">
            <a:avLst/>
          </a:prstGeom>
          <a:solidFill>
            <a:srgbClr val="C9DAF8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>
                <a:latin typeface="Helvetica Neue"/>
                <a:ea typeface="Helvetica Neue"/>
                <a:cs typeface="Helvetica Neue"/>
                <a:sym typeface="Helvetica Neue"/>
              </a:rPr>
              <a:t>Vector Database</a:t>
            </a:r>
            <a:endParaRPr b="1">
              <a:latin typeface="Helvetica Neue"/>
              <a:ea typeface="Helvetica Neue"/>
              <a:cs typeface="Helvetica Neue"/>
              <a:sym typeface="Helvetica Neue"/>
            </a:endParaRPr>
          </a:p>
        </p:txBody>
      </p:sp>
      <p:sp>
        <p:nvSpPr>
          <p:cNvPr id="186" name="Google Shape;186;p21"/>
          <p:cNvSpPr/>
          <p:nvPr/>
        </p:nvSpPr>
        <p:spPr>
          <a:xfrm>
            <a:off x="201575" y="2689375"/>
            <a:ext cx="747000" cy="943800"/>
          </a:xfrm>
          <a:prstGeom prst="rect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Doc</a:t>
            </a:r>
            <a:endParaRPr/>
          </a:p>
        </p:txBody>
      </p:sp>
      <p:sp>
        <p:nvSpPr>
          <p:cNvPr id="187" name="Google Shape;187;p21"/>
          <p:cNvSpPr/>
          <p:nvPr/>
        </p:nvSpPr>
        <p:spPr>
          <a:xfrm>
            <a:off x="1585863" y="19340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188" name="Google Shape;188;p21"/>
          <p:cNvSpPr/>
          <p:nvPr/>
        </p:nvSpPr>
        <p:spPr>
          <a:xfrm>
            <a:off x="1585863" y="25698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189" name="Google Shape;189;p21"/>
          <p:cNvSpPr/>
          <p:nvPr/>
        </p:nvSpPr>
        <p:spPr>
          <a:xfrm>
            <a:off x="1585863" y="320555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sp>
        <p:nvSpPr>
          <p:cNvPr id="190" name="Google Shape;190;p21"/>
          <p:cNvSpPr/>
          <p:nvPr/>
        </p:nvSpPr>
        <p:spPr>
          <a:xfrm>
            <a:off x="1585863" y="3841300"/>
            <a:ext cx="1121700" cy="547200"/>
          </a:xfrm>
          <a:prstGeom prst="roundRect">
            <a:avLst>
              <a:gd fmla="val 16667" name="adj"/>
            </a:avLst>
          </a:prstGeom>
          <a:solidFill>
            <a:srgbClr val="EAD1DC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Chunk</a:t>
            </a:r>
            <a:endParaRPr/>
          </a:p>
        </p:txBody>
      </p:sp>
      <p:cxnSp>
        <p:nvCxnSpPr>
          <p:cNvPr id="191" name="Google Shape;191;p21"/>
          <p:cNvCxnSpPr>
            <a:stCxn id="186" idx="3"/>
            <a:endCxn id="187" idx="1"/>
          </p:cNvCxnSpPr>
          <p:nvPr/>
        </p:nvCxnSpPr>
        <p:spPr>
          <a:xfrm flipH="1" rot="10800000">
            <a:off x="948575" y="2207575"/>
            <a:ext cx="6372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2" name="Google Shape;192;p21"/>
          <p:cNvCxnSpPr>
            <a:stCxn id="186" idx="3"/>
            <a:endCxn id="188" idx="1"/>
          </p:cNvCxnSpPr>
          <p:nvPr/>
        </p:nvCxnSpPr>
        <p:spPr>
          <a:xfrm flipH="1" rot="10800000">
            <a:off x="948575" y="2843275"/>
            <a:ext cx="6372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3" name="Google Shape;193;p21"/>
          <p:cNvCxnSpPr>
            <a:stCxn id="186" idx="3"/>
            <a:endCxn id="189" idx="1"/>
          </p:cNvCxnSpPr>
          <p:nvPr/>
        </p:nvCxnSpPr>
        <p:spPr>
          <a:xfrm>
            <a:off x="948575" y="3161275"/>
            <a:ext cx="637200" cy="318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4" name="Google Shape;194;p21"/>
          <p:cNvCxnSpPr>
            <a:stCxn id="186" idx="3"/>
            <a:endCxn id="190" idx="1"/>
          </p:cNvCxnSpPr>
          <p:nvPr/>
        </p:nvCxnSpPr>
        <p:spPr>
          <a:xfrm>
            <a:off x="948575" y="3161275"/>
            <a:ext cx="637200" cy="9537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5" name="Google Shape;195;p21"/>
          <p:cNvCxnSpPr>
            <a:stCxn id="187" idx="3"/>
            <a:endCxn id="185" idx="2"/>
          </p:cNvCxnSpPr>
          <p:nvPr/>
        </p:nvCxnSpPr>
        <p:spPr>
          <a:xfrm>
            <a:off x="2707563" y="2207650"/>
            <a:ext cx="956100" cy="12060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6" name="Google Shape;196;p21"/>
          <p:cNvCxnSpPr>
            <a:stCxn id="188" idx="3"/>
            <a:endCxn id="185" idx="2"/>
          </p:cNvCxnSpPr>
          <p:nvPr/>
        </p:nvCxnSpPr>
        <p:spPr>
          <a:xfrm>
            <a:off x="2707563" y="2843400"/>
            <a:ext cx="956100" cy="570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7" name="Google Shape;197;p21"/>
          <p:cNvCxnSpPr>
            <a:stCxn id="189" idx="3"/>
            <a:endCxn id="185" idx="2"/>
          </p:cNvCxnSpPr>
          <p:nvPr/>
        </p:nvCxnSpPr>
        <p:spPr>
          <a:xfrm flipH="1" rot="10800000">
            <a:off x="2707563" y="3413750"/>
            <a:ext cx="956100" cy="654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cxnSp>
        <p:nvCxnSpPr>
          <p:cNvPr id="198" name="Google Shape;198;p21"/>
          <p:cNvCxnSpPr>
            <a:stCxn id="190" idx="3"/>
            <a:endCxn id="185" idx="2"/>
          </p:cNvCxnSpPr>
          <p:nvPr/>
        </p:nvCxnSpPr>
        <p:spPr>
          <a:xfrm flipH="1" rot="10800000">
            <a:off x="2707563" y="3413800"/>
            <a:ext cx="956100" cy="7011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grpSp>
        <p:nvGrpSpPr>
          <p:cNvPr id="199" name="Google Shape;199;p21"/>
          <p:cNvGrpSpPr/>
          <p:nvPr/>
        </p:nvGrpSpPr>
        <p:grpSpPr>
          <a:xfrm>
            <a:off x="5529713" y="3161275"/>
            <a:ext cx="1365525" cy="730625"/>
            <a:chOff x="5529713" y="3205550"/>
            <a:chExt cx="1365525" cy="730625"/>
          </a:xfrm>
        </p:grpSpPr>
        <p:sp>
          <p:nvSpPr>
            <p:cNvPr id="200" name="Google Shape;200;p21"/>
            <p:cNvSpPr/>
            <p:nvPr/>
          </p:nvSpPr>
          <p:spPr>
            <a:xfrm>
              <a:off x="5529713" y="320555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201" name="Google Shape;201;p21"/>
            <p:cNvSpPr/>
            <p:nvPr/>
          </p:nvSpPr>
          <p:spPr>
            <a:xfrm>
              <a:off x="5647713" y="3294100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  <p:sp>
          <p:nvSpPr>
            <p:cNvPr id="202" name="Google Shape;202;p21"/>
            <p:cNvSpPr/>
            <p:nvPr/>
          </p:nvSpPr>
          <p:spPr>
            <a:xfrm>
              <a:off x="5773538" y="3388975"/>
              <a:ext cx="1121700" cy="547200"/>
            </a:xfrm>
            <a:prstGeom prst="roundRect">
              <a:avLst>
                <a:gd fmla="val 16667" name="adj"/>
              </a:avLst>
            </a:prstGeom>
            <a:solidFill>
              <a:srgbClr val="F4CCCC"/>
            </a:solidFill>
            <a:ln cap="flat" cmpd="sng" w="9525">
              <a:solidFill>
                <a:schemeClr val="dk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"/>
                <a:t>Chunk</a:t>
              </a:r>
              <a:endParaRPr/>
            </a:p>
          </p:txBody>
        </p:sp>
      </p:grpSp>
      <p:cxnSp>
        <p:nvCxnSpPr>
          <p:cNvPr id="203" name="Google Shape;203;p21"/>
          <p:cNvCxnSpPr>
            <a:stCxn id="185" idx="4"/>
            <a:endCxn id="200" idx="1"/>
          </p:cNvCxnSpPr>
          <p:nvPr/>
        </p:nvCxnSpPr>
        <p:spPr>
          <a:xfrm>
            <a:off x="5039825" y="3413675"/>
            <a:ext cx="489900" cy="21300"/>
          </a:xfrm>
          <a:prstGeom prst="straightConnector1">
            <a:avLst/>
          </a:prstGeom>
          <a:noFill/>
          <a:ln cap="flat" cmpd="sng" w="19050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4" name="Google Shape;204;p21"/>
          <p:cNvSpPr/>
          <p:nvPr/>
        </p:nvSpPr>
        <p:spPr>
          <a:xfrm>
            <a:off x="7385150" y="3155188"/>
            <a:ext cx="956100" cy="742800"/>
          </a:xfrm>
          <a:prstGeom prst="rect">
            <a:avLst/>
          </a:prstGeom>
          <a:solidFill>
            <a:srgbClr val="D9EAD3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LLM</a:t>
            </a:r>
            <a:endParaRPr/>
          </a:p>
        </p:txBody>
      </p:sp>
      <p:cxnSp>
        <p:nvCxnSpPr>
          <p:cNvPr id="205" name="Google Shape;205;p21"/>
          <p:cNvCxnSpPr>
            <a:stCxn id="202" idx="3"/>
            <a:endCxn id="204" idx="1"/>
          </p:cNvCxnSpPr>
          <p:nvPr/>
        </p:nvCxnSpPr>
        <p:spPr>
          <a:xfrm flipH="1" rot="10800000">
            <a:off x="6895238" y="3526500"/>
            <a:ext cx="489900" cy="91800"/>
          </a:xfrm>
          <a:prstGeom prst="straightConnector1">
            <a:avLst/>
          </a:prstGeom>
          <a:noFill/>
          <a:ln cap="flat" cmpd="sng" w="9525">
            <a:solidFill>
              <a:schemeClr val="dk2"/>
            </a:solidFill>
            <a:prstDash val="solid"/>
            <a:round/>
            <a:headEnd len="med" w="med" type="none"/>
            <a:tailEnd len="med" w="med" type="triangle"/>
          </a:ln>
        </p:spPr>
      </p:cxnSp>
      <p:sp>
        <p:nvSpPr>
          <p:cNvPr id="206" name="Google Shape;206;p21"/>
          <p:cNvSpPr txBox="1"/>
          <p:nvPr/>
        </p:nvSpPr>
        <p:spPr>
          <a:xfrm>
            <a:off x="74750" y="1017725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Ingestion / Parsing</a:t>
            </a:r>
            <a:endParaRPr b="1"/>
          </a:p>
        </p:txBody>
      </p:sp>
      <p:cxnSp>
        <p:nvCxnSpPr>
          <p:cNvPr id="207" name="Google Shape;207;p21"/>
          <p:cNvCxnSpPr/>
          <p:nvPr/>
        </p:nvCxnSpPr>
        <p:spPr>
          <a:xfrm>
            <a:off x="589850" y="1541450"/>
            <a:ext cx="34998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cxnSp>
        <p:nvCxnSpPr>
          <p:cNvPr id="208" name="Google Shape;208;p21"/>
          <p:cNvCxnSpPr/>
          <p:nvPr/>
        </p:nvCxnSpPr>
        <p:spPr>
          <a:xfrm>
            <a:off x="4766000" y="1555950"/>
            <a:ext cx="3612900" cy="0"/>
          </a:xfrm>
          <a:prstGeom prst="straightConnector1">
            <a:avLst/>
          </a:prstGeom>
          <a:noFill/>
          <a:ln cap="flat" cmpd="sng" w="19050">
            <a:solidFill>
              <a:srgbClr val="4A86E8"/>
            </a:solidFill>
            <a:prstDash val="solid"/>
            <a:round/>
            <a:headEnd len="med" w="med" type="diamond"/>
            <a:tailEnd len="med" w="med" type="diamond"/>
          </a:ln>
        </p:spPr>
      </p:cxnSp>
      <p:sp>
        <p:nvSpPr>
          <p:cNvPr id="209" name="Google Shape;209;p21"/>
          <p:cNvSpPr txBox="1"/>
          <p:nvPr/>
        </p:nvSpPr>
        <p:spPr>
          <a:xfrm>
            <a:off x="4307450" y="1017725"/>
            <a:ext cx="4530000" cy="40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sp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/>
              <a:t>Data Querying</a:t>
            </a:r>
            <a:endParaRPr b="1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