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9" r:id="rId22"/>
    <p:sldId id="28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3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cbe7fafc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cbe7fafc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cbe7fafcd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cbe7fafcd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cd1f7a7e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cd1f7a7e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cbe7fafcd0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cbe7fafcd0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cbe7fafcd0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cbe7fafcd0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cd1f7a7e70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cd1f7a7e7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cb95e74d09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cb95e74d09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cb95e74d09_2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cb95e74d09_2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cb95e74d09_2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cb95e74d09_2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cb95e74d09_2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cb95e74d09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cbe7fafcd0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cbe7fafcd0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cbe7fafcd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cbe7fafcd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cd1f7a7e70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cd1f7a7e70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cb95e74d09_2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cb95e74d09_2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cd1f7a7e70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cd1f7a7e70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cb95e74d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cb95e74d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cbe7fafcd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cbe7fafcd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cd1f7a7e7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cd1f7a7e7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cbe7fafcd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cbe7fafcd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cbe7fafcd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cbe7fafcd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cbe7fafcd0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cbe7fafcd0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cbe7fafcd0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cbe7fafcd0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14929"/>
          <a:stretch/>
        </p:blipFill>
        <p:spPr>
          <a:xfrm>
            <a:off x="541245" y="0"/>
            <a:ext cx="8061504" cy="5143501"/>
          </a:xfrm>
          <a:prstGeom prst="rect">
            <a:avLst/>
          </a:prstGeom>
          <a:noFill/>
          <a:ln>
            <a:noFill/>
          </a:ln>
        </p:spPr>
      </p:pic>
      <p:sp>
        <p:nvSpPr>
          <p:cNvPr id="55" name="Google Shape;55;p13"/>
          <p:cNvSpPr txBox="1"/>
          <p:nvPr/>
        </p:nvSpPr>
        <p:spPr>
          <a:xfrm>
            <a:off x="7681900" y="5918075"/>
            <a:ext cx="91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6" name="Google Shape;56;p13"/>
          <p:cNvSpPr/>
          <p:nvPr/>
        </p:nvSpPr>
        <p:spPr>
          <a:xfrm>
            <a:off x="0" y="0"/>
            <a:ext cx="541200" cy="51435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8602750" y="0"/>
            <a:ext cx="549000" cy="51435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uadroTexto 2">
            <a:extLst>
              <a:ext uri="{FF2B5EF4-FFF2-40B4-BE49-F238E27FC236}">
                <a16:creationId xmlns:a16="http://schemas.microsoft.com/office/drawing/2014/main" id="{07E4E4DE-D897-61A6-1850-F561804B3FB6}"/>
              </a:ext>
            </a:extLst>
          </p:cNvPr>
          <p:cNvSpPr txBox="1"/>
          <p:nvPr/>
        </p:nvSpPr>
        <p:spPr>
          <a:xfrm>
            <a:off x="8700554" y="4801704"/>
            <a:ext cx="353391"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5" name="Google Shape;235;p22"/>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Algoritmo</a:t>
            </a:r>
            <a:endParaRPr sz="2720" i="1">
              <a:solidFill>
                <a:schemeClr val="lt1"/>
              </a:solidFill>
              <a:latin typeface="Calibri"/>
              <a:ea typeface="Calibri"/>
              <a:cs typeface="Calibri"/>
              <a:sym typeface="Calibri"/>
            </a:endParaRPr>
          </a:p>
        </p:txBody>
      </p:sp>
      <p:sp>
        <p:nvSpPr>
          <p:cNvPr id="237" name="Google Shape;237;p22"/>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2"/>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2"/>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2"/>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241" name="Google Shape;241;p22"/>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242" name="Google Shape;242;p22"/>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243" name="Google Shape;243;p22"/>
          <p:cNvSpPr/>
          <p:nvPr/>
        </p:nvSpPr>
        <p:spPr>
          <a:xfrm>
            <a:off x="458850" y="1415525"/>
            <a:ext cx="2142300" cy="400200"/>
          </a:xfrm>
          <a:prstGeom prst="roundRect">
            <a:avLst>
              <a:gd name="adj" fmla="val 16667"/>
            </a:avLst>
          </a:prstGeom>
          <a:solidFill>
            <a:srgbClr val="3D4CBD"/>
          </a:solidFill>
          <a:ln w="9525" cap="flat" cmpd="sng">
            <a:solidFill>
              <a:srgbClr val="17279C"/>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lt1"/>
                </a:solidFill>
                <a:latin typeface="Calibri"/>
                <a:ea typeface="Calibri"/>
                <a:cs typeface="Calibri"/>
                <a:sym typeface="Calibri"/>
              </a:rPr>
              <a:t>Fase Interdeme</a:t>
            </a:r>
            <a:endParaRPr sz="1500" b="1">
              <a:solidFill>
                <a:schemeClr val="lt1"/>
              </a:solidFill>
              <a:latin typeface="Calibri"/>
              <a:ea typeface="Calibri"/>
              <a:cs typeface="Calibri"/>
              <a:sym typeface="Calibri"/>
            </a:endParaRPr>
          </a:p>
        </p:txBody>
      </p:sp>
      <p:sp>
        <p:nvSpPr>
          <p:cNvPr id="244" name="Google Shape;244;p22"/>
          <p:cNvSpPr txBox="1"/>
          <p:nvPr/>
        </p:nvSpPr>
        <p:spPr>
          <a:xfrm>
            <a:off x="494925" y="1962513"/>
            <a:ext cx="3490200" cy="1662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Calibri"/>
              <a:buChar char="●"/>
            </a:pPr>
            <a:r>
              <a:rPr lang="es" sz="1600">
                <a:solidFill>
                  <a:schemeClr val="dk1"/>
                </a:solidFill>
                <a:latin typeface="Calibri"/>
                <a:ea typeface="Calibri"/>
                <a:cs typeface="Calibri"/>
                <a:sym typeface="Calibri"/>
              </a:rPr>
              <a:t>De cada deme se elige un número de células.</a:t>
            </a:r>
            <a:endParaRPr sz="1600">
              <a:solidFill>
                <a:schemeClr val="dk1"/>
              </a:solidFill>
              <a:latin typeface="Calibri"/>
              <a:ea typeface="Calibri"/>
              <a:cs typeface="Calibri"/>
              <a:sym typeface="Calibri"/>
            </a:endParaRPr>
          </a:p>
          <a:p>
            <a:pPr marL="914400" lvl="1" indent="-330200" algn="l" rtl="0">
              <a:spcBef>
                <a:spcPts val="0"/>
              </a:spcBef>
              <a:spcAft>
                <a:spcPts val="0"/>
              </a:spcAft>
              <a:buClr>
                <a:schemeClr val="dk1"/>
              </a:buClr>
              <a:buSzPts val="1600"/>
              <a:buFont typeface="Calibri"/>
              <a:buChar char="○"/>
            </a:pPr>
            <a:r>
              <a:rPr lang="es" sz="1600">
                <a:solidFill>
                  <a:schemeClr val="dk1"/>
                </a:solidFill>
                <a:latin typeface="Calibri"/>
                <a:ea typeface="Calibri"/>
                <a:cs typeface="Calibri"/>
                <a:sym typeface="Calibri"/>
              </a:rPr>
              <a:t>Se produce la migración a </a:t>
            </a:r>
            <a:r>
              <a:rPr lang="es" sz="1600" b="1">
                <a:solidFill>
                  <a:schemeClr val="dk1"/>
                </a:solidFill>
                <a:latin typeface="Calibri"/>
                <a:ea typeface="Calibri"/>
                <a:cs typeface="Calibri"/>
                <a:sym typeface="Calibri"/>
              </a:rPr>
              <a:t>demes adyacentes.</a:t>
            </a:r>
            <a:endParaRPr sz="1600" b="1">
              <a:solidFill>
                <a:schemeClr val="dk1"/>
              </a:solidFill>
              <a:latin typeface="Calibri"/>
              <a:ea typeface="Calibri"/>
              <a:cs typeface="Calibri"/>
              <a:sym typeface="Calibri"/>
            </a:endParaRPr>
          </a:p>
          <a:p>
            <a:pPr marL="914400" lvl="1" indent="-330200" algn="l" rtl="0">
              <a:spcBef>
                <a:spcPts val="0"/>
              </a:spcBef>
              <a:spcAft>
                <a:spcPts val="0"/>
              </a:spcAft>
              <a:buClr>
                <a:schemeClr val="dk1"/>
              </a:buClr>
              <a:buSzPts val="1600"/>
              <a:buFont typeface="Calibri"/>
              <a:buChar char="○"/>
            </a:pPr>
            <a:r>
              <a:rPr lang="es" sz="1600">
                <a:solidFill>
                  <a:schemeClr val="dk1"/>
                </a:solidFill>
                <a:latin typeface="Calibri"/>
                <a:ea typeface="Calibri"/>
                <a:cs typeface="Calibri"/>
                <a:sym typeface="Calibri"/>
              </a:rPr>
              <a:t>Se produce la migración a </a:t>
            </a:r>
            <a:r>
              <a:rPr lang="es" sz="1600" b="1">
                <a:solidFill>
                  <a:schemeClr val="dk1"/>
                </a:solidFill>
                <a:latin typeface="Calibri"/>
                <a:ea typeface="Calibri"/>
                <a:cs typeface="Calibri"/>
                <a:sym typeface="Calibri"/>
              </a:rPr>
              <a:t>demes lejanos</a:t>
            </a:r>
            <a:endParaRPr sz="1600" b="1">
              <a:solidFill>
                <a:schemeClr val="dk1"/>
              </a:solidFill>
              <a:latin typeface="Calibri"/>
              <a:ea typeface="Calibri"/>
              <a:cs typeface="Calibri"/>
              <a:sym typeface="Calibri"/>
            </a:endParaRPr>
          </a:p>
        </p:txBody>
      </p:sp>
      <p:sp>
        <p:nvSpPr>
          <p:cNvPr id="245" name="Google Shape;245;p22"/>
          <p:cNvSpPr/>
          <p:nvPr/>
        </p:nvSpPr>
        <p:spPr>
          <a:xfrm>
            <a:off x="4564705" y="1488889"/>
            <a:ext cx="282600" cy="284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4847011" y="1488889"/>
            <a:ext cx="282600" cy="284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5129316" y="1488889"/>
            <a:ext cx="282600" cy="284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4564705" y="1773402"/>
            <a:ext cx="282600" cy="284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4847011" y="1773402"/>
            <a:ext cx="282600" cy="2844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129316" y="1773402"/>
            <a:ext cx="282600" cy="284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4847011" y="2059240"/>
            <a:ext cx="282600" cy="284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5129316" y="2059240"/>
            <a:ext cx="282600" cy="284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4564705" y="2059240"/>
            <a:ext cx="282600" cy="284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2700000">
            <a:off x="5487456" y="2083757"/>
            <a:ext cx="349594" cy="685611"/>
          </a:xfrm>
          <a:prstGeom prst="downArrow">
            <a:avLst>
              <a:gd name="adj1" fmla="val 0"/>
              <a:gd name="adj2" fmla="val 50000"/>
            </a:avLst>
          </a:prstGeom>
          <a:solidFill>
            <a:srgbClr val="202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4564705" y="1204375"/>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4847011" y="1204375"/>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5129316" y="1204375"/>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5411622" y="1488889"/>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5411622" y="1774726"/>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5411622" y="2059240"/>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4282400" y="1490212"/>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4282400" y="1774726"/>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282400" y="2059240"/>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4564705" y="2345077"/>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847011" y="2345077"/>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5129316" y="2345077"/>
            <a:ext cx="282600" cy="28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6662315" y="2784874"/>
            <a:ext cx="467400" cy="441300"/>
          </a:xfrm>
          <a:prstGeom prst="rect">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7129705" y="2784874"/>
            <a:ext cx="467400" cy="4413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597095" y="2784874"/>
            <a:ext cx="467400" cy="4413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6662315" y="3226098"/>
            <a:ext cx="467400" cy="441300"/>
          </a:xfrm>
          <a:prstGeom prst="rect">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7129705" y="3226098"/>
            <a:ext cx="467400" cy="4413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7597095" y="3226098"/>
            <a:ext cx="467400" cy="4413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7129705" y="3669374"/>
            <a:ext cx="467400" cy="4413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7597095" y="3669374"/>
            <a:ext cx="467400" cy="441300"/>
          </a:xfrm>
          <a:prstGeom prst="rect">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6662315" y="3669374"/>
            <a:ext cx="467400" cy="4413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6662315" y="2343650"/>
            <a:ext cx="467400" cy="44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7129705" y="2343650"/>
            <a:ext cx="467400" cy="44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7597095" y="2343650"/>
            <a:ext cx="467400" cy="44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8064485" y="2784874"/>
            <a:ext cx="467400" cy="44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8064485" y="3228151"/>
            <a:ext cx="467400" cy="44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8064485" y="3669374"/>
            <a:ext cx="467400" cy="44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6194925" y="2786927"/>
            <a:ext cx="467400" cy="44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6194925" y="3228151"/>
            <a:ext cx="467400" cy="44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6194925" y="3669374"/>
            <a:ext cx="467400" cy="4413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6662315" y="4112651"/>
            <a:ext cx="467400" cy="44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7129705" y="4112651"/>
            <a:ext cx="467400" cy="44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7597095" y="4112651"/>
            <a:ext cx="467400" cy="4413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FAF3C689-47C2-2DF3-4488-C65EEFE35221}"/>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93" name="Google Shape;293;p23"/>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Algoritmo</a:t>
            </a:r>
            <a:endParaRPr sz="2720" i="1">
              <a:solidFill>
                <a:schemeClr val="lt1"/>
              </a:solidFill>
              <a:latin typeface="Calibri"/>
              <a:ea typeface="Calibri"/>
              <a:cs typeface="Calibri"/>
              <a:sym typeface="Calibri"/>
            </a:endParaRPr>
          </a:p>
        </p:txBody>
      </p:sp>
      <p:sp>
        <p:nvSpPr>
          <p:cNvPr id="295" name="Google Shape;295;p23"/>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23"/>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3"/>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23"/>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299" name="Google Shape;299;p23"/>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300" name="Google Shape;300;p23"/>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301" name="Google Shape;301;p23"/>
          <p:cNvSpPr txBox="1"/>
          <p:nvPr/>
        </p:nvSpPr>
        <p:spPr>
          <a:xfrm>
            <a:off x="515850" y="1612350"/>
            <a:ext cx="8109600" cy="2165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Calibri"/>
              <a:buChar char="●"/>
            </a:pPr>
            <a:r>
              <a:rPr lang="es" sz="1600" b="1">
                <a:solidFill>
                  <a:schemeClr val="dk1"/>
                </a:solidFill>
                <a:latin typeface="Calibri"/>
                <a:ea typeface="Calibri"/>
                <a:cs typeface="Calibri"/>
                <a:sym typeface="Calibri"/>
              </a:rPr>
              <a:t>migrationProb: </a:t>
            </a:r>
            <a:r>
              <a:rPr lang="es" sz="1600">
                <a:solidFill>
                  <a:schemeClr val="dk1"/>
                </a:solidFill>
                <a:latin typeface="Calibri"/>
                <a:ea typeface="Calibri"/>
                <a:cs typeface="Calibri"/>
                <a:sym typeface="Calibri"/>
              </a:rPr>
              <a:t>Probabilidad de que en un deme haya migración de células tumorales a demes adyacentes.</a:t>
            </a:r>
            <a:endParaRPr sz="1600">
              <a:solidFill>
                <a:schemeClr val="dk1"/>
              </a:solidFill>
              <a:latin typeface="Calibri"/>
              <a:ea typeface="Calibri"/>
              <a:cs typeface="Calibri"/>
              <a:sym typeface="Calibri"/>
            </a:endParaRPr>
          </a:p>
          <a:p>
            <a:pPr marL="457200" lvl="0" indent="-330200" algn="l" rtl="0">
              <a:spcBef>
                <a:spcPts val="1000"/>
              </a:spcBef>
              <a:spcAft>
                <a:spcPts val="0"/>
              </a:spcAft>
              <a:buClr>
                <a:schemeClr val="dk1"/>
              </a:buClr>
              <a:buSzPts val="1600"/>
              <a:buFont typeface="Calibri"/>
              <a:buChar char="●"/>
            </a:pPr>
            <a:r>
              <a:rPr lang="es" sz="1600" b="1">
                <a:solidFill>
                  <a:schemeClr val="dk1"/>
                </a:solidFill>
                <a:latin typeface="Calibri"/>
                <a:ea typeface="Calibri"/>
                <a:cs typeface="Calibri"/>
                <a:sym typeface="Calibri"/>
              </a:rPr>
              <a:t>largeDistMigrationProb: </a:t>
            </a:r>
            <a:r>
              <a:rPr lang="es" sz="1600">
                <a:solidFill>
                  <a:schemeClr val="dk1"/>
                </a:solidFill>
                <a:latin typeface="Calibri"/>
                <a:ea typeface="Calibri"/>
                <a:cs typeface="Calibri"/>
                <a:sym typeface="Calibri"/>
              </a:rPr>
              <a:t>Probabilidad de que en un deme haya migración de células tumorales a demes lejanos.</a:t>
            </a:r>
            <a:endParaRPr sz="1600">
              <a:solidFill>
                <a:schemeClr val="dk1"/>
              </a:solidFill>
              <a:latin typeface="Calibri"/>
              <a:ea typeface="Calibri"/>
              <a:cs typeface="Calibri"/>
              <a:sym typeface="Calibri"/>
            </a:endParaRPr>
          </a:p>
          <a:p>
            <a:pPr marL="457200" lvl="0" indent="-330200" algn="l" rtl="0">
              <a:spcBef>
                <a:spcPts val="1000"/>
              </a:spcBef>
              <a:spcAft>
                <a:spcPts val="1000"/>
              </a:spcAft>
              <a:buClr>
                <a:schemeClr val="dk1"/>
              </a:buClr>
              <a:buSzPts val="1600"/>
              <a:buFont typeface="Calibri"/>
              <a:buChar char="●"/>
            </a:pPr>
            <a:r>
              <a:rPr lang="es" sz="1600" b="1">
                <a:solidFill>
                  <a:schemeClr val="dk1"/>
                </a:solidFill>
                <a:latin typeface="Calibri"/>
                <a:ea typeface="Calibri"/>
                <a:cs typeface="Calibri"/>
                <a:sym typeface="Calibri"/>
              </a:rPr>
              <a:t>maxMigrationPercentage: </a:t>
            </a:r>
            <a:r>
              <a:rPr lang="es" sz="1600">
                <a:solidFill>
                  <a:schemeClr val="dk1"/>
                </a:solidFill>
                <a:latin typeface="Calibri"/>
                <a:ea typeface="Calibri"/>
                <a:cs typeface="Calibri"/>
                <a:sym typeface="Calibri"/>
              </a:rPr>
              <a:t>Máximo porcentaje de células de cada deme que migrarían cuando se ha satisfecho la probabilidad de migración a regiones adyacentes o lejanas (o ambas).</a:t>
            </a:r>
            <a:endParaRPr>
              <a:latin typeface="Calibri"/>
              <a:ea typeface="Calibri"/>
              <a:cs typeface="Calibri"/>
              <a:sym typeface="Calibri"/>
            </a:endParaRPr>
          </a:p>
        </p:txBody>
      </p:sp>
      <p:grpSp>
        <p:nvGrpSpPr>
          <p:cNvPr id="302" name="Google Shape;302;p23"/>
          <p:cNvGrpSpPr/>
          <p:nvPr/>
        </p:nvGrpSpPr>
        <p:grpSpPr>
          <a:xfrm>
            <a:off x="458244" y="569602"/>
            <a:ext cx="8042206" cy="4250588"/>
            <a:chOff x="570494" y="645114"/>
            <a:chExt cx="8042206" cy="4250588"/>
          </a:xfrm>
        </p:grpSpPr>
        <p:sp>
          <p:nvSpPr>
            <p:cNvPr id="303" name="Google Shape;303;p23"/>
            <p:cNvSpPr txBox="1"/>
            <p:nvPr/>
          </p:nvSpPr>
          <p:spPr>
            <a:xfrm>
              <a:off x="6102000" y="3690075"/>
              <a:ext cx="2510700" cy="1046700"/>
            </a:xfrm>
            <a:prstGeom prst="rect">
              <a:avLst/>
            </a:prstGeom>
            <a:solidFill>
              <a:schemeClr val="lt2"/>
            </a:solidFill>
            <a:ln w="19050" cap="flat" cmpd="sng">
              <a:solidFill>
                <a:srgbClr val="A61C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AA84F"/>
                  </a:solidFill>
                </a:rPr>
                <a:t># Generación de coordenadas aleatorias para la migración a demes adyacentes y lejanos.</a:t>
              </a:r>
              <a:endParaRPr/>
            </a:p>
          </p:txBody>
        </p:sp>
        <p:grpSp>
          <p:nvGrpSpPr>
            <p:cNvPr id="304" name="Google Shape;304;p23"/>
            <p:cNvGrpSpPr/>
            <p:nvPr/>
          </p:nvGrpSpPr>
          <p:grpSpPr>
            <a:xfrm>
              <a:off x="570494" y="645114"/>
              <a:ext cx="4106623" cy="4250588"/>
              <a:chOff x="1574784" y="334800"/>
              <a:chExt cx="5223382" cy="5143500"/>
            </a:xfrm>
          </p:grpSpPr>
          <p:pic>
            <p:nvPicPr>
              <p:cNvPr id="305" name="Google Shape;305;p23"/>
              <p:cNvPicPr preferRelativeResize="0"/>
              <p:nvPr/>
            </p:nvPicPr>
            <p:blipFill>
              <a:blip r:embed="rId3">
                <a:alphaModFix/>
              </a:blip>
              <a:stretch>
                <a:fillRect/>
              </a:stretch>
            </p:blipFill>
            <p:spPr>
              <a:xfrm>
                <a:off x="1574784" y="334800"/>
                <a:ext cx="5223382" cy="5143500"/>
              </a:xfrm>
              <a:prstGeom prst="rect">
                <a:avLst/>
              </a:prstGeom>
              <a:noFill/>
              <a:ln w="9525" cap="flat" cmpd="sng">
                <a:solidFill>
                  <a:srgbClr val="A61C00"/>
                </a:solidFill>
                <a:prstDash val="solid"/>
                <a:round/>
                <a:headEnd type="none" w="sm" len="sm"/>
                <a:tailEnd type="none" w="sm" len="sm"/>
              </a:ln>
            </p:spPr>
          </p:pic>
          <p:sp>
            <p:nvSpPr>
              <p:cNvPr id="306" name="Google Shape;306;p23"/>
              <p:cNvSpPr/>
              <p:nvPr/>
            </p:nvSpPr>
            <p:spPr>
              <a:xfrm>
                <a:off x="1627200" y="334800"/>
                <a:ext cx="4278000" cy="463200"/>
              </a:xfrm>
              <a:prstGeom prst="rect">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1690600" y="1094175"/>
                <a:ext cx="1385700" cy="133500"/>
              </a:xfrm>
              <a:prstGeom prst="rect">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 name="Google Shape;308;p23"/>
          <p:cNvGrpSpPr/>
          <p:nvPr/>
        </p:nvGrpSpPr>
        <p:grpSpPr>
          <a:xfrm>
            <a:off x="1111063" y="1848826"/>
            <a:ext cx="7287824" cy="1692150"/>
            <a:chOff x="1444888" y="2222001"/>
            <a:chExt cx="7287824" cy="1692150"/>
          </a:xfrm>
        </p:grpSpPr>
        <p:sp>
          <p:nvSpPr>
            <p:cNvPr id="309" name="Google Shape;309;p23"/>
            <p:cNvSpPr txBox="1"/>
            <p:nvPr/>
          </p:nvSpPr>
          <p:spPr>
            <a:xfrm>
              <a:off x="2036977" y="3452451"/>
              <a:ext cx="5765100" cy="461700"/>
            </a:xfrm>
            <a:prstGeom prst="rect">
              <a:avLst/>
            </a:prstGeom>
            <a:solidFill>
              <a:schemeClr val="lt2"/>
            </a:solidFill>
            <a:ln w="19050" cap="flat" cmpd="sng">
              <a:solidFill>
                <a:srgbClr val="A61C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800" i="1">
                  <a:solidFill>
                    <a:srgbClr val="6AA84F"/>
                  </a:solidFill>
                </a:rPr>
                <a:t># Selección de migración adyacente o lejana</a:t>
              </a:r>
              <a:endParaRPr sz="1800"/>
            </a:p>
          </p:txBody>
        </p:sp>
        <p:pic>
          <p:nvPicPr>
            <p:cNvPr id="310" name="Google Shape;310;p23"/>
            <p:cNvPicPr preferRelativeResize="0"/>
            <p:nvPr/>
          </p:nvPicPr>
          <p:blipFill>
            <a:blip r:embed="rId4">
              <a:alphaModFix/>
            </a:blip>
            <a:stretch>
              <a:fillRect/>
            </a:stretch>
          </p:blipFill>
          <p:spPr>
            <a:xfrm>
              <a:off x="1444888" y="2222001"/>
              <a:ext cx="7287824" cy="1096800"/>
            </a:xfrm>
            <a:prstGeom prst="rect">
              <a:avLst/>
            </a:prstGeom>
            <a:noFill/>
            <a:ln w="9525" cap="flat" cmpd="sng">
              <a:solidFill>
                <a:srgbClr val="A61C00"/>
              </a:solidFill>
              <a:prstDash val="solid"/>
              <a:round/>
              <a:headEnd type="none" w="sm" len="sm"/>
              <a:tailEnd type="none" w="sm" len="sm"/>
            </a:ln>
          </p:spPr>
        </p:pic>
      </p:grpSp>
      <p:sp>
        <p:nvSpPr>
          <p:cNvPr id="2" name="CuadroTexto 1">
            <a:extLst>
              <a:ext uri="{FF2B5EF4-FFF2-40B4-BE49-F238E27FC236}">
                <a16:creationId xmlns:a16="http://schemas.microsoft.com/office/drawing/2014/main" id="{A4A92BF6-EB34-EB50-68A0-EC51AB225C29}"/>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30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1000"/>
                                          </p:stCondLst>
                                        </p:cTn>
                                        <p:tgtEl>
                                          <p:spTgt spid="3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16" name="Google Shape;316;p24"/>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Algoritmo</a:t>
            </a:r>
            <a:endParaRPr sz="2720" i="1">
              <a:solidFill>
                <a:schemeClr val="lt1"/>
              </a:solidFill>
              <a:latin typeface="Calibri"/>
              <a:ea typeface="Calibri"/>
              <a:cs typeface="Calibri"/>
              <a:sym typeface="Calibri"/>
            </a:endParaRPr>
          </a:p>
        </p:txBody>
      </p:sp>
      <p:sp>
        <p:nvSpPr>
          <p:cNvPr id="318" name="Google Shape;318;p24"/>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4"/>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24"/>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24"/>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322" name="Google Shape;322;p24"/>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323" name="Google Shape;323;p24"/>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pic>
        <p:nvPicPr>
          <p:cNvPr id="324" name="Google Shape;324;p24"/>
          <p:cNvPicPr preferRelativeResize="0"/>
          <p:nvPr/>
        </p:nvPicPr>
        <p:blipFill>
          <a:blip r:embed="rId3">
            <a:alphaModFix/>
          </a:blip>
          <a:stretch>
            <a:fillRect/>
          </a:stretch>
        </p:blipFill>
        <p:spPr>
          <a:xfrm>
            <a:off x="193017" y="1287625"/>
            <a:ext cx="8757958" cy="572700"/>
          </a:xfrm>
          <a:prstGeom prst="rect">
            <a:avLst/>
          </a:prstGeom>
          <a:noFill/>
          <a:ln w="19050" cap="flat" cmpd="sng">
            <a:solidFill>
              <a:srgbClr val="A61C00"/>
            </a:solidFill>
            <a:prstDash val="solid"/>
            <a:round/>
            <a:headEnd type="none" w="sm" len="sm"/>
            <a:tailEnd type="none" w="sm" len="sm"/>
          </a:ln>
        </p:spPr>
      </p:pic>
      <p:sp>
        <p:nvSpPr>
          <p:cNvPr id="325" name="Google Shape;325;p24"/>
          <p:cNvSpPr txBox="1"/>
          <p:nvPr/>
        </p:nvSpPr>
        <p:spPr>
          <a:xfrm>
            <a:off x="1718850" y="1976100"/>
            <a:ext cx="6270600" cy="431100"/>
          </a:xfrm>
          <a:prstGeom prst="rect">
            <a:avLst/>
          </a:prstGeom>
          <a:solidFill>
            <a:schemeClr val="lt2"/>
          </a:solidFill>
          <a:ln w="19050" cap="flat" cmpd="sng">
            <a:solidFill>
              <a:srgbClr val="A61C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1600" i="1">
                <a:solidFill>
                  <a:srgbClr val="6AA84F"/>
                </a:solidFill>
              </a:rPr>
              <a:t># Población del deme que migra a zonas cercanas o alejadas.</a:t>
            </a:r>
            <a:endParaRPr sz="1600"/>
          </a:p>
        </p:txBody>
      </p:sp>
      <p:sp>
        <p:nvSpPr>
          <p:cNvPr id="326" name="Google Shape;326;p24"/>
          <p:cNvSpPr txBox="1"/>
          <p:nvPr/>
        </p:nvSpPr>
        <p:spPr>
          <a:xfrm>
            <a:off x="1939200" y="4138038"/>
            <a:ext cx="5262900" cy="431100"/>
          </a:xfrm>
          <a:prstGeom prst="rect">
            <a:avLst/>
          </a:prstGeom>
          <a:solidFill>
            <a:schemeClr val="lt2"/>
          </a:solidFill>
          <a:ln w="19050" cap="flat" cmpd="sng">
            <a:solidFill>
              <a:srgbClr val="A61C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600" i="1">
                <a:solidFill>
                  <a:srgbClr val="6AA84F"/>
                </a:solidFill>
              </a:rPr>
              <a:t># Composición de la población de células que migran.</a:t>
            </a:r>
            <a:endParaRPr sz="1600" i="1">
              <a:solidFill>
                <a:srgbClr val="6AA84F"/>
              </a:solidFill>
            </a:endParaRPr>
          </a:p>
        </p:txBody>
      </p:sp>
      <p:pic>
        <p:nvPicPr>
          <p:cNvPr id="327" name="Google Shape;327;p24"/>
          <p:cNvPicPr preferRelativeResize="0"/>
          <p:nvPr/>
        </p:nvPicPr>
        <p:blipFill>
          <a:blip r:embed="rId4">
            <a:alphaModFix/>
          </a:blip>
          <a:stretch>
            <a:fillRect/>
          </a:stretch>
        </p:blipFill>
        <p:spPr>
          <a:xfrm>
            <a:off x="311700" y="2745777"/>
            <a:ext cx="8520599" cy="1210773"/>
          </a:xfrm>
          <a:prstGeom prst="rect">
            <a:avLst/>
          </a:prstGeom>
          <a:noFill/>
          <a:ln w="19050" cap="flat" cmpd="sng">
            <a:solidFill>
              <a:srgbClr val="A61C00"/>
            </a:solidFill>
            <a:prstDash val="solid"/>
            <a:round/>
            <a:headEnd type="none" w="sm" len="sm"/>
            <a:tailEnd type="none" w="sm" len="sm"/>
          </a:ln>
        </p:spPr>
      </p:pic>
      <p:sp>
        <p:nvSpPr>
          <p:cNvPr id="2" name="CuadroTexto 1">
            <a:extLst>
              <a:ext uri="{FF2B5EF4-FFF2-40B4-BE49-F238E27FC236}">
                <a16:creationId xmlns:a16="http://schemas.microsoft.com/office/drawing/2014/main" id="{63017A30-8E04-9103-E1DA-DA8E017AE5BE}"/>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33" name="Google Shape;333;p25"/>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Algoritmo</a:t>
            </a:r>
            <a:endParaRPr sz="2720" i="1">
              <a:solidFill>
                <a:schemeClr val="lt1"/>
              </a:solidFill>
              <a:latin typeface="Calibri"/>
              <a:ea typeface="Calibri"/>
              <a:cs typeface="Calibri"/>
              <a:sym typeface="Calibri"/>
            </a:endParaRPr>
          </a:p>
        </p:txBody>
      </p:sp>
      <p:sp>
        <p:nvSpPr>
          <p:cNvPr id="335" name="Google Shape;335;p25"/>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5"/>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25"/>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5"/>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339" name="Google Shape;339;p25"/>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340" name="Google Shape;340;p25"/>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341" name="Google Shape;341;p25"/>
          <p:cNvSpPr txBox="1"/>
          <p:nvPr/>
        </p:nvSpPr>
        <p:spPr>
          <a:xfrm>
            <a:off x="371125" y="1419685"/>
            <a:ext cx="2610000" cy="1908600"/>
          </a:xfrm>
          <a:prstGeom prst="rect">
            <a:avLst/>
          </a:prstGeom>
          <a:solidFill>
            <a:schemeClr val="lt2"/>
          </a:solidFill>
          <a:ln w="19050" cap="flat" cmpd="sng">
            <a:solidFill>
              <a:srgbClr val="A61C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600" i="1">
                <a:solidFill>
                  <a:srgbClr val="6AA84F"/>
                </a:solidFill>
              </a:rPr>
              <a:t># Determinación del número de células que migrarán a qué regiones del espacio cuando se satisface la probabilidad de migración a regiones alejadas y cercanas </a:t>
            </a:r>
            <a:endParaRPr sz="1600" i="1">
              <a:solidFill>
                <a:srgbClr val="6AA84F"/>
              </a:solidFill>
            </a:endParaRPr>
          </a:p>
        </p:txBody>
      </p:sp>
      <p:sp>
        <p:nvSpPr>
          <p:cNvPr id="342" name="Google Shape;342;p25"/>
          <p:cNvSpPr/>
          <p:nvPr/>
        </p:nvSpPr>
        <p:spPr>
          <a:xfrm>
            <a:off x="3531875" y="1474475"/>
            <a:ext cx="1714500" cy="194400"/>
          </a:xfrm>
          <a:prstGeom prst="roundRect">
            <a:avLst>
              <a:gd name="adj" fmla="val 16667"/>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3481200" y="1152000"/>
            <a:ext cx="1596300" cy="194400"/>
          </a:xfrm>
          <a:prstGeom prst="roundRect">
            <a:avLst>
              <a:gd name="adj" fmla="val 16667"/>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25"/>
          <p:cNvGrpSpPr/>
          <p:nvPr/>
        </p:nvGrpSpPr>
        <p:grpSpPr>
          <a:xfrm>
            <a:off x="3370587" y="1153412"/>
            <a:ext cx="5638464" cy="3685676"/>
            <a:chOff x="3370587" y="1153412"/>
            <a:chExt cx="5638464" cy="3685676"/>
          </a:xfrm>
        </p:grpSpPr>
        <p:pic>
          <p:nvPicPr>
            <p:cNvPr id="345" name="Google Shape;345;p25"/>
            <p:cNvPicPr preferRelativeResize="0"/>
            <p:nvPr/>
          </p:nvPicPr>
          <p:blipFill>
            <a:blip r:embed="rId3">
              <a:alphaModFix/>
            </a:blip>
            <a:stretch>
              <a:fillRect/>
            </a:stretch>
          </p:blipFill>
          <p:spPr>
            <a:xfrm>
              <a:off x="3370587" y="1153412"/>
              <a:ext cx="5598875" cy="3685676"/>
            </a:xfrm>
            <a:prstGeom prst="rect">
              <a:avLst/>
            </a:prstGeom>
            <a:noFill/>
            <a:ln w="19050" cap="flat" cmpd="sng">
              <a:solidFill>
                <a:srgbClr val="A61C00"/>
              </a:solidFill>
              <a:prstDash val="solid"/>
              <a:round/>
              <a:headEnd type="none" w="sm" len="sm"/>
              <a:tailEnd type="none" w="sm" len="sm"/>
            </a:ln>
          </p:spPr>
        </p:pic>
        <p:pic>
          <p:nvPicPr>
            <p:cNvPr id="346" name="Google Shape;346;p25"/>
            <p:cNvPicPr preferRelativeResize="0"/>
            <p:nvPr/>
          </p:nvPicPr>
          <p:blipFill rotWithShape="1">
            <a:blip r:embed="rId4">
              <a:alphaModFix/>
            </a:blip>
            <a:srcRect r="-725"/>
            <a:stretch/>
          </p:blipFill>
          <p:spPr>
            <a:xfrm>
              <a:off x="3520800" y="1674000"/>
              <a:ext cx="5488250" cy="3001573"/>
            </a:xfrm>
            <a:prstGeom prst="rect">
              <a:avLst/>
            </a:prstGeom>
            <a:noFill/>
            <a:ln>
              <a:noFill/>
            </a:ln>
          </p:spPr>
        </p:pic>
      </p:grpSp>
      <p:sp>
        <p:nvSpPr>
          <p:cNvPr id="347" name="Google Shape;347;p25"/>
          <p:cNvSpPr txBox="1"/>
          <p:nvPr/>
        </p:nvSpPr>
        <p:spPr>
          <a:xfrm>
            <a:off x="371125" y="3623450"/>
            <a:ext cx="2610000" cy="923400"/>
          </a:xfrm>
          <a:prstGeom prst="rect">
            <a:avLst/>
          </a:prstGeom>
          <a:solidFill>
            <a:schemeClr val="lt2"/>
          </a:solidFill>
          <a:ln w="19050" cap="flat" cmpd="sng">
            <a:solidFill>
              <a:srgbClr val="A61C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600" i="1">
                <a:solidFill>
                  <a:srgbClr val="6AA84F"/>
                </a:solidFill>
              </a:rPr>
              <a:t># Coordenadas del espacio a las que migran las células tumorales</a:t>
            </a:r>
            <a:endParaRPr sz="1600" i="1">
              <a:solidFill>
                <a:srgbClr val="6AA84F"/>
              </a:solidFill>
            </a:endParaRPr>
          </a:p>
        </p:txBody>
      </p:sp>
      <p:sp>
        <p:nvSpPr>
          <p:cNvPr id="348" name="Google Shape;348;p25"/>
          <p:cNvSpPr/>
          <p:nvPr/>
        </p:nvSpPr>
        <p:spPr>
          <a:xfrm rot="-5400000">
            <a:off x="3101750" y="2228193"/>
            <a:ext cx="148200" cy="291600"/>
          </a:xfrm>
          <a:prstGeom prst="downArrow">
            <a:avLst>
              <a:gd name="adj1" fmla="val 50000"/>
              <a:gd name="adj2" fmla="val 50000"/>
            </a:avLst>
          </a:prstGeom>
          <a:solidFill>
            <a:srgbClr val="3D4C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rot="-5400000">
            <a:off x="3101750" y="3821193"/>
            <a:ext cx="148200" cy="291600"/>
          </a:xfrm>
          <a:prstGeom prst="downArrow">
            <a:avLst>
              <a:gd name="adj1" fmla="val 50000"/>
              <a:gd name="adj2" fmla="val 50000"/>
            </a:avLst>
          </a:prstGeom>
          <a:solidFill>
            <a:srgbClr val="3D4C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3481200" y="3328275"/>
            <a:ext cx="5010000" cy="1003500"/>
          </a:xfrm>
          <a:prstGeom prst="roundRect">
            <a:avLst>
              <a:gd name="adj" fmla="val 16667"/>
            </a:avLst>
          </a:prstGeom>
          <a:noFill/>
          <a:ln w="9525" cap="flat" cmpd="sng">
            <a:solidFill>
              <a:srgbClr val="1727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3405000" y="1153400"/>
            <a:ext cx="5476800" cy="2175000"/>
          </a:xfrm>
          <a:prstGeom prst="roundRect">
            <a:avLst>
              <a:gd name="adj" fmla="val 8100"/>
            </a:avLst>
          </a:prstGeom>
          <a:noFill/>
          <a:ln w="9525" cap="flat" cmpd="sng">
            <a:solidFill>
              <a:srgbClr val="1727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EB566855-0636-E33A-E154-7AB4DE368271}"/>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57" name="Google Shape;357;p26"/>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Algoritmo</a:t>
            </a:r>
            <a:endParaRPr sz="2720" i="1">
              <a:solidFill>
                <a:schemeClr val="lt1"/>
              </a:solidFill>
              <a:latin typeface="Calibri"/>
              <a:ea typeface="Calibri"/>
              <a:cs typeface="Calibri"/>
              <a:sym typeface="Calibri"/>
            </a:endParaRPr>
          </a:p>
        </p:txBody>
      </p:sp>
      <p:sp>
        <p:nvSpPr>
          <p:cNvPr id="359" name="Google Shape;359;p26"/>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6"/>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26"/>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26"/>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363" name="Google Shape;363;p26"/>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364" name="Google Shape;364;p26"/>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365" name="Google Shape;365;p26"/>
          <p:cNvSpPr/>
          <p:nvPr/>
        </p:nvSpPr>
        <p:spPr>
          <a:xfrm rot="-5400000">
            <a:off x="3101750" y="3821193"/>
            <a:ext cx="148200" cy="291600"/>
          </a:xfrm>
          <a:prstGeom prst="downArrow">
            <a:avLst>
              <a:gd name="adj1" fmla="val 50000"/>
              <a:gd name="adj2" fmla="val 50000"/>
            </a:avLst>
          </a:prstGeom>
          <a:solidFill>
            <a:srgbClr val="3D4C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26"/>
          <p:cNvGrpSpPr/>
          <p:nvPr/>
        </p:nvGrpSpPr>
        <p:grpSpPr>
          <a:xfrm>
            <a:off x="1338" y="1123938"/>
            <a:ext cx="9141300" cy="3744600"/>
            <a:chOff x="633438" y="1255850"/>
            <a:chExt cx="9141300" cy="3744600"/>
          </a:xfrm>
        </p:grpSpPr>
        <p:sp>
          <p:nvSpPr>
            <p:cNvPr id="367" name="Google Shape;367;p26"/>
            <p:cNvSpPr/>
            <p:nvPr/>
          </p:nvSpPr>
          <p:spPr>
            <a:xfrm>
              <a:off x="633438" y="1255850"/>
              <a:ext cx="9141300" cy="3744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8" name="Google Shape;368;p26"/>
            <p:cNvPicPr preferRelativeResize="0"/>
            <p:nvPr/>
          </p:nvPicPr>
          <p:blipFill>
            <a:blip r:embed="rId3">
              <a:alphaModFix/>
            </a:blip>
            <a:stretch>
              <a:fillRect/>
            </a:stretch>
          </p:blipFill>
          <p:spPr>
            <a:xfrm>
              <a:off x="1107447" y="1616113"/>
              <a:ext cx="8257352" cy="1676575"/>
            </a:xfrm>
            <a:prstGeom prst="rect">
              <a:avLst/>
            </a:prstGeom>
            <a:noFill/>
            <a:ln w="19050" cap="flat" cmpd="sng">
              <a:solidFill>
                <a:srgbClr val="A61C00"/>
              </a:solidFill>
              <a:prstDash val="solid"/>
              <a:round/>
              <a:headEnd type="none" w="sm" len="sm"/>
              <a:tailEnd type="none" w="sm" len="sm"/>
            </a:ln>
          </p:spPr>
        </p:pic>
        <p:sp>
          <p:nvSpPr>
            <p:cNvPr id="369" name="Google Shape;369;p26"/>
            <p:cNvSpPr txBox="1"/>
            <p:nvPr/>
          </p:nvSpPr>
          <p:spPr>
            <a:xfrm>
              <a:off x="1312188" y="3680075"/>
              <a:ext cx="7783800" cy="431100"/>
            </a:xfrm>
            <a:prstGeom prst="rect">
              <a:avLst/>
            </a:prstGeom>
            <a:solidFill>
              <a:schemeClr val="lt2"/>
            </a:solidFill>
            <a:ln w="19050" cap="flat" cmpd="sng">
              <a:solidFill>
                <a:srgbClr val="A61C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600" i="1">
                  <a:solidFill>
                    <a:srgbClr val="6AA84F"/>
                  </a:solidFill>
                </a:rPr>
                <a:t># Intercambio final de las células entre los demes al final de la fase interdeme</a:t>
              </a:r>
              <a:endParaRPr sz="1600" i="1">
                <a:solidFill>
                  <a:srgbClr val="6AA84F"/>
                </a:solidFill>
              </a:endParaRPr>
            </a:p>
          </p:txBody>
        </p:sp>
      </p:grpSp>
      <p:sp>
        <p:nvSpPr>
          <p:cNvPr id="2" name="CuadroTexto 1">
            <a:extLst>
              <a:ext uri="{FF2B5EF4-FFF2-40B4-BE49-F238E27FC236}">
                <a16:creationId xmlns:a16="http://schemas.microsoft.com/office/drawing/2014/main" id="{A3481449-8B46-CA7E-C19D-6C76F334E4F0}"/>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75" name="Google Shape;37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76" name="Google Shape;376;p27"/>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Algoritmo</a:t>
            </a:r>
            <a:endParaRPr sz="2720" i="1">
              <a:solidFill>
                <a:schemeClr val="lt1"/>
              </a:solidFill>
              <a:latin typeface="Calibri"/>
              <a:ea typeface="Calibri"/>
              <a:cs typeface="Calibri"/>
              <a:sym typeface="Calibri"/>
            </a:endParaRPr>
          </a:p>
        </p:txBody>
      </p:sp>
      <p:sp>
        <p:nvSpPr>
          <p:cNvPr id="378" name="Google Shape;378;p27"/>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27"/>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27"/>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27"/>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382" name="Google Shape;382;p27"/>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383" name="Google Shape;383;p27"/>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384" name="Google Shape;384;p27"/>
          <p:cNvSpPr/>
          <p:nvPr/>
        </p:nvSpPr>
        <p:spPr>
          <a:xfrm>
            <a:off x="458850" y="1415525"/>
            <a:ext cx="2142300" cy="400200"/>
          </a:xfrm>
          <a:prstGeom prst="roundRect">
            <a:avLst>
              <a:gd name="adj" fmla="val 16667"/>
            </a:avLst>
          </a:prstGeom>
          <a:solidFill>
            <a:srgbClr val="3D4CBD"/>
          </a:solidFill>
          <a:ln w="9525" cap="flat" cmpd="sng">
            <a:solidFill>
              <a:srgbClr val="17279C"/>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lt1"/>
                </a:solidFill>
                <a:latin typeface="Calibri"/>
                <a:ea typeface="Calibri"/>
                <a:cs typeface="Calibri"/>
                <a:sym typeface="Calibri"/>
              </a:rPr>
              <a:t>Condiciones de parada</a:t>
            </a:r>
            <a:endParaRPr sz="1500" b="1">
              <a:solidFill>
                <a:schemeClr val="lt1"/>
              </a:solidFill>
              <a:latin typeface="Calibri"/>
              <a:ea typeface="Calibri"/>
              <a:cs typeface="Calibri"/>
              <a:sym typeface="Calibri"/>
            </a:endParaRPr>
          </a:p>
        </p:txBody>
      </p:sp>
      <p:sp>
        <p:nvSpPr>
          <p:cNvPr id="385" name="Google Shape;385;p27"/>
          <p:cNvSpPr txBox="1"/>
          <p:nvPr/>
        </p:nvSpPr>
        <p:spPr>
          <a:xfrm>
            <a:off x="494925" y="1962525"/>
            <a:ext cx="4077000" cy="15699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Clr>
                <a:schemeClr val="dk1"/>
              </a:buClr>
              <a:buSzPts val="1500"/>
              <a:buFont typeface="Calibri"/>
              <a:buChar char="●"/>
            </a:pPr>
            <a:r>
              <a:rPr lang="es" sz="1500" dirty="0">
                <a:solidFill>
                  <a:schemeClr val="dk1"/>
                </a:solidFill>
                <a:latin typeface="Calibri"/>
                <a:ea typeface="Calibri"/>
                <a:cs typeface="Calibri"/>
                <a:sym typeface="Calibri"/>
              </a:rPr>
              <a:t>Una iteración del algoritmo finaliza tras la fase intrademe de la iteración siguiente.</a:t>
            </a:r>
            <a:endParaRPr sz="15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500" dirty="0">
              <a:solidFill>
                <a:schemeClr val="dk1"/>
              </a:solidFill>
              <a:latin typeface="Calibri"/>
              <a:ea typeface="Calibri"/>
              <a:cs typeface="Calibri"/>
              <a:sym typeface="Calibri"/>
            </a:endParaRPr>
          </a:p>
          <a:p>
            <a:pPr marL="457200" lvl="0" indent="-323850" algn="just" rtl="0">
              <a:spcBef>
                <a:spcPts val="0"/>
              </a:spcBef>
              <a:spcAft>
                <a:spcPts val="0"/>
              </a:spcAft>
              <a:buClr>
                <a:schemeClr val="dk1"/>
              </a:buClr>
              <a:buSzPts val="1500"/>
              <a:buFont typeface="Calibri"/>
              <a:buChar char="●"/>
            </a:pPr>
            <a:r>
              <a:rPr lang="es" sz="1500" dirty="0">
                <a:solidFill>
                  <a:schemeClr val="dk1"/>
                </a:solidFill>
                <a:latin typeface="Calibri"/>
                <a:ea typeface="Calibri"/>
                <a:cs typeface="Calibri"/>
                <a:sym typeface="Calibri"/>
              </a:rPr>
              <a:t>Justificación: no parar la simulación en la última iteración tras la fase de migración → quedarían demes sin desarrollar</a:t>
            </a:r>
            <a:endParaRPr sz="1500" dirty="0">
              <a:solidFill>
                <a:schemeClr val="dk1"/>
              </a:solidFill>
              <a:latin typeface="Calibri"/>
              <a:ea typeface="Calibri"/>
              <a:cs typeface="Calibri"/>
              <a:sym typeface="Calibri"/>
            </a:endParaRPr>
          </a:p>
        </p:txBody>
      </p:sp>
      <p:sp>
        <p:nvSpPr>
          <p:cNvPr id="386" name="Google Shape;386;p27"/>
          <p:cNvSpPr/>
          <p:nvPr/>
        </p:nvSpPr>
        <p:spPr>
          <a:xfrm>
            <a:off x="2202675" y="3753975"/>
            <a:ext cx="148200" cy="291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txBox="1"/>
          <p:nvPr/>
        </p:nvSpPr>
        <p:spPr>
          <a:xfrm>
            <a:off x="494925" y="4045575"/>
            <a:ext cx="4179900" cy="646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s" sz="1500" b="1">
                <a:solidFill>
                  <a:schemeClr val="dk1"/>
                </a:solidFill>
                <a:latin typeface="Calibri"/>
                <a:ea typeface="Calibri"/>
                <a:cs typeface="Calibri"/>
                <a:sym typeface="Calibri"/>
              </a:rPr>
              <a:t>spatialIterMax: </a:t>
            </a:r>
            <a:r>
              <a:rPr lang="es" sz="1500">
                <a:solidFill>
                  <a:schemeClr val="dk1"/>
                </a:solidFill>
                <a:latin typeface="Calibri"/>
                <a:ea typeface="Calibri"/>
                <a:cs typeface="Calibri"/>
                <a:sym typeface="Calibri"/>
              </a:rPr>
              <a:t>número máximo de iteraciones alcanzadas en una simulación</a:t>
            </a:r>
            <a:endParaRPr sz="1500">
              <a:solidFill>
                <a:schemeClr val="dk1"/>
              </a:solidFill>
              <a:latin typeface="Calibri"/>
              <a:ea typeface="Calibri"/>
              <a:cs typeface="Calibri"/>
              <a:sym typeface="Calibri"/>
            </a:endParaRPr>
          </a:p>
        </p:txBody>
      </p:sp>
      <p:sp>
        <p:nvSpPr>
          <p:cNvPr id="388" name="Google Shape;388;p27"/>
          <p:cNvSpPr/>
          <p:nvPr/>
        </p:nvSpPr>
        <p:spPr>
          <a:xfrm>
            <a:off x="6386159" y="3067590"/>
            <a:ext cx="428400" cy="395700"/>
          </a:xfrm>
          <a:prstGeom prst="rect">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6814617" y="3067590"/>
            <a:ext cx="428400" cy="3957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7243075" y="3067590"/>
            <a:ext cx="428400" cy="3957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6386159" y="3463280"/>
            <a:ext cx="428400" cy="395700"/>
          </a:xfrm>
          <a:prstGeom prst="rect">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6814617" y="3463280"/>
            <a:ext cx="428400" cy="3957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7243075" y="3463280"/>
            <a:ext cx="428400" cy="3957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6814617" y="3860811"/>
            <a:ext cx="428400" cy="3957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7243075" y="3860811"/>
            <a:ext cx="428400" cy="395700"/>
          </a:xfrm>
          <a:prstGeom prst="rect">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6386159" y="3860811"/>
            <a:ext cx="428400" cy="3957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6386159" y="2671900"/>
            <a:ext cx="428400" cy="39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6814617" y="2671900"/>
            <a:ext cx="428400" cy="39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7243075" y="2671900"/>
            <a:ext cx="428400" cy="39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7671533" y="3067590"/>
            <a:ext cx="428400" cy="39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7671533" y="3465121"/>
            <a:ext cx="428400" cy="39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7671533" y="3860811"/>
            <a:ext cx="428400" cy="39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5957701" y="3069431"/>
            <a:ext cx="428400" cy="39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5957701" y="3465121"/>
            <a:ext cx="428400" cy="39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5957701" y="3860811"/>
            <a:ext cx="428400" cy="395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6386159" y="4258342"/>
            <a:ext cx="428400" cy="39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6814617" y="4258342"/>
            <a:ext cx="428400" cy="39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43075" y="4258342"/>
            <a:ext cx="428400" cy="395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6814621" y="2668205"/>
            <a:ext cx="428400" cy="3957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7671521" y="3067605"/>
            <a:ext cx="428400" cy="3957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7671521" y="3862655"/>
            <a:ext cx="428400" cy="3957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7243071" y="2668205"/>
            <a:ext cx="428400" cy="3957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6900350" y="2848375"/>
            <a:ext cx="84300" cy="963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7052750" y="2772175"/>
            <a:ext cx="84300" cy="963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7052750" y="2924575"/>
            <a:ext cx="84300" cy="963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7433750" y="2772175"/>
            <a:ext cx="84300" cy="963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7814750" y="3229375"/>
            <a:ext cx="84300" cy="963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7967150" y="3305575"/>
            <a:ext cx="84300" cy="963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7890950" y="3991375"/>
            <a:ext cx="84300" cy="963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rot="6372109">
            <a:off x="7375087" y="2365000"/>
            <a:ext cx="506412" cy="96264"/>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txBox="1"/>
          <p:nvPr/>
        </p:nvSpPr>
        <p:spPr>
          <a:xfrm>
            <a:off x="6890825" y="1284150"/>
            <a:ext cx="16272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latin typeface="Calibri"/>
                <a:ea typeface="Calibri"/>
                <a:cs typeface="Calibri"/>
                <a:sym typeface="Calibri"/>
              </a:rPr>
              <a:t>En verde: final de la última iteración tras la migración (20)</a:t>
            </a:r>
            <a:endParaRPr sz="1300">
              <a:latin typeface="Calibri"/>
              <a:ea typeface="Calibri"/>
              <a:cs typeface="Calibri"/>
              <a:sym typeface="Calibri"/>
            </a:endParaRPr>
          </a:p>
        </p:txBody>
      </p:sp>
      <p:cxnSp>
        <p:nvCxnSpPr>
          <p:cNvPr id="422" name="Google Shape;422;p27"/>
          <p:cNvCxnSpPr/>
          <p:nvPr/>
        </p:nvCxnSpPr>
        <p:spPr>
          <a:xfrm rot="10800000">
            <a:off x="6607925" y="2368525"/>
            <a:ext cx="282900" cy="473100"/>
          </a:xfrm>
          <a:prstGeom prst="straightConnector1">
            <a:avLst/>
          </a:prstGeom>
          <a:noFill/>
          <a:ln w="9525" cap="flat" cmpd="sng">
            <a:solidFill>
              <a:schemeClr val="dk2"/>
            </a:solidFill>
            <a:prstDash val="solid"/>
            <a:round/>
            <a:headEnd type="triangle" w="med" len="med"/>
            <a:tailEnd type="none" w="med" len="med"/>
          </a:ln>
        </p:spPr>
      </p:cxnSp>
      <p:sp>
        <p:nvSpPr>
          <p:cNvPr id="423" name="Google Shape;423;p27"/>
          <p:cNvSpPr txBox="1"/>
          <p:nvPr/>
        </p:nvSpPr>
        <p:spPr>
          <a:xfrm>
            <a:off x="5232875" y="1740625"/>
            <a:ext cx="14793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300">
                <a:latin typeface="Calibri"/>
                <a:ea typeface="Calibri"/>
                <a:cs typeface="Calibri"/>
                <a:sym typeface="Calibri"/>
              </a:rPr>
              <a:t>Cél. tumoral que acaba de migrar + initSize </a:t>
            </a:r>
            <a:endParaRPr sz="1300">
              <a:latin typeface="Calibri"/>
              <a:ea typeface="Calibri"/>
              <a:cs typeface="Calibri"/>
              <a:sym typeface="Calibri"/>
            </a:endParaRPr>
          </a:p>
        </p:txBody>
      </p:sp>
      <p:pic>
        <p:nvPicPr>
          <p:cNvPr id="424" name="Google Shape;424;p27"/>
          <p:cNvPicPr preferRelativeResize="0"/>
          <p:nvPr/>
        </p:nvPicPr>
        <p:blipFill rotWithShape="1">
          <a:blip r:embed="rId3">
            <a:alphaModFix/>
          </a:blip>
          <a:srcRect l="1729"/>
          <a:stretch/>
        </p:blipFill>
        <p:spPr>
          <a:xfrm>
            <a:off x="4674825" y="1339325"/>
            <a:ext cx="4253399" cy="3370315"/>
          </a:xfrm>
          <a:prstGeom prst="rect">
            <a:avLst/>
          </a:prstGeom>
          <a:noFill/>
          <a:ln>
            <a:noFill/>
          </a:ln>
        </p:spPr>
      </p:pic>
      <p:sp>
        <p:nvSpPr>
          <p:cNvPr id="2" name="CuadroTexto 1">
            <a:extLst>
              <a:ext uri="{FF2B5EF4-FFF2-40B4-BE49-F238E27FC236}">
                <a16:creationId xmlns:a16="http://schemas.microsoft.com/office/drawing/2014/main" id="{5C953978-0C8B-5603-B747-DB085407F43C}"/>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4"/>
                                        </p:tgtEl>
                                        <p:attrNameLst>
                                          <p:attrName>style.visibility</p:attrName>
                                        </p:attrNameLst>
                                      </p:cBhvr>
                                      <p:to>
                                        <p:strVal val="visible"/>
                                      </p:to>
                                    </p:set>
                                    <p:animEffect transition="in" filter="fade">
                                      <p:cBhvr>
                                        <p:cTn id="7" dur="1000"/>
                                        <p:tgtEl>
                                          <p:spTgt spid="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30" name="Google Shape;43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31" name="Google Shape;43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32" name="Google Shape;432;p28"/>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Ejemplos: </a:t>
            </a:r>
            <a:endParaRPr sz="2720" i="1">
              <a:solidFill>
                <a:schemeClr val="lt1"/>
              </a:solidFill>
              <a:latin typeface="Calibri"/>
              <a:ea typeface="Calibri"/>
              <a:cs typeface="Calibri"/>
              <a:sym typeface="Calibri"/>
            </a:endParaRPr>
          </a:p>
        </p:txBody>
      </p:sp>
      <p:sp>
        <p:nvSpPr>
          <p:cNvPr id="434" name="Google Shape;434;p28"/>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28"/>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28"/>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28"/>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438" name="Google Shape;438;p28"/>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439" name="Google Shape;439;p28"/>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440" name="Google Shape;440;p28"/>
          <p:cNvSpPr txBox="1"/>
          <p:nvPr/>
        </p:nvSpPr>
        <p:spPr>
          <a:xfrm>
            <a:off x="238875" y="1126750"/>
            <a:ext cx="26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t>Ejemplo 1.</a:t>
            </a:r>
            <a:endParaRPr b="1"/>
          </a:p>
        </p:txBody>
      </p:sp>
      <p:pic>
        <p:nvPicPr>
          <p:cNvPr id="441" name="Google Shape;441;p28"/>
          <p:cNvPicPr preferRelativeResize="0"/>
          <p:nvPr/>
        </p:nvPicPr>
        <p:blipFill>
          <a:blip r:embed="rId3">
            <a:alphaModFix/>
          </a:blip>
          <a:stretch>
            <a:fillRect/>
          </a:stretch>
        </p:blipFill>
        <p:spPr>
          <a:xfrm>
            <a:off x="311700" y="1526938"/>
            <a:ext cx="3476900" cy="3139599"/>
          </a:xfrm>
          <a:prstGeom prst="rect">
            <a:avLst/>
          </a:prstGeom>
          <a:noFill/>
          <a:ln w="9525" cap="flat" cmpd="sng">
            <a:solidFill>
              <a:schemeClr val="dk1"/>
            </a:solidFill>
            <a:prstDash val="solid"/>
            <a:round/>
            <a:headEnd type="none" w="sm" len="sm"/>
            <a:tailEnd type="none" w="sm" len="sm"/>
          </a:ln>
        </p:spPr>
      </p:pic>
      <p:sp>
        <p:nvSpPr>
          <p:cNvPr id="442" name="Google Shape;442;p28"/>
          <p:cNvSpPr txBox="1"/>
          <p:nvPr/>
        </p:nvSpPr>
        <p:spPr>
          <a:xfrm>
            <a:off x="4055663" y="1598675"/>
            <a:ext cx="1698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a:t> Efectos de fitness </a:t>
            </a:r>
            <a:endParaRPr/>
          </a:p>
        </p:txBody>
      </p:sp>
      <p:sp>
        <p:nvSpPr>
          <p:cNvPr id="443" name="Google Shape;443;p28"/>
          <p:cNvSpPr/>
          <p:nvPr/>
        </p:nvSpPr>
        <p:spPr>
          <a:xfrm>
            <a:off x="1229700" y="2834763"/>
            <a:ext cx="1133400" cy="190200"/>
          </a:xfrm>
          <a:prstGeom prst="roundRect">
            <a:avLst>
              <a:gd name="adj" fmla="val 16667"/>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rot="-5400000">
            <a:off x="3920300" y="2882355"/>
            <a:ext cx="148200" cy="291600"/>
          </a:xfrm>
          <a:prstGeom prst="downArrow">
            <a:avLst>
              <a:gd name="adj1" fmla="val 50000"/>
              <a:gd name="adj2" fmla="val 50000"/>
            </a:avLst>
          </a:prstGeom>
          <a:solidFill>
            <a:srgbClr val="3D4C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28"/>
          <p:cNvGrpSpPr/>
          <p:nvPr/>
        </p:nvGrpSpPr>
        <p:grpSpPr>
          <a:xfrm>
            <a:off x="4200200" y="1791987"/>
            <a:ext cx="4725899" cy="2808663"/>
            <a:chOff x="4200200" y="1791987"/>
            <a:chExt cx="4725899" cy="2808663"/>
          </a:xfrm>
        </p:grpSpPr>
        <p:pic>
          <p:nvPicPr>
            <p:cNvPr id="446" name="Google Shape;446;p28"/>
            <p:cNvPicPr preferRelativeResize="0"/>
            <p:nvPr/>
          </p:nvPicPr>
          <p:blipFill>
            <a:blip r:embed="rId4">
              <a:alphaModFix/>
            </a:blip>
            <a:stretch>
              <a:fillRect/>
            </a:stretch>
          </p:blipFill>
          <p:spPr>
            <a:xfrm>
              <a:off x="6190099" y="1791987"/>
              <a:ext cx="2736000" cy="1559526"/>
            </a:xfrm>
            <a:prstGeom prst="rect">
              <a:avLst/>
            </a:prstGeom>
            <a:noFill/>
            <a:ln>
              <a:noFill/>
            </a:ln>
          </p:spPr>
        </p:pic>
        <p:pic>
          <p:nvPicPr>
            <p:cNvPr id="447" name="Google Shape;447;p28"/>
            <p:cNvPicPr preferRelativeResize="0"/>
            <p:nvPr/>
          </p:nvPicPr>
          <p:blipFill rotWithShape="1">
            <a:blip r:embed="rId5">
              <a:alphaModFix/>
            </a:blip>
            <a:srcRect l="10618"/>
            <a:stretch/>
          </p:blipFill>
          <p:spPr>
            <a:xfrm>
              <a:off x="4200200" y="2176625"/>
              <a:ext cx="1517950" cy="1782500"/>
            </a:xfrm>
            <a:prstGeom prst="rect">
              <a:avLst/>
            </a:prstGeom>
            <a:noFill/>
            <a:ln w="9525" cap="flat" cmpd="sng">
              <a:solidFill>
                <a:schemeClr val="dk1"/>
              </a:solidFill>
              <a:prstDash val="solid"/>
              <a:round/>
              <a:headEnd type="none" w="sm" len="sm"/>
              <a:tailEnd type="none" w="sm" len="sm"/>
            </a:ln>
          </p:spPr>
        </p:pic>
        <p:sp>
          <p:nvSpPr>
            <p:cNvPr id="448" name="Google Shape;448;p28"/>
            <p:cNvSpPr/>
            <p:nvPr/>
          </p:nvSpPr>
          <p:spPr>
            <a:xfrm rot="-5400000">
              <a:off x="5880025" y="2922080"/>
              <a:ext cx="148200" cy="291600"/>
            </a:xfrm>
            <a:prstGeom prst="downArrow">
              <a:avLst>
                <a:gd name="adj1" fmla="val 50000"/>
                <a:gd name="adj2" fmla="val 50000"/>
              </a:avLst>
            </a:prstGeom>
            <a:solidFill>
              <a:srgbClr val="3D4C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9" name="Google Shape;449;p28"/>
            <p:cNvCxnSpPr/>
            <p:nvPr/>
          </p:nvCxnSpPr>
          <p:spPr>
            <a:xfrm>
              <a:off x="7743150" y="3351525"/>
              <a:ext cx="6300" cy="843300"/>
            </a:xfrm>
            <a:prstGeom prst="straightConnector1">
              <a:avLst/>
            </a:prstGeom>
            <a:noFill/>
            <a:ln w="28575" cap="flat" cmpd="sng">
              <a:solidFill>
                <a:srgbClr val="202124"/>
              </a:solidFill>
              <a:prstDash val="solid"/>
              <a:round/>
              <a:headEnd type="none" w="med" len="med"/>
              <a:tailEnd type="none" w="med" len="med"/>
            </a:ln>
          </p:spPr>
        </p:cxnSp>
        <p:cxnSp>
          <p:nvCxnSpPr>
            <p:cNvPr id="450" name="Google Shape;450;p28"/>
            <p:cNvCxnSpPr/>
            <p:nvPr/>
          </p:nvCxnSpPr>
          <p:spPr>
            <a:xfrm>
              <a:off x="7120350" y="3770025"/>
              <a:ext cx="1245600" cy="6300"/>
            </a:xfrm>
            <a:prstGeom prst="straightConnector1">
              <a:avLst/>
            </a:prstGeom>
            <a:noFill/>
            <a:ln w="28575" cap="flat" cmpd="sng">
              <a:solidFill>
                <a:srgbClr val="202124"/>
              </a:solidFill>
              <a:prstDash val="solid"/>
              <a:round/>
              <a:headEnd type="none" w="med" len="med"/>
              <a:tailEnd type="none" w="med" len="med"/>
            </a:ln>
          </p:spPr>
        </p:cxnSp>
        <p:cxnSp>
          <p:nvCxnSpPr>
            <p:cNvPr id="451" name="Google Shape;451;p28"/>
            <p:cNvCxnSpPr/>
            <p:nvPr/>
          </p:nvCxnSpPr>
          <p:spPr>
            <a:xfrm>
              <a:off x="7131600" y="3765600"/>
              <a:ext cx="6300" cy="410400"/>
            </a:xfrm>
            <a:prstGeom prst="straightConnector1">
              <a:avLst/>
            </a:prstGeom>
            <a:noFill/>
            <a:ln w="28575" cap="flat" cmpd="sng">
              <a:solidFill>
                <a:srgbClr val="202124"/>
              </a:solidFill>
              <a:prstDash val="solid"/>
              <a:round/>
              <a:headEnd type="none" w="med" len="med"/>
              <a:tailEnd type="none" w="med" len="med"/>
            </a:ln>
          </p:spPr>
        </p:cxnSp>
        <p:cxnSp>
          <p:nvCxnSpPr>
            <p:cNvPr id="452" name="Google Shape;452;p28"/>
            <p:cNvCxnSpPr/>
            <p:nvPr/>
          </p:nvCxnSpPr>
          <p:spPr>
            <a:xfrm>
              <a:off x="8355600" y="3770025"/>
              <a:ext cx="6300" cy="410400"/>
            </a:xfrm>
            <a:prstGeom prst="straightConnector1">
              <a:avLst/>
            </a:prstGeom>
            <a:noFill/>
            <a:ln w="28575" cap="flat" cmpd="sng">
              <a:solidFill>
                <a:srgbClr val="202124"/>
              </a:solidFill>
              <a:prstDash val="solid"/>
              <a:round/>
              <a:headEnd type="none" w="med" len="med"/>
              <a:tailEnd type="none" w="med" len="med"/>
            </a:ln>
          </p:spPr>
        </p:cxnSp>
        <p:sp>
          <p:nvSpPr>
            <p:cNvPr id="453" name="Google Shape;453;p28"/>
            <p:cNvSpPr/>
            <p:nvPr/>
          </p:nvSpPr>
          <p:spPr>
            <a:xfrm>
              <a:off x="6938850" y="4194825"/>
              <a:ext cx="3918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15</a:t>
              </a:r>
              <a:endParaRPr/>
            </a:p>
          </p:txBody>
        </p:sp>
        <p:sp>
          <p:nvSpPr>
            <p:cNvPr id="454" name="Google Shape;454;p28"/>
            <p:cNvSpPr/>
            <p:nvPr/>
          </p:nvSpPr>
          <p:spPr>
            <a:xfrm>
              <a:off x="7550400" y="4194825"/>
              <a:ext cx="3918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30</a:t>
              </a:r>
              <a:endParaRPr/>
            </a:p>
          </p:txBody>
        </p:sp>
        <p:sp>
          <p:nvSpPr>
            <p:cNvPr id="455" name="Google Shape;455;p28"/>
            <p:cNvSpPr/>
            <p:nvPr/>
          </p:nvSpPr>
          <p:spPr>
            <a:xfrm>
              <a:off x="8161950" y="4194825"/>
              <a:ext cx="3918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50</a:t>
              </a:r>
              <a:endParaRPr/>
            </a:p>
          </p:txBody>
        </p:sp>
        <p:sp>
          <p:nvSpPr>
            <p:cNvPr id="456" name="Google Shape;456;p28"/>
            <p:cNvSpPr txBox="1"/>
            <p:nvPr/>
          </p:nvSpPr>
          <p:spPr>
            <a:xfrm>
              <a:off x="7743150" y="3351525"/>
              <a:ext cx="58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x</a:t>
              </a:r>
              <a:endParaRPr/>
            </a:p>
          </p:txBody>
        </p:sp>
        <p:sp>
          <p:nvSpPr>
            <p:cNvPr id="457" name="Google Shape;457;p28"/>
            <p:cNvSpPr txBox="1"/>
            <p:nvPr/>
          </p:nvSpPr>
          <p:spPr>
            <a:xfrm>
              <a:off x="4859338" y="4200450"/>
              <a:ext cx="162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t>spatialIterMax</a:t>
              </a:r>
              <a:endParaRPr b="1"/>
            </a:p>
          </p:txBody>
        </p:sp>
        <p:sp>
          <p:nvSpPr>
            <p:cNvPr id="458" name="Google Shape;458;p28"/>
            <p:cNvSpPr/>
            <p:nvPr/>
          </p:nvSpPr>
          <p:spPr>
            <a:xfrm rot="-5400000">
              <a:off x="6500050" y="4151125"/>
              <a:ext cx="85500" cy="561600"/>
            </a:xfrm>
            <a:prstGeom prst="downArrow">
              <a:avLst>
                <a:gd name="adj1" fmla="val 50000"/>
                <a:gd name="adj2" fmla="val 50000"/>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96A4F20D-F289-58E3-F103-A3535C676D52}"/>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9"/>
          <p:cNvSpPr/>
          <p:nvPr/>
        </p:nvSpPr>
        <p:spPr>
          <a:xfrm rot="5400000">
            <a:off x="4147800" y="-4147800"/>
            <a:ext cx="8457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Ejemplos: </a:t>
            </a:r>
            <a:endParaRPr sz="2720" i="1">
              <a:solidFill>
                <a:schemeClr val="lt1"/>
              </a:solidFill>
              <a:latin typeface="Calibri"/>
              <a:ea typeface="Calibri"/>
              <a:cs typeface="Calibri"/>
              <a:sym typeface="Calibri"/>
            </a:endParaRPr>
          </a:p>
        </p:txBody>
      </p:sp>
      <p:sp>
        <p:nvSpPr>
          <p:cNvPr id="465" name="Google Shape;465;p29"/>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29"/>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p29"/>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29"/>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469" name="Google Shape;469;p29"/>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470" name="Google Shape;470;p29"/>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471" name="Google Shape;471;p29"/>
          <p:cNvSpPr txBox="1"/>
          <p:nvPr/>
        </p:nvSpPr>
        <p:spPr>
          <a:xfrm>
            <a:off x="255250" y="903775"/>
            <a:ext cx="26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t>Ejemplo 1 (15 iteraciones)</a:t>
            </a:r>
            <a:endParaRPr b="1"/>
          </a:p>
        </p:txBody>
      </p:sp>
      <p:pic>
        <p:nvPicPr>
          <p:cNvPr id="472" name="Google Shape;472;p29"/>
          <p:cNvPicPr preferRelativeResize="0"/>
          <p:nvPr/>
        </p:nvPicPr>
        <p:blipFill>
          <a:blip r:embed="rId3">
            <a:alphaModFix/>
          </a:blip>
          <a:stretch>
            <a:fillRect/>
          </a:stretch>
        </p:blipFill>
        <p:spPr>
          <a:xfrm>
            <a:off x="255250" y="4288850"/>
            <a:ext cx="4441775" cy="472425"/>
          </a:xfrm>
          <a:prstGeom prst="rect">
            <a:avLst/>
          </a:prstGeom>
          <a:noFill/>
          <a:ln>
            <a:noFill/>
          </a:ln>
        </p:spPr>
      </p:pic>
      <p:pic>
        <p:nvPicPr>
          <p:cNvPr id="473" name="Google Shape;473;p29"/>
          <p:cNvPicPr preferRelativeResize="0"/>
          <p:nvPr/>
        </p:nvPicPr>
        <p:blipFill>
          <a:blip r:embed="rId4">
            <a:alphaModFix/>
          </a:blip>
          <a:stretch>
            <a:fillRect/>
          </a:stretch>
        </p:blipFill>
        <p:spPr>
          <a:xfrm>
            <a:off x="4572000" y="1214363"/>
            <a:ext cx="4518955" cy="3258375"/>
          </a:xfrm>
          <a:prstGeom prst="rect">
            <a:avLst/>
          </a:prstGeom>
          <a:noFill/>
          <a:ln>
            <a:noFill/>
          </a:ln>
        </p:spPr>
      </p:pic>
      <p:pic>
        <p:nvPicPr>
          <p:cNvPr id="474" name="Google Shape;474;p29"/>
          <p:cNvPicPr preferRelativeResize="0"/>
          <p:nvPr/>
        </p:nvPicPr>
        <p:blipFill>
          <a:blip r:embed="rId5">
            <a:alphaModFix/>
          </a:blip>
          <a:stretch>
            <a:fillRect/>
          </a:stretch>
        </p:blipFill>
        <p:spPr>
          <a:xfrm>
            <a:off x="311694" y="1308350"/>
            <a:ext cx="2029126" cy="2846074"/>
          </a:xfrm>
          <a:prstGeom prst="rect">
            <a:avLst/>
          </a:prstGeom>
          <a:noFill/>
          <a:ln>
            <a:noFill/>
          </a:ln>
        </p:spPr>
      </p:pic>
      <p:pic>
        <p:nvPicPr>
          <p:cNvPr id="475" name="Google Shape;475;p29"/>
          <p:cNvPicPr preferRelativeResize="0"/>
          <p:nvPr/>
        </p:nvPicPr>
        <p:blipFill>
          <a:blip r:embed="rId6">
            <a:alphaModFix/>
          </a:blip>
          <a:stretch>
            <a:fillRect/>
          </a:stretch>
        </p:blipFill>
        <p:spPr>
          <a:xfrm>
            <a:off x="2483850" y="1314947"/>
            <a:ext cx="2029126" cy="2839479"/>
          </a:xfrm>
          <a:prstGeom prst="rect">
            <a:avLst/>
          </a:prstGeom>
          <a:noFill/>
          <a:ln>
            <a:noFill/>
          </a:ln>
        </p:spPr>
      </p:pic>
      <p:sp>
        <p:nvSpPr>
          <p:cNvPr id="2" name="CuadroTexto 1">
            <a:extLst>
              <a:ext uri="{FF2B5EF4-FFF2-40B4-BE49-F238E27FC236}">
                <a16:creationId xmlns:a16="http://schemas.microsoft.com/office/drawing/2014/main" id="{52180C66-9431-8970-77DF-1D64B99B3456}"/>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0"/>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p30"/>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30"/>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p30"/>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484" name="Google Shape;484;p30"/>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485" name="Google Shape;485;p30"/>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pic>
        <p:nvPicPr>
          <p:cNvPr id="486" name="Google Shape;486;p30"/>
          <p:cNvPicPr preferRelativeResize="0"/>
          <p:nvPr/>
        </p:nvPicPr>
        <p:blipFill>
          <a:blip r:embed="rId3">
            <a:alphaModFix/>
          </a:blip>
          <a:stretch>
            <a:fillRect/>
          </a:stretch>
        </p:blipFill>
        <p:spPr>
          <a:xfrm>
            <a:off x="4846326" y="1216749"/>
            <a:ext cx="4191701" cy="3452875"/>
          </a:xfrm>
          <a:prstGeom prst="rect">
            <a:avLst/>
          </a:prstGeom>
          <a:noFill/>
          <a:ln>
            <a:noFill/>
          </a:ln>
        </p:spPr>
      </p:pic>
      <p:pic>
        <p:nvPicPr>
          <p:cNvPr id="487" name="Google Shape;487;p30"/>
          <p:cNvPicPr preferRelativeResize="0"/>
          <p:nvPr/>
        </p:nvPicPr>
        <p:blipFill>
          <a:blip r:embed="rId4">
            <a:alphaModFix/>
          </a:blip>
          <a:stretch>
            <a:fillRect/>
          </a:stretch>
        </p:blipFill>
        <p:spPr>
          <a:xfrm>
            <a:off x="428850" y="4297063"/>
            <a:ext cx="4493334" cy="544937"/>
          </a:xfrm>
          <a:prstGeom prst="rect">
            <a:avLst/>
          </a:prstGeom>
          <a:noFill/>
          <a:ln>
            <a:noFill/>
          </a:ln>
        </p:spPr>
      </p:pic>
      <p:sp>
        <p:nvSpPr>
          <p:cNvPr id="488" name="Google Shape;488;p30"/>
          <p:cNvSpPr/>
          <p:nvPr/>
        </p:nvSpPr>
        <p:spPr>
          <a:xfrm rot="5400000">
            <a:off x="4147800" y="-4147800"/>
            <a:ext cx="8457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Ejemplos: </a:t>
            </a:r>
            <a:endParaRPr sz="2720" i="1">
              <a:solidFill>
                <a:schemeClr val="lt1"/>
              </a:solidFill>
              <a:latin typeface="Calibri"/>
              <a:ea typeface="Calibri"/>
              <a:cs typeface="Calibri"/>
              <a:sym typeface="Calibri"/>
            </a:endParaRPr>
          </a:p>
        </p:txBody>
      </p:sp>
      <p:sp>
        <p:nvSpPr>
          <p:cNvPr id="490" name="Google Shape;490;p30"/>
          <p:cNvSpPr txBox="1"/>
          <p:nvPr/>
        </p:nvSpPr>
        <p:spPr>
          <a:xfrm>
            <a:off x="311700" y="903775"/>
            <a:ext cx="26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t>Ejemplo 1 (30 iteraciones)</a:t>
            </a:r>
            <a:endParaRPr b="1"/>
          </a:p>
        </p:txBody>
      </p:sp>
      <p:pic>
        <p:nvPicPr>
          <p:cNvPr id="491" name="Google Shape;491;p30"/>
          <p:cNvPicPr preferRelativeResize="0"/>
          <p:nvPr/>
        </p:nvPicPr>
        <p:blipFill>
          <a:blip r:embed="rId5">
            <a:alphaModFix/>
          </a:blip>
          <a:stretch>
            <a:fillRect/>
          </a:stretch>
        </p:blipFill>
        <p:spPr>
          <a:xfrm>
            <a:off x="428852" y="1216750"/>
            <a:ext cx="2053125" cy="3003126"/>
          </a:xfrm>
          <a:prstGeom prst="rect">
            <a:avLst/>
          </a:prstGeom>
          <a:noFill/>
          <a:ln>
            <a:noFill/>
          </a:ln>
        </p:spPr>
      </p:pic>
      <p:pic>
        <p:nvPicPr>
          <p:cNvPr id="492" name="Google Shape;492;p30"/>
          <p:cNvPicPr preferRelativeResize="0"/>
          <p:nvPr/>
        </p:nvPicPr>
        <p:blipFill>
          <a:blip r:embed="rId6">
            <a:alphaModFix/>
          </a:blip>
          <a:stretch>
            <a:fillRect/>
          </a:stretch>
        </p:blipFill>
        <p:spPr>
          <a:xfrm>
            <a:off x="2670889" y="1456388"/>
            <a:ext cx="1917941" cy="2688287"/>
          </a:xfrm>
          <a:prstGeom prst="rect">
            <a:avLst/>
          </a:prstGeom>
          <a:noFill/>
          <a:ln>
            <a:noFill/>
          </a:ln>
        </p:spPr>
      </p:pic>
      <p:sp>
        <p:nvSpPr>
          <p:cNvPr id="2" name="CuadroTexto 1">
            <a:extLst>
              <a:ext uri="{FF2B5EF4-FFF2-40B4-BE49-F238E27FC236}">
                <a16:creationId xmlns:a16="http://schemas.microsoft.com/office/drawing/2014/main" id="{96BEE567-B446-F87D-E5A3-9281D38B541B}"/>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1"/>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31"/>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31"/>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31"/>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501" name="Google Shape;501;p31"/>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502" name="Google Shape;502;p31"/>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503" name="Google Shape;503;p31"/>
          <p:cNvSpPr/>
          <p:nvPr/>
        </p:nvSpPr>
        <p:spPr>
          <a:xfrm rot="5400000">
            <a:off x="4147800" y="-4147800"/>
            <a:ext cx="8457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Ejemplos: </a:t>
            </a:r>
            <a:endParaRPr sz="2720" i="1">
              <a:solidFill>
                <a:schemeClr val="lt1"/>
              </a:solidFill>
              <a:latin typeface="Calibri"/>
              <a:ea typeface="Calibri"/>
              <a:cs typeface="Calibri"/>
              <a:sym typeface="Calibri"/>
            </a:endParaRPr>
          </a:p>
        </p:txBody>
      </p:sp>
      <p:sp>
        <p:nvSpPr>
          <p:cNvPr id="505" name="Google Shape;505;p31"/>
          <p:cNvSpPr txBox="1"/>
          <p:nvPr/>
        </p:nvSpPr>
        <p:spPr>
          <a:xfrm>
            <a:off x="311700" y="903775"/>
            <a:ext cx="26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t>Ejemplo 1 (50 iteraciones)</a:t>
            </a:r>
            <a:endParaRPr b="1"/>
          </a:p>
        </p:txBody>
      </p:sp>
      <p:grpSp>
        <p:nvGrpSpPr>
          <p:cNvPr id="506" name="Google Shape;506;p31"/>
          <p:cNvGrpSpPr/>
          <p:nvPr/>
        </p:nvGrpSpPr>
        <p:grpSpPr>
          <a:xfrm>
            <a:off x="4289492" y="1339828"/>
            <a:ext cx="4774872" cy="3220759"/>
            <a:chOff x="3834000" y="978938"/>
            <a:chExt cx="4964001" cy="3132425"/>
          </a:xfrm>
        </p:grpSpPr>
        <p:pic>
          <p:nvPicPr>
            <p:cNvPr id="507" name="Google Shape;507;p31"/>
            <p:cNvPicPr preferRelativeResize="0"/>
            <p:nvPr/>
          </p:nvPicPr>
          <p:blipFill rotWithShape="1">
            <a:blip r:embed="rId3">
              <a:alphaModFix/>
            </a:blip>
            <a:srcRect t="17090" r="3269" b="6817"/>
            <a:stretch/>
          </p:blipFill>
          <p:spPr>
            <a:xfrm>
              <a:off x="3834000" y="978938"/>
              <a:ext cx="4964001" cy="3132425"/>
            </a:xfrm>
            <a:prstGeom prst="rect">
              <a:avLst/>
            </a:prstGeom>
            <a:noFill/>
            <a:ln>
              <a:noFill/>
            </a:ln>
          </p:spPr>
        </p:pic>
        <p:pic>
          <p:nvPicPr>
            <p:cNvPr id="508" name="Google Shape;508;p31"/>
            <p:cNvPicPr preferRelativeResize="0"/>
            <p:nvPr/>
          </p:nvPicPr>
          <p:blipFill rotWithShape="1">
            <a:blip r:embed="rId4">
              <a:alphaModFix/>
            </a:blip>
            <a:srcRect l="83803" t="32418" r="11166" b="54909"/>
            <a:stretch/>
          </p:blipFill>
          <p:spPr>
            <a:xfrm>
              <a:off x="7805174" y="1624575"/>
              <a:ext cx="459950" cy="439325"/>
            </a:xfrm>
            <a:prstGeom prst="rect">
              <a:avLst/>
            </a:prstGeom>
            <a:noFill/>
            <a:ln>
              <a:noFill/>
            </a:ln>
          </p:spPr>
        </p:pic>
      </p:grpSp>
      <p:pic>
        <p:nvPicPr>
          <p:cNvPr id="509" name="Google Shape;509;p31"/>
          <p:cNvPicPr preferRelativeResize="0"/>
          <p:nvPr/>
        </p:nvPicPr>
        <p:blipFill>
          <a:blip r:embed="rId5">
            <a:alphaModFix/>
          </a:blip>
          <a:stretch>
            <a:fillRect/>
          </a:stretch>
        </p:blipFill>
        <p:spPr>
          <a:xfrm>
            <a:off x="311700" y="4100725"/>
            <a:ext cx="4191700" cy="653385"/>
          </a:xfrm>
          <a:prstGeom prst="rect">
            <a:avLst/>
          </a:prstGeom>
          <a:noFill/>
          <a:ln>
            <a:noFill/>
          </a:ln>
        </p:spPr>
      </p:pic>
      <p:pic>
        <p:nvPicPr>
          <p:cNvPr id="510" name="Google Shape;510;p31"/>
          <p:cNvPicPr preferRelativeResize="0"/>
          <p:nvPr/>
        </p:nvPicPr>
        <p:blipFill>
          <a:blip r:embed="rId6">
            <a:alphaModFix/>
          </a:blip>
          <a:stretch>
            <a:fillRect/>
          </a:stretch>
        </p:blipFill>
        <p:spPr>
          <a:xfrm>
            <a:off x="411304" y="1303966"/>
            <a:ext cx="1979100" cy="2796758"/>
          </a:xfrm>
          <a:prstGeom prst="rect">
            <a:avLst/>
          </a:prstGeom>
          <a:noFill/>
          <a:ln>
            <a:noFill/>
          </a:ln>
        </p:spPr>
      </p:pic>
      <p:pic>
        <p:nvPicPr>
          <p:cNvPr id="511" name="Google Shape;511;p31"/>
          <p:cNvPicPr preferRelativeResize="0"/>
          <p:nvPr/>
        </p:nvPicPr>
        <p:blipFill>
          <a:blip r:embed="rId7">
            <a:alphaModFix/>
          </a:blip>
          <a:stretch>
            <a:fillRect/>
          </a:stretch>
        </p:blipFill>
        <p:spPr>
          <a:xfrm>
            <a:off x="2390400" y="1285626"/>
            <a:ext cx="1979100" cy="2727199"/>
          </a:xfrm>
          <a:prstGeom prst="rect">
            <a:avLst/>
          </a:prstGeom>
          <a:noFill/>
          <a:ln>
            <a:noFill/>
          </a:ln>
        </p:spPr>
      </p:pic>
      <p:sp>
        <p:nvSpPr>
          <p:cNvPr id="2" name="CuadroTexto 1">
            <a:extLst>
              <a:ext uri="{FF2B5EF4-FFF2-40B4-BE49-F238E27FC236}">
                <a16:creationId xmlns:a16="http://schemas.microsoft.com/office/drawing/2014/main" id="{C8F4741E-166A-D870-D48F-14FCA64F0A8F}"/>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Índice</a:t>
            </a:r>
            <a:endParaRPr sz="2720" i="1">
              <a:solidFill>
                <a:schemeClr val="lt1"/>
              </a:solidFill>
              <a:latin typeface="Calibri"/>
              <a:ea typeface="Calibri"/>
              <a:cs typeface="Calibri"/>
              <a:sym typeface="Calibri"/>
            </a:endParaRPr>
          </a:p>
        </p:txBody>
      </p:sp>
      <p:sp>
        <p:nvSpPr>
          <p:cNvPr id="64" name="Google Shape;64;p14"/>
          <p:cNvSpPr txBox="1">
            <a:spLocks noGrp="1"/>
          </p:cNvSpPr>
          <p:nvPr>
            <p:ph type="body" idx="1"/>
          </p:nvPr>
        </p:nvSpPr>
        <p:spPr>
          <a:xfrm>
            <a:off x="376000" y="1288050"/>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Font typeface="Calibri"/>
              <a:buAutoNum type="arabicPeriod"/>
            </a:pPr>
            <a:r>
              <a:rPr lang="es">
                <a:solidFill>
                  <a:schemeClr val="dk1"/>
                </a:solidFill>
                <a:latin typeface="Calibri"/>
                <a:ea typeface="Calibri"/>
                <a:cs typeface="Calibri"/>
                <a:sym typeface="Calibri"/>
              </a:rPr>
              <a:t>¿Qué es un modelo espacial?</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eriod"/>
            </a:pPr>
            <a:r>
              <a:rPr lang="es">
                <a:solidFill>
                  <a:schemeClr val="dk1"/>
                </a:solidFill>
                <a:latin typeface="Calibri"/>
                <a:ea typeface="Calibri"/>
                <a:cs typeface="Calibri"/>
                <a:sym typeface="Calibri"/>
              </a:rPr>
              <a:t>Características adoptadas de cada modelo.</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eriod"/>
            </a:pPr>
            <a:r>
              <a:rPr lang="es">
                <a:solidFill>
                  <a:schemeClr val="dk1"/>
                </a:solidFill>
                <a:latin typeface="Calibri"/>
                <a:ea typeface="Calibri"/>
                <a:cs typeface="Calibri"/>
                <a:sym typeface="Calibri"/>
              </a:rPr>
              <a:t>Algoritmo.</a:t>
            </a:r>
            <a:endParaRPr>
              <a:solidFill>
                <a:schemeClr val="dk1"/>
              </a:solidFill>
              <a:latin typeface="Calibri"/>
              <a:ea typeface="Calibri"/>
              <a:cs typeface="Calibri"/>
              <a:sym typeface="Calibri"/>
            </a:endParaRPr>
          </a:p>
          <a:p>
            <a:pPr marL="457200" lvl="0" indent="0" algn="l" rtl="0">
              <a:lnSpc>
                <a:spcPct val="100000"/>
              </a:lnSpc>
              <a:spcBef>
                <a:spcPts val="1200"/>
              </a:spcBef>
              <a:spcAft>
                <a:spcPts val="0"/>
              </a:spcAft>
              <a:buNone/>
            </a:pPr>
            <a:r>
              <a:rPr lang="es">
                <a:solidFill>
                  <a:schemeClr val="dk1"/>
                </a:solidFill>
                <a:latin typeface="Calibri"/>
                <a:ea typeface="Calibri"/>
                <a:cs typeface="Calibri"/>
                <a:sym typeface="Calibri"/>
              </a:rPr>
              <a:t>3.1. Fase de inicio.</a:t>
            </a:r>
            <a:endParaRPr>
              <a:solidFill>
                <a:schemeClr val="dk1"/>
              </a:solidFill>
              <a:latin typeface="Calibri"/>
              <a:ea typeface="Calibri"/>
              <a:cs typeface="Calibri"/>
              <a:sym typeface="Calibri"/>
            </a:endParaRPr>
          </a:p>
          <a:p>
            <a:pPr marL="457200" lvl="0" indent="0" algn="l" rtl="0">
              <a:lnSpc>
                <a:spcPct val="100000"/>
              </a:lnSpc>
              <a:spcBef>
                <a:spcPts val="1200"/>
              </a:spcBef>
              <a:spcAft>
                <a:spcPts val="0"/>
              </a:spcAft>
              <a:buNone/>
            </a:pPr>
            <a:r>
              <a:rPr lang="es">
                <a:solidFill>
                  <a:schemeClr val="dk1"/>
                </a:solidFill>
                <a:latin typeface="Calibri"/>
                <a:ea typeface="Calibri"/>
                <a:cs typeface="Calibri"/>
                <a:sym typeface="Calibri"/>
              </a:rPr>
              <a:t>3.2. Fase intrademe.</a:t>
            </a:r>
            <a:endParaRPr>
              <a:solidFill>
                <a:schemeClr val="dk1"/>
              </a:solidFill>
              <a:latin typeface="Calibri"/>
              <a:ea typeface="Calibri"/>
              <a:cs typeface="Calibri"/>
              <a:sym typeface="Calibri"/>
            </a:endParaRPr>
          </a:p>
          <a:p>
            <a:pPr marL="457200" lvl="0" indent="0" algn="l" rtl="0">
              <a:lnSpc>
                <a:spcPct val="100000"/>
              </a:lnSpc>
              <a:spcBef>
                <a:spcPts val="1200"/>
              </a:spcBef>
              <a:spcAft>
                <a:spcPts val="0"/>
              </a:spcAft>
              <a:buNone/>
            </a:pPr>
            <a:r>
              <a:rPr lang="es">
                <a:solidFill>
                  <a:schemeClr val="dk1"/>
                </a:solidFill>
                <a:latin typeface="Calibri"/>
                <a:ea typeface="Calibri"/>
                <a:cs typeface="Calibri"/>
                <a:sym typeface="Calibri"/>
              </a:rPr>
              <a:t>3.3. Fase interdeme.</a:t>
            </a:r>
            <a:endParaRPr>
              <a:solidFill>
                <a:schemeClr val="dk1"/>
              </a:solidFill>
              <a:latin typeface="Calibri"/>
              <a:ea typeface="Calibri"/>
              <a:cs typeface="Calibri"/>
              <a:sym typeface="Calibri"/>
            </a:endParaRPr>
          </a:p>
          <a:p>
            <a:pPr marL="457200" lvl="0" indent="0" algn="l" rtl="0">
              <a:lnSpc>
                <a:spcPct val="100000"/>
              </a:lnSpc>
              <a:spcBef>
                <a:spcPts val="1200"/>
              </a:spcBef>
              <a:spcAft>
                <a:spcPts val="0"/>
              </a:spcAft>
              <a:buNone/>
            </a:pPr>
            <a:r>
              <a:rPr lang="es">
                <a:solidFill>
                  <a:schemeClr val="dk1"/>
                </a:solidFill>
                <a:latin typeface="Calibri"/>
                <a:ea typeface="Calibri"/>
                <a:cs typeface="Calibri"/>
                <a:sym typeface="Calibri"/>
              </a:rPr>
              <a:t>3.4. Parada de la simulación.</a:t>
            </a:r>
            <a:endParaRPr>
              <a:solidFill>
                <a:schemeClr val="dk1"/>
              </a:solidFill>
              <a:latin typeface="Calibri"/>
              <a:ea typeface="Calibri"/>
              <a:cs typeface="Calibri"/>
              <a:sym typeface="Calibri"/>
            </a:endParaRPr>
          </a:p>
          <a:p>
            <a:pPr marL="457200" lvl="0" indent="-342900" algn="l" rtl="0">
              <a:spcBef>
                <a:spcPts val="1200"/>
              </a:spcBef>
              <a:spcAft>
                <a:spcPts val="0"/>
              </a:spcAft>
              <a:buClr>
                <a:schemeClr val="dk1"/>
              </a:buClr>
              <a:buSzPts val="1800"/>
              <a:buFont typeface="Calibri"/>
              <a:buAutoNum type="arabicPeriod"/>
            </a:pPr>
            <a:r>
              <a:rPr lang="es">
                <a:solidFill>
                  <a:schemeClr val="dk1"/>
                </a:solidFill>
                <a:latin typeface="Calibri"/>
                <a:ea typeface="Calibri"/>
                <a:cs typeface="Calibri"/>
                <a:sym typeface="Calibri"/>
              </a:rPr>
              <a:t>Ejemplos.</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eriod"/>
            </a:pPr>
            <a:r>
              <a:rPr lang="es">
                <a:solidFill>
                  <a:schemeClr val="dk1"/>
                </a:solidFill>
                <a:latin typeface="Calibri"/>
                <a:ea typeface="Calibri"/>
                <a:cs typeface="Calibri"/>
                <a:sym typeface="Calibri"/>
              </a:rPr>
              <a:t>Discusión.</a:t>
            </a:r>
            <a:endParaRPr>
              <a:solidFill>
                <a:schemeClr val="dk1"/>
              </a:solidFill>
              <a:latin typeface="Calibri"/>
              <a:ea typeface="Calibri"/>
              <a:cs typeface="Calibri"/>
              <a:sym typeface="Calibri"/>
            </a:endParaRPr>
          </a:p>
        </p:txBody>
      </p:sp>
      <p:sp>
        <p:nvSpPr>
          <p:cNvPr id="65" name="Google Shape;65;p14"/>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4"/>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14"/>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14"/>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69" name="Google Shape;69;p14"/>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70" name="Google Shape;70;p14"/>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6C69C06C-303D-6023-93A3-CB3DB4641BE4}"/>
              </a:ext>
            </a:extLst>
          </p:cNvPr>
          <p:cNvSpPr txBox="1"/>
          <p:nvPr/>
        </p:nvSpPr>
        <p:spPr>
          <a:xfrm>
            <a:off x="8790609" y="4879523"/>
            <a:ext cx="353391"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3"/>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33"/>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33"/>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33"/>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543" name="Google Shape;543;p33"/>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544" name="Google Shape;544;p33"/>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545" name="Google Shape;545;p33"/>
          <p:cNvSpPr/>
          <p:nvPr/>
        </p:nvSpPr>
        <p:spPr>
          <a:xfrm rot="5400000">
            <a:off x="4147800" y="-4147800"/>
            <a:ext cx="8457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Ejemplos: </a:t>
            </a:r>
            <a:endParaRPr sz="2720" i="1">
              <a:solidFill>
                <a:schemeClr val="lt1"/>
              </a:solidFill>
              <a:latin typeface="Calibri"/>
              <a:ea typeface="Calibri"/>
              <a:cs typeface="Calibri"/>
              <a:sym typeface="Calibri"/>
            </a:endParaRPr>
          </a:p>
        </p:txBody>
      </p:sp>
      <p:sp>
        <p:nvSpPr>
          <p:cNvPr id="547" name="Google Shape;547;p33"/>
          <p:cNvSpPr txBox="1"/>
          <p:nvPr/>
        </p:nvSpPr>
        <p:spPr>
          <a:xfrm>
            <a:off x="230700" y="892000"/>
            <a:ext cx="81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t>Ejemplo 2 (Análisis del parámetro de migración: MigrationProb y largeDistMigrationProb)</a:t>
            </a:r>
            <a:endParaRPr b="1"/>
          </a:p>
        </p:txBody>
      </p:sp>
      <p:sp>
        <p:nvSpPr>
          <p:cNvPr id="548" name="Google Shape;548;p33"/>
          <p:cNvSpPr/>
          <p:nvPr/>
        </p:nvSpPr>
        <p:spPr>
          <a:xfrm>
            <a:off x="5986350" y="2871500"/>
            <a:ext cx="1252800" cy="134400"/>
          </a:xfrm>
          <a:prstGeom prst="roundRect">
            <a:avLst>
              <a:gd name="adj" fmla="val 16667"/>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9" name="Google Shape;549;p33"/>
          <p:cNvPicPr preferRelativeResize="0"/>
          <p:nvPr/>
        </p:nvPicPr>
        <p:blipFill>
          <a:blip r:embed="rId3">
            <a:alphaModFix/>
          </a:blip>
          <a:stretch>
            <a:fillRect/>
          </a:stretch>
        </p:blipFill>
        <p:spPr>
          <a:xfrm>
            <a:off x="317424" y="1241900"/>
            <a:ext cx="4433876" cy="2455150"/>
          </a:xfrm>
          <a:prstGeom prst="rect">
            <a:avLst/>
          </a:prstGeom>
          <a:noFill/>
          <a:ln>
            <a:noFill/>
          </a:ln>
        </p:spPr>
      </p:pic>
      <p:sp>
        <p:nvSpPr>
          <p:cNvPr id="550" name="Google Shape;550;p33"/>
          <p:cNvSpPr/>
          <p:nvPr/>
        </p:nvSpPr>
        <p:spPr>
          <a:xfrm>
            <a:off x="2354400" y="2304000"/>
            <a:ext cx="1252800" cy="134400"/>
          </a:xfrm>
          <a:prstGeom prst="roundRect">
            <a:avLst>
              <a:gd name="adj" fmla="val 16667"/>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2354400" y="2402400"/>
            <a:ext cx="1979100" cy="134400"/>
          </a:xfrm>
          <a:prstGeom prst="roundRect">
            <a:avLst>
              <a:gd name="adj" fmla="val 16667"/>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33"/>
          <p:cNvGrpSpPr/>
          <p:nvPr/>
        </p:nvGrpSpPr>
        <p:grpSpPr>
          <a:xfrm>
            <a:off x="474300" y="1241900"/>
            <a:ext cx="8537301" cy="3576691"/>
            <a:chOff x="474300" y="1241900"/>
            <a:chExt cx="8537301" cy="3576691"/>
          </a:xfrm>
        </p:grpSpPr>
        <p:pic>
          <p:nvPicPr>
            <p:cNvPr id="553" name="Google Shape;553;p33"/>
            <p:cNvPicPr preferRelativeResize="0"/>
            <p:nvPr/>
          </p:nvPicPr>
          <p:blipFill>
            <a:blip r:embed="rId4">
              <a:alphaModFix/>
            </a:blip>
            <a:stretch>
              <a:fillRect/>
            </a:stretch>
          </p:blipFill>
          <p:spPr>
            <a:xfrm>
              <a:off x="4751300" y="1519567"/>
              <a:ext cx="4260301" cy="3246870"/>
            </a:xfrm>
            <a:prstGeom prst="rect">
              <a:avLst/>
            </a:prstGeom>
            <a:noFill/>
            <a:ln>
              <a:noFill/>
            </a:ln>
          </p:spPr>
        </p:pic>
        <p:pic>
          <p:nvPicPr>
            <p:cNvPr id="554" name="Google Shape;554;p33"/>
            <p:cNvPicPr preferRelativeResize="0"/>
            <p:nvPr/>
          </p:nvPicPr>
          <p:blipFill>
            <a:blip r:embed="rId5">
              <a:alphaModFix/>
            </a:blip>
            <a:stretch>
              <a:fillRect/>
            </a:stretch>
          </p:blipFill>
          <p:spPr>
            <a:xfrm>
              <a:off x="474300" y="3774163"/>
              <a:ext cx="4016074" cy="1044428"/>
            </a:xfrm>
            <a:prstGeom prst="rect">
              <a:avLst/>
            </a:prstGeom>
            <a:noFill/>
            <a:ln>
              <a:noFill/>
            </a:ln>
          </p:spPr>
        </p:pic>
        <p:sp>
          <p:nvSpPr>
            <p:cNvPr id="555" name="Google Shape;555;p33"/>
            <p:cNvSpPr txBox="1"/>
            <p:nvPr/>
          </p:nvSpPr>
          <p:spPr>
            <a:xfrm>
              <a:off x="5300400" y="1241900"/>
              <a:ext cx="35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largeDistMigrationProb → 1e-5</a:t>
              </a:r>
              <a:endParaRPr/>
            </a:p>
          </p:txBody>
        </p:sp>
      </p:grpSp>
      <p:grpSp>
        <p:nvGrpSpPr>
          <p:cNvPr id="556" name="Google Shape;556;p33"/>
          <p:cNvGrpSpPr/>
          <p:nvPr/>
        </p:nvGrpSpPr>
        <p:grpSpPr>
          <a:xfrm>
            <a:off x="395862" y="1241888"/>
            <a:ext cx="8615739" cy="3653811"/>
            <a:chOff x="395862" y="1241888"/>
            <a:chExt cx="8615739" cy="3653811"/>
          </a:xfrm>
        </p:grpSpPr>
        <p:pic>
          <p:nvPicPr>
            <p:cNvPr id="557" name="Google Shape;557;p33"/>
            <p:cNvPicPr preferRelativeResize="0"/>
            <p:nvPr/>
          </p:nvPicPr>
          <p:blipFill>
            <a:blip r:embed="rId6">
              <a:alphaModFix/>
            </a:blip>
            <a:stretch>
              <a:fillRect/>
            </a:stretch>
          </p:blipFill>
          <p:spPr>
            <a:xfrm>
              <a:off x="4751300" y="1554875"/>
              <a:ext cx="4260301" cy="3340824"/>
            </a:xfrm>
            <a:prstGeom prst="rect">
              <a:avLst/>
            </a:prstGeom>
            <a:noFill/>
            <a:ln>
              <a:noFill/>
            </a:ln>
          </p:spPr>
        </p:pic>
        <p:pic>
          <p:nvPicPr>
            <p:cNvPr id="558" name="Google Shape;558;p33"/>
            <p:cNvPicPr preferRelativeResize="0"/>
            <p:nvPr/>
          </p:nvPicPr>
          <p:blipFill>
            <a:blip r:embed="rId7">
              <a:alphaModFix/>
            </a:blip>
            <a:stretch>
              <a:fillRect/>
            </a:stretch>
          </p:blipFill>
          <p:spPr>
            <a:xfrm>
              <a:off x="395862" y="3746412"/>
              <a:ext cx="4277000" cy="1099938"/>
            </a:xfrm>
            <a:prstGeom prst="rect">
              <a:avLst/>
            </a:prstGeom>
            <a:noFill/>
            <a:ln>
              <a:noFill/>
            </a:ln>
          </p:spPr>
        </p:pic>
        <p:sp>
          <p:nvSpPr>
            <p:cNvPr id="559" name="Google Shape;559;p33"/>
            <p:cNvSpPr txBox="1"/>
            <p:nvPr/>
          </p:nvSpPr>
          <p:spPr>
            <a:xfrm>
              <a:off x="5329175" y="1241888"/>
              <a:ext cx="35880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largeDistMigrationProb → 1e-3</a:t>
              </a:r>
              <a:endParaRPr/>
            </a:p>
          </p:txBody>
        </p:sp>
      </p:grpSp>
      <p:sp>
        <p:nvSpPr>
          <p:cNvPr id="2" name="CuadroTexto 1">
            <a:extLst>
              <a:ext uri="{FF2B5EF4-FFF2-40B4-BE49-F238E27FC236}">
                <a16:creationId xmlns:a16="http://schemas.microsoft.com/office/drawing/2014/main" id="{0711DFE6-A2C9-6928-006A-57A1F5FF94E6}"/>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6"/>
                                        </p:tgtEl>
                                        <p:attrNameLst>
                                          <p:attrName>style.visibility</p:attrName>
                                        </p:attrNameLst>
                                      </p:cBhvr>
                                      <p:to>
                                        <p:strVal val="visible"/>
                                      </p:to>
                                    </p:set>
                                    <p:animEffect transition="in" filter="fade">
                                      <p:cBhvr>
                                        <p:cTn id="7" dur="1000"/>
                                        <p:tgtEl>
                                          <p:spTgt spid="5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00" name="Google Shape;6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01" name="Google Shape;60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02" name="Google Shape;60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03" name="Google Shape;603;p36"/>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Discusión </a:t>
            </a:r>
            <a:endParaRPr sz="2720" i="1">
              <a:solidFill>
                <a:schemeClr val="lt1"/>
              </a:solidFill>
              <a:latin typeface="Calibri"/>
              <a:ea typeface="Calibri"/>
              <a:cs typeface="Calibri"/>
              <a:sym typeface="Calibri"/>
            </a:endParaRPr>
          </a:p>
        </p:txBody>
      </p:sp>
      <p:sp>
        <p:nvSpPr>
          <p:cNvPr id="605" name="Google Shape;605;p36"/>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36"/>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36"/>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8" name="Google Shape;608;p36"/>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609" name="Google Shape;609;p36"/>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610" name="Google Shape;610;p36"/>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611" name="Google Shape;611;p36"/>
          <p:cNvSpPr txBox="1"/>
          <p:nvPr/>
        </p:nvSpPr>
        <p:spPr>
          <a:xfrm>
            <a:off x="497100" y="1242575"/>
            <a:ext cx="7700100" cy="9234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Font typeface="Calibri"/>
              <a:buChar char="●"/>
            </a:pPr>
            <a:r>
              <a:rPr lang="es" sz="1600" dirty="0">
                <a:latin typeface="Calibri"/>
                <a:ea typeface="Calibri"/>
                <a:cs typeface="Calibri"/>
                <a:sym typeface="Calibri"/>
              </a:rPr>
              <a:t>Si un deme está rodeado por otros demes, no estamos teniendo en cuenta que la probabilidad de migración podría ser menor que en un deme que tiene más espacios vacíos alrededor.</a:t>
            </a:r>
            <a:endParaRPr sz="1600" dirty="0">
              <a:latin typeface="Calibri"/>
              <a:ea typeface="Calibri"/>
              <a:cs typeface="Calibri"/>
              <a:sym typeface="Calibri"/>
            </a:endParaRPr>
          </a:p>
        </p:txBody>
      </p:sp>
      <p:sp>
        <p:nvSpPr>
          <p:cNvPr id="612" name="Google Shape;612;p36"/>
          <p:cNvSpPr txBox="1"/>
          <p:nvPr/>
        </p:nvSpPr>
        <p:spPr>
          <a:xfrm>
            <a:off x="497100" y="2658563"/>
            <a:ext cx="7700100" cy="9234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Font typeface="Calibri"/>
              <a:buChar char="●"/>
            </a:pPr>
            <a:r>
              <a:rPr lang="es" sz="1600">
                <a:latin typeface="Calibri"/>
                <a:ea typeface="Calibri"/>
                <a:cs typeface="Calibri"/>
                <a:sym typeface="Calibri"/>
              </a:rPr>
              <a:t>Añadir un nuevo parámetro que permita al usuario determinar el número máximo de demes de la simulación. Pudiendo así limitar el número de iteraciones y el número de demes final.</a:t>
            </a:r>
            <a:endParaRPr sz="1600">
              <a:latin typeface="Calibri"/>
              <a:ea typeface="Calibri"/>
              <a:cs typeface="Calibri"/>
              <a:sym typeface="Calibri"/>
            </a:endParaRPr>
          </a:p>
        </p:txBody>
      </p:sp>
      <p:sp>
        <p:nvSpPr>
          <p:cNvPr id="613" name="Google Shape;613;p36"/>
          <p:cNvSpPr txBox="1"/>
          <p:nvPr/>
        </p:nvSpPr>
        <p:spPr>
          <a:xfrm>
            <a:off x="497100" y="3918000"/>
            <a:ext cx="7700100" cy="9234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Font typeface="Calibri"/>
              <a:buChar char="●"/>
            </a:pPr>
            <a:r>
              <a:rPr lang="es" sz="1600">
                <a:latin typeface="Calibri"/>
                <a:ea typeface="Calibri"/>
                <a:cs typeface="Calibri"/>
                <a:sym typeface="Calibri"/>
              </a:rPr>
              <a:t>Considerar la participación de factores ambientales externos presentes en diferentes zonas del espacio y que pueda afectar al crecimiento y a la probabilidad de migración en cada deme.</a:t>
            </a:r>
            <a:endParaRPr/>
          </a:p>
        </p:txBody>
      </p:sp>
      <p:sp>
        <p:nvSpPr>
          <p:cNvPr id="614" name="Google Shape;614;p36"/>
          <p:cNvSpPr txBox="1"/>
          <p:nvPr/>
        </p:nvSpPr>
        <p:spPr>
          <a:xfrm>
            <a:off x="497100" y="3486300"/>
            <a:ext cx="7700100" cy="4311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Font typeface="Calibri"/>
              <a:buChar char="●"/>
            </a:pPr>
            <a:r>
              <a:rPr lang="es" sz="1600">
                <a:latin typeface="Calibri"/>
                <a:ea typeface="Calibri"/>
                <a:cs typeface="Calibri"/>
                <a:sym typeface="Calibri"/>
              </a:rPr>
              <a:t>Permitir al usuario acotar el espacio en el que el tumor puede crecer.</a:t>
            </a:r>
            <a:endParaRPr sz="1600">
              <a:latin typeface="Calibri"/>
              <a:ea typeface="Calibri"/>
              <a:cs typeface="Calibri"/>
              <a:sym typeface="Calibri"/>
            </a:endParaRPr>
          </a:p>
        </p:txBody>
      </p:sp>
      <p:sp>
        <p:nvSpPr>
          <p:cNvPr id="615" name="Google Shape;615;p36"/>
          <p:cNvSpPr txBox="1"/>
          <p:nvPr/>
        </p:nvSpPr>
        <p:spPr>
          <a:xfrm>
            <a:off x="497100" y="2045700"/>
            <a:ext cx="7595125" cy="9234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Clr>
                <a:schemeClr val="dk1"/>
              </a:buClr>
              <a:buSzPts val="1600"/>
              <a:buFont typeface="Calibri"/>
              <a:buChar char="●"/>
            </a:pPr>
            <a:r>
              <a:rPr lang="es" sz="1600" dirty="0">
                <a:solidFill>
                  <a:schemeClr val="dk1"/>
                </a:solidFill>
                <a:latin typeface="Calibri"/>
                <a:ea typeface="Calibri"/>
                <a:cs typeface="Calibri"/>
                <a:sym typeface="Calibri"/>
              </a:rPr>
              <a:t>El usuario pueda parar la simulación en el momento que desee sin tener que predefinir un número máximo de iteraciones.</a:t>
            </a: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latin typeface="Calibri"/>
              <a:ea typeface="Calibri"/>
              <a:cs typeface="Calibri"/>
              <a:sym typeface="Calibri"/>
            </a:endParaRPr>
          </a:p>
        </p:txBody>
      </p:sp>
      <p:sp>
        <p:nvSpPr>
          <p:cNvPr id="2" name="CuadroTexto 1">
            <a:extLst>
              <a:ext uri="{FF2B5EF4-FFF2-40B4-BE49-F238E27FC236}">
                <a16:creationId xmlns:a16="http://schemas.microsoft.com/office/drawing/2014/main" id="{0967E436-2730-AD18-E792-061BA6853B96}"/>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21" name="Google Shape;62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22" name="Google Shape;62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23" name="Google Shape;62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24" name="Google Shape;624;p37"/>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Bibliografía</a:t>
            </a:r>
            <a:endParaRPr sz="2720" i="1">
              <a:solidFill>
                <a:schemeClr val="lt1"/>
              </a:solidFill>
              <a:latin typeface="Calibri"/>
              <a:ea typeface="Calibri"/>
              <a:cs typeface="Calibri"/>
              <a:sym typeface="Calibri"/>
            </a:endParaRPr>
          </a:p>
        </p:txBody>
      </p:sp>
      <p:sp>
        <p:nvSpPr>
          <p:cNvPr id="626" name="Google Shape;626;p37"/>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7"/>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8" name="Google Shape;628;p37"/>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9" name="Google Shape;629;p37"/>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630" name="Google Shape;630;p37"/>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631" name="Google Shape;631;p37"/>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632" name="Google Shape;632;p37"/>
          <p:cNvSpPr txBox="1"/>
          <p:nvPr/>
        </p:nvSpPr>
        <p:spPr>
          <a:xfrm>
            <a:off x="310350" y="1096800"/>
            <a:ext cx="8520600" cy="420624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dirty="0">
                <a:latin typeface="Calibri"/>
                <a:ea typeface="Calibri"/>
                <a:cs typeface="Calibri"/>
                <a:sym typeface="Calibri"/>
              </a:rPr>
              <a:t>Parramón Castillo, A. (2018). Simulación de un modelo espacial de evolución tumoral con R y C++. [TFM]. Universidad Complutense de Madrid.</a:t>
            </a:r>
            <a:endParaRPr sz="1100" dirty="0">
              <a:latin typeface="Calibri"/>
              <a:ea typeface="Calibri"/>
              <a:cs typeface="Calibri"/>
              <a:sym typeface="Calibri"/>
            </a:endParaRPr>
          </a:p>
          <a:p>
            <a:pPr marL="0" lvl="0" indent="0" algn="just" rtl="0">
              <a:spcBef>
                <a:spcPts val="1000"/>
              </a:spcBef>
              <a:spcAft>
                <a:spcPts val="0"/>
              </a:spcAft>
              <a:buNone/>
            </a:pPr>
            <a:r>
              <a:rPr lang="es" sz="1100" dirty="0">
                <a:latin typeface="Calibri"/>
                <a:ea typeface="Calibri"/>
                <a:cs typeface="Calibri"/>
                <a:sym typeface="Calibri"/>
              </a:rPr>
              <a:t>Diaz-Uriarte, R. (2015). Identifying restrictions in the order of accumulation of mutations during tumor progression: effects of passengers, evolutionary models, and sampling.</a:t>
            </a:r>
            <a:endParaRPr sz="1100" dirty="0">
              <a:latin typeface="Calibri"/>
              <a:ea typeface="Calibri"/>
              <a:cs typeface="Calibri"/>
              <a:sym typeface="Calibri"/>
            </a:endParaRPr>
          </a:p>
          <a:p>
            <a:pPr marL="0" lvl="0" indent="0" algn="just" rtl="0">
              <a:spcBef>
                <a:spcPts val="1000"/>
              </a:spcBef>
              <a:spcAft>
                <a:spcPts val="0"/>
              </a:spcAft>
              <a:buNone/>
            </a:pPr>
            <a:r>
              <a:rPr lang="es" sz="1100" dirty="0">
                <a:latin typeface="Calibri"/>
                <a:ea typeface="Calibri"/>
                <a:cs typeface="Calibri"/>
                <a:sym typeface="Calibri"/>
              </a:rPr>
              <a:t>Bozic, I., et al., (2010). Accumulation of driver and passenger mutations during tumor progression. Proceedings of the National Academy of Sciences of the United States of America, 107, 18545--18550.</a:t>
            </a:r>
            <a:endParaRPr sz="1100" dirty="0">
              <a:latin typeface="Calibri"/>
              <a:ea typeface="Calibri"/>
              <a:cs typeface="Calibri"/>
              <a:sym typeface="Calibri"/>
            </a:endParaRPr>
          </a:p>
          <a:p>
            <a:pPr marL="0" lvl="0" indent="0" algn="just" rtl="0">
              <a:spcBef>
                <a:spcPts val="1000"/>
              </a:spcBef>
              <a:spcAft>
                <a:spcPts val="0"/>
              </a:spcAft>
              <a:buNone/>
            </a:pPr>
            <a:r>
              <a:rPr lang="es" sz="1100" dirty="0">
                <a:latin typeface="Calibri"/>
                <a:ea typeface="Calibri"/>
                <a:cs typeface="Calibri"/>
                <a:sym typeface="Calibri"/>
              </a:rPr>
              <a:t>R Diaz-Uriarte. (2017). OncoSimulR: genetic simulation with arbitrary epistasis and mutator genes in asexual populations. Bioinformatics, 33, 1898--1899.</a:t>
            </a:r>
            <a:endParaRPr sz="1100" dirty="0">
              <a:latin typeface="Calibri"/>
              <a:ea typeface="Calibri"/>
              <a:cs typeface="Calibri"/>
              <a:sym typeface="Calibri"/>
            </a:endParaRPr>
          </a:p>
          <a:p>
            <a:pPr marL="0" lvl="0" indent="0" algn="just" rtl="0">
              <a:spcBef>
                <a:spcPts val="1000"/>
              </a:spcBef>
              <a:spcAft>
                <a:spcPts val="0"/>
              </a:spcAft>
              <a:buNone/>
            </a:pPr>
            <a:r>
              <a:rPr lang="es" sz="1100" dirty="0">
                <a:latin typeface="Calibri"/>
                <a:ea typeface="Calibri"/>
                <a:cs typeface="Calibri"/>
                <a:sym typeface="Calibri"/>
              </a:rPr>
              <a:t>R Diaz-Uriarte and C. Vasallo. (2019). Every which way? On predicting tumor evolution using cancer progression models 2019 PLoS Computational Biology. </a:t>
            </a:r>
            <a:endParaRPr sz="1100" dirty="0">
              <a:latin typeface="Calibri"/>
              <a:ea typeface="Calibri"/>
              <a:cs typeface="Calibri"/>
              <a:sym typeface="Calibri"/>
            </a:endParaRPr>
          </a:p>
          <a:p>
            <a:pPr marL="0" lvl="0" indent="0" algn="just" rtl="0">
              <a:spcBef>
                <a:spcPts val="1000"/>
              </a:spcBef>
              <a:spcAft>
                <a:spcPts val="0"/>
              </a:spcAft>
              <a:buNone/>
            </a:pPr>
            <a:r>
              <a:rPr lang="es" sz="1100" dirty="0">
                <a:latin typeface="Calibri"/>
                <a:ea typeface="Calibri"/>
                <a:cs typeface="Calibri"/>
                <a:sym typeface="Calibri"/>
              </a:rPr>
              <a:t>R Diaz-Uriarte. (2017). Cancer progression models and fitness landscapes: a many-to-many relationship 2017 Bioinformatics. </a:t>
            </a:r>
            <a:endParaRPr sz="1100" dirty="0">
              <a:latin typeface="Calibri"/>
              <a:ea typeface="Calibri"/>
              <a:cs typeface="Calibri"/>
              <a:sym typeface="Calibri"/>
            </a:endParaRPr>
          </a:p>
          <a:p>
            <a:pPr marL="0" lvl="0" indent="0" algn="just" rtl="0">
              <a:spcBef>
                <a:spcPts val="1000"/>
              </a:spcBef>
              <a:spcAft>
                <a:spcPts val="0"/>
              </a:spcAft>
              <a:buNone/>
            </a:pPr>
            <a:r>
              <a:rPr lang="es" sz="1100" dirty="0">
                <a:latin typeface="Calibri"/>
                <a:ea typeface="Calibri"/>
                <a:cs typeface="Calibri"/>
                <a:sym typeface="Calibri"/>
              </a:rPr>
              <a:t>Gerstung et al., 2011. The Temporal Order of Genetic and Pathway Alterations in Tumorigenesis. PLoS ONE, 6.</a:t>
            </a:r>
            <a:endParaRPr sz="1100" dirty="0">
              <a:latin typeface="Calibri"/>
              <a:ea typeface="Calibri"/>
              <a:cs typeface="Calibri"/>
              <a:sym typeface="Calibri"/>
            </a:endParaRPr>
          </a:p>
          <a:p>
            <a:pPr marL="0" lvl="0" indent="0" algn="just" rtl="0">
              <a:spcBef>
                <a:spcPts val="1000"/>
              </a:spcBef>
              <a:spcAft>
                <a:spcPts val="0"/>
              </a:spcAft>
              <a:buNone/>
            </a:pPr>
            <a:r>
              <a:rPr lang="es" sz="1100" dirty="0">
                <a:latin typeface="Calibri"/>
                <a:ea typeface="Calibri"/>
                <a:cs typeface="Calibri"/>
                <a:sym typeface="Calibri"/>
              </a:rPr>
              <a:t>McFarland, C.~D. et al. (2013). Impact of deleterious passenger mutations on cancer progression. Proceedings of the National Academy of Sciences of the United States of America, 110(8), 2910--5.</a:t>
            </a:r>
            <a:endParaRPr sz="1100" dirty="0">
              <a:latin typeface="Calibri"/>
              <a:ea typeface="Calibri"/>
              <a:cs typeface="Calibri"/>
              <a:sym typeface="Calibri"/>
            </a:endParaRPr>
          </a:p>
          <a:p>
            <a:pPr marL="0" lvl="0" indent="0" algn="just" rtl="0">
              <a:spcBef>
                <a:spcPts val="1000"/>
              </a:spcBef>
              <a:spcAft>
                <a:spcPts val="0"/>
              </a:spcAft>
              <a:buNone/>
            </a:pPr>
            <a:r>
              <a:rPr lang="es" sz="1100" dirty="0">
                <a:latin typeface="Calibri"/>
                <a:ea typeface="Calibri"/>
                <a:cs typeface="Calibri"/>
                <a:sym typeface="Calibri"/>
              </a:rPr>
              <a:t>Mather, W.~H., Hasty, J., and Tsimring, L.~S. (2012). Fast stochastic algorithm for simulating evolutionary population dynamics. Bioinformatics (Oxford, England), 28(9), 1230--1238.</a:t>
            </a:r>
            <a:endParaRPr sz="1100" dirty="0">
              <a:latin typeface="Calibri"/>
              <a:ea typeface="Calibri"/>
              <a:cs typeface="Calibri"/>
              <a:sym typeface="Calibri"/>
            </a:endParaRPr>
          </a:p>
          <a:p>
            <a:pPr marL="0" lvl="0" indent="0" algn="just" rtl="0">
              <a:spcBef>
                <a:spcPts val="1000"/>
              </a:spcBef>
              <a:spcAft>
                <a:spcPts val="1000"/>
              </a:spcAft>
              <a:buNone/>
            </a:pPr>
            <a:endParaRPr sz="1300" dirty="0">
              <a:latin typeface="Calibri"/>
              <a:ea typeface="Calibri"/>
              <a:cs typeface="Calibri"/>
              <a:sym typeface="Calibri"/>
            </a:endParaRPr>
          </a:p>
        </p:txBody>
      </p:sp>
      <p:sp>
        <p:nvSpPr>
          <p:cNvPr id="2" name="CuadroTexto 1">
            <a:extLst>
              <a:ext uri="{FF2B5EF4-FFF2-40B4-BE49-F238E27FC236}">
                <a16:creationId xmlns:a16="http://schemas.microsoft.com/office/drawing/2014/main" id="{660538B6-8C1D-9B2D-7C3C-A67647DCDE9E}"/>
              </a:ext>
            </a:extLst>
          </p:cNvPr>
          <p:cNvSpPr txBox="1"/>
          <p:nvPr/>
        </p:nvSpPr>
        <p:spPr>
          <a:xfrm>
            <a:off x="8732701" y="4879523"/>
            <a:ext cx="411300"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¿Qué es un modelo espacial?</a:t>
            </a:r>
            <a:endParaRPr sz="2720" i="1">
              <a:solidFill>
                <a:schemeClr val="lt1"/>
              </a:solidFill>
              <a:latin typeface="Calibri"/>
              <a:ea typeface="Calibri"/>
              <a:cs typeface="Calibri"/>
              <a:sym typeface="Calibri"/>
            </a:endParaRPr>
          </a:p>
        </p:txBody>
      </p:sp>
      <p:sp>
        <p:nvSpPr>
          <p:cNvPr id="77" name="Google Shape;77;p15"/>
          <p:cNvSpPr txBox="1">
            <a:spLocks noGrp="1"/>
          </p:cNvSpPr>
          <p:nvPr>
            <p:ph type="body" idx="1"/>
          </p:nvPr>
        </p:nvSpPr>
        <p:spPr>
          <a:xfrm>
            <a:off x="387900" y="1145163"/>
            <a:ext cx="8520600" cy="34164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s" sz="1700">
                <a:solidFill>
                  <a:schemeClr val="dk1"/>
                </a:solidFill>
                <a:latin typeface="Calibri"/>
                <a:ea typeface="Calibri"/>
                <a:cs typeface="Calibri"/>
                <a:sym typeface="Calibri"/>
              </a:rPr>
              <a:t>Cada individuo/célula además de caracterizarse por su genotipo tiene asociada una posición única y tiene la capacidad de moverse a otros espacios (en 1, 2 o 3D).</a:t>
            </a:r>
            <a:endParaRPr sz="1700">
              <a:solidFill>
                <a:schemeClr val="dk1"/>
              </a:solidFill>
              <a:latin typeface="Calibri"/>
              <a:ea typeface="Calibri"/>
              <a:cs typeface="Calibri"/>
              <a:sym typeface="Calibri"/>
            </a:endParaRPr>
          </a:p>
          <a:p>
            <a:pPr marL="0" lvl="0" indent="0" algn="l" rtl="0">
              <a:spcBef>
                <a:spcPts val="1200"/>
              </a:spcBef>
              <a:spcAft>
                <a:spcPts val="0"/>
              </a:spcAft>
              <a:buNone/>
            </a:pPr>
            <a:endParaRPr sz="1700">
              <a:solidFill>
                <a:schemeClr val="dk1"/>
              </a:solidFill>
              <a:latin typeface="Calibri"/>
              <a:ea typeface="Calibri"/>
              <a:cs typeface="Calibri"/>
              <a:sym typeface="Calibri"/>
            </a:endParaRPr>
          </a:p>
          <a:p>
            <a:pPr marL="0" lvl="0" indent="0" algn="l" rtl="0">
              <a:spcBef>
                <a:spcPts val="1200"/>
              </a:spcBef>
              <a:spcAft>
                <a:spcPts val="0"/>
              </a:spcAft>
              <a:buNone/>
            </a:pPr>
            <a:endParaRPr sz="1400">
              <a:solidFill>
                <a:srgbClr val="000000"/>
              </a:solidFill>
            </a:endParaRPr>
          </a:p>
          <a:p>
            <a:pPr marL="0" lvl="0" indent="0" algn="l" rtl="0">
              <a:spcBef>
                <a:spcPts val="1200"/>
              </a:spcBef>
              <a:spcAft>
                <a:spcPts val="0"/>
              </a:spcAft>
              <a:buNone/>
            </a:pPr>
            <a:endParaRPr sz="1700">
              <a:solidFill>
                <a:schemeClr val="dk1"/>
              </a:solidFill>
              <a:latin typeface="Calibri"/>
              <a:ea typeface="Calibri"/>
              <a:cs typeface="Calibri"/>
              <a:sym typeface="Calibri"/>
            </a:endParaRPr>
          </a:p>
          <a:p>
            <a:pPr marL="0" lvl="0" indent="0" algn="l" rtl="0">
              <a:spcBef>
                <a:spcPts val="1200"/>
              </a:spcBef>
              <a:spcAft>
                <a:spcPts val="1200"/>
              </a:spcAft>
              <a:buNone/>
            </a:pPr>
            <a:endParaRPr sz="1700">
              <a:solidFill>
                <a:schemeClr val="dk1"/>
              </a:solidFill>
              <a:latin typeface="Calibri"/>
              <a:ea typeface="Calibri"/>
              <a:cs typeface="Calibri"/>
              <a:sym typeface="Calibri"/>
            </a:endParaRPr>
          </a:p>
        </p:txBody>
      </p:sp>
      <p:sp>
        <p:nvSpPr>
          <p:cNvPr id="78" name="Google Shape;78;p15"/>
          <p:cNvSpPr/>
          <p:nvPr/>
        </p:nvSpPr>
        <p:spPr>
          <a:xfrm>
            <a:off x="367799" y="2019150"/>
            <a:ext cx="2799225" cy="40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158400" rIns="91425" bIns="0" anchor="ctr" anchorCtr="0">
            <a:noAutofit/>
          </a:bodyPr>
          <a:lstStyle/>
          <a:p>
            <a:pPr marL="0" lvl="0" indent="0" algn="l" rtl="0">
              <a:lnSpc>
                <a:spcPct val="115000"/>
              </a:lnSpc>
              <a:spcBef>
                <a:spcPts val="0"/>
              </a:spcBef>
              <a:spcAft>
                <a:spcPts val="1200"/>
              </a:spcAft>
              <a:buClr>
                <a:schemeClr val="dk1"/>
              </a:buClr>
              <a:buSzPts val="1100"/>
              <a:buFont typeface="Arial"/>
              <a:buNone/>
            </a:pPr>
            <a:r>
              <a:rPr lang="es" sz="1700" dirty="0">
                <a:solidFill>
                  <a:schemeClr val="dk1"/>
                </a:solidFill>
                <a:latin typeface="Calibri"/>
                <a:ea typeface="Calibri"/>
                <a:cs typeface="Calibri"/>
                <a:sym typeface="Calibri"/>
              </a:rPr>
              <a:t>  Modelo espacial de Waclaw</a:t>
            </a:r>
            <a:endParaRPr dirty="0"/>
          </a:p>
        </p:txBody>
      </p:sp>
      <p:sp>
        <p:nvSpPr>
          <p:cNvPr id="79" name="Google Shape;79;p15"/>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15"/>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5"/>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5"/>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83" name="Google Shape;83;p15"/>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84" name="Google Shape;84;p15"/>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85" name="Google Shape;85;p15"/>
          <p:cNvSpPr/>
          <p:nvPr/>
        </p:nvSpPr>
        <p:spPr>
          <a:xfrm>
            <a:off x="3243375" y="2019150"/>
            <a:ext cx="2954400" cy="40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158400" rIns="91425" bIns="0" anchor="ctr" anchorCtr="0">
            <a:noAutofit/>
          </a:bodyPr>
          <a:lstStyle/>
          <a:p>
            <a:pPr marL="0" lvl="0" indent="0" algn="l" rtl="0">
              <a:lnSpc>
                <a:spcPct val="115000"/>
              </a:lnSpc>
              <a:spcBef>
                <a:spcPts val="0"/>
              </a:spcBef>
              <a:spcAft>
                <a:spcPts val="1200"/>
              </a:spcAft>
              <a:buNone/>
            </a:pPr>
            <a:r>
              <a:rPr lang="es" sz="1700">
                <a:solidFill>
                  <a:schemeClr val="dk1"/>
                </a:solidFill>
                <a:latin typeface="Calibri"/>
                <a:ea typeface="Calibri"/>
                <a:cs typeface="Calibri"/>
                <a:sym typeface="Calibri"/>
              </a:rPr>
              <a:t>  Modelo espacial de Sottoriva</a:t>
            </a:r>
            <a:endParaRPr/>
          </a:p>
        </p:txBody>
      </p:sp>
      <p:sp>
        <p:nvSpPr>
          <p:cNvPr id="86" name="Google Shape;86;p15"/>
          <p:cNvSpPr/>
          <p:nvPr/>
        </p:nvSpPr>
        <p:spPr>
          <a:xfrm>
            <a:off x="6314550" y="2019125"/>
            <a:ext cx="2517600" cy="40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158400" rIns="91425" bIns="0" anchor="ctr" anchorCtr="0">
            <a:noAutofit/>
          </a:bodyPr>
          <a:lstStyle/>
          <a:p>
            <a:pPr marL="0" lvl="0" indent="0" algn="l" rtl="0">
              <a:lnSpc>
                <a:spcPct val="115000"/>
              </a:lnSpc>
              <a:spcBef>
                <a:spcPts val="0"/>
              </a:spcBef>
              <a:spcAft>
                <a:spcPts val="1200"/>
              </a:spcAft>
              <a:buNone/>
            </a:pPr>
            <a:r>
              <a:rPr lang="es" sz="1700">
                <a:solidFill>
                  <a:schemeClr val="dk1"/>
                </a:solidFill>
                <a:latin typeface="Calibri"/>
                <a:ea typeface="Calibri"/>
                <a:cs typeface="Calibri"/>
                <a:sym typeface="Calibri"/>
              </a:rPr>
              <a:t>  Modelo espacial de Sun</a:t>
            </a:r>
            <a:endParaRPr/>
          </a:p>
        </p:txBody>
      </p:sp>
      <p:sp>
        <p:nvSpPr>
          <p:cNvPr id="87" name="Google Shape;87;p15"/>
          <p:cNvSpPr/>
          <p:nvPr/>
        </p:nvSpPr>
        <p:spPr>
          <a:xfrm>
            <a:off x="1516875" y="2458575"/>
            <a:ext cx="148200" cy="291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txBox="1"/>
          <p:nvPr/>
        </p:nvSpPr>
        <p:spPr>
          <a:xfrm>
            <a:off x="2918025" y="2733375"/>
            <a:ext cx="3060000" cy="2046684"/>
          </a:xfrm>
          <a:prstGeom prst="rect">
            <a:avLst/>
          </a:prstGeom>
          <a:noFill/>
          <a:ln>
            <a:noFill/>
          </a:ln>
        </p:spPr>
        <p:txBody>
          <a:bodyPr spcFirstLastPara="1" wrap="square" lIns="91425" tIns="91425" rIns="91425" bIns="91425" anchor="t" anchorCtr="0">
            <a:spAutoFit/>
          </a:bodyPr>
          <a:lstStyle/>
          <a:p>
            <a:pPr marL="457200" lvl="0" indent="-304800" algn="l" rtl="0">
              <a:spcBef>
                <a:spcPts val="500"/>
              </a:spcBef>
              <a:spcAft>
                <a:spcPts val="0"/>
              </a:spcAft>
              <a:buSzPts val="1200"/>
              <a:buFont typeface="Calibri"/>
              <a:buChar char="●"/>
            </a:pPr>
            <a:r>
              <a:rPr lang="es" sz="1200" dirty="0">
                <a:latin typeface="Calibri"/>
                <a:ea typeface="Calibri"/>
                <a:cs typeface="Calibri"/>
                <a:sym typeface="Calibri"/>
              </a:rPr>
              <a:t>Concepto de deme → 10000 células en una  posición espacial concreta</a:t>
            </a:r>
            <a:endParaRPr sz="1200" dirty="0">
              <a:latin typeface="Calibri"/>
              <a:ea typeface="Calibri"/>
              <a:cs typeface="Calibri"/>
              <a:sym typeface="Calibri"/>
            </a:endParaRPr>
          </a:p>
          <a:p>
            <a:pPr marL="457200" lvl="0" indent="-304800" algn="l" rtl="0">
              <a:spcBef>
                <a:spcPts val="500"/>
              </a:spcBef>
              <a:spcAft>
                <a:spcPts val="0"/>
              </a:spcAft>
              <a:buSzPts val="1200"/>
              <a:buFont typeface="Calibri"/>
              <a:buChar char="●"/>
            </a:pPr>
            <a:r>
              <a:rPr lang="es" sz="1200" dirty="0">
                <a:latin typeface="Calibri"/>
                <a:ea typeface="Calibri"/>
                <a:cs typeface="Calibri"/>
                <a:sym typeface="Calibri"/>
              </a:rPr>
              <a:t>Células en un deme → mismo fitness</a:t>
            </a:r>
            <a:endParaRPr sz="1200" dirty="0">
              <a:latin typeface="Calibri"/>
              <a:ea typeface="Calibri"/>
              <a:cs typeface="Calibri"/>
              <a:sym typeface="Calibri"/>
            </a:endParaRPr>
          </a:p>
          <a:p>
            <a:pPr marL="457200" lvl="0" indent="-304800" algn="l" rtl="0">
              <a:spcBef>
                <a:spcPts val="500"/>
              </a:spcBef>
              <a:spcAft>
                <a:spcPts val="0"/>
              </a:spcAft>
              <a:buSzPts val="1200"/>
              <a:buFont typeface="Calibri"/>
              <a:buChar char="●"/>
            </a:pPr>
            <a:r>
              <a:rPr lang="es" sz="1200" dirty="0">
                <a:latin typeface="Calibri"/>
                <a:ea typeface="Calibri"/>
                <a:cs typeface="Calibri"/>
                <a:sym typeface="Calibri"/>
              </a:rPr>
              <a:t>Reproducción y muerte a nivel de deme </a:t>
            </a:r>
            <a:r>
              <a:rPr lang="es" sz="1200" dirty="0">
                <a:solidFill>
                  <a:schemeClr val="dk1"/>
                </a:solidFill>
                <a:latin typeface="Calibri"/>
                <a:ea typeface="Calibri"/>
                <a:cs typeface="Calibri"/>
                <a:sym typeface="Calibri"/>
              </a:rPr>
              <a:t>∝ fitness</a:t>
            </a:r>
            <a:r>
              <a:rPr lang="es" sz="1200" b="1" dirty="0">
                <a:solidFill>
                  <a:schemeClr val="dk1"/>
                </a:solidFill>
                <a:latin typeface="Calibri"/>
                <a:ea typeface="Calibri"/>
                <a:cs typeface="Calibri"/>
                <a:sym typeface="Calibri"/>
              </a:rPr>
              <a:t> </a:t>
            </a:r>
            <a:endParaRPr sz="1200" dirty="0">
              <a:latin typeface="Calibri"/>
              <a:ea typeface="Calibri"/>
              <a:cs typeface="Calibri"/>
              <a:sym typeface="Calibri"/>
            </a:endParaRPr>
          </a:p>
          <a:p>
            <a:pPr marL="457200" lvl="0" indent="-304800" algn="l" rtl="0">
              <a:spcBef>
                <a:spcPts val="500"/>
              </a:spcBef>
              <a:spcAft>
                <a:spcPts val="0"/>
              </a:spcAft>
              <a:buSzPts val="1200"/>
              <a:buFont typeface="Calibri"/>
              <a:buChar char="●"/>
            </a:pPr>
            <a:r>
              <a:rPr lang="es" sz="1200" dirty="0">
                <a:latin typeface="Calibri"/>
                <a:ea typeface="Calibri"/>
                <a:cs typeface="Calibri"/>
                <a:sym typeface="Calibri"/>
              </a:rPr>
              <a:t>Demes con mayor fitness → expansión</a:t>
            </a:r>
            <a:endParaRPr sz="1200" dirty="0">
              <a:latin typeface="Calibri"/>
              <a:ea typeface="Calibri"/>
              <a:cs typeface="Calibri"/>
              <a:sym typeface="Calibri"/>
            </a:endParaRPr>
          </a:p>
          <a:p>
            <a:pPr marL="457200" lvl="0" indent="-304800" algn="l" rtl="0">
              <a:spcBef>
                <a:spcPts val="500"/>
              </a:spcBef>
              <a:spcAft>
                <a:spcPts val="0"/>
              </a:spcAft>
              <a:buSzPts val="1200"/>
              <a:buFont typeface="Calibri"/>
              <a:buChar char="●"/>
            </a:pPr>
            <a:r>
              <a:rPr lang="es" sz="1200" dirty="0">
                <a:latin typeface="Calibri"/>
                <a:ea typeface="Calibri"/>
                <a:cs typeface="Calibri"/>
                <a:sym typeface="Calibri"/>
              </a:rPr>
              <a:t>Modelo híbrido</a:t>
            </a:r>
            <a:endParaRPr sz="1200" dirty="0">
              <a:latin typeface="Calibri"/>
              <a:ea typeface="Calibri"/>
              <a:cs typeface="Calibri"/>
              <a:sym typeface="Calibri"/>
            </a:endParaRPr>
          </a:p>
          <a:p>
            <a:pPr marL="0" lvl="0" indent="0" algn="l" rtl="0">
              <a:spcBef>
                <a:spcPts val="500"/>
              </a:spcBef>
              <a:spcAft>
                <a:spcPts val="0"/>
              </a:spcAft>
              <a:buNone/>
            </a:pPr>
            <a:endParaRPr sz="1200" dirty="0"/>
          </a:p>
        </p:txBody>
      </p:sp>
      <p:sp>
        <p:nvSpPr>
          <p:cNvPr id="89" name="Google Shape;89;p15"/>
          <p:cNvSpPr/>
          <p:nvPr/>
        </p:nvSpPr>
        <p:spPr>
          <a:xfrm>
            <a:off x="4574100" y="2458575"/>
            <a:ext cx="148200" cy="291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7536675" y="2458575"/>
            <a:ext cx="148200" cy="291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txBox="1"/>
          <p:nvPr/>
        </p:nvSpPr>
        <p:spPr>
          <a:xfrm>
            <a:off x="5878800" y="2789425"/>
            <a:ext cx="3389100" cy="1764555"/>
          </a:xfrm>
          <a:prstGeom prst="rect">
            <a:avLst/>
          </a:prstGeom>
          <a:noFill/>
          <a:ln>
            <a:noFill/>
          </a:ln>
        </p:spPr>
        <p:txBody>
          <a:bodyPr spcFirstLastPara="1" wrap="square" lIns="91425" tIns="91425" rIns="91425" bIns="91425" anchor="t" anchorCtr="0">
            <a:spAutoFit/>
          </a:bodyPr>
          <a:lstStyle/>
          <a:p>
            <a:pPr marL="457200" lvl="0" indent="-304800" algn="l" rtl="0">
              <a:spcBef>
                <a:spcPts val="500"/>
              </a:spcBef>
              <a:spcAft>
                <a:spcPts val="0"/>
              </a:spcAft>
              <a:buSzPts val="1200"/>
              <a:buFont typeface="Calibri"/>
              <a:buChar char="●"/>
            </a:pPr>
            <a:r>
              <a:rPr lang="es" sz="1200" dirty="0">
                <a:latin typeface="Calibri"/>
                <a:ea typeface="Calibri"/>
                <a:cs typeface="Calibri"/>
                <a:sym typeface="Calibri"/>
              </a:rPr>
              <a:t>Concepto de deme → &gt;= 1000 células en una posición espacial concreta</a:t>
            </a:r>
            <a:endParaRPr sz="1200" dirty="0">
              <a:latin typeface="Calibri"/>
              <a:ea typeface="Calibri"/>
              <a:cs typeface="Calibri"/>
              <a:sym typeface="Calibri"/>
            </a:endParaRPr>
          </a:p>
          <a:p>
            <a:pPr marL="457200" lvl="0" indent="-304800" algn="l" rtl="0">
              <a:spcBef>
                <a:spcPts val="500"/>
              </a:spcBef>
              <a:spcAft>
                <a:spcPts val="0"/>
              </a:spcAft>
              <a:buClr>
                <a:schemeClr val="dk1"/>
              </a:buClr>
              <a:buSzPts val="1200"/>
              <a:buFont typeface="Calibri"/>
              <a:buChar char="●"/>
            </a:pPr>
            <a:r>
              <a:rPr lang="es" sz="1200" dirty="0">
                <a:solidFill>
                  <a:schemeClr val="dk1"/>
                </a:solidFill>
                <a:latin typeface="Calibri"/>
                <a:ea typeface="Calibri"/>
                <a:cs typeface="Calibri"/>
                <a:sym typeface="Calibri"/>
              </a:rPr>
              <a:t>Primera fase: reproducción intrademe (</a:t>
            </a:r>
            <a:r>
              <a:rPr lang="es" sz="1200" dirty="0">
                <a:latin typeface="Calibri"/>
                <a:ea typeface="Calibri"/>
                <a:cs typeface="Calibri"/>
                <a:sym typeface="Calibri"/>
              </a:rPr>
              <a:t>evolución de células adimensional)</a:t>
            </a:r>
            <a:endParaRPr sz="1200" dirty="0">
              <a:latin typeface="Calibri"/>
              <a:ea typeface="Calibri"/>
              <a:cs typeface="Calibri"/>
              <a:sym typeface="Calibri"/>
            </a:endParaRPr>
          </a:p>
          <a:p>
            <a:pPr marL="457200" lvl="0" indent="-304800" algn="l" rtl="0">
              <a:spcBef>
                <a:spcPts val="500"/>
              </a:spcBef>
              <a:spcAft>
                <a:spcPts val="0"/>
              </a:spcAft>
              <a:buSzPts val="1200"/>
              <a:buFont typeface="Calibri"/>
              <a:buChar char="●"/>
            </a:pPr>
            <a:r>
              <a:rPr lang="es" sz="1200" dirty="0">
                <a:latin typeface="Calibri"/>
                <a:ea typeface="Calibri"/>
                <a:cs typeface="Calibri"/>
                <a:sym typeface="Calibri"/>
              </a:rPr>
              <a:t>Segunda fase: componente espacial </a:t>
            </a:r>
            <a:endParaRPr sz="1200" dirty="0">
              <a:latin typeface="Calibri"/>
              <a:ea typeface="Calibri"/>
              <a:cs typeface="Calibri"/>
              <a:sym typeface="Calibri"/>
            </a:endParaRPr>
          </a:p>
          <a:p>
            <a:pPr marL="457200" lvl="0" indent="-304800" algn="l" rtl="0">
              <a:spcBef>
                <a:spcPts val="500"/>
              </a:spcBef>
              <a:spcAft>
                <a:spcPts val="0"/>
              </a:spcAft>
              <a:buSzPts val="1200"/>
              <a:buFont typeface="Calibri"/>
              <a:buChar char="●"/>
            </a:pPr>
            <a:r>
              <a:rPr lang="es" sz="1200" dirty="0">
                <a:solidFill>
                  <a:schemeClr val="dk1"/>
                </a:solidFill>
                <a:latin typeface="Calibri"/>
                <a:ea typeface="Calibri"/>
                <a:cs typeface="Calibri"/>
                <a:sym typeface="Calibri"/>
              </a:rPr>
              <a:t>Modelo híbrido ( posiciones vacías)</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92" name="Google Shape;92;p15"/>
          <p:cNvSpPr txBox="1"/>
          <p:nvPr/>
        </p:nvSpPr>
        <p:spPr>
          <a:xfrm>
            <a:off x="14925" y="2750175"/>
            <a:ext cx="3152100" cy="2383200"/>
          </a:xfrm>
          <a:prstGeom prst="rect">
            <a:avLst/>
          </a:prstGeom>
          <a:noFill/>
          <a:ln>
            <a:noFill/>
          </a:ln>
        </p:spPr>
        <p:txBody>
          <a:bodyPr spcFirstLastPara="1" wrap="square" lIns="91425" tIns="91425" rIns="91425" bIns="91425" anchor="t" anchorCtr="0">
            <a:spAutoFit/>
          </a:bodyPr>
          <a:lstStyle/>
          <a:p>
            <a:pPr marL="457200" lvl="0" indent="-304800" algn="l" rtl="0">
              <a:spcBef>
                <a:spcPts val="500"/>
              </a:spcBef>
              <a:spcAft>
                <a:spcPts val="0"/>
              </a:spcAft>
              <a:buSzPts val="1200"/>
              <a:buChar char="●"/>
            </a:pPr>
            <a:r>
              <a:rPr lang="es" sz="1200">
                <a:latin typeface="Calibri"/>
                <a:ea typeface="Calibri"/>
                <a:cs typeface="Calibri"/>
                <a:sym typeface="Calibri"/>
              </a:rPr>
              <a:t>Cada célula </a:t>
            </a:r>
            <a:r>
              <a:rPr lang="es" sz="1200" b="1">
                <a:latin typeface="Calibri"/>
                <a:ea typeface="Calibri"/>
                <a:cs typeface="Calibri"/>
                <a:sym typeface="Calibri"/>
              </a:rPr>
              <a:t>→</a:t>
            </a:r>
            <a:r>
              <a:rPr lang="es" sz="1200">
                <a:latin typeface="Calibri"/>
                <a:ea typeface="Calibri"/>
                <a:cs typeface="Calibri"/>
                <a:sym typeface="Calibri"/>
              </a:rPr>
              <a:t> 1 posición espacial</a:t>
            </a:r>
            <a:endParaRPr sz="1200">
              <a:latin typeface="Calibri"/>
              <a:ea typeface="Calibri"/>
              <a:cs typeface="Calibri"/>
              <a:sym typeface="Calibri"/>
            </a:endParaRPr>
          </a:p>
          <a:p>
            <a:pPr marL="457200" lvl="0" indent="-304800" algn="l" rtl="0">
              <a:spcBef>
                <a:spcPts val="500"/>
              </a:spcBef>
              <a:spcAft>
                <a:spcPts val="0"/>
              </a:spcAft>
              <a:buSzPts val="1200"/>
              <a:buChar char="●"/>
            </a:pPr>
            <a:r>
              <a:rPr lang="es" sz="1200">
                <a:latin typeface="Calibri"/>
                <a:ea typeface="Calibri"/>
                <a:cs typeface="Calibri"/>
                <a:sym typeface="Calibri"/>
              </a:rPr>
              <a:t>Reproducción </a:t>
            </a:r>
            <a:r>
              <a:rPr lang="es" sz="1200" b="1">
                <a:latin typeface="Calibri"/>
                <a:ea typeface="Calibri"/>
                <a:cs typeface="Calibri"/>
                <a:sym typeface="Calibri"/>
              </a:rPr>
              <a:t>∝</a:t>
            </a:r>
            <a:r>
              <a:rPr lang="es" sz="1200">
                <a:latin typeface="Calibri"/>
                <a:ea typeface="Calibri"/>
                <a:cs typeface="Calibri"/>
                <a:sym typeface="Calibri"/>
              </a:rPr>
              <a:t> nº posiciones vacías +   fitness</a:t>
            </a:r>
            <a:endParaRPr sz="1200">
              <a:latin typeface="Calibri"/>
              <a:ea typeface="Calibri"/>
              <a:cs typeface="Calibri"/>
              <a:sym typeface="Calibri"/>
            </a:endParaRPr>
          </a:p>
          <a:p>
            <a:pPr marL="457200" lvl="0" indent="-304800" algn="l" rtl="0">
              <a:spcBef>
                <a:spcPts val="500"/>
              </a:spcBef>
              <a:spcAft>
                <a:spcPts val="0"/>
              </a:spcAft>
              <a:buSzPts val="1200"/>
              <a:buFont typeface="Calibri"/>
              <a:buChar char="●"/>
            </a:pPr>
            <a:r>
              <a:rPr lang="es" sz="1200">
                <a:latin typeface="Calibri"/>
                <a:ea typeface="Calibri"/>
                <a:cs typeface="Calibri"/>
                <a:sym typeface="Calibri"/>
              </a:rPr>
              <a:t>Probabilidad M → migración tras replicación</a:t>
            </a:r>
            <a:endParaRPr sz="1200">
              <a:latin typeface="Calibri"/>
              <a:ea typeface="Calibri"/>
              <a:cs typeface="Calibri"/>
              <a:sym typeface="Calibri"/>
            </a:endParaRPr>
          </a:p>
          <a:p>
            <a:pPr marL="457200" lvl="0" indent="-304800" algn="l" rtl="0">
              <a:spcBef>
                <a:spcPts val="500"/>
              </a:spcBef>
              <a:spcAft>
                <a:spcPts val="0"/>
              </a:spcAft>
              <a:buSzPts val="1200"/>
              <a:buFont typeface="Calibri"/>
              <a:buChar char="●"/>
            </a:pPr>
            <a:r>
              <a:rPr lang="es" sz="1200">
                <a:latin typeface="Calibri"/>
                <a:ea typeface="Calibri"/>
                <a:cs typeface="Calibri"/>
                <a:sym typeface="Calibri"/>
              </a:rPr>
              <a:t>Pushing → si no hay  posiciones vacías</a:t>
            </a:r>
            <a:endParaRPr sz="1200">
              <a:latin typeface="Calibri"/>
              <a:ea typeface="Calibri"/>
              <a:cs typeface="Calibri"/>
              <a:sym typeface="Calibri"/>
            </a:endParaRPr>
          </a:p>
          <a:p>
            <a:pPr marL="457200" lvl="0" indent="-304800" algn="l" rtl="0">
              <a:spcBef>
                <a:spcPts val="500"/>
              </a:spcBef>
              <a:spcAft>
                <a:spcPts val="0"/>
              </a:spcAft>
              <a:buSzPts val="1200"/>
              <a:buFont typeface="Calibri"/>
              <a:buChar char="●"/>
            </a:pPr>
            <a:r>
              <a:rPr lang="es" sz="1200">
                <a:latin typeface="Calibri"/>
                <a:ea typeface="Calibri"/>
                <a:cs typeface="Calibri"/>
                <a:sym typeface="Calibri"/>
              </a:rPr>
              <a:t>Replicación y muerte en superficie</a:t>
            </a:r>
            <a:endParaRPr sz="1200">
              <a:latin typeface="Calibri"/>
              <a:ea typeface="Calibri"/>
              <a:cs typeface="Calibri"/>
              <a:sym typeface="Calibri"/>
            </a:endParaRPr>
          </a:p>
          <a:p>
            <a:pPr marL="457200" lvl="0" indent="-304800" algn="l" rtl="0">
              <a:spcBef>
                <a:spcPts val="500"/>
              </a:spcBef>
              <a:spcAft>
                <a:spcPts val="0"/>
              </a:spcAft>
              <a:buSzPts val="1200"/>
              <a:buFont typeface="Calibri"/>
              <a:buChar char="●"/>
            </a:pPr>
            <a:r>
              <a:rPr lang="es" sz="1200">
                <a:latin typeface="Calibri"/>
                <a:ea typeface="Calibri"/>
                <a:cs typeface="Calibri"/>
                <a:sym typeface="Calibri"/>
              </a:rPr>
              <a:t>Modelo híbrido (</a:t>
            </a:r>
            <a:r>
              <a:rPr lang="es" sz="1200">
                <a:solidFill>
                  <a:schemeClr val="dk1"/>
                </a:solidFill>
                <a:latin typeface="Calibri"/>
                <a:ea typeface="Calibri"/>
                <a:cs typeface="Calibri"/>
                <a:sym typeface="Calibri"/>
              </a:rPr>
              <a:t>factores microambientales + genotipo)</a:t>
            </a:r>
            <a:endParaRPr sz="1200">
              <a:latin typeface="Calibri"/>
              <a:ea typeface="Calibri"/>
              <a:cs typeface="Calibri"/>
              <a:sym typeface="Calibri"/>
            </a:endParaRPr>
          </a:p>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A7BB9A74-4C2B-3963-B861-A16CD05BC748}"/>
              </a:ext>
            </a:extLst>
          </p:cNvPr>
          <p:cNvSpPr txBox="1"/>
          <p:nvPr/>
        </p:nvSpPr>
        <p:spPr>
          <a:xfrm>
            <a:off x="8790609" y="4879523"/>
            <a:ext cx="353391"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8" name="Google Shape;98;p16"/>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Características de cada modelo adoptadas</a:t>
            </a:r>
            <a:endParaRPr sz="1700" b="1">
              <a:latin typeface="Calibri"/>
              <a:ea typeface="Calibri"/>
              <a:cs typeface="Calibri"/>
              <a:sym typeface="Calibri"/>
            </a:endParaRPr>
          </a:p>
          <a:p>
            <a:pPr marL="0" lvl="0" indent="0" algn="l" rtl="0">
              <a:spcBef>
                <a:spcPts val="0"/>
              </a:spcBef>
              <a:spcAft>
                <a:spcPts val="0"/>
              </a:spcAft>
              <a:buSzPts val="990"/>
              <a:buNone/>
            </a:pPr>
            <a:endParaRPr sz="2720" i="1">
              <a:solidFill>
                <a:schemeClr val="lt1"/>
              </a:solidFill>
              <a:latin typeface="Calibri"/>
              <a:ea typeface="Calibri"/>
              <a:cs typeface="Calibri"/>
              <a:sym typeface="Calibri"/>
            </a:endParaRPr>
          </a:p>
        </p:txBody>
      </p:sp>
      <p:sp>
        <p:nvSpPr>
          <p:cNvPr id="100" name="Google Shape;100;p16"/>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6"/>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6"/>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6"/>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104" name="Google Shape;104;p16"/>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105" name="Google Shape;105;p16"/>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106" name="Google Shape;106;p16"/>
          <p:cNvSpPr txBox="1"/>
          <p:nvPr/>
        </p:nvSpPr>
        <p:spPr>
          <a:xfrm>
            <a:off x="3222425" y="1359750"/>
            <a:ext cx="5610000" cy="1212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000"/>
              </a:spcAft>
              <a:buNone/>
            </a:pPr>
            <a:r>
              <a:rPr lang="es" sz="1500">
                <a:solidFill>
                  <a:schemeClr val="dk1"/>
                </a:solidFill>
                <a:latin typeface="Calibri"/>
                <a:ea typeface="Calibri"/>
                <a:cs typeface="Calibri"/>
                <a:sym typeface="Calibri"/>
              </a:rPr>
              <a:t>Zona espacial definida por unas coordenadas (x,y,z en caso de un espacio tridimensional) que puede albergar una cantidad limitada de células. Para reducir los costes computacionales derivados de guardar la ubicación y simular el movimiento de cada célula por separado.</a:t>
            </a:r>
            <a:endParaRPr/>
          </a:p>
        </p:txBody>
      </p:sp>
      <p:sp>
        <p:nvSpPr>
          <p:cNvPr id="107" name="Google Shape;107;p16"/>
          <p:cNvSpPr/>
          <p:nvPr/>
        </p:nvSpPr>
        <p:spPr>
          <a:xfrm>
            <a:off x="458850" y="1415525"/>
            <a:ext cx="2142300" cy="40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dk1"/>
                </a:solidFill>
                <a:latin typeface="Calibri"/>
                <a:ea typeface="Calibri"/>
                <a:cs typeface="Calibri"/>
                <a:sym typeface="Calibri"/>
              </a:rPr>
              <a:t>Deme (Sottoriva y Sun)</a:t>
            </a:r>
            <a:endParaRPr sz="1500" b="1">
              <a:latin typeface="Calibri"/>
              <a:ea typeface="Calibri"/>
              <a:cs typeface="Calibri"/>
              <a:sym typeface="Calibri"/>
            </a:endParaRPr>
          </a:p>
        </p:txBody>
      </p:sp>
      <p:sp>
        <p:nvSpPr>
          <p:cNvPr id="108" name="Google Shape;108;p16"/>
          <p:cNvSpPr txBox="1"/>
          <p:nvPr/>
        </p:nvSpPr>
        <p:spPr>
          <a:xfrm>
            <a:off x="3222425" y="2646200"/>
            <a:ext cx="5610000" cy="681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000"/>
              </a:spcAft>
              <a:buNone/>
            </a:pPr>
            <a:r>
              <a:rPr lang="es" sz="1500">
                <a:solidFill>
                  <a:schemeClr val="dk1"/>
                </a:solidFill>
                <a:latin typeface="Calibri"/>
                <a:ea typeface="Calibri"/>
                <a:cs typeface="Calibri"/>
                <a:sym typeface="Calibri"/>
              </a:rPr>
              <a:t>Fenómeno por el cuál las células (o demes) ocupan posiciones adyacentes en el espacio, normalmente al reproducirse.</a:t>
            </a:r>
            <a:endParaRPr/>
          </a:p>
        </p:txBody>
      </p:sp>
      <p:sp>
        <p:nvSpPr>
          <p:cNvPr id="109" name="Google Shape;109;p16"/>
          <p:cNvSpPr/>
          <p:nvPr/>
        </p:nvSpPr>
        <p:spPr>
          <a:xfrm>
            <a:off x="458850" y="2709900"/>
            <a:ext cx="21423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dk1"/>
                </a:solidFill>
                <a:latin typeface="Calibri"/>
                <a:ea typeface="Calibri"/>
                <a:cs typeface="Calibri"/>
                <a:sym typeface="Calibri"/>
              </a:rPr>
              <a:t>Migración cercana (en los tres modelos)</a:t>
            </a:r>
            <a:endParaRPr sz="1500" b="1">
              <a:latin typeface="Calibri"/>
              <a:ea typeface="Calibri"/>
              <a:cs typeface="Calibri"/>
              <a:sym typeface="Calibri"/>
            </a:endParaRPr>
          </a:p>
        </p:txBody>
      </p:sp>
      <p:sp>
        <p:nvSpPr>
          <p:cNvPr id="110" name="Google Shape;110;p16"/>
          <p:cNvSpPr/>
          <p:nvPr/>
        </p:nvSpPr>
        <p:spPr>
          <a:xfrm>
            <a:off x="458850" y="3687400"/>
            <a:ext cx="21423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dk1"/>
                </a:solidFill>
                <a:latin typeface="Calibri"/>
                <a:ea typeface="Calibri"/>
                <a:cs typeface="Calibri"/>
                <a:sym typeface="Calibri"/>
              </a:rPr>
              <a:t>Migración lejana (Waclaw)</a:t>
            </a:r>
            <a:endParaRPr sz="1500" b="1">
              <a:latin typeface="Calibri"/>
              <a:ea typeface="Calibri"/>
              <a:cs typeface="Calibri"/>
              <a:sym typeface="Calibri"/>
            </a:endParaRPr>
          </a:p>
        </p:txBody>
      </p:sp>
      <p:sp>
        <p:nvSpPr>
          <p:cNvPr id="111" name="Google Shape;111;p16"/>
          <p:cNvSpPr txBox="1"/>
          <p:nvPr/>
        </p:nvSpPr>
        <p:spPr>
          <a:xfrm>
            <a:off x="3222425" y="3637325"/>
            <a:ext cx="5610000" cy="681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000"/>
              </a:spcAft>
              <a:buNone/>
            </a:pPr>
            <a:r>
              <a:rPr lang="es" sz="1500">
                <a:solidFill>
                  <a:schemeClr val="dk1"/>
                </a:solidFill>
                <a:latin typeface="Calibri"/>
                <a:ea typeface="Calibri"/>
                <a:cs typeface="Calibri"/>
                <a:sym typeface="Calibri"/>
              </a:rPr>
              <a:t>Fenómeno por el cual las células (o demes) migran hasta posiciones no adyacentes en el espacio.</a:t>
            </a:r>
            <a:endParaRPr/>
          </a:p>
        </p:txBody>
      </p:sp>
      <p:sp>
        <p:nvSpPr>
          <p:cNvPr id="112" name="Google Shape;112;p16"/>
          <p:cNvSpPr/>
          <p:nvPr/>
        </p:nvSpPr>
        <p:spPr>
          <a:xfrm rot="-5400000" flipH="1">
            <a:off x="2913888" y="1415513"/>
            <a:ext cx="148200" cy="400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rot="-5400000" flipH="1">
            <a:off x="2913888" y="2787113"/>
            <a:ext cx="148200" cy="400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rot="-5400000" flipH="1">
            <a:off x="2913888" y="3777713"/>
            <a:ext cx="148200" cy="400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54905BDD-C0EB-5C64-8C28-646DF3D8D4A1}"/>
              </a:ext>
            </a:extLst>
          </p:cNvPr>
          <p:cNvSpPr txBox="1"/>
          <p:nvPr/>
        </p:nvSpPr>
        <p:spPr>
          <a:xfrm>
            <a:off x="8790609" y="4879523"/>
            <a:ext cx="353391"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0" name="Google Shape;120;p17"/>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Algoritmo</a:t>
            </a:r>
            <a:endParaRPr sz="2720" i="1">
              <a:solidFill>
                <a:schemeClr val="lt1"/>
              </a:solidFill>
              <a:latin typeface="Calibri"/>
              <a:ea typeface="Calibri"/>
              <a:cs typeface="Calibri"/>
              <a:sym typeface="Calibri"/>
            </a:endParaRPr>
          </a:p>
        </p:txBody>
      </p:sp>
      <p:sp>
        <p:nvSpPr>
          <p:cNvPr id="122" name="Google Shape;122;p17"/>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7"/>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7"/>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7"/>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126" name="Google Shape;126;p17"/>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127" name="Google Shape;127;p17"/>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128" name="Google Shape;128;p17"/>
          <p:cNvSpPr/>
          <p:nvPr/>
        </p:nvSpPr>
        <p:spPr>
          <a:xfrm>
            <a:off x="3474800" y="1612675"/>
            <a:ext cx="2142300" cy="400200"/>
          </a:xfrm>
          <a:prstGeom prst="roundRect">
            <a:avLst>
              <a:gd name="adj" fmla="val 16667"/>
            </a:avLst>
          </a:prstGeom>
          <a:solidFill>
            <a:srgbClr val="3D4CBD"/>
          </a:solidFill>
          <a:ln w="9525" cap="flat" cmpd="sng">
            <a:solidFill>
              <a:srgbClr val="17279C"/>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lt1"/>
                </a:solidFill>
                <a:latin typeface="Calibri"/>
                <a:ea typeface="Calibri"/>
                <a:cs typeface="Calibri"/>
                <a:sym typeface="Calibri"/>
              </a:rPr>
              <a:t>Inicio</a:t>
            </a:r>
            <a:endParaRPr sz="1500" b="1">
              <a:solidFill>
                <a:schemeClr val="lt1"/>
              </a:solidFill>
              <a:latin typeface="Calibri"/>
              <a:ea typeface="Calibri"/>
              <a:cs typeface="Calibri"/>
              <a:sym typeface="Calibri"/>
            </a:endParaRPr>
          </a:p>
        </p:txBody>
      </p:sp>
      <p:sp>
        <p:nvSpPr>
          <p:cNvPr id="129" name="Google Shape;129;p17"/>
          <p:cNvSpPr/>
          <p:nvPr/>
        </p:nvSpPr>
        <p:spPr>
          <a:xfrm>
            <a:off x="3474800" y="2284700"/>
            <a:ext cx="2142300" cy="400200"/>
          </a:xfrm>
          <a:prstGeom prst="roundRect">
            <a:avLst>
              <a:gd name="adj" fmla="val 16667"/>
            </a:avLst>
          </a:prstGeom>
          <a:solidFill>
            <a:srgbClr val="3D4CBD"/>
          </a:solidFill>
          <a:ln w="9525" cap="flat" cmpd="sng">
            <a:solidFill>
              <a:srgbClr val="17279C"/>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lt1"/>
                </a:solidFill>
                <a:latin typeface="Calibri"/>
                <a:ea typeface="Calibri"/>
                <a:cs typeface="Calibri"/>
                <a:sym typeface="Calibri"/>
              </a:rPr>
              <a:t>Fase intrademe</a:t>
            </a:r>
            <a:endParaRPr sz="1500" b="1">
              <a:solidFill>
                <a:schemeClr val="lt1"/>
              </a:solidFill>
              <a:latin typeface="Calibri"/>
              <a:ea typeface="Calibri"/>
              <a:cs typeface="Calibri"/>
              <a:sym typeface="Calibri"/>
            </a:endParaRPr>
          </a:p>
        </p:txBody>
      </p:sp>
      <p:sp>
        <p:nvSpPr>
          <p:cNvPr id="130" name="Google Shape;130;p17"/>
          <p:cNvSpPr/>
          <p:nvPr/>
        </p:nvSpPr>
        <p:spPr>
          <a:xfrm>
            <a:off x="3474800" y="2956725"/>
            <a:ext cx="2142300" cy="400200"/>
          </a:xfrm>
          <a:prstGeom prst="roundRect">
            <a:avLst>
              <a:gd name="adj" fmla="val 16667"/>
            </a:avLst>
          </a:prstGeom>
          <a:solidFill>
            <a:srgbClr val="3D4CBD"/>
          </a:solidFill>
          <a:ln w="9525" cap="flat" cmpd="sng">
            <a:solidFill>
              <a:srgbClr val="17279C"/>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lt1"/>
                </a:solidFill>
                <a:latin typeface="Calibri"/>
                <a:ea typeface="Calibri"/>
                <a:cs typeface="Calibri"/>
                <a:sym typeface="Calibri"/>
              </a:rPr>
              <a:t>Fase interdeme</a:t>
            </a:r>
            <a:endParaRPr sz="1500" b="1">
              <a:solidFill>
                <a:schemeClr val="lt1"/>
              </a:solidFill>
              <a:latin typeface="Calibri"/>
              <a:ea typeface="Calibri"/>
              <a:cs typeface="Calibri"/>
              <a:sym typeface="Calibri"/>
            </a:endParaRPr>
          </a:p>
        </p:txBody>
      </p:sp>
      <p:sp>
        <p:nvSpPr>
          <p:cNvPr id="131" name="Google Shape;131;p17"/>
          <p:cNvSpPr/>
          <p:nvPr/>
        </p:nvSpPr>
        <p:spPr>
          <a:xfrm>
            <a:off x="3474800" y="3628750"/>
            <a:ext cx="2142300" cy="400200"/>
          </a:xfrm>
          <a:prstGeom prst="roundRect">
            <a:avLst>
              <a:gd name="adj" fmla="val 16667"/>
            </a:avLst>
          </a:prstGeom>
          <a:solidFill>
            <a:srgbClr val="3D4CBD"/>
          </a:solidFill>
          <a:ln w="9525" cap="flat" cmpd="sng">
            <a:solidFill>
              <a:srgbClr val="17279C"/>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lt1"/>
                </a:solidFill>
                <a:latin typeface="Calibri"/>
                <a:ea typeface="Calibri"/>
                <a:cs typeface="Calibri"/>
                <a:sym typeface="Calibri"/>
              </a:rPr>
              <a:t>Condiciones de parada</a:t>
            </a:r>
            <a:endParaRPr sz="1500" b="1">
              <a:solidFill>
                <a:schemeClr val="lt1"/>
              </a:solidFill>
              <a:latin typeface="Calibri"/>
              <a:ea typeface="Calibri"/>
              <a:cs typeface="Calibri"/>
              <a:sym typeface="Calibri"/>
            </a:endParaRPr>
          </a:p>
        </p:txBody>
      </p:sp>
      <p:sp>
        <p:nvSpPr>
          <p:cNvPr id="132" name="Google Shape;132;p17"/>
          <p:cNvSpPr txBox="1"/>
          <p:nvPr/>
        </p:nvSpPr>
        <p:spPr>
          <a:xfrm>
            <a:off x="3069600" y="1597388"/>
            <a:ext cx="2547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latin typeface="Calibri"/>
                <a:ea typeface="Calibri"/>
                <a:cs typeface="Calibri"/>
                <a:sym typeface="Calibri"/>
              </a:rPr>
              <a:t>1</a:t>
            </a:r>
            <a:endParaRPr sz="1500" b="1">
              <a:latin typeface="Calibri"/>
              <a:ea typeface="Calibri"/>
              <a:cs typeface="Calibri"/>
              <a:sym typeface="Calibri"/>
            </a:endParaRPr>
          </a:p>
        </p:txBody>
      </p:sp>
      <p:sp>
        <p:nvSpPr>
          <p:cNvPr id="133" name="Google Shape;133;p17"/>
          <p:cNvSpPr txBox="1"/>
          <p:nvPr/>
        </p:nvSpPr>
        <p:spPr>
          <a:xfrm>
            <a:off x="3069600" y="2277063"/>
            <a:ext cx="2547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latin typeface="Calibri"/>
                <a:ea typeface="Calibri"/>
                <a:cs typeface="Calibri"/>
                <a:sym typeface="Calibri"/>
              </a:rPr>
              <a:t>2</a:t>
            </a:r>
            <a:endParaRPr sz="1500" b="1">
              <a:latin typeface="Calibri"/>
              <a:ea typeface="Calibri"/>
              <a:cs typeface="Calibri"/>
              <a:sym typeface="Calibri"/>
            </a:endParaRPr>
          </a:p>
        </p:txBody>
      </p:sp>
      <p:sp>
        <p:nvSpPr>
          <p:cNvPr id="134" name="Google Shape;134;p17"/>
          <p:cNvSpPr txBox="1"/>
          <p:nvPr/>
        </p:nvSpPr>
        <p:spPr>
          <a:xfrm>
            <a:off x="3069600" y="2949088"/>
            <a:ext cx="2547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latin typeface="Calibri"/>
                <a:ea typeface="Calibri"/>
                <a:cs typeface="Calibri"/>
                <a:sym typeface="Calibri"/>
              </a:rPr>
              <a:t>3</a:t>
            </a:r>
            <a:endParaRPr sz="1500" b="1">
              <a:latin typeface="Calibri"/>
              <a:ea typeface="Calibri"/>
              <a:cs typeface="Calibri"/>
              <a:sym typeface="Calibri"/>
            </a:endParaRPr>
          </a:p>
        </p:txBody>
      </p:sp>
      <p:sp>
        <p:nvSpPr>
          <p:cNvPr id="135" name="Google Shape;135;p17"/>
          <p:cNvSpPr txBox="1"/>
          <p:nvPr/>
        </p:nvSpPr>
        <p:spPr>
          <a:xfrm>
            <a:off x="3069600" y="3621113"/>
            <a:ext cx="2547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latin typeface="Calibri"/>
                <a:ea typeface="Calibri"/>
                <a:cs typeface="Calibri"/>
                <a:sym typeface="Calibri"/>
              </a:rPr>
              <a:t>4</a:t>
            </a:r>
            <a:endParaRPr sz="1500" b="1">
              <a:latin typeface="Calibri"/>
              <a:ea typeface="Calibri"/>
              <a:cs typeface="Calibri"/>
              <a:sym typeface="Calibri"/>
            </a:endParaRPr>
          </a:p>
        </p:txBody>
      </p:sp>
      <p:sp>
        <p:nvSpPr>
          <p:cNvPr id="2" name="CuadroTexto 1">
            <a:extLst>
              <a:ext uri="{FF2B5EF4-FFF2-40B4-BE49-F238E27FC236}">
                <a16:creationId xmlns:a16="http://schemas.microsoft.com/office/drawing/2014/main" id="{94256FE6-75B3-2078-E8FE-B5476E5DC93F}"/>
              </a:ext>
            </a:extLst>
          </p:cNvPr>
          <p:cNvSpPr txBox="1"/>
          <p:nvPr/>
        </p:nvSpPr>
        <p:spPr>
          <a:xfrm>
            <a:off x="8790609" y="4879523"/>
            <a:ext cx="353391"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1" name="Google Shape;141;p18"/>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Algoritmo</a:t>
            </a:r>
            <a:endParaRPr sz="2720" i="1">
              <a:solidFill>
                <a:schemeClr val="lt1"/>
              </a:solidFill>
              <a:latin typeface="Calibri"/>
              <a:ea typeface="Calibri"/>
              <a:cs typeface="Calibri"/>
              <a:sym typeface="Calibri"/>
            </a:endParaRPr>
          </a:p>
        </p:txBody>
      </p:sp>
      <p:sp>
        <p:nvSpPr>
          <p:cNvPr id="143" name="Google Shape;143;p18"/>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8"/>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8"/>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8"/>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147" name="Google Shape;147;p18"/>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148" name="Google Shape;148;p18"/>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149" name="Google Shape;149;p18"/>
          <p:cNvSpPr/>
          <p:nvPr/>
        </p:nvSpPr>
        <p:spPr>
          <a:xfrm>
            <a:off x="458850" y="1415525"/>
            <a:ext cx="2142300" cy="400200"/>
          </a:xfrm>
          <a:prstGeom prst="roundRect">
            <a:avLst>
              <a:gd name="adj" fmla="val 16667"/>
            </a:avLst>
          </a:prstGeom>
          <a:solidFill>
            <a:srgbClr val="3D4CBD"/>
          </a:solidFill>
          <a:ln w="9525" cap="flat" cmpd="sng">
            <a:solidFill>
              <a:srgbClr val="17279C"/>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lt1"/>
                </a:solidFill>
                <a:latin typeface="Calibri"/>
                <a:ea typeface="Calibri"/>
                <a:cs typeface="Calibri"/>
                <a:sym typeface="Calibri"/>
              </a:rPr>
              <a:t>Inicio</a:t>
            </a:r>
            <a:endParaRPr sz="1500" b="1">
              <a:solidFill>
                <a:schemeClr val="lt1"/>
              </a:solidFill>
              <a:latin typeface="Calibri"/>
              <a:ea typeface="Calibri"/>
              <a:cs typeface="Calibri"/>
              <a:sym typeface="Calibri"/>
            </a:endParaRPr>
          </a:p>
        </p:txBody>
      </p:sp>
      <p:sp>
        <p:nvSpPr>
          <p:cNvPr id="150" name="Google Shape;150;p18"/>
          <p:cNvSpPr txBox="1"/>
          <p:nvPr/>
        </p:nvSpPr>
        <p:spPr>
          <a:xfrm>
            <a:off x="535050" y="2730125"/>
            <a:ext cx="3490200" cy="677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Calibri"/>
              <a:buChar char="●"/>
            </a:pPr>
            <a:r>
              <a:rPr lang="es" sz="1600">
                <a:solidFill>
                  <a:schemeClr val="dk1"/>
                </a:solidFill>
                <a:latin typeface="Calibri"/>
                <a:ea typeface="Calibri"/>
                <a:cs typeface="Calibri"/>
                <a:sym typeface="Calibri"/>
              </a:rPr>
              <a:t>1 deme de un tamaño concreto.</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s" sz="1600">
                <a:solidFill>
                  <a:schemeClr val="dk1"/>
                </a:solidFill>
                <a:latin typeface="Calibri"/>
                <a:ea typeface="Calibri"/>
                <a:cs typeface="Calibri"/>
                <a:sym typeface="Calibri"/>
              </a:rPr>
              <a:t>0 o más mutaciones iniciales.</a:t>
            </a:r>
            <a:endParaRPr sz="1600">
              <a:solidFill>
                <a:schemeClr val="dk1"/>
              </a:solidFill>
              <a:latin typeface="Calibri"/>
              <a:ea typeface="Calibri"/>
              <a:cs typeface="Calibri"/>
              <a:sym typeface="Calibri"/>
            </a:endParaRPr>
          </a:p>
        </p:txBody>
      </p:sp>
      <p:sp>
        <p:nvSpPr>
          <p:cNvPr id="151" name="Google Shape;151;p18"/>
          <p:cNvSpPr/>
          <p:nvPr/>
        </p:nvSpPr>
        <p:spPr>
          <a:xfrm>
            <a:off x="4345125" y="2424725"/>
            <a:ext cx="360000" cy="360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4705125" y="2424725"/>
            <a:ext cx="360000" cy="360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5065125" y="2424725"/>
            <a:ext cx="360000" cy="360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4345125" y="2784725"/>
            <a:ext cx="360000" cy="360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4705125" y="2784725"/>
            <a:ext cx="360000" cy="3600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5065125" y="2784725"/>
            <a:ext cx="360000" cy="360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4705125" y="3146400"/>
            <a:ext cx="360000" cy="360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5065125" y="3146400"/>
            <a:ext cx="360000" cy="360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4345125" y="3146400"/>
            <a:ext cx="360000" cy="360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6830100" y="2424725"/>
            <a:ext cx="1080000" cy="10800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rot="-5400000">
            <a:off x="6181775" y="2723075"/>
            <a:ext cx="120300" cy="573900"/>
          </a:xfrm>
          <a:prstGeom prst="downArrow">
            <a:avLst>
              <a:gd name="adj1" fmla="val 50000"/>
              <a:gd name="adj2" fmla="val 50000"/>
            </a:avLst>
          </a:prstGeom>
          <a:solidFill>
            <a:srgbClr val="202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txBox="1"/>
          <p:nvPr/>
        </p:nvSpPr>
        <p:spPr>
          <a:xfrm>
            <a:off x="6906325" y="2456825"/>
            <a:ext cx="927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rPr>
              <a:t>G.</a:t>
            </a:r>
            <a:endParaRPr>
              <a:solidFill>
                <a:schemeClr val="lt1"/>
              </a:solidFill>
            </a:endParaRPr>
          </a:p>
          <a:p>
            <a:pPr marL="0" lvl="0" indent="0" algn="ctr" rtl="0">
              <a:spcBef>
                <a:spcPts val="0"/>
              </a:spcBef>
              <a:spcAft>
                <a:spcPts val="0"/>
              </a:spcAft>
              <a:buNone/>
            </a:pPr>
            <a:r>
              <a:rPr lang="es" sz="4000" b="1">
                <a:solidFill>
                  <a:schemeClr val="lt1"/>
                </a:solidFill>
                <a:latin typeface="Calibri"/>
                <a:ea typeface="Calibri"/>
                <a:cs typeface="Calibri"/>
                <a:sym typeface="Calibri"/>
              </a:rPr>
              <a:t>A</a:t>
            </a:r>
            <a:endParaRPr sz="4000" b="1">
              <a:solidFill>
                <a:schemeClr val="lt1"/>
              </a:solidFill>
              <a:latin typeface="Calibri"/>
              <a:ea typeface="Calibri"/>
              <a:cs typeface="Calibri"/>
              <a:sym typeface="Calibri"/>
            </a:endParaRPr>
          </a:p>
        </p:txBody>
      </p:sp>
      <p:sp>
        <p:nvSpPr>
          <p:cNvPr id="163" name="Google Shape;163;p18"/>
          <p:cNvSpPr txBox="1"/>
          <p:nvPr/>
        </p:nvSpPr>
        <p:spPr>
          <a:xfrm>
            <a:off x="6829800" y="3582913"/>
            <a:ext cx="128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latin typeface="Calibri"/>
                <a:ea typeface="Calibri"/>
                <a:cs typeface="Calibri"/>
                <a:sym typeface="Calibri"/>
              </a:rPr>
              <a:t>1000 células</a:t>
            </a:r>
            <a:endParaRPr b="1">
              <a:latin typeface="Calibri"/>
              <a:ea typeface="Calibri"/>
              <a:cs typeface="Calibri"/>
              <a:sym typeface="Calibri"/>
            </a:endParaRPr>
          </a:p>
        </p:txBody>
      </p:sp>
      <p:sp>
        <p:nvSpPr>
          <p:cNvPr id="164" name="Google Shape;164;p18"/>
          <p:cNvSpPr/>
          <p:nvPr/>
        </p:nvSpPr>
        <p:spPr>
          <a:xfrm>
            <a:off x="4345125" y="2064725"/>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4705125" y="2064725"/>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5065125" y="2064725"/>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5425125" y="2424725"/>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5425125" y="2786400"/>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5425125" y="3146400"/>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3985125" y="2426400"/>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3985125" y="2786400"/>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3985125" y="3146400"/>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4345125" y="3508075"/>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4705125" y="3508075"/>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5065125" y="3508075"/>
            <a:ext cx="360000" cy="36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E75330C2-C01D-120B-DCAB-A46FFEB0C1C1}"/>
              </a:ext>
            </a:extLst>
          </p:cNvPr>
          <p:cNvSpPr txBox="1"/>
          <p:nvPr/>
        </p:nvSpPr>
        <p:spPr>
          <a:xfrm>
            <a:off x="8790609" y="4879523"/>
            <a:ext cx="353391"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1" name="Google Shape;181;p19"/>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Algoritmo</a:t>
            </a:r>
            <a:endParaRPr sz="2720" i="1">
              <a:solidFill>
                <a:schemeClr val="lt1"/>
              </a:solidFill>
              <a:latin typeface="Calibri"/>
              <a:ea typeface="Calibri"/>
              <a:cs typeface="Calibri"/>
              <a:sym typeface="Calibri"/>
            </a:endParaRPr>
          </a:p>
        </p:txBody>
      </p:sp>
      <p:sp>
        <p:nvSpPr>
          <p:cNvPr id="183" name="Google Shape;183;p19"/>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9"/>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9"/>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9"/>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187" name="Google Shape;187;p19"/>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188" name="Google Shape;188;p19"/>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189" name="Google Shape;189;p19"/>
          <p:cNvSpPr txBox="1"/>
          <p:nvPr/>
        </p:nvSpPr>
        <p:spPr>
          <a:xfrm>
            <a:off x="458850" y="1394975"/>
            <a:ext cx="7597800" cy="805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Calibri"/>
              <a:buChar char="●"/>
            </a:pPr>
            <a:r>
              <a:rPr lang="es" sz="1600" b="1">
                <a:solidFill>
                  <a:schemeClr val="dk1"/>
                </a:solidFill>
                <a:latin typeface="Calibri"/>
                <a:ea typeface="Calibri"/>
                <a:cs typeface="Calibri"/>
                <a:sym typeface="Calibri"/>
              </a:rPr>
              <a:t>InitSize: </a:t>
            </a:r>
            <a:r>
              <a:rPr lang="es" sz="1600">
                <a:solidFill>
                  <a:schemeClr val="dk1"/>
                </a:solidFill>
                <a:latin typeface="Calibri"/>
                <a:ea typeface="Calibri"/>
                <a:cs typeface="Calibri"/>
                <a:sym typeface="Calibri"/>
              </a:rPr>
              <a:t>Población inicial de células WT en cada deme.</a:t>
            </a:r>
            <a:endParaRPr sz="1600">
              <a:solidFill>
                <a:schemeClr val="dk1"/>
              </a:solidFill>
              <a:latin typeface="Calibri"/>
              <a:ea typeface="Calibri"/>
              <a:cs typeface="Calibri"/>
              <a:sym typeface="Calibri"/>
            </a:endParaRPr>
          </a:p>
          <a:p>
            <a:pPr marL="457200" lvl="0" indent="-330200" algn="l" rtl="0">
              <a:spcBef>
                <a:spcPts val="1000"/>
              </a:spcBef>
              <a:spcAft>
                <a:spcPts val="1000"/>
              </a:spcAft>
              <a:buClr>
                <a:schemeClr val="dk1"/>
              </a:buClr>
              <a:buSzPts val="1600"/>
              <a:buFont typeface="Calibri"/>
              <a:buChar char="●"/>
            </a:pPr>
            <a:r>
              <a:rPr lang="es" sz="1600" b="1">
                <a:solidFill>
                  <a:schemeClr val="dk1"/>
                </a:solidFill>
                <a:latin typeface="Calibri"/>
                <a:ea typeface="Calibri"/>
                <a:cs typeface="Calibri"/>
                <a:sym typeface="Calibri"/>
              </a:rPr>
              <a:t>InitMutant: </a:t>
            </a:r>
            <a:r>
              <a:rPr lang="es" sz="1600">
                <a:solidFill>
                  <a:schemeClr val="dk1"/>
                </a:solidFill>
                <a:latin typeface="Calibri"/>
                <a:ea typeface="Calibri"/>
                <a:cs typeface="Calibri"/>
                <a:sym typeface="Calibri"/>
              </a:rPr>
              <a:t>Mutaciones iniciales con las que comienza el primer deme.</a:t>
            </a:r>
            <a:endParaRPr sz="1600" b="1">
              <a:solidFill>
                <a:schemeClr val="dk1"/>
              </a:solidFill>
              <a:latin typeface="Calibri"/>
              <a:ea typeface="Calibri"/>
              <a:cs typeface="Calibri"/>
              <a:sym typeface="Calibri"/>
            </a:endParaRPr>
          </a:p>
        </p:txBody>
      </p:sp>
      <p:sp>
        <p:nvSpPr>
          <p:cNvPr id="190" name="Google Shape;190;p19"/>
          <p:cNvSpPr txBox="1"/>
          <p:nvPr/>
        </p:nvSpPr>
        <p:spPr>
          <a:xfrm>
            <a:off x="141450" y="2486088"/>
            <a:ext cx="8861100" cy="21240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a:t>if (length(finalgrid_list) == 0) {</a:t>
            </a:r>
            <a:endParaRPr/>
          </a:p>
          <a:p>
            <a:pPr marL="0" lvl="0" indent="0" algn="l" rtl="0">
              <a:spcBef>
                <a:spcPts val="0"/>
              </a:spcBef>
              <a:spcAft>
                <a:spcPts val="0"/>
              </a:spcAft>
              <a:buNone/>
            </a:pPr>
            <a:r>
              <a:rPr lang="es"/>
              <a:t>            simul_grid &lt;- oncoSimulIndiv(fp, model, InitSize, InitMutant, …)</a:t>
            </a:r>
            <a:endParaRPr/>
          </a:p>
          <a:p>
            <a:pPr marL="0" lvl="0" indent="0" algn="l" rtl="0">
              <a:spcBef>
                <a:spcPts val="0"/>
              </a:spcBef>
              <a:spcAft>
                <a:spcPts val="0"/>
              </a:spcAft>
              <a:buNone/>
            </a:pPr>
            <a:r>
              <a:rPr lang="es" i="1">
                <a:solidFill>
                  <a:srgbClr val="6AA84F"/>
                </a:solidFill>
              </a:rPr>
              <a:t># Si en la lista de grids, o demes, aún no hay ninguno, se llama a la función base oncoSimulIndiv para generar la primera simulación de la fase intrademe con un solo deme.</a:t>
            </a:r>
            <a:endParaRPr i="1">
              <a:solidFill>
                <a:srgbClr val="6AA84F"/>
              </a:solidFill>
            </a:endParaRPr>
          </a:p>
          <a:p>
            <a:pPr marL="0" lvl="0" indent="0" algn="l" rtl="0">
              <a:spcBef>
                <a:spcPts val="0"/>
              </a:spcBef>
              <a:spcAft>
                <a:spcPts val="0"/>
              </a:spcAft>
              <a:buNone/>
            </a:pPr>
            <a:endParaRPr i="1">
              <a:solidFill>
                <a:srgbClr val="6AA84F"/>
              </a:solidFill>
            </a:endParaRPr>
          </a:p>
          <a:p>
            <a:pPr marL="0" lvl="0" indent="0" algn="l" rtl="0">
              <a:spcBef>
                <a:spcPts val="0"/>
              </a:spcBef>
              <a:spcAft>
                <a:spcPts val="0"/>
              </a:spcAft>
              <a:buNone/>
            </a:pPr>
            <a:r>
              <a:rPr lang="es"/>
              <a:t>simul_grid &lt;- data.frame(Genotype = simul_grid$GenotypesLabels, </a:t>
            </a:r>
            <a:r>
              <a:rPr lang="es" i="1">
                <a:solidFill>
                  <a:srgbClr val="6AA84F"/>
                </a:solidFill>
              </a:rPr>
              <a:t># Lista con todos los genotipos del deme</a:t>
            </a:r>
            <a:r>
              <a:rPr lang="es"/>
              <a:t> </a:t>
            </a:r>
            <a:endParaRPr/>
          </a:p>
          <a:p>
            <a:pPr marL="0" lvl="0" indent="0" algn="l" rtl="0">
              <a:spcBef>
                <a:spcPts val="0"/>
              </a:spcBef>
              <a:spcAft>
                <a:spcPts val="0"/>
              </a:spcAft>
              <a:buNone/>
            </a:pPr>
            <a:r>
              <a:rPr lang="es"/>
              <a:t>                      N = simul_grid$pops.by.time[nrow(simul_grid$pops.by.time), -1]) </a:t>
            </a:r>
            <a:r>
              <a:rPr lang="es" i="1">
                <a:solidFill>
                  <a:srgbClr val="6AA84F"/>
                </a:solidFill>
              </a:rPr>
              <a:t># Número de células por       </a:t>
            </a:r>
            <a:endParaRPr i="1">
              <a:solidFill>
                <a:srgbClr val="6AA84F"/>
              </a:solidFill>
            </a:endParaRPr>
          </a:p>
          <a:p>
            <a:pPr marL="5943600" lvl="0" indent="0" algn="l" rtl="0">
              <a:spcBef>
                <a:spcPts val="0"/>
              </a:spcBef>
              <a:spcAft>
                <a:spcPts val="0"/>
              </a:spcAft>
              <a:buNone/>
            </a:pPr>
            <a:r>
              <a:rPr lang="es" i="1">
                <a:solidFill>
                  <a:srgbClr val="6AA84F"/>
                </a:solidFill>
              </a:rPr>
              <a:t>        genotipo</a:t>
            </a:r>
            <a:endParaRPr/>
          </a:p>
          <a:p>
            <a:pPr marL="0" lvl="0" indent="0" algn="l" rtl="0">
              <a:spcBef>
                <a:spcPts val="0"/>
              </a:spcBef>
              <a:spcAft>
                <a:spcPts val="0"/>
              </a:spcAft>
              <a:buNone/>
            </a:pPr>
            <a:r>
              <a:rPr lang="es"/>
              <a:t>	</a:t>
            </a:r>
            <a:endParaRPr/>
          </a:p>
        </p:txBody>
      </p:sp>
      <p:pic>
        <p:nvPicPr>
          <p:cNvPr id="191" name="Google Shape;191;p19"/>
          <p:cNvPicPr preferRelativeResize="0"/>
          <p:nvPr/>
        </p:nvPicPr>
        <p:blipFill rotWithShape="1">
          <a:blip r:embed="rId3">
            <a:alphaModFix/>
          </a:blip>
          <a:srcRect b="15923"/>
          <a:stretch/>
        </p:blipFill>
        <p:spPr>
          <a:xfrm>
            <a:off x="1821525" y="2456177"/>
            <a:ext cx="5498249" cy="1836075"/>
          </a:xfrm>
          <a:prstGeom prst="rect">
            <a:avLst/>
          </a:prstGeom>
          <a:noFill/>
          <a:ln w="9525" cap="flat" cmpd="sng">
            <a:solidFill>
              <a:srgbClr val="FF0000"/>
            </a:solidFill>
            <a:prstDash val="solid"/>
            <a:round/>
            <a:headEnd type="none" w="sm" len="sm"/>
            <a:tailEnd type="none" w="sm" len="sm"/>
          </a:ln>
        </p:spPr>
      </p:pic>
      <p:sp>
        <p:nvSpPr>
          <p:cNvPr id="2" name="CuadroTexto 1">
            <a:extLst>
              <a:ext uri="{FF2B5EF4-FFF2-40B4-BE49-F238E27FC236}">
                <a16:creationId xmlns:a16="http://schemas.microsoft.com/office/drawing/2014/main" id="{B17A2FFE-FCFE-754B-053F-BBAF157D8278}"/>
              </a:ext>
            </a:extLst>
          </p:cNvPr>
          <p:cNvSpPr txBox="1"/>
          <p:nvPr/>
        </p:nvSpPr>
        <p:spPr>
          <a:xfrm>
            <a:off x="8790609" y="4879523"/>
            <a:ext cx="353391"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7" name="Google Shape;197;p20"/>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s" sz="2720" i="1">
                <a:solidFill>
                  <a:schemeClr val="lt1"/>
                </a:solidFill>
                <a:latin typeface="Calibri"/>
                <a:ea typeface="Calibri"/>
                <a:cs typeface="Calibri"/>
                <a:sym typeface="Calibri"/>
              </a:rPr>
              <a:t>Algoritmo</a:t>
            </a:r>
            <a:endParaRPr sz="2720" i="1">
              <a:solidFill>
                <a:schemeClr val="lt1"/>
              </a:solidFill>
              <a:latin typeface="Calibri"/>
              <a:ea typeface="Calibri"/>
              <a:cs typeface="Calibri"/>
              <a:sym typeface="Calibri"/>
            </a:endParaRPr>
          </a:p>
          <a:p>
            <a:pPr marL="0" lvl="0" indent="0" algn="l" rtl="0">
              <a:spcBef>
                <a:spcPts val="0"/>
              </a:spcBef>
              <a:spcAft>
                <a:spcPts val="0"/>
              </a:spcAft>
              <a:buSzPts val="990"/>
              <a:buNone/>
            </a:pPr>
            <a:endParaRPr sz="2720" i="1">
              <a:solidFill>
                <a:schemeClr val="lt1"/>
              </a:solidFill>
              <a:latin typeface="Calibri"/>
              <a:ea typeface="Calibri"/>
              <a:cs typeface="Calibri"/>
              <a:sym typeface="Calibri"/>
            </a:endParaRPr>
          </a:p>
        </p:txBody>
      </p:sp>
      <p:sp>
        <p:nvSpPr>
          <p:cNvPr id="199" name="Google Shape;199;p20"/>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0"/>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0"/>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203" name="Google Shape;203;p20"/>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204" name="Google Shape;204;p20"/>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205" name="Google Shape;205;p20"/>
          <p:cNvSpPr/>
          <p:nvPr/>
        </p:nvSpPr>
        <p:spPr>
          <a:xfrm>
            <a:off x="458850" y="1415525"/>
            <a:ext cx="2142300" cy="400200"/>
          </a:xfrm>
          <a:prstGeom prst="roundRect">
            <a:avLst>
              <a:gd name="adj" fmla="val 16667"/>
            </a:avLst>
          </a:prstGeom>
          <a:solidFill>
            <a:srgbClr val="3D4CBD"/>
          </a:solidFill>
          <a:ln w="9525" cap="flat" cmpd="sng">
            <a:solidFill>
              <a:srgbClr val="17279C"/>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lt1"/>
                </a:solidFill>
                <a:latin typeface="Calibri"/>
                <a:ea typeface="Calibri"/>
                <a:cs typeface="Calibri"/>
                <a:sym typeface="Calibri"/>
              </a:rPr>
              <a:t>Fase intrademe</a:t>
            </a:r>
            <a:endParaRPr sz="1500" b="1">
              <a:solidFill>
                <a:schemeClr val="lt1"/>
              </a:solidFill>
              <a:latin typeface="Calibri"/>
              <a:ea typeface="Calibri"/>
              <a:cs typeface="Calibri"/>
              <a:sym typeface="Calibri"/>
            </a:endParaRPr>
          </a:p>
        </p:txBody>
      </p:sp>
      <p:sp>
        <p:nvSpPr>
          <p:cNvPr id="206" name="Google Shape;206;p20"/>
          <p:cNvSpPr txBox="1"/>
          <p:nvPr/>
        </p:nvSpPr>
        <p:spPr>
          <a:xfrm>
            <a:off x="458850" y="2029738"/>
            <a:ext cx="4191900" cy="27243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SzPts val="1500"/>
              <a:buFont typeface="Calibri"/>
              <a:buChar char="●"/>
            </a:pPr>
            <a:r>
              <a:rPr lang="es" sz="1500" dirty="0">
                <a:latin typeface="Calibri"/>
                <a:ea typeface="Calibri"/>
                <a:cs typeface="Calibri"/>
                <a:sym typeface="Calibri"/>
              </a:rPr>
              <a:t>Se modela el crecimiento dentro de cada deme utilizando la función oncoSimulIndiv.</a:t>
            </a:r>
            <a:endParaRPr sz="1500" dirty="0">
              <a:latin typeface="Calibri"/>
              <a:ea typeface="Calibri"/>
              <a:cs typeface="Calibri"/>
              <a:sym typeface="Calibri"/>
            </a:endParaRPr>
          </a:p>
          <a:p>
            <a:pPr marL="457200" lvl="0" indent="0" algn="just" rtl="0">
              <a:spcBef>
                <a:spcPts val="0"/>
              </a:spcBef>
              <a:spcAft>
                <a:spcPts val="0"/>
              </a:spcAft>
              <a:buNone/>
            </a:pPr>
            <a:endParaRPr sz="1500" dirty="0">
              <a:latin typeface="Calibri"/>
              <a:ea typeface="Calibri"/>
              <a:cs typeface="Calibri"/>
              <a:sym typeface="Calibri"/>
            </a:endParaRPr>
          </a:p>
          <a:p>
            <a:pPr marL="457200" lvl="0" indent="-323850" algn="just" rtl="0">
              <a:spcBef>
                <a:spcPts val="0"/>
              </a:spcBef>
              <a:spcAft>
                <a:spcPts val="0"/>
              </a:spcAft>
              <a:buClr>
                <a:schemeClr val="dk1"/>
              </a:buClr>
              <a:buSzPts val="1500"/>
              <a:buFont typeface="Calibri"/>
              <a:buChar char="●"/>
            </a:pPr>
            <a:r>
              <a:rPr lang="es" sz="1500" dirty="0">
                <a:solidFill>
                  <a:schemeClr val="dk1"/>
                </a:solidFill>
                <a:latin typeface="Calibri"/>
                <a:ea typeface="Calibri"/>
                <a:cs typeface="Calibri"/>
                <a:sym typeface="Calibri"/>
              </a:rPr>
              <a:t>El output de oncoSimulIndiv se convierte en un data frame con el formato necesario para ser aceptado por las siguientes funciones.</a:t>
            </a:r>
            <a:endParaRPr sz="1500" dirty="0">
              <a:solidFill>
                <a:schemeClr val="dk1"/>
              </a:solidFill>
              <a:latin typeface="Calibri"/>
              <a:ea typeface="Calibri"/>
              <a:cs typeface="Calibri"/>
              <a:sym typeface="Calibri"/>
            </a:endParaRPr>
          </a:p>
          <a:p>
            <a:pPr marL="0" lvl="0" indent="0" algn="just" rtl="0">
              <a:spcBef>
                <a:spcPts val="0"/>
              </a:spcBef>
              <a:spcAft>
                <a:spcPts val="0"/>
              </a:spcAft>
              <a:buNone/>
            </a:pPr>
            <a:endParaRPr sz="1500" dirty="0">
              <a:solidFill>
                <a:schemeClr val="dk1"/>
              </a:solidFill>
              <a:latin typeface="Calibri"/>
              <a:ea typeface="Calibri"/>
              <a:cs typeface="Calibri"/>
              <a:sym typeface="Calibri"/>
            </a:endParaRPr>
          </a:p>
          <a:p>
            <a:pPr marL="457200" lvl="0" indent="-323850" algn="just" rtl="0">
              <a:spcBef>
                <a:spcPts val="0"/>
              </a:spcBef>
              <a:spcAft>
                <a:spcPts val="0"/>
              </a:spcAft>
              <a:buClr>
                <a:schemeClr val="dk1"/>
              </a:buClr>
              <a:buSzPts val="1500"/>
              <a:buFont typeface="Calibri"/>
              <a:buChar char="●"/>
            </a:pPr>
            <a:r>
              <a:rPr lang="es" sz="1500" dirty="0">
                <a:solidFill>
                  <a:schemeClr val="dk1"/>
                </a:solidFill>
                <a:latin typeface="Calibri"/>
                <a:ea typeface="Calibri"/>
                <a:cs typeface="Calibri"/>
                <a:sym typeface="Calibri"/>
              </a:rPr>
              <a:t>En los demes en los que el genotipo WT no está incluído en el resultado, se añade con una población = 0.</a:t>
            </a:r>
            <a:endParaRPr sz="15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500" dirty="0">
              <a:solidFill>
                <a:schemeClr val="dk1"/>
              </a:solidFill>
              <a:latin typeface="Calibri"/>
              <a:ea typeface="Calibri"/>
              <a:cs typeface="Calibri"/>
              <a:sym typeface="Calibri"/>
            </a:endParaRPr>
          </a:p>
        </p:txBody>
      </p:sp>
      <p:pic>
        <p:nvPicPr>
          <p:cNvPr id="207" name="Google Shape;207;p20"/>
          <p:cNvPicPr preferRelativeResize="0"/>
          <p:nvPr/>
        </p:nvPicPr>
        <p:blipFill>
          <a:blip r:embed="rId3">
            <a:alphaModFix/>
          </a:blip>
          <a:stretch>
            <a:fillRect/>
          </a:stretch>
        </p:blipFill>
        <p:spPr>
          <a:xfrm>
            <a:off x="5865263" y="2155563"/>
            <a:ext cx="1971675" cy="790575"/>
          </a:xfrm>
          <a:prstGeom prst="rect">
            <a:avLst/>
          </a:prstGeom>
          <a:noFill/>
          <a:ln>
            <a:noFill/>
          </a:ln>
        </p:spPr>
      </p:pic>
      <p:sp>
        <p:nvSpPr>
          <p:cNvPr id="208" name="Google Shape;208;p20"/>
          <p:cNvSpPr/>
          <p:nvPr/>
        </p:nvSpPr>
        <p:spPr>
          <a:xfrm>
            <a:off x="6777000" y="3005863"/>
            <a:ext cx="148200" cy="291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 name="Google Shape;209;p20"/>
          <p:cNvPicPr preferRelativeResize="0"/>
          <p:nvPr/>
        </p:nvPicPr>
        <p:blipFill>
          <a:blip r:embed="rId4">
            <a:alphaModFix/>
          </a:blip>
          <a:stretch>
            <a:fillRect/>
          </a:stretch>
        </p:blipFill>
        <p:spPr>
          <a:xfrm>
            <a:off x="4869900" y="3319100"/>
            <a:ext cx="3962400" cy="609600"/>
          </a:xfrm>
          <a:prstGeom prst="rect">
            <a:avLst/>
          </a:prstGeom>
          <a:noFill/>
          <a:ln>
            <a:noFill/>
          </a:ln>
        </p:spPr>
      </p:pic>
      <p:sp>
        <p:nvSpPr>
          <p:cNvPr id="2" name="CuadroTexto 1">
            <a:extLst>
              <a:ext uri="{FF2B5EF4-FFF2-40B4-BE49-F238E27FC236}">
                <a16:creationId xmlns:a16="http://schemas.microsoft.com/office/drawing/2014/main" id="{E8A57BF3-A88B-B226-8D14-35A9B55B0095}"/>
              </a:ext>
            </a:extLst>
          </p:cNvPr>
          <p:cNvSpPr txBox="1"/>
          <p:nvPr/>
        </p:nvSpPr>
        <p:spPr>
          <a:xfrm>
            <a:off x="8790609" y="4879523"/>
            <a:ext cx="353391"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5" name="Google Shape;215;p21"/>
          <p:cNvSpPr/>
          <p:nvPr/>
        </p:nvSpPr>
        <p:spPr>
          <a:xfrm rot="5400000">
            <a:off x="4022250" y="-4022250"/>
            <a:ext cx="1096800" cy="9141300"/>
          </a:xfrm>
          <a:prstGeom prst="rect">
            <a:avLst/>
          </a:prstGeom>
          <a:solidFill>
            <a:srgbClr val="172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20" i="1">
                <a:solidFill>
                  <a:schemeClr val="lt1"/>
                </a:solidFill>
                <a:latin typeface="Calibri"/>
                <a:ea typeface="Calibri"/>
                <a:cs typeface="Calibri"/>
                <a:sym typeface="Calibri"/>
              </a:rPr>
              <a:t>Algoritmo</a:t>
            </a:r>
            <a:endParaRPr sz="2720" i="1">
              <a:solidFill>
                <a:schemeClr val="lt1"/>
              </a:solidFill>
              <a:latin typeface="Calibri"/>
              <a:ea typeface="Calibri"/>
              <a:cs typeface="Calibri"/>
              <a:sym typeface="Calibri"/>
            </a:endParaRPr>
          </a:p>
          <a:p>
            <a:pPr marL="0" lvl="0" indent="0" algn="l" rtl="0">
              <a:spcBef>
                <a:spcPts val="0"/>
              </a:spcBef>
              <a:spcAft>
                <a:spcPts val="0"/>
              </a:spcAft>
              <a:buSzPts val="990"/>
              <a:buNone/>
            </a:pPr>
            <a:endParaRPr sz="2720" i="1">
              <a:solidFill>
                <a:schemeClr val="lt1"/>
              </a:solidFill>
              <a:latin typeface="Calibri"/>
              <a:ea typeface="Calibri"/>
              <a:cs typeface="Calibri"/>
              <a:sym typeface="Calibri"/>
            </a:endParaRPr>
          </a:p>
        </p:txBody>
      </p:sp>
      <p:sp>
        <p:nvSpPr>
          <p:cNvPr id="217" name="Google Shape;217;p21"/>
          <p:cNvSpPr txBox="1"/>
          <p:nvPr/>
        </p:nvSpPr>
        <p:spPr>
          <a:xfrm>
            <a:off x="0" y="4895700"/>
            <a:ext cx="9144000" cy="291600"/>
          </a:xfrm>
          <a:prstGeom prst="rect">
            <a:avLst/>
          </a:prstGeom>
          <a:solidFill>
            <a:srgbClr val="8895F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1"/>
          <p:cNvSpPr txBox="1"/>
          <p:nvPr/>
        </p:nvSpPr>
        <p:spPr>
          <a:xfrm>
            <a:off x="3042000" y="4895700"/>
            <a:ext cx="3060000" cy="291600"/>
          </a:xfrm>
          <a:prstGeom prst="rect">
            <a:avLst/>
          </a:prstGeom>
          <a:solidFill>
            <a:srgbClr val="5565D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1"/>
          <p:cNvSpPr txBox="1"/>
          <p:nvPr/>
        </p:nvSpPr>
        <p:spPr>
          <a:xfrm>
            <a:off x="0" y="4895700"/>
            <a:ext cx="3060000" cy="291600"/>
          </a:xfrm>
          <a:prstGeom prst="rect">
            <a:avLst/>
          </a:prstGeom>
          <a:solidFill>
            <a:srgbClr val="17279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1"/>
          <p:cNvSpPr txBox="1"/>
          <p:nvPr/>
        </p:nvSpPr>
        <p:spPr>
          <a:xfrm>
            <a:off x="1202400" y="4842000"/>
            <a:ext cx="1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PRSTR</a:t>
            </a:r>
            <a:endParaRPr b="1">
              <a:solidFill>
                <a:schemeClr val="lt1"/>
              </a:solidFill>
              <a:latin typeface="Calibri"/>
              <a:ea typeface="Calibri"/>
              <a:cs typeface="Calibri"/>
              <a:sym typeface="Calibri"/>
            </a:endParaRPr>
          </a:p>
        </p:txBody>
      </p:sp>
      <p:sp>
        <p:nvSpPr>
          <p:cNvPr id="221" name="Google Shape;221;p21"/>
          <p:cNvSpPr txBox="1"/>
          <p:nvPr/>
        </p:nvSpPr>
        <p:spPr>
          <a:xfrm>
            <a:off x="3834000" y="48420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SpatialOncoSimul</a:t>
            </a:r>
            <a:endParaRPr b="1">
              <a:solidFill>
                <a:schemeClr val="lt1"/>
              </a:solidFill>
              <a:latin typeface="Calibri"/>
              <a:ea typeface="Calibri"/>
              <a:cs typeface="Calibri"/>
              <a:sym typeface="Calibri"/>
            </a:endParaRPr>
          </a:p>
        </p:txBody>
      </p:sp>
      <p:sp>
        <p:nvSpPr>
          <p:cNvPr id="222" name="Google Shape;222;p21"/>
          <p:cNvSpPr txBox="1"/>
          <p:nvPr/>
        </p:nvSpPr>
        <p:spPr>
          <a:xfrm>
            <a:off x="6753600" y="484140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lt1"/>
                </a:solidFill>
                <a:latin typeface="Calibri"/>
                <a:ea typeface="Calibri"/>
                <a:cs typeface="Calibri"/>
                <a:sym typeface="Calibri"/>
              </a:rPr>
              <a:t>11 de enero de 2023</a:t>
            </a:r>
            <a:endParaRPr b="1">
              <a:solidFill>
                <a:schemeClr val="lt1"/>
              </a:solidFill>
              <a:latin typeface="Calibri"/>
              <a:ea typeface="Calibri"/>
              <a:cs typeface="Calibri"/>
              <a:sym typeface="Calibri"/>
            </a:endParaRPr>
          </a:p>
        </p:txBody>
      </p:sp>
      <p:sp>
        <p:nvSpPr>
          <p:cNvPr id="223" name="Google Shape;223;p21"/>
          <p:cNvSpPr/>
          <p:nvPr/>
        </p:nvSpPr>
        <p:spPr>
          <a:xfrm>
            <a:off x="458850" y="1415525"/>
            <a:ext cx="2142300" cy="400200"/>
          </a:xfrm>
          <a:prstGeom prst="roundRect">
            <a:avLst>
              <a:gd name="adj" fmla="val 16667"/>
            </a:avLst>
          </a:prstGeom>
          <a:solidFill>
            <a:srgbClr val="3D4CBD"/>
          </a:solidFill>
          <a:ln w="9525" cap="flat" cmpd="sng">
            <a:solidFill>
              <a:srgbClr val="17279C"/>
            </a:solidFill>
            <a:prstDash val="solid"/>
            <a:round/>
            <a:headEnd type="none" w="sm" len="sm"/>
            <a:tailEnd type="none" w="sm" len="sm"/>
          </a:ln>
        </p:spPr>
        <p:txBody>
          <a:bodyPr spcFirstLastPara="1" wrap="square" lIns="91425" tIns="158400" rIns="91425" bIns="0"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s" sz="1500" b="1">
                <a:solidFill>
                  <a:schemeClr val="lt1"/>
                </a:solidFill>
                <a:latin typeface="Calibri"/>
                <a:ea typeface="Calibri"/>
                <a:cs typeface="Calibri"/>
                <a:sym typeface="Calibri"/>
              </a:rPr>
              <a:t>Fase intrademe</a:t>
            </a:r>
            <a:endParaRPr sz="1500" b="1">
              <a:solidFill>
                <a:schemeClr val="lt1"/>
              </a:solidFill>
              <a:latin typeface="Calibri"/>
              <a:ea typeface="Calibri"/>
              <a:cs typeface="Calibri"/>
              <a:sym typeface="Calibri"/>
            </a:endParaRPr>
          </a:p>
        </p:txBody>
      </p:sp>
      <p:sp>
        <p:nvSpPr>
          <p:cNvPr id="224" name="Google Shape;224;p21"/>
          <p:cNvSpPr txBox="1"/>
          <p:nvPr/>
        </p:nvSpPr>
        <p:spPr>
          <a:xfrm>
            <a:off x="458850" y="2152575"/>
            <a:ext cx="3660000" cy="2667367"/>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Clr>
                <a:schemeClr val="dk1"/>
              </a:buClr>
              <a:buSzPts val="1600"/>
              <a:buFont typeface="Calibri"/>
              <a:buChar char="●"/>
            </a:pPr>
            <a:r>
              <a:rPr lang="es" sz="1600" b="1" dirty="0">
                <a:solidFill>
                  <a:schemeClr val="dk1"/>
                </a:solidFill>
                <a:latin typeface="Calibri"/>
                <a:ea typeface="Calibri"/>
                <a:cs typeface="Calibri"/>
                <a:sym typeface="Calibri"/>
              </a:rPr>
              <a:t>mu: </a:t>
            </a:r>
            <a:r>
              <a:rPr lang="es" sz="1600" dirty="0">
                <a:solidFill>
                  <a:schemeClr val="dk1"/>
                </a:solidFill>
                <a:latin typeface="Calibri"/>
                <a:ea typeface="Calibri"/>
                <a:cs typeface="Calibri"/>
                <a:sym typeface="Calibri"/>
              </a:rPr>
              <a:t>Probabilidad de mutación de cada gen del genotipo.</a:t>
            </a:r>
            <a:endParaRPr sz="1600" dirty="0">
              <a:solidFill>
                <a:schemeClr val="dk1"/>
              </a:solidFill>
              <a:latin typeface="Calibri"/>
              <a:ea typeface="Calibri"/>
              <a:cs typeface="Calibri"/>
              <a:sym typeface="Calibri"/>
            </a:endParaRPr>
          </a:p>
          <a:p>
            <a:pPr marL="457200" lvl="0" indent="-330200" algn="just" rtl="0">
              <a:spcBef>
                <a:spcPts val="1000"/>
              </a:spcBef>
              <a:spcAft>
                <a:spcPts val="0"/>
              </a:spcAft>
              <a:buClr>
                <a:schemeClr val="dk1"/>
              </a:buClr>
              <a:buSzPts val="1600"/>
              <a:buFont typeface="Calibri"/>
              <a:buChar char="●"/>
            </a:pPr>
            <a:r>
              <a:rPr lang="es" sz="1600" b="1" dirty="0">
                <a:solidFill>
                  <a:schemeClr val="dk1"/>
                </a:solidFill>
                <a:latin typeface="Calibri"/>
                <a:ea typeface="Calibri"/>
                <a:cs typeface="Calibri"/>
                <a:sym typeface="Calibri"/>
              </a:rPr>
              <a:t>sampleEvery: </a:t>
            </a:r>
            <a:r>
              <a:rPr lang="es" sz="1600" dirty="0">
                <a:solidFill>
                  <a:schemeClr val="dk1"/>
                </a:solidFill>
                <a:latin typeface="Calibri"/>
                <a:ea typeface="Calibri"/>
                <a:cs typeface="Calibri"/>
                <a:sym typeface="Calibri"/>
              </a:rPr>
              <a:t>frecuencia con la que se muestrea la población.</a:t>
            </a:r>
            <a:endParaRPr sz="1600" dirty="0">
              <a:solidFill>
                <a:schemeClr val="dk1"/>
              </a:solidFill>
              <a:latin typeface="Calibri"/>
              <a:ea typeface="Calibri"/>
              <a:cs typeface="Calibri"/>
              <a:sym typeface="Calibri"/>
            </a:endParaRPr>
          </a:p>
          <a:p>
            <a:pPr marL="457200" lvl="0" indent="-330200" algn="just" rtl="0">
              <a:spcBef>
                <a:spcPts val="1000"/>
              </a:spcBef>
              <a:spcAft>
                <a:spcPts val="0"/>
              </a:spcAft>
              <a:buClr>
                <a:schemeClr val="dk1"/>
              </a:buClr>
              <a:buSzPts val="1600"/>
              <a:buFont typeface="Calibri"/>
              <a:buChar char="●"/>
            </a:pPr>
            <a:r>
              <a:rPr lang="es" sz="1600" b="1" dirty="0">
                <a:solidFill>
                  <a:schemeClr val="dk1"/>
                </a:solidFill>
                <a:latin typeface="Calibri"/>
                <a:ea typeface="Calibri"/>
                <a:cs typeface="Calibri"/>
                <a:sym typeface="Calibri"/>
              </a:rPr>
              <a:t>finalTime: </a:t>
            </a:r>
            <a:r>
              <a:rPr lang="es" sz="1600" dirty="0">
                <a:solidFill>
                  <a:schemeClr val="dk1"/>
                </a:solidFill>
                <a:latin typeface="Calibri"/>
                <a:ea typeface="Calibri"/>
                <a:cs typeface="Calibri"/>
                <a:sym typeface="Calibri"/>
              </a:rPr>
              <a:t>tiempo durante el que corre el modelo en cada iteración y cada deme.</a:t>
            </a:r>
            <a:endParaRPr sz="1600" dirty="0">
              <a:solidFill>
                <a:schemeClr val="dk1"/>
              </a:solidFill>
              <a:latin typeface="Calibri"/>
              <a:ea typeface="Calibri"/>
              <a:cs typeface="Calibri"/>
              <a:sym typeface="Calibri"/>
            </a:endParaRPr>
          </a:p>
          <a:p>
            <a:pPr marL="457200" lvl="0" indent="0" algn="just" rtl="0">
              <a:spcBef>
                <a:spcPts val="1000"/>
              </a:spcBef>
              <a:spcAft>
                <a:spcPts val="1000"/>
              </a:spcAft>
              <a:buNone/>
            </a:pPr>
            <a:endParaRPr sz="1600" dirty="0">
              <a:solidFill>
                <a:schemeClr val="dk1"/>
              </a:solidFill>
              <a:latin typeface="Calibri"/>
              <a:ea typeface="Calibri"/>
              <a:cs typeface="Calibri"/>
              <a:sym typeface="Calibri"/>
            </a:endParaRPr>
          </a:p>
        </p:txBody>
      </p:sp>
      <p:pic>
        <p:nvPicPr>
          <p:cNvPr id="225" name="Google Shape;225;p21"/>
          <p:cNvPicPr preferRelativeResize="0"/>
          <p:nvPr/>
        </p:nvPicPr>
        <p:blipFill>
          <a:blip r:embed="rId3">
            <a:alphaModFix/>
          </a:blip>
          <a:stretch>
            <a:fillRect/>
          </a:stretch>
        </p:blipFill>
        <p:spPr>
          <a:xfrm>
            <a:off x="4082525" y="1374800"/>
            <a:ext cx="4936349" cy="3325350"/>
          </a:xfrm>
          <a:prstGeom prst="rect">
            <a:avLst/>
          </a:prstGeom>
          <a:noFill/>
          <a:ln>
            <a:noFill/>
          </a:ln>
        </p:spPr>
      </p:pic>
      <p:sp>
        <p:nvSpPr>
          <p:cNvPr id="226" name="Google Shape;226;p21"/>
          <p:cNvSpPr/>
          <p:nvPr/>
        </p:nvSpPr>
        <p:spPr>
          <a:xfrm>
            <a:off x="6340600" y="3327550"/>
            <a:ext cx="1856400" cy="291600"/>
          </a:xfrm>
          <a:prstGeom prst="roundRect">
            <a:avLst>
              <a:gd name="adj" fmla="val 16667"/>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a:off x="5772500" y="3479725"/>
            <a:ext cx="446400" cy="91200"/>
          </a:xfrm>
          <a:prstGeom prst="rightArrow">
            <a:avLst>
              <a:gd name="adj1" fmla="val 50000"/>
              <a:gd name="adj2" fmla="val 50000"/>
            </a:avLst>
          </a:prstGeom>
          <a:solidFill>
            <a:srgbClr val="980000"/>
          </a:solid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txBox="1"/>
          <p:nvPr/>
        </p:nvSpPr>
        <p:spPr>
          <a:xfrm>
            <a:off x="4174525" y="2932275"/>
            <a:ext cx="1542300" cy="1385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300">
                <a:latin typeface="Calibri"/>
                <a:ea typeface="Calibri"/>
                <a:cs typeface="Calibri"/>
                <a:sym typeface="Calibri"/>
              </a:rPr>
              <a:t>Simulación del crecimiento intrademe a partir de la nueva composición de genotipos</a:t>
            </a:r>
            <a:endParaRPr sz="1300">
              <a:latin typeface="Calibri"/>
              <a:ea typeface="Calibri"/>
              <a:cs typeface="Calibri"/>
              <a:sym typeface="Calibri"/>
            </a:endParaRPr>
          </a:p>
        </p:txBody>
      </p:sp>
      <p:pic>
        <p:nvPicPr>
          <p:cNvPr id="229" name="Google Shape;229;p21"/>
          <p:cNvPicPr preferRelativeResize="0"/>
          <p:nvPr/>
        </p:nvPicPr>
        <p:blipFill rotWithShape="1">
          <a:blip r:embed="rId4">
            <a:alphaModFix/>
          </a:blip>
          <a:srcRect l="8427" t="51024" r="67774" b="44505"/>
          <a:stretch/>
        </p:blipFill>
        <p:spPr>
          <a:xfrm>
            <a:off x="844425" y="4317687"/>
            <a:ext cx="7455154" cy="787574"/>
          </a:xfrm>
          <a:prstGeom prst="rect">
            <a:avLst/>
          </a:prstGeom>
          <a:noFill/>
          <a:ln w="28575" cap="flat" cmpd="sng">
            <a:solidFill>
              <a:srgbClr val="FF0000"/>
            </a:solidFill>
            <a:prstDash val="solid"/>
            <a:round/>
            <a:headEnd type="none" w="sm" len="sm"/>
            <a:tailEnd type="none" w="sm" len="sm"/>
          </a:ln>
        </p:spPr>
      </p:pic>
      <p:sp>
        <p:nvSpPr>
          <p:cNvPr id="2" name="CuadroTexto 1">
            <a:extLst>
              <a:ext uri="{FF2B5EF4-FFF2-40B4-BE49-F238E27FC236}">
                <a16:creationId xmlns:a16="http://schemas.microsoft.com/office/drawing/2014/main" id="{0091B4B8-20FC-182C-DFE6-559BEE4065D9}"/>
              </a:ext>
            </a:extLst>
          </p:cNvPr>
          <p:cNvSpPr txBox="1"/>
          <p:nvPr/>
        </p:nvSpPr>
        <p:spPr>
          <a:xfrm>
            <a:off x="8790609" y="4879523"/>
            <a:ext cx="353391" cy="307777"/>
          </a:xfrm>
          <a:prstGeom prst="rect">
            <a:avLst/>
          </a:prstGeom>
          <a:noFill/>
        </p:spPr>
        <p:txBody>
          <a:bodyPr wrap="square" rtlCol="0">
            <a:spAutoFit/>
          </a:bodyPr>
          <a:lstStyle/>
          <a:p>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1509</Words>
  <Application>Microsoft Office PowerPoint</Application>
  <PresentationFormat>Presentación en pantalla (16:9)</PresentationFormat>
  <Paragraphs>225</Paragraphs>
  <Slides>22</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Calibri</vt:lpstr>
      <vt:lpstr>Simple Light</vt:lpstr>
      <vt:lpstr>Presentación de PowerPoint</vt:lpstr>
      <vt:lpstr>Índice</vt:lpstr>
      <vt:lpstr>¿Qué es un modelo espacial?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Ejemplos: </vt:lpstr>
      <vt:lpstr>Ejemplos: </vt:lpstr>
      <vt:lpstr>Ejemplos: </vt:lpstr>
      <vt:lpstr>Ejemplos: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María González Bermejo</dc:creator>
  <cp:lastModifiedBy>María González Bermejo</cp:lastModifiedBy>
  <cp:revision>5</cp:revision>
  <dcterms:modified xsi:type="dcterms:W3CDTF">2023-01-26T17:33:43Z</dcterms:modified>
</cp:coreProperties>
</file>