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7"/>
  </p:notesMasterIdLst>
  <p:sldIdLst>
    <p:sldId id="256" r:id="rId5"/>
    <p:sldId id="257" r:id="rId6"/>
    <p:sldId id="258" r:id="rId7"/>
    <p:sldId id="259" r:id="rId8"/>
    <p:sldId id="260" r:id="rId9"/>
    <p:sldId id="261" r:id="rId10"/>
    <p:sldId id="262" r:id="rId11"/>
    <p:sldId id="264" r:id="rId12"/>
    <p:sldId id="265" r:id="rId13"/>
    <p:sldId id="266" r:id="rId14"/>
    <p:sldId id="267" r:id="rId15"/>
    <p:sldId id="268" r:id="rId16"/>
  </p:sldIdLst>
  <p:sldSz cx="12192000" cy="6858000"/>
  <p:notesSz cx="6858000" cy="9144000"/>
  <p:embeddedFontLst>
    <p:embeddedFont>
      <p:font typeface="Century Gothic" panose="020B0502020202020204" pitchFamily="34" charset="0"/>
      <p:regular r:id="rId18"/>
      <p:bold r:id="rId19"/>
      <p:italic r:id="rId20"/>
      <p:boldItalic r:id="rId21"/>
    </p:embeddedFont>
  </p:embeddedFontLst>
  <p:custDataLst>
    <p:tags r:id="rId2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9"/>
    <p:restoredTop sz="94700"/>
  </p:normalViewPr>
  <p:slideViewPr>
    <p:cSldViewPr snapToGrid="0">
      <p:cViewPr varScale="1">
        <p:scale>
          <a:sx n="167" d="100"/>
          <a:sy n="167" d="100"/>
        </p:scale>
        <p:origin x="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Richard Diaz</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If Green Pace were to wait until the end of the development cycle to enact a proper security plan, they are leaving their product open to a lot of backdoor and loophole possibilities that hackers can utilize to access their programs and cause damage. It is best policy to make sure that from the very beginning of the development cycle that security is top priority that way they can follow a set of policies and guidelines while developing to reduce the risk of potential bugs and make the various testing phases run smoother. This will allow for automation of programs that can test the program in the background to make sure that the developers aren’t leaving any backdoors or loopholes.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2000" dirty="0"/>
              <a:t>Green Pace should follow along with the Ten Core Coding Principles and Ten Coding Standards in which I have chosen to cover any possible gaps in Green Paces security policies. By running automations such as </a:t>
            </a:r>
            <a:r>
              <a:rPr lang="en-US" sz="2000" dirty="0" err="1"/>
              <a:t>Atree</a:t>
            </a:r>
            <a:r>
              <a:rPr lang="en-US" sz="2000" dirty="0"/>
              <a:t> throughout the development cycle, they will be providing additional security by consistently and thoroughly checking for any bugs or breaks in the coding that run a high risk for security.</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a:t>In honesty, if one wanted to truly protect their products throughout the development cycle and in the future, they should not just pick and choose which coding standards to follow. A developer should gain an understanding of the various standards and choose which would be of higher risk for their project but also keep in mind that all the standards should still be followed also that way no stone is left unturned.</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129540" y="1736901"/>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With my security policy, we followed along with the Ten Core Security Principles and chose ten coding standards that would be essential in creating a defense in depth for Green Pace.</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p:cNvGraphicFramePr/>
          <p:nvPr>
            <p:extLst>
              <p:ext uri="{D42A27DB-BD31-4B8C-83A1-F6EECF244321}">
                <p14:modId xmlns:p14="http://schemas.microsoft.com/office/powerpoint/2010/main" val="974338831"/>
              </p:ext>
            </p:extLst>
          </p:nvPr>
        </p:nvGraphicFramePr>
        <p:xfrm>
          <a:off x="1440180" y="1897380"/>
          <a:ext cx="9566945" cy="4457700"/>
        </p:xfrm>
        <a:graphic>
          <a:graphicData uri="http://schemas.openxmlformats.org/drawingml/2006/table">
            <a:tbl>
              <a:tblPr>
                <a:noFill/>
                <a:tableStyleId>{802198C4-3087-4945-87E3-76CBB3509B7E}</a:tableStyleId>
              </a:tblPr>
              <a:tblGrid>
                <a:gridCol w="4921219">
                  <a:extLst>
                    <a:ext uri="{9D8B030D-6E8A-4147-A177-3AD203B41FA5}">
                      <a16:colId xmlns:a16="http://schemas.microsoft.com/office/drawing/2014/main" val="20000"/>
                    </a:ext>
                  </a:extLst>
                </a:gridCol>
                <a:gridCol w="4645726">
                  <a:extLst>
                    <a:ext uri="{9D8B030D-6E8A-4147-A177-3AD203B41FA5}">
                      <a16:colId xmlns:a16="http://schemas.microsoft.com/office/drawing/2014/main" val="20001"/>
                    </a:ext>
                  </a:extLst>
                </a:gridCol>
              </a:tblGrid>
              <a:tr h="232923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Likely-Low Priority</a:t>
                      </a:r>
                    </a:p>
                    <a:p>
                      <a:pPr marL="342900" marR="0" lvl="0" indent="-342900" algn="l" rtl="0">
                        <a:lnSpc>
                          <a:spcPct val="100000"/>
                        </a:lnSpc>
                        <a:spcBef>
                          <a:spcPts val="0"/>
                        </a:spcBef>
                        <a:spcAft>
                          <a:spcPts val="0"/>
                        </a:spcAft>
                        <a:buClr>
                          <a:srgbClr val="000000"/>
                        </a:buClr>
                        <a:buSzPts val="3600"/>
                        <a:buFontTx/>
                        <a:buChar char="-"/>
                      </a:pPr>
                      <a:r>
                        <a:rPr lang="en-US" sz="2000" u="none" strike="noStrike" cap="none" dirty="0">
                          <a:solidFill>
                            <a:schemeClr val="tx1"/>
                          </a:solidFill>
                        </a:rPr>
                        <a:t>DCL54-CPP</a:t>
                      </a:r>
                    </a:p>
                    <a:p>
                      <a:pPr marL="342900" marR="0" lvl="0" indent="-342900" algn="l" rtl="0">
                        <a:lnSpc>
                          <a:spcPct val="100000"/>
                        </a:lnSpc>
                        <a:spcBef>
                          <a:spcPts val="0"/>
                        </a:spcBef>
                        <a:spcAft>
                          <a:spcPts val="0"/>
                        </a:spcAft>
                        <a:buClr>
                          <a:srgbClr val="000000"/>
                        </a:buClr>
                        <a:buSzPts val="3600"/>
                        <a:buFontTx/>
                        <a:buChar char="-"/>
                      </a:pPr>
                      <a:r>
                        <a:rPr lang="en-US" sz="2000" u="none" strike="noStrike" cap="none" dirty="0">
                          <a:solidFill>
                            <a:schemeClr val="tx1"/>
                          </a:solidFill>
                        </a:rPr>
                        <a:t>ERR51-CPP</a:t>
                      </a:r>
                    </a:p>
                    <a:p>
                      <a:pPr marL="342900" marR="0" lvl="0" indent="-342900" algn="l" rtl="0">
                        <a:lnSpc>
                          <a:spcPct val="100000"/>
                        </a:lnSpc>
                        <a:spcBef>
                          <a:spcPts val="0"/>
                        </a:spcBef>
                        <a:spcAft>
                          <a:spcPts val="0"/>
                        </a:spcAft>
                        <a:buClr>
                          <a:srgbClr val="000000"/>
                        </a:buClr>
                        <a:buSzPts val="3600"/>
                        <a:buFontTx/>
                        <a:buChar char="-"/>
                      </a:pPr>
                      <a:r>
                        <a:rPr lang="en-US" sz="2000" u="none" strike="noStrike" cap="none" dirty="0">
                          <a:solidFill>
                            <a:schemeClr val="tx1"/>
                          </a:solidFill>
                        </a:rPr>
                        <a:t>STR52-CPP</a:t>
                      </a:r>
                    </a:p>
                    <a:p>
                      <a:pPr marL="342900" marR="0" lvl="0" indent="-342900" algn="l" rtl="0">
                        <a:lnSpc>
                          <a:spcPct val="100000"/>
                        </a:lnSpc>
                        <a:spcBef>
                          <a:spcPts val="0"/>
                        </a:spcBef>
                        <a:spcAft>
                          <a:spcPts val="0"/>
                        </a:spcAft>
                        <a:buClr>
                          <a:srgbClr val="000000"/>
                        </a:buClr>
                        <a:buSzPts val="3600"/>
                        <a:buFontTx/>
                        <a:buChar char="-"/>
                      </a:pP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Likely-High Priority</a:t>
                      </a:r>
                    </a:p>
                    <a:p>
                      <a:pPr marL="342900" marR="0" lvl="0" indent="-342900" algn="l" rtl="0">
                        <a:lnSpc>
                          <a:spcPct val="100000"/>
                        </a:lnSpc>
                        <a:spcBef>
                          <a:spcPts val="0"/>
                        </a:spcBef>
                        <a:spcAft>
                          <a:spcPts val="0"/>
                        </a:spcAft>
                        <a:buClr>
                          <a:srgbClr val="000000"/>
                        </a:buClr>
                        <a:buSzPts val="3600"/>
                        <a:buFontTx/>
                        <a:buChar char="-"/>
                      </a:pPr>
                      <a:r>
                        <a:rPr lang="en-US" sz="2000" u="none" strike="noStrike" cap="none" dirty="0">
                          <a:solidFill>
                            <a:schemeClr val="tx1"/>
                          </a:solidFill>
                        </a:rPr>
                        <a:t>CTR52-CPP</a:t>
                      </a:r>
                    </a:p>
                    <a:p>
                      <a:pPr marL="342900" marR="0" lvl="0" indent="-342900" algn="l" rtl="0">
                        <a:lnSpc>
                          <a:spcPct val="100000"/>
                        </a:lnSpc>
                        <a:spcBef>
                          <a:spcPts val="0"/>
                        </a:spcBef>
                        <a:spcAft>
                          <a:spcPts val="0"/>
                        </a:spcAft>
                        <a:buClr>
                          <a:srgbClr val="000000"/>
                        </a:buClr>
                        <a:buSzPts val="3600"/>
                        <a:buFontTx/>
                        <a:buChar char="-"/>
                      </a:pPr>
                      <a:r>
                        <a:rPr lang="en-US" sz="2000" u="none" strike="noStrike" cap="none" dirty="0">
                          <a:solidFill>
                            <a:schemeClr val="tx1"/>
                          </a:solidFill>
                        </a:rPr>
                        <a:t>DCL50-CPP</a:t>
                      </a:r>
                    </a:p>
                    <a:p>
                      <a:pPr marL="342900" marR="0" lvl="0" indent="-342900" algn="l" rtl="0">
                        <a:lnSpc>
                          <a:spcPct val="100000"/>
                        </a:lnSpc>
                        <a:spcBef>
                          <a:spcPts val="0"/>
                        </a:spcBef>
                        <a:spcAft>
                          <a:spcPts val="0"/>
                        </a:spcAft>
                        <a:buClr>
                          <a:srgbClr val="000000"/>
                        </a:buClr>
                        <a:buSzPts val="3600"/>
                        <a:buFontTx/>
                        <a:buChar char="-"/>
                      </a:pPr>
                      <a:r>
                        <a:rPr lang="en-US" sz="2000" u="none" strike="noStrike" cap="none" dirty="0">
                          <a:solidFill>
                            <a:schemeClr val="tx1"/>
                          </a:solidFill>
                        </a:rPr>
                        <a:t>MEM50-CPP</a:t>
                      </a:r>
                    </a:p>
                    <a:p>
                      <a:pPr marL="342900" marR="0" lvl="0" indent="-342900" algn="l" rtl="0">
                        <a:lnSpc>
                          <a:spcPct val="100000"/>
                        </a:lnSpc>
                        <a:spcBef>
                          <a:spcPts val="0"/>
                        </a:spcBef>
                        <a:spcAft>
                          <a:spcPts val="0"/>
                        </a:spcAft>
                        <a:buClr>
                          <a:srgbClr val="000000"/>
                        </a:buClr>
                        <a:buSzPts val="3600"/>
                        <a:buFontTx/>
                        <a:buChar char="-"/>
                      </a:pPr>
                      <a:r>
                        <a:rPr lang="en-US" sz="2000" u="none" strike="noStrike" cap="none" dirty="0">
                          <a:solidFill>
                            <a:schemeClr val="tx1"/>
                          </a:solidFill>
                        </a:rPr>
                        <a:t>MEM52-CPP</a:t>
                      </a:r>
                    </a:p>
                    <a:p>
                      <a:pPr marL="342900" marR="0" lvl="0" indent="-342900" algn="l" rtl="0">
                        <a:lnSpc>
                          <a:spcPct val="100000"/>
                        </a:lnSpc>
                        <a:spcBef>
                          <a:spcPts val="0"/>
                        </a:spcBef>
                        <a:spcAft>
                          <a:spcPts val="0"/>
                        </a:spcAft>
                        <a:buClr>
                          <a:srgbClr val="000000"/>
                        </a:buClr>
                        <a:buSzPts val="3600"/>
                        <a:buFontTx/>
                        <a:buChar char="-"/>
                      </a:pPr>
                      <a:r>
                        <a:rPr lang="en-US" sz="2000" u="none" strike="noStrike" cap="none" dirty="0">
                          <a:solidFill>
                            <a:schemeClr val="tx1"/>
                          </a:solidFill>
                        </a:rPr>
                        <a:t>STR51-CPP</a:t>
                      </a: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12846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Unlikely-Low Priority</a:t>
                      </a:r>
                    </a:p>
                    <a:p>
                      <a:pPr marL="342900" marR="0" lvl="0" indent="-342900" algn="l" rtl="0">
                        <a:lnSpc>
                          <a:spcPct val="100000"/>
                        </a:lnSpc>
                        <a:spcBef>
                          <a:spcPts val="0"/>
                        </a:spcBef>
                        <a:spcAft>
                          <a:spcPts val="0"/>
                        </a:spcAft>
                        <a:buClr>
                          <a:srgbClr val="000000"/>
                        </a:buClr>
                        <a:buSzPts val="3600"/>
                        <a:buFontTx/>
                        <a:buChar char="-"/>
                      </a:pPr>
                      <a:r>
                        <a:rPr lang="en-US" sz="2000" u="none" strike="noStrike" cap="none" dirty="0">
                          <a:solidFill>
                            <a:schemeClr val="tx1"/>
                          </a:solidFill>
                        </a:rPr>
                        <a:t>ERR06-C</a:t>
                      </a:r>
                    </a:p>
                    <a:p>
                      <a:pPr marL="342900" marR="0" lvl="0" indent="-342900" algn="l" rtl="0">
                        <a:lnSpc>
                          <a:spcPct val="100000"/>
                        </a:lnSpc>
                        <a:spcBef>
                          <a:spcPts val="0"/>
                        </a:spcBef>
                        <a:spcAft>
                          <a:spcPts val="0"/>
                        </a:spcAft>
                        <a:buClr>
                          <a:srgbClr val="000000"/>
                        </a:buClr>
                        <a:buSzPts val="3600"/>
                        <a:buFontTx/>
                        <a:buChar char="-"/>
                      </a:pPr>
                      <a:r>
                        <a:rPr lang="en-US" sz="2000" u="none" strike="noStrike" cap="none" dirty="0">
                          <a:solidFill>
                            <a:schemeClr val="tx1"/>
                          </a:solidFill>
                        </a:rPr>
                        <a:t>INT50-CPP</a:t>
                      </a: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Unlikely-High Priority</a:t>
                      </a:r>
                    </a:p>
                    <a:p>
                      <a:pPr marL="342900" marR="0" lvl="0" indent="-342900" algn="l" rtl="0">
                        <a:lnSpc>
                          <a:spcPct val="100000"/>
                        </a:lnSpc>
                        <a:spcBef>
                          <a:spcPts val="0"/>
                        </a:spcBef>
                        <a:spcAft>
                          <a:spcPts val="0"/>
                        </a:spcAft>
                        <a:buClr>
                          <a:srgbClr val="000000"/>
                        </a:buClr>
                        <a:buSzPts val="3600"/>
                        <a:buFontTx/>
                        <a:buChar char="-"/>
                      </a:pPr>
                      <a:r>
                        <a:rPr lang="en-US" sz="2000" u="none" strike="noStrike" cap="none" dirty="0">
                          <a:solidFill>
                            <a:schemeClr val="tx1"/>
                          </a:solidFill>
                        </a:rPr>
                        <a:t>None</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AutoNum type="arabicPeriod"/>
            </a:pPr>
            <a:r>
              <a:rPr lang="en-US" dirty="0"/>
              <a:t>Validate Input Data : DCL54-CPP</a:t>
            </a:r>
          </a:p>
          <a:p>
            <a:pPr lvl="0" indent="-457200" algn="l" rtl="0">
              <a:lnSpc>
                <a:spcPct val="90000"/>
              </a:lnSpc>
              <a:spcBef>
                <a:spcPts val="0"/>
              </a:spcBef>
              <a:spcAft>
                <a:spcPts val="0"/>
              </a:spcAft>
              <a:buClr>
                <a:schemeClr val="lt1"/>
              </a:buClr>
              <a:buSzPts val="2200"/>
              <a:buAutoNum type="arabicPeriod"/>
            </a:pPr>
            <a:r>
              <a:rPr lang="en-US" dirty="0"/>
              <a:t>Heed Compiler Warnings : STR51-CPP</a:t>
            </a:r>
          </a:p>
          <a:p>
            <a:pPr lvl="0" indent="-457200" algn="l" rtl="0">
              <a:lnSpc>
                <a:spcPct val="90000"/>
              </a:lnSpc>
              <a:spcBef>
                <a:spcPts val="0"/>
              </a:spcBef>
              <a:spcAft>
                <a:spcPts val="0"/>
              </a:spcAft>
              <a:buClr>
                <a:schemeClr val="lt1"/>
              </a:buClr>
              <a:buSzPts val="2200"/>
              <a:buAutoNum type="arabicPeriod"/>
            </a:pPr>
            <a:r>
              <a:rPr lang="en-US" dirty="0"/>
              <a:t>Architect and Design for Security Policies</a:t>
            </a:r>
          </a:p>
          <a:p>
            <a:pPr lvl="0" indent="-457200" algn="l" rtl="0">
              <a:lnSpc>
                <a:spcPct val="90000"/>
              </a:lnSpc>
              <a:spcBef>
                <a:spcPts val="0"/>
              </a:spcBef>
              <a:spcAft>
                <a:spcPts val="0"/>
              </a:spcAft>
              <a:buClr>
                <a:schemeClr val="lt1"/>
              </a:buClr>
              <a:buSzPts val="2200"/>
              <a:buAutoNum type="arabicPeriod"/>
            </a:pPr>
            <a:r>
              <a:rPr lang="en-US" dirty="0"/>
              <a:t>Keep it Simple : DCL50-CPP, INT50-CPP</a:t>
            </a:r>
          </a:p>
          <a:p>
            <a:pPr lvl="0" indent="-457200" algn="l" rtl="0">
              <a:lnSpc>
                <a:spcPct val="90000"/>
              </a:lnSpc>
              <a:spcBef>
                <a:spcPts val="0"/>
              </a:spcBef>
              <a:spcAft>
                <a:spcPts val="0"/>
              </a:spcAft>
              <a:buClr>
                <a:schemeClr val="lt1"/>
              </a:buClr>
              <a:buSzPts val="2200"/>
              <a:buAutoNum type="arabicPeriod"/>
            </a:pPr>
            <a:r>
              <a:rPr lang="en-US" dirty="0"/>
              <a:t>Default Deny</a:t>
            </a:r>
          </a:p>
          <a:p>
            <a:pPr lvl="0" indent="-457200" algn="l" rtl="0">
              <a:lnSpc>
                <a:spcPct val="90000"/>
              </a:lnSpc>
              <a:spcBef>
                <a:spcPts val="0"/>
              </a:spcBef>
              <a:spcAft>
                <a:spcPts val="0"/>
              </a:spcAft>
              <a:buClr>
                <a:schemeClr val="lt1"/>
              </a:buClr>
              <a:buSzPts val="2200"/>
              <a:buAutoNum type="arabicPeriod"/>
            </a:pPr>
            <a:r>
              <a:rPr lang="en-US" dirty="0"/>
              <a:t>Adhere to the Principle of Least Privilege : ERR51-CPP</a:t>
            </a:r>
          </a:p>
          <a:p>
            <a:pPr lvl="0" indent="-457200" algn="l" rtl="0">
              <a:lnSpc>
                <a:spcPct val="90000"/>
              </a:lnSpc>
              <a:spcBef>
                <a:spcPts val="0"/>
              </a:spcBef>
              <a:spcAft>
                <a:spcPts val="0"/>
              </a:spcAft>
              <a:buClr>
                <a:schemeClr val="lt1"/>
              </a:buClr>
              <a:buSzPts val="2200"/>
              <a:buAutoNum type="arabicPeriod"/>
            </a:pPr>
            <a:r>
              <a:rPr lang="en-US" dirty="0"/>
              <a:t>Sanitize Data Sent to Other Systems : CTR52-CPP</a:t>
            </a:r>
          </a:p>
          <a:p>
            <a:pPr lvl="0" indent="-457200" algn="l" rtl="0">
              <a:lnSpc>
                <a:spcPct val="90000"/>
              </a:lnSpc>
              <a:spcBef>
                <a:spcPts val="0"/>
              </a:spcBef>
              <a:spcAft>
                <a:spcPts val="0"/>
              </a:spcAft>
              <a:buClr>
                <a:schemeClr val="lt1"/>
              </a:buClr>
              <a:buSzPts val="2200"/>
              <a:buAutoNum type="arabicPeriod"/>
            </a:pPr>
            <a:r>
              <a:rPr lang="en-US" dirty="0"/>
              <a:t>Practice Defense in Depth : MEM52-CPP</a:t>
            </a:r>
          </a:p>
          <a:p>
            <a:pPr lvl="0" indent="-457200" algn="l" rtl="0">
              <a:lnSpc>
                <a:spcPct val="90000"/>
              </a:lnSpc>
              <a:spcBef>
                <a:spcPts val="0"/>
              </a:spcBef>
              <a:spcAft>
                <a:spcPts val="0"/>
              </a:spcAft>
              <a:buClr>
                <a:schemeClr val="lt1"/>
              </a:buClr>
              <a:buSzPts val="2200"/>
              <a:buAutoNum type="arabicPeriod"/>
            </a:pPr>
            <a:r>
              <a:rPr lang="en-US" dirty="0"/>
              <a:t>Use Effective Quality Assurance Techniques : ERR06-C</a:t>
            </a:r>
          </a:p>
          <a:p>
            <a:pPr lvl="0" indent="-457200" algn="l" rtl="0">
              <a:lnSpc>
                <a:spcPct val="90000"/>
              </a:lnSpc>
              <a:spcBef>
                <a:spcPts val="0"/>
              </a:spcBef>
              <a:spcAft>
                <a:spcPts val="0"/>
              </a:spcAft>
              <a:buClr>
                <a:schemeClr val="lt1"/>
              </a:buClr>
              <a:buSzPts val="2200"/>
              <a:buAutoNum type="arabicPeriod"/>
            </a:pPr>
            <a:r>
              <a:rPr lang="en-US" dirty="0"/>
              <a:t>Adopt a Secure Coding Standard: MEM50-CPP, STR52-CPP</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AutoNum type="arabicPeriod"/>
            </a:pPr>
            <a:r>
              <a:rPr lang="en-US" dirty="0"/>
              <a:t>CTR52-CPP : Guarantee that library functions do not overflow</a:t>
            </a:r>
          </a:p>
          <a:p>
            <a:pPr lvl="0" indent="-457200" algn="l" rtl="0">
              <a:lnSpc>
                <a:spcPct val="90000"/>
              </a:lnSpc>
              <a:spcBef>
                <a:spcPts val="0"/>
              </a:spcBef>
              <a:spcAft>
                <a:spcPts val="0"/>
              </a:spcAft>
              <a:buClr>
                <a:schemeClr val="lt1"/>
              </a:buClr>
              <a:buSzPts val="2000"/>
              <a:buAutoNum type="arabicPeriod"/>
            </a:pPr>
            <a:r>
              <a:rPr lang="en-US" dirty="0"/>
              <a:t>DCL50-CPP : Do not define a C-style variadic function</a:t>
            </a:r>
          </a:p>
          <a:p>
            <a:pPr lvl="0" indent="-457200" algn="l" rtl="0">
              <a:lnSpc>
                <a:spcPct val="90000"/>
              </a:lnSpc>
              <a:spcBef>
                <a:spcPts val="0"/>
              </a:spcBef>
              <a:spcAft>
                <a:spcPts val="0"/>
              </a:spcAft>
              <a:buClr>
                <a:schemeClr val="lt1"/>
              </a:buClr>
              <a:buSzPts val="2000"/>
              <a:buAutoNum type="arabicPeriod"/>
            </a:pPr>
            <a:r>
              <a:rPr lang="en-US" dirty="0"/>
              <a:t>DCL54-CPP : Overload Allocation and deallocation functions as a pair in the same scope</a:t>
            </a:r>
          </a:p>
          <a:p>
            <a:pPr lvl="0" indent="-457200" algn="l" rtl="0">
              <a:lnSpc>
                <a:spcPct val="90000"/>
              </a:lnSpc>
              <a:spcBef>
                <a:spcPts val="0"/>
              </a:spcBef>
              <a:spcAft>
                <a:spcPts val="0"/>
              </a:spcAft>
              <a:buClr>
                <a:schemeClr val="lt1"/>
              </a:buClr>
              <a:buSzPts val="2000"/>
              <a:buAutoNum type="arabicPeriod"/>
            </a:pPr>
            <a:r>
              <a:rPr lang="en-US" dirty="0"/>
              <a:t>ERR06-C : Understand the termination behavior of assert() and abort()</a:t>
            </a:r>
          </a:p>
          <a:p>
            <a:pPr lvl="0" indent="-457200" algn="l" rtl="0">
              <a:lnSpc>
                <a:spcPct val="90000"/>
              </a:lnSpc>
              <a:spcBef>
                <a:spcPts val="0"/>
              </a:spcBef>
              <a:spcAft>
                <a:spcPts val="0"/>
              </a:spcAft>
              <a:buClr>
                <a:schemeClr val="lt1"/>
              </a:buClr>
              <a:buSzPts val="2000"/>
              <a:buAutoNum type="arabicPeriod"/>
            </a:pPr>
            <a:r>
              <a:rPr lang="en-US" dirty="0"/>
              <a:t>ERR51-CPP : Handle all exceptions</a:t>
            </a:r>
          </a:p>
          <a:p>
            <a:pPr lvl="0" indent="-457200" algn="l" rtl="0">
              <a:lnSpc>
                <a:spcPct val="90000"/>
              </a:lnSpc>
              <a:spcBef>
                <a:spcPts val="0"/>
              </a:spcBef>
              <a:spcAft>
                <a:spcPts val="0"/>
              </a:spcAft>
              <a:buClr>
                <a:schemeClr val="lt1"/>
              </a:buClr>
              <a:buSzPts val="2000"/>
              <a:buAutoNum type="arabicPeriod"/>
            </a:pPr>
            <a:r>
              <a:rPr lang="en-US" dirty="0"/>
              <a:t>INT50-CPP : Do not cast to an out-of-range enumeration value</a:t>
            </a:r>
          </a:p>
          <a:p>
            <a:pPr lvl="0" indent="-457200" algn="l" rtl="0">
              <a:lnSpc>
                <a:spcPct val="90000"/>
              </a:lnSpc>
              <a:spcBef>
                <a:spcPts val="0"/>
              </a:spcBef>
              <a:spcAft>
                <a:spcPts val="0"/>
              </a:spcAft>
              <a:buClr>
                <a:schemeClr val="lt1"/>
              </a:buClr>
              <a:buSzPts val="2000"/>
              <a:buAutoNum type="arabicPeriod"/>
            </a:pPr>
            <a:r>
              <a:rPr lang="en-US" dirty="0"/>
              <a:t>MEM50-CPP : Do not access freed memory</a:t>
            </a:r>
          </a:p>
          <a:p>
            <a:pPr lvl="0" indent="-457200" algn="l" rtl="0">
              <a:lnSpc>
                <a:spcPct val="90000"/>
              </a:lnSpc>
              <a:spcBef>
                <a:spcPts val="0"/>
              </a:spcBef>
              <a:spcAft>
                <a:spcPts val="0"/>
              </a:spcAft>
              <a:buClr>
                <a:schemeClr val="lt1"/>
              </a:buClr>
              <a:buSzPts val="2000"/>
              <a:buAutoNum type="arabicPeriod"/>
            </a:pPr>
            <a:r>
              <a:rPr lang="en-US" dirty="0"/>
              <a:t>MEM52-CPP : Detect and handle memory allocation errors</a:t>
            </a:r>
          </a:p>
          <a:p>
            <a:pPr lvl="0" indent="-457200" algn="l" rtl="0">
              <a:lnSpc>
                <a:spcPct val="90000"/>
              </a:lnSpc>
              <a:spcBef>
                <a:spcPts val="0"/>
              </a:spcBef>
              <a:spcAft>
                <a:spcPts val="0"/>
              </a:spcAft>
              <a:buClr>
                <a:schemeClr val="lt1"/>
              </a:buClr>
              <a:buSzPts val="2000"/>
              <a:buAutoNum type="arabicPeriod"/>
            </a:pPr>
            <a:r>
              <a:rPr lang="en-US" dirty="0"/>
              <a:t>STR51-CPP : Do not attempt to create a std::string from a null pointer</a:t>
            </a:r>
          </a:p>
          <a:p>
            <a:pPr lvl="0" indent="-457200" algn="l" rtl="0">
              <a:lnSpc>
                <a:spcPct val="90000"/>
              </a:lnSpc>
              <a:spcBef>
                <a:spcPts val="0"/>
              </a:spcBef>
              <a:spcAft>
                <a:spcPts val="0"/>
              </a:spcAft>
              <a:buClr>
                <a:schemeClr val="lt1"/>
              </a:buClr>
              <a:buSzPts val="2000"/>
              <a:buAutoNum type="arabicPeriod"/>
            </a:pPr>
            <a:r>
              <a:rPr lang="en-US" dirty="0"/>
              <a:t>STR52-CPP : Use valid references, pointers, and iterators to reference elements of a </a:t>
            </a:r>
            <a:r>
              <a:rPr lang="en-US" dirty="0" err="1"/>
              <a:t>basic_string</a:t>
            </a:r>
            <a:endParaRPr lang="en-US"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r>
              <a:rPr lang="en-US" sz="1600" b="1" dirty="0"/>
              <a:t>Encryption in rest:</a:t>
            </a:r>
            <a:r>
              <a:rPr lang="en-US" sz="1600" dirty="0"/>
              <a:t> Encryption in rest is used for data that is at rest or data that is being stored. The way it 		works is that it takes the data and changes it to another form of data, and it is done with 		an algorithm. By changing the data into another form of data, it can’t be converted 		back by anyone unless they have access to the encryption key. </a:t>
            </a:r>
          </a:p>
          <a:p>
            <a:pPr marL="0" lvl="0" indent="0" algn="l" rtl="0">
              <a:lnSpc>
                <a:spcPct val="90000"/>
              </a:lnSpc>
              <a:spcBef>
                <a:spcPts val="1000"/>
              </a:spcBef>
              <a:spcAft>
                <a:spcPts val="0"/>
              </a:spcAft>
              <a:buClr>
                <a:schemeClr val="lt1"/>
              </a:buClr>
              <a:buSzPts val="1600"/>
              <a:buNone/>
            </a:pPr>
            <a:endParaRPr lang="en-US" sz="1600" dirty="0"/>
          </a:p>
          <a:p>
            <a:pPr marL="0" lvl="0" indent="0">
              <a:buSzPts val="1600"/>
              <a:buNone/>
            </a:pPr>
            <a:r>
              <a:rPr lang="en-US" sz="1600" b="1" dirty="0"/>
              <a:t>Encryption at flight:</a:t>
            </a:r>
            <a:r>
              <a:rPr lang="en-US" sz="1600" dirty="0"/>
              <a:t> Encryption in flight is when data is being protected while it is in transit from one area to 		another. Basically, what happens is that the data is encrypted prior to transmission, and 		the two computer endpoints are authenticated and when the data arrives at its 			destination, it is decrypted and verified. </a:t>
            </a:r>
          </a:p>
          <a:p>
            <a:pPr marL="0" lvl="0" indent="0">
              <a:buSzPts val="1600"/>
              <a:buNone/>
            </a:pPr>
            <a:endParaRPr lang="en-US" sz="1600" b="1" dirty="0"/>
          </a:p>
          <a:p>
            <a:pPr marL="0" lvl="0" indent="0">
              <a:buSzPts val="1600"/>
              <a:buNone/>
            </a:pPr>
            <a:r>
              <a:rPr lang="en-US" sz="1600" b="1" dirty="0"/>
              <a:t>Encryption in use:</a:t>
            </a:r>
            <a:r>
              <a:rPr lang="en-US" sz="1600" dirty="0"/>
              <a:t> Encryption in use is when the data you are currently using is being encrypted at the same 		time. It is not a very common process, and it is usually hardware or software based, with 		software being the newest way of encryption in use. </a:t>
            </a:r>
            <a:endParaRPr sz="1600" b="1"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55000" lnSpcReduction="20000"/>
          </a:bodyPr>
          <a:lstStyle/>
          <a:p>
            <a:pPr marL="114300" indent="0">
              <a:buNone/>
            </a:pPr>
            <a:r>
              <a:rPr lang="en-US" sz="1600" b="1" dirty="0"/>
              <a:t>Authentication: </a:t>
            </a:r>
            <a:r>
              <a:rPr lang="en-US" sz="1600" dirty="0"/>
              <a:t> Authenticating users is the first step in a secure identification system. The system needs to make sure the person accessing a system is who they say they are. The method of authenticating a person can fall into three main categories:</a:t>
            </a:r>
          </a:p>
          <a:p>
            <a:pPr marL="114300" indent="0">
              <a:buNone/>
            </a:pPr>
            <a:r>
              <a:rPr lang="en-US" sz="1600" dirty="0"/>
              <a:t>	- </a:t>
            </a:r>
            <a:r>
              <a:rPr lang="en-US" sz="1600" b="1" dirty="0"/>
              <a:t>What They Know:</a:t>
            </a:r>
            <a:r>
              <a:rPr lang="en-US" sz="1600" dirty="0"/>
              <a:t> Someone’s password can authenticate what they know. Security questions also 	accomplish the same function.</a:t>
            </a:r>
          </a:p>
          <a:p>
            <a:pPr marL="114300" indent="0">
              <a:buNone/>
            </a:pPr>
            <a:r>
              <a:rPr lang="en-US" sz="1600" dirty="0"/>
              <a:t>	- </a:t>
            </a:r>
            <a:r>
              <a:rPr lang="en-US" sz="1600" b="1" dirty="0"/>
              <a:t>Who They Are:</a:t>
            </a:r>
            <a:r>
              <a:rPr lang="en-US" sz="1600" dirty="0"/>
              <a:t> A fingerprint or other bio metric tests can authenticate people.</a:t>
            </a:r>
          </a:p>
          <a:p>
            <a:pPr marL="114300" indent="0">
              <a:buNone/>
            </a:pPr>
            <a:r>
              <a:rPr lang="en-US" sz="1600" dirty="0"/>
              <a:t>	- </a:t>
            </a:r>
            <a:r>
              <a:rPr lang="en-US" sz="1600" b="1" dirty="0"/>
              <a:t>What They Have:</a:t>
            </a:r>
            <a:r>
              <a:rPr lang="en-US" sz="1600" dirty="0"/>
              <a:t> Access cards to enter a building can be used to authenticate a person. Mobile devices providing a 2-factor authentication also use what a person uses to 	verify identity.</a:t>
            </a:r>
          </a:p>
          <a:p>
            <a:pPr marL="114300" indent="0">
              <a:buNone/>
            </a:pPr>
            <a:r>
              <a:rPr lang="en-US" sz="1600" dirty="0"/>
              <a:t>	Often the methods of authentication can be combined to ensure people are accurately authenticated.</a:t>
            </a:r>
          </a:p>
          <a:p>
            <a:pPr marL="114300" indent="0">
              <a:buNone/>
            </a:pPr>
            <a:endParaRPr lang="en-US" sz="1600" dirty="0"/>
          </a:p>
          <a:p>
            <a:pPr marL="114300" indent="0">
              <a:buNone/>
            </a:pPr>
            <a:r>
              <a:rPr lang="en-US" sz="1600" b="1" dirty="0"/>
              <a:t>Authorization:</a:t>
            </a:r>
            <a:r>
              <a:rPr lang="en-US" sz="1600" dirty="0"/>
              <a:t> Determining the type of authorization employees have within a network is the </a:t>
            </a:r>
            <a:r>
              <a:rPr lang="en-US" sz="1600" dirty="0" err="1"/>
              <a:t>nesxt</a:t>
            </a:r>
            <a:r>
              <a:rPr lang="en-US" sz="1600" dirty="0"/>
              <a:t> step. The right people should have the right access level to areas of a network. There are different frameworks to handle this within a company.</a:t>
            </a:r>
          </a:p>
          <a:p>
            <a:pPr marL="114300" indent="0">
              <a:buNone/>
            </a:pPr>
            <a:r>
              <a:rPr lang="en-US" sz="1600" b="1" dirty="0"/>
              <a:t>	- Mandatory Access Control (MAC):</a:t>
            </a:r>
            <a:r>
              <a:rPr lang="en-US" sz="1600" dirty="0"/>
              <a:t> The level of security a person is granted is related to the security of the content being accessed. This is common in military use-cases.</a:t>
            </a:r>
          </a:p>
          <a:p>
            <a:pPr marL="114300" indent="0">
              <a:buNone/>
            </a:pPr>
            <a:r>
              <a:rPr lang="en-US" sz="1600" b="1" dirty="0"/>
              <a:t>	- Discretionary Access Control (DAC):</a:t>
            </a:r>
            <a:r>
              <a:rPr lang="en-US" sz="1600" dirty="0"/>
              <a:t> Access to a file or area is given by the owner of that area. An example of this framework is a Google doc where access can be shared 	by the creator with whoever they desire.</a:t>
            </a:r>
          </a:p>
          <a:p>
            <a:pPr marL="114300" indent="0">
              <a:buNone/>
            </a:pPr>
            <a:r>
              <a:rPr lang="en-US" sz="1600" b="1" dirty="0"/>
              <a:t>	- Role-Based Access Control (RBAC):</a:t>
            </a:r>
            <a:r>
              <a:rPr lang="en-US" sz="1600" dirty="0"/>
              <a:t> Access is determined by the role within an organization. For example, the shipping department might have access to inventory but not 	marketing collateral.`</a:t>
            </a:r>
          </a:p>
          <a:p>
            <a:pPr marL="114300" indent="0">
              <a:buNone/>
            </a:pPr>
            <a:r>
              <a:rPr lang="en-US" sz="1600" dirty="0"/>
              <a:t>In general, giving users the least number of privileges needed to accomplish their job is the goal. Limiting access to sensitive areas makes them more secure.</a:t>
            </a:r>
          </a:p>
          <a:p>
            <a:pPr marL="114300" indent="0">
              <a:buNone/>
            </a:pPr>
            <a:endParaRPr lang="en-US" sz="1600" dirty="0"/>
          </a:p>
          <a:p>
            <a:pPr marL="114300" indent="0">
              <a:buNone/>
            </a:pPr>
            <a:r>
              <a:rPr lang="en-US" sz="1600" b="1" dirty="0"/>
              <a:t>Accounting: </a:t>
            </a:r>
            <a:r>
              <a:rPr lang="en-US" sz="1800" dirty="0"/>
              <a:t>After a person begins logging into a network and working, their usage should be monitored. This can be accomplished with a Security Information and Event Management (SIEM) or other auditing and monitoring tool. Knowing what files a person is accessing or attempting to access can inform whether more or less authorization is needed. Suspicious activity can prompt questions as to whether the person accessing the network was authenticated correctly. </a:t>
            </a:r>
            <a:endParaRPr lang="en-US" sz="1800" b="1"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2000"/>
            </a:pPr>
            <a:r>
              <a:rPr lang="en-US" dirty="0"/>
              <a:t>As with any development cycle, there will be a need for automation when it comes to detection of any bugs during the development. The automation will be done with using tools that detect certain threats and there is some tools that can be used to detect a wider range of threats such as </a:t>
            </a:r>
            <a:r>
              <a:rPr lang="en-US" dirty="0" err="1"/>
              <a:t>Astree</a:t>
            </a:r>
            <a:r>
              <a:rPr lang="en-US" dirty="0"/>
              <a:t> which can be used to find threats covered in all of my coding standards. </a:t>
            </a:r>
          </a:p>
          <a:p>
            <a:pPr marL="685800" lvl="1" indent="-228600" algn="l" rtl="0">
              <a:lnSpc>
                <a:spcPct val="90000"/>
              </a:lnSpc>
              <a:spcBef>
                <a:spcPts val="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TotalTime>
  <Words>1201</Words>
  <Application>Microsoft Macintosh PowerPoint</Application>
  <PresentationFormat>Widescreen</PresentationFormat>
  <Paragraphs>72</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Diaz, Richard</cp:lastModifiedBy>
  <cp:revision>14</cp:revision>
  <dcterms:created xsi:type="dcterms:W3CDTF">2020-08-19T17:59:24Z</dcterms:created>
  <dcterms:modified xsi:type="dcterms:W3CDTF">2021-04-18T21:46:59Z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