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6BE483-4DC0-4535-A688-BEBA6B5018F5}">
          <p14:sldIdLst>
            <p14:sldId id="256"/>
            <p14:sldId id="257"/>
            <p14:sldId id="258"/>
            <p14:sldId id="260"/>
            <p14:sldId id="261"/>
            <p14:sldId id="259"/>
            <p14:sldId id="262"/>
          </p14:sldIdLst>
        </p14:section>
        <p14:section name="Untitled Section" id="{4E111FC5-22C2-4F10-B835-F9BD696D852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6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88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7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4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9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9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1EDE-BCD6-4F54-8370-954CB264871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02BCD8-BC64-4174-87D2-9C075DA3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9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2A36-9FC7-43DF-BD77-7819AA6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887" y="611245"/>
            <a:ext cx="7766936" cy="1646302"/>
          </a:xfrm>
        </p:spPr>
        <p:txBody>
          <a:bodyPr/>
          <a:lstStyle/>
          <a:p>
            <a:r>
              <a:rPr lang="es-MX" dirty="0"/>
              <a:t>Pruebas unitarias en Java con librería Junit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9D883-B676-4F9B-AAF3-56F9BA90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966" y="2332101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CALIDAD DE SOFTWARE</a:t>
            </a:r>
          </a:p>
          <a:p>
            <a:r>
              <a:rPr lang="es-MX" dirty="0"/>
              <a:t>INTEGRANTES: Avendaño Duran Daniel</a:t>
            </a:r>
          </a:p>
          <a:p>
            <a:r>
              <a:rPr lang="es-MX" dirty="0"/>
              <a:t>Diaz Barrón Ricardo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663A5-BE9B-4B40-ABF1-4E32D08C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68" y="3841815"/>
            <a:ext cx="4197413" cy="1929683"/>
          </a:xfrm>
          <a:prstGeom prst="rect">
            <a:avLst/>
          </a:prstGeom>
        </p:spPr>
      </p:pic>
      <p:pic>
        <p:nvPicPr>
          <p:cNvPr id="1026" name="Picture 2" descr="230 ideas de Monigotes 3D | monigotes, gente blanca, imagenes para  diapositivas">
            <a:extLst>
              <a:ext uri="{FF2B5EF4-FFF2-40B4-BE49-F238E27FC236}">
                <a16:creationId xmlns:a16="http://schemas.microsoft.com/office/drawing/2014/main" id="{2F69AEEB-D3F7-48A3-8F1E-3FF0FA63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8" y="3961909"/>
            <a:ext cx="1854878" cy="18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30 ideas de Monigotes 3D | monigotes, gente blanca, imagenes para  diapositivas">
            <a:extLst>
              <a:ext uri="{FF2B5EF4-FFF2-40B4-BE49-F238E27FC236}">
                <a16:creationId xmlns:a16="http://schemas.microsoft.com/office/drawing/2014/main" id="{A889E202-C856-452E-9097-A95774E3B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15" y="3841815"/>
            <a:ext cx="1601587" cy="21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3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FF7A-3FC6-4488-95CE-517FE5D4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61" y="165716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Qué</a:t>
            </a:r>
            <a:r>
              <a:rPr lang="en-US" sz="2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librerías</a:t>
            </a:r>
            <a:r>
              <a:rPr lang="en-US" sz="2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se </a:t>
            </a:r>
            <a:r>
              <a:rPr lang="en-US" sz="2800" b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usa</a:t>
            </a:r>
            <a:r>
              <a:rPr lang="en-US" sz="2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Java para las </a:t>
            </a:r>
            <a:r>
              <a:rPr lang="en-US" sz="2800" b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preubas</a:t>
            </a:r>
            <a:r>
              <a:rPr lang="en-US" sz="2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4951-93E8-4CBE-9A63-CB16D60D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649" y="1048058"/>
            <a:ext cx="8333501" cy="5334987"/>
          </a:xfrm>
        </p:spPr>
        <p:txBody>
          <a:bodyPr>
            <a:normAutofit fontScale="85000" lnSpcReduction="10000"/>
          </a:bodyPr>
          <a:lstStyle/>
          <a:p>
            <a:r>
              <a:rPr lang="es-BO" sz="2800" b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s-BO" sz="2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BO" sz="2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la librería más comúnmente utilizada para la realización de pruebas unitarias en aplicaciones Java.</a:t>
            </a:r>
          </a:p>
          <a:p>
            <a:pPr algn="l">
              <a:buFont typeface="+mj-lt"/>
              <a:buAutoNum type="arabicPeriod"/>
            </a:pPr>
            <a:r>
              <a:rPr lang="es-MX" sz="2800" b="1" i="0" dirty="0" err="1">
                <a:solidFill>
                  <a:srgbClr val="0D0D0D"/>
                </a:solidFill>
                <a:effectLst/>
                <a:latin typeface="Söhne"/>
              </a:rPr>
              <a:t>TestNG</a:t>
            </a:r>
            <a:r>
              <a:rPr lang="es-MX" sz="28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Framework de pruebas para Java que ofrece funcionalidades avanzadas como agrupación de pruebas, pruebas de dependencia y soporte para paralelización.</a:t>
            </a:r>
          </a:p>
          <a:p>
            <a:pPr algn="l">
              <a:buFont typeface="+mj-lt"/>
              <a:buAutoNum type="arabicPeriod"/>
            </a:pPr>
            <a:r>
              <a:rPr lang="es-MX" sz="2800" b="1" i="0" dirty="0" err="1">
                <a:solidFill>
                  <a:srgbClr val="0D0D0D"/>
                </a:solidFill>
                <a:effectLst/>
                <a:latin typeface="Söhne"/>
              </a:rPr>
              <a:t>Mockito</a:t>
            </a:r>
            <a:r>
              <a:rPr lang="es-MX" sz="28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Biblioteca de </a:t>
            </a:r>
            <a:r>
              <a:rPr lang="es-MX" sz="2800" b="0" i="0" dirty="0" err="1">
                <a:solidFill>
                  <a:srgbClr val="0D0D0D"/>
                </a:solidFill>
                <a:effectLst/>
                <a:latin typeface="Söhne"/>
              </a:rPr>
              <a:t>mocking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para Java que permite simular dependencias en pruebas unitarias, facilitando la prueba de la lógica de negocio de forma aislada.</a:t>
            </a:r>
          </a:p>
          <a:p>
            <a:pPr algn="l">
              <a:buFont typeface="+mj-lt"/>
              <a:buAutoNum type="arabicPeriod"/>
            </a:pPr>
            <a:r>
              <a:rPr lang="es-MX" sz="2800" b="1" i="0" dirty="0" err="1">
                <a:solidFill>
                  <a:srgbClr val="0D0D0D"/>
                </a:solidFill>
                <a:effectLst/>
                <a:latin typeface="Söhne"/>
              </a:rPr>
              <a:t>PowerMock</a:t>
            </a:r>
            <a:r>
              <a:rPr lang="es-MX" sz="28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Extiende las capacidades de </a:t>
            </a:r>
            <a:r>
              <a:rPr lang="es-MX" sz="2800" b="0" i="0" dirty="0" err="1">
                <a:solidFill>
                  <a:srgbClr val="0D0D0D"/>
                </a:solidFill>
                <a:effectLst/>
                <a:latin typeface="Söhne"/>
              </a:rPr>
              <a:t>Mockito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y </a:t>
            </a:r>
            <a:r>
              <a:rPr lang="es-MX" sz="2800" b="0" i="0" dirty="0" err="1">
                <a:solidFill>
                  <a:srgbClr val="0D0D0D"/>
                </a:solidFill>
                <a:effectLst/>
                <a:latin typeface="Söhne"/>
              </a:rPr>
              <a:t>EasyMock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para permitir el </a:t>
            </a:r>
            <a:r>
              <a:rPr lang="es-MX" sz="2800" b="0" i="0" dirty="0" err="1">
                <a:solidFill>
                  <a:srgbClr val="0D0D0D"/>
                </a:solidFill>
                <a:effectLst/>
                <a:latin typeface="Söhne"/>
              </a:rPr>
              <a:t>mocking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de métodos estáticos, constructores y miembros finales, útil para código difícil de probar.</a:t>
            </a:r>
          </a:p>
          <a:p>
            <a:pPr algn="l">
              <a:buFont typeface="+mj-lt"/>
              <a:buAutoNum type="arabicPeriod"/>
            </a:pPr>
            <a:r>
              <a:rPr lang="es-MX" sz="2800" b="1" i="0" dirty="0">
                <a:solidFill>
                  <a:srgbClr val="0D0D0D"/>
                </a:solidFill>
                <a:effectLst/>
                <a:latin typeface="Söhne"/>
              </a:rPr>
              <a:t>Spock: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Framework de pruebas basado en </a:t>
            </a:r>
            <a:r>
              <a:rPr lang="es-MX" sz="2800" b="0" i="0" dirty="0" err="1">
                <a:solidFill>
                  <a:srgbClr val="0D0D0D"/>
                </a:solidFill>
                <a:effectLst/>
                <a:latin typeface="Söhne"/>
              </a:rPr>
              <a:t>Groovy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para aplicaciones Java y </a:t>
            </a:r>
            <a:r>
              <a:rPr lang="es-MX" sz="2800" b="0" i="0" dirty="0" err="1">
                <a:solidFill>
                  <a:srgbClr val="0D0D0D"/>
                </a:solidFill>
                <a:effectLst/>
                <a:latin typeface="Söhne"/>
              </a:rPr>
              <a:t>Groovy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, destacando por su sintaxis expresiva y soporte para </a:t>
            </a:r>
            <a:r>
              <a:rPr lang="es-MX" sz="2800" b="0" i="0" dirty="0" err="1">
                <a:solidFill>
                  <a:srgbClr val="0D0D0D"/>
                </a:solidFill>
                <a:effectLst/>
                <a:latin typeface="Söhne"/>
              </a:rPr>
              <a:t>mocks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 y </a:t>
            </a:r>
            <a:r>
              <a:rPr lang="es-MX" sz="2800" b="0" i="0" dirty="0" err="1">
                <a:solidFill>
                  <a:srgbClr val="0D0D0D"/>
                </a:solidFill>
                <a:effectLst/>
                <a:latin typeface="Söhne"/>
              </a:rPr>
              <a:t>stubs</a:t>
            </a:r>
            <a:r>
              <a:rPr lang="es-MX" sz="2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s-BO" sz="280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BO" sz="2800" dirty="0">
              <a:solidFill>
                <a:srgbClr val="0D0D0D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AutoShape 2" descr="Скачать картинки 3d человек, стоковые фото 3d человек в хорошем качестве |  Depositphotos">
            <a:extLst>
              <a:ext uri="{FF2B5EF4-FFF2-40B4-BE49-F238E27FC236}">
                <a16:creationId xmlns:a16="http://schemas.microsoft.com/office/drawing/2014/main" id="{C36FC544-B9CC-40E7-AFA8-5B89688E2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Agregar más de 68 muñecos para presentaciones sin fondo muy caliente -  kidsdream.edu.vn">
            <a:extLst>
              <a:ext uri="{FF2B5EF4-FFF2-40B4-BE49-F238E27FC236}">
                <a16:creationId xmlns:a16="http://schemas.microsoft.com/office/drawing/2014/main" id="{A58F822D-421D-43E2-8461-D443D82D3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2" y="2262187"/>
            <a:ext cx="17335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3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A9AD-321C-4B55-94E4-A8A081C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2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Qué permite probar dichas librerías?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30D1-B327-489B-856C-45C91ED8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930400"/>
            <a:ext cx="8596668" cy="3880773"/>
          </a:xfrm>
        </p:spPr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lógica de negocio de manera aislada, sin depender de infraestructura externa como bases de datos, archivos, redes, etc.</a:t>
            </a:r>
            <a:endParaRPr lang="en-US" sz="20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Diversos casos y condiciones de uso de los métodos, incluyendo casos límite o de esquina.</a:t>
            </a:r>
            <a:endParaRPr lang="en-US" sz="20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corrección de los resultados producidos por los métodos bajo prueba.</a:t>
            </a:r>
            <a:endParaRPr lang="en-US" sz="20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ejecución de pruebas de manera repetible y automatizada.</a:t>
            </a:r>
            <a:endParaRPr lang="en-US" sz="20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074" name="Picture 2" descr="Agregar más de 68 muñecos para presentaciones sin fondo muy caliente -  kidsdream.edu.vn">
            <a:extLst>
              <a:ext uri="{FF2B5EF4-FFF2-40B4-BE49-F238E27FC236}">
                <a16:creationId xmlns:a16="http://schemas.microsoft.com/office/drawing/2014/main" id="{5A8D1860-80C7-4F2D-A5D7-CDA8A099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0" y="2200043"/>
            <a:ext cx="1962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2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FC1-D1EC-487B-A2F5-EE0179F0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Cómo</a:t>
            </a:r>
            <a:r>
              <a:rPr lang="en-US" sz="36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3600" b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lang="en-US" sz="36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954B-359C-4DF4-8D0C-FB876F0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80" y="1488613"/>
            <a:ext cx="8596668" cy="388077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Instalación mediante gestores de construcción:</a:t>
            </a:r>
            <a:endParaRPr lang="en-US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BO" sz="1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Maven:</a:t>
            </a:r>
            <a:r>
              <a:rPr lang="es-BO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Añadiendo la dependencia de </a:t>
            </a:r>
            <a:r>
              <a:rPr lang="es-BO" sz="18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s-BO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el archivo </a:t>
            </a:r>
            <a:r>
              <a:rPr lang="es-BO" sz="1800" b="1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r>
              <a:rPr lang="es-BO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BO" sz="1800" b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es-BO" sz="1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BO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Añadiendo la dependencia en el archivo </a:t>
            </a:r>
            <a:r>
              <a:rPr lang="es-BO" sz="1800" b="1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build.gradle</a:t>
            </a:r>
            <a:endParaRPr lang="es-BO" sz="1800" b="1" dirty="0">
              <a:solidFill>
                <a:srgbClr val="0D0D0D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s-BO" sz="1800" b="1" dirty="0">
              <a:solidFill>
                <a:srgbClr val="0D0D0D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BO" sz="1800" b="1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Nosotros haremos por Maven, </a:t>
            </a:r>
            <a:r>
              <a:rPr lang="es-BO" sz="1800" b="1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</a:t>
            </a:r>
            <a:r>
              <a:rPr lang="es-BO" sz="1800" b="1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en el archivo pom</a:t>
            </a:r>
            <a:r>
              <a:rPr lang="es-BO" sz="1800" b="1" dirty="0">
                <a:solidFill>
                  <a:srgbClr val="0D0D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.xml </a:t>
            </a:r>
            <a:r>
              <a:rPr lang="es-BO" sz="1800" b="1" dirty="0" err="1">
                <a:solidFill>
                  <a:srgbClr val="0D0D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anade</a:t>
            </a:r>
            <a:r>
              <a:rPr lang="es-BO" sz="1800" b="1" dirty="0">
                <a:solidFill>
                  <a:srgbClr val="0D0D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este código y actualiza cambios.(</a:t>
            </a:r>
            <a:r>
              <a:rPr lang="es-BO" sz="1800" b="1" dirty="0" err="1">
                <a:solidFill>
                  <a:srgbClr val="0D0D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control+shift+O</a:t>
            </a:r>
            <a:r>
              <a:rPr lang="es-BO" sz="1800" b="1" dirty="0">
                <a:solidFill>
                  <a:srgbClr val="0D0D0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s-BO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18C93-740C-4E0E-A93F-C58052DD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78" y="4089728"/>
            <a:ext cx="727811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7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3277-3FDB-4130-91BC-F3FBF65D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2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¿Cómo se codifica una prueba?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E32B-D199-4EB9-AF42-953D4518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60" y="1580471"/>
            <a:ext cx="6371536" cy="532610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20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Codificación de una prueba unitaria:</a:t>
            </a:r>
            <a:endParaRPr lang="en-US" sz="20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BO" sz="20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 una clase de prueba: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 convención, esta clase se ubica en el directorio </a:t>
            </a:r>
            <a:r>
              <a:rPr lang="es-BO" sz="2000" b="1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BO" sz="2000" b="1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/test/java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BO" sz="20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Métodos de prueba: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Cada método anotado con </a:t>
            </a:r>
            <a:r>
              <a:rPr lang="es-BO" sz="2000" b="1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@Test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representa una prueba unitaria específica.</a:t>
            </a:r>
            <a:endParaRPr lang="en-US" sz="20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BO" sz="20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Uso de aserciones: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Dentro de cada método de prueba, se invoca el método bajo prueba y se utilizan aserciones para verificar que los resultados sean los esperados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70BB-B74A-4614-A569-F181EEC3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80" y="1481289"/>
            <a:ext cx="3839111" cy="3572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AE252-8DE7-4637-96D0-24192589DF14}"/>
              </a:ext>
            </a:extLst>
          </p:cNvPr>
          <p:cNvSpPr txBox="1"/>
          <p:nvPr/>
        </p:nvSpPr>
        <p:spPr>
          <a:xfrm>
            <a:off x="8247355" y="5344357"/>
            <a:ext cx="25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</a:t>
            </a:r>
            <a:r>
              <a:rPr lang="es-MX" dirty="0" err="1"/>
              <a:t>Convencion</a:t>
            </a:r>
            <a:r>
              <a:rPr lang="es-MX" dirty="0"/>
              <a:t> se crea otra carpeta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F242B8-3680-4FCA-93D4-A4742211D198}"/>
              </a:ext>
            </a:extLst>
          </p:cNvPr>
          <p:cNvSpPr/>
          <p:nvPr/>
        </p:nvSpPr>
        <p:spPr>
          <a:xfrm>
            <a:off x="7670307" y="3835153"/>
            <a:ext cx="1393794" cy="40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D1BF-76B5-40FD-930A-CC526F52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2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¿Cómo se realiza la prueba?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4486-11F8-4CA9-8E4D-7C46660D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9311" y="1029073"/>
            <a:ext cx="11174684" cy="5593669"/>
          </a:xfrm>
        </p:spPr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BO" sz="20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@Test: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Cada método anotado con @Test se considera una prueba unitaria. Dentro de este método, se invoca el código bajo prueba con ciertos parámetros.</a:t>
            </a:r>
            <a:endParaRPr lang="en-US" sz="20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s-BO" sz="20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Aserciones: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utilizan métodos de aserción como </a:t>
            </a:r>
            <a:r>
              <a:rPr lang="es-BO" sz="2000" b="1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BO" sz="2000" b="1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BO" sz="2000" b="1" dirty="0" err="1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assertFalse</a:t>
            </a:r>
            <a:r>
              <a:rPr lang="es-BO" sz="20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etc., para verificar que el comportamiento del código bajo prueba sea el esperado.</a:t>
            </a:r>
            <a:endParaRPr lang="en-US" sz="20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2DE75-95EF-46B5-84DF-F12E4E82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69" y="3228554"/>
            <a:ext cx="796401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A057-EA70-46A6-83B3-52521BD8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Codigo</a:t>
            </a:r>
            <a:r>
              <a:rPr lang="es-MX" dirty="0"/>
              <a:t> adicional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5D830-4285-4E6B-B798-3FAB8E8E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1" y="1418944"/>
            <a:ext cx="824027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56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438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Segoe UI</vt:lpstr>
      <vt:lpstr>Söhne</vt:lpstr>
      <vt:lpstr>Symbol</vt:lpstr>
      <vt:lpstr>Trebuchet MS</vt:lpstr>
      <vt:lpstr>Wingdings 3</vt:lpstr>
      <vt:lpstr>Facet</vt:lpstr>
      <vt:lpstr>Pruebas unitarias en Java con librería Junit</vt:lpstr>
      <vt:lpstr>Qué librerías se usa Java para las preubas?</vt:lpstr>
      <vt:lpstr>Qué permite probar dichas librerías?</vt:lpstr>
      <vt:lpstr>Cómo se instala? </vt:lpstr>
      <vt:lpstr>¿Cómo se codifica una prueba? </vt:lpstr>
      <vt:lpstr>¿Cómo se realiza la prueba? </vt:lpstr>
      <vt:lpstr>Codigo adicional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 en Java con librería Junit</dc:title>
  <dc:creator>diazbarronricardojairo@gmail.com</dc:creator>
  <cp:lastModifiedBy>diazbarronricardojairo@gmail.com</cp:lastModifiedBy>
  <cp:revision>5</cp:revision>
  <dcterms:created xsi:type="dcterms:W3CDTF">2024-02-22T03:06:35Z</dcterms:created>
  <dcterms:modified xsi:type="dcterms:W3CDTF">2024-02-22T03:37:00Z</dcterms:modified>
</cp:coreProperties>
</file>