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wbchicago.com/2020/03/arrests-plummet-crime-nosedives-in-early-days-of-covid-19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08537c915_3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08537c915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0cad0962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0cad096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Out of 3 cities that we analyzed, </a:t>
            </a:r>
            <a:r>
              <a:rPr lang="en-US">
                <a:solidFill>
                  <a:schemeClr val="dk1"/>
                </a:solidFill>
              </a:rPr>
              <a:t>SF population was the smallest about 1/2 the population of Philly and a quarter of Chicago yet SF is the second in the country for porch pirate rates.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08537c915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08537c91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the previous slide, San Fran is #2 in porch piracy in the US, which comes to no 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surprise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that Larceny Theft is the #1 crime count was in San Fran 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assumptions as to why San Fran has such a high theft rate?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Houses are close together and close to the street so it’s easier and quicker to steal from multiple houses at a time. You can rob like 5 houses and easily run to your car, compared to running between spaced out houses, through a lawn, then running back to the car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 Fran is the ranked 4th in US metropolitan area per capita income, which could lead to more packages being 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delivered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houses. Also to mention, San Fran is very hilly, so who would want to hike up and down a hill when you can just order a package to your door.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might be an interesting assumption, but out 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the 3 cities we chose, San Fran had the smallest population. A smaller population means less human traffic so there isn’t as many people looking out for porch piracy.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Also, San Fran has laxed laws when it comes to </a:t>
            </a:r>
            <a:r>
              <a:rPr lang="en-US" sz="1200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theft. If the value which you have stolen is less than $950, it is only a fine of $1,000 and/or 6 months in jail,  compared to Chicago ($2,500 and/or 1 year in jail) and Philadelphia (up to $10,000 and/or 5 years in jail)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cad09629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0cad0962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Larceny theft dramatically increased in 2020, the start of the </a:t>
            </a:r>
            <a:r>
              <a:rPr lang="en-US"/>
              <a:t>pandemic.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Burglaries decreased probably due to the fact that more people started staying home and burglars didn’t have empty houses to rob.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Also interesting to see how Burglary and Larceny theft had inverse effects, in 2020 as burglary percentage rate decreased, larceny theft increased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0cad09629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0cad0962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SF population is 1/2 of Philly and ¼ of Chicago yet SF is the second in the country for porch pirate rates.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Burglaries started increasing as the population decreased. Assumption is that since people are moving out the city, it’s easier to </a:t>
            </a:r>
            <a:r>
              <a:rPr lang="en-US"/>
              <a:t>burglarize</a:t>
            </a:r>
            <a:r>
              <a:rPr lang="en-US"/>
              <a:t> an empty house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the bold only: </a:t>
            </a:r>
            <a:r>
              <a:rPr b="1" lang="en-US"/>
              <a:t>A few quick interesting inferences that can be made from this view is the clear drop in thefts beginning early from 2019.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Or that Criminal Damages in red, is fairly flat since 2015 in the count of arrests made.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Other categories such as narcotics, robbery, or total crimes that are below 30000 are not as pronounced.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To get a more pronounced and indicative visual into how crime might have been impacted in Chicago we can plot the rate of change in these crimes year over year.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NEXT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illustration is more pronounced in which we can see the rate of change in crimes through time. The rates of change are more pronounced, AND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start of COVID in 2019 shows some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occurrences in the type of crime that is occuring.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Drops in types of crime beginning covid: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Theft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Assault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‘Other Offenses’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Narcotics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Rises in types of crimes after covid: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Vehicle Theft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Robbery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Burglary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validate these findings: ecofact.org notes: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(https://econofact.org/crime-in-the-time-of-covid)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</a:rPr>
              <a:t>Home burglaries dropped, while commercial burglaries and car thefts rose. </a:t>
            </a:r>
            <a:endParaRPr b="1"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11111"/>
                </a:solidFill>
                <a:highlight>
                  <a:srgbClr val="FFFFFF"/>
                </a:highlight>
              </a:rPr>
              <a:t>-Drug crimes dropped the most — by 65% — at the pandemic onset and fell again during the summer. Drug crimes saw the biggest decline of any category at the onset of the pandemic in almost all cities for which I have data – 65% on average. </a:t>
            </a:r>
            <a:endParaRPr b="1"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clearest anomalies is Narcotics, affected by Covid as noted by CWBChicago, who cover local police data in chicago: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“Interim Police Supt. Charlie Beck yesterday said officers are stopping fewer pedestrians and drivers. And their “hands off” approach is driving CPD arrest numbers to possibly historic lows.”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https://cwbchicago.com/2020/03/arrests-plummet-crime-nosedives-in-early-days-of-covid-19.html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A1A1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0cad0962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0cad096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0cad0962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0cad096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08" name="Google Shape;108;p12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6" name="Google Shape;56;p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" name="Google Shape;59;p6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1" name="Google Shape;71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8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2" name="Google Shape;82;p8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8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1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etadata.phila.gov/#home/datasetdetails/5543868920583086178c4f8e/representationdetails/570e7621c03327dc14f4b68d/" TargetMode="External"/><Relationship Id="rId4" Type="http://schemas.openxmlformats.org/officeDocument/2006/relationships/hyperlink" Target="https://data.sfgov.org/Public-Safety/Police-Department-Incident-Reports-2018-to-Present/wg3w-h783" TargetMode="External"/><Relationship Id="rId10" Type="http://schemas.openxmlformats.org/officeDocument/2006/relationships/hyperlink" Target="https://www.cnbc.com/2020/01/10/package-theft-how-amazon-google-others-are-fighting-porch-pirates.html" TargetMode="External"/><Relationship Id="rId9" Type="http://schemas.openxmlformats.org/officeDocument/2006/relationships/hyperlink" Target="https://nypost.com/2021/11/29/210-million-packages-were-stolen-this-year-survey/" TargetMode="External"/><Relationship Id="rId5" Type="http://schemas.openxmlformats.org/officeDocument/2006/relationships/hyperlink" Target="https://crime-data-explorer.fr.cloud.gov/pages/explorer/crime/crime-trend" TargetMode="External"/><Relationship Id="rId6" Type="http://schemas.openxmlformats.org/officeDocument/2006/relationships/hyperlink" Target="https://dev.socrata.com/foundry/data.cityofchicago.org/ijzp-q8t2" TargetMode="External"/><Relationship Id="rId7" Type="http://schemas.openxmlformats.org/officeDocument/2006/relationships/hyperlink" Target="https://www.opendataphilly.org/dataset/crime-incidents/resource/79134de9-56fa-41f2-b529-b660aaf1539b" TargetMode="External"/><Relationship Id="rId8" Type="http://schemas.openxmlformats.org/officeDocument/2006/relationships/hyperlink" Target="https://www.census.gov/quickfacts/fact/table/US/PST04521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4400">
                <a:solidFill>
                  <a:schemeClr val="lt1"/>
                </a:solidFill>
              </a:rPr>
              <a:t>PORCH PIRATES: A DIVE INTO TRENDS OF PROPERTY CRIME</a:t>
            </a:r>
            <a:endParaRPr/>
          </a:p>
        </p:txBody>
      </p:sp>
      <p:sp>
        <p:nvSpPr>
          <p:cNvPr id="122" name="Google Shape;122;p13"/>
          <p:cNvSpPr txBox="1"/>
          <p:nvPr>
            <p:ph idx="1" type="subTitle"/>
          </p:nvPr>
        </p:nvSpPr>
        <p:spPr>
          <a:xfrm>
            <a:off x="6033793" y="41623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By: Daniel Espin, Robert DiFazio, Brian Lui, and Nitish Arora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794900" y="80876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                              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13" y="1783575"/>
            <a:ext cx="11183176" cy="4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425" y="946212"/>
            <a:ext cx="6323150" cy="49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San Francisco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1066800" y="2103125"/>
            <a:ext cx="50355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900"/>
              <a:t>Population: 875,114</a:t>
            </a:r>
            <a:endParaRPr sz="19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sz="1900"/>
              <a:t>2nd worst city in the US for Porch Pirating</a:t>
            </a:r>
            <a:endParaRPr sz="19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In 2021, property crimes increased by 11%, while violent crimes went up by 1%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700" y="1874250"/>
            <a:ext cx="4263375" cy="41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945950" y="7331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                             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35619"/>
            <a:ext cx="111252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794900" y="80876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                              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75" y="1806800"/>
            <a:ext cx="10783650" cy="4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118050" y="22006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425" y="3947725"/>
            <a:ext cx="5765316" cy="24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211" y="1208050"/>
            <a:ext cx="7151776" cy="26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Seasons and correlation towards theft trends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066800" y="2103125"/>
            <a:ext cx="50502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-US" sz="1800"/>
              <a:t>Increase during November and December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-US" sz="1800"/>
              <a:t>Especially between Thanksgiving and Christmas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-US" sz="1800"/>
              <a:t>Increase in Summer 2020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Amazon packages are the most desirable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915" y="1923613"/>
            <a:ext cx="4272285" cy="42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Porch Pirates During Pandemic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1066800" y="2103125"/>
            <a:ext cx="2815500" cy="4194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537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282"/>
              <a:buChar char="◦"/>
            </a:pPr>
            <a:r>
              <a:rPr lang="en-US" sz="2882">
                <a:solidFill>
                  <a:srgbClr val="333333"/>
                </a:solidFill>
                <a:highlight>
                  <a:srgbClr val="D9D9D9"/>
                </a:highlight>
                <a:latin typeface="Georgia"/>
                <a:ea typeface="Georgia"/>
                <a:cs typeface="Georgia"/>
                <a:sym typeface="Georgia"/>
              </a:rPr>
              <a:t>500,000 more daily delivered packages than before the pandemic</a:t>
            </a:r>
            <a:endParaRPr sz="2882">
              <a:solidFill>
                <a:srgbClr val="333333"/>
              </a:solidFill>
              <a:highlight>
                <a:srgbClr val="D9D9D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37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282"/>
              <a:buChar char="◦"/>
            </a:pPr>
            <a:r>
              <a:rPr lang="en-US" sz="2882">
                <a:solidFill>
                  <a:srgbClr val="333333"/>
                </a:solidFill>
                <a:highlight>
                  <a:srgbClr val="D9D9D9"/>
                </a:highlight>
                <a:latin typeface="Georgia"/>
                <a:ea typeface="Georgia"/>
                <a:cs typeface="Georgia"/>
                <a:sym typeface="Georgia"/>
              </a:rPr>
              <a:t>80 percent of deliveries are to residential customers, compared with 40 percent year prio.</a:t>
            </a:r>
            <a:endParaRPr sz="2882">
              <a:solidFill>
                <a:srgbClr val="333333"/>
              </a:solidFill>
              <a:highlight>
                <a:srgbClr val="D9D9D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37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282"/>
              <a:buChar char="◦"/>
            </a:pPr>
            <a:r>
              <a:rPr lang="en-US" sz="2882">
                <a:solidFill>
                  <a:srgbClr val="333333"/>
                </a:solidFill>
                <a:highlight>
                  <a:srgbClr val="D9D9D9"/>
                </a:highlight>
                <a:latin typeface="Georgia"/>
                <a:ea typeface="Georgia"/>
                <a:cs typeface="Georgia"/>
                <a:sym typeface="Georgia"/>
              </a:rPr>
              <a:t>Grocery deliveries have more than doubled</a:t>
            </a:r>
            <a:endParaRPr sz="2882">
              <a:solidFill>
                <a:srgbClr val="333333"/>
              </a:solidFill>
              <a:highlight>
                <a:srgbClr val="D9D9D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372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282"/>
              <a:buChar char="◦"/>
            </a:pPr>
            <a:r>
              <a:rPr lang="en-US" sz="2882">
                <a:solidFill>
                  <a:srgbClr val="333333"/>
                </a:solidFill>
                <a:highlight>
                  <a:srgbClr val="D9D9D9"/>
                </a:highlight>
                <a:latin typeface="Georgia"/>
                <a:ea typeface="Georgia"/>
                <a:cs typeface="Georgia"/>
                <a:sym typeface="Georgia"/>
              </a:rPr>
              <a:t>Household goods deliveries have jumped by 24 percent</a:t>
            </a:r>
            <a:endParaRPr sz="2882">
              <a:solidFill>
                <a:srgbClr val="333333"/>
              </a:solidFill>
              <a:highlight>
                <a:srgbClr val="D9D9D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450" y="1758419"/>
            <a:ext cx="7424824" cy="453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066800" y="2103125"/>
            <a:ext cx="50358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Philadelphia crime has been remaining consistent </a:t>
            </a:r>
            <a:r>
              <a:rPr lang="en-US" sz="2000"/>
              <a:t>and</a:t>
            </a:r>
            <a:r>
              <a:rPr lang="en-US" sz="2000"/>
              <a:t> organized. With spikes happening due to issues with social climate.</a:t>
            </a:r>
            <a:endParaRPr sz="2000"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San Francisco’s trend of Larceny theft seems to be ever so increasing since the </a:t>
            </a:r>
            <a:r>
              <a:rPr lang="en-US" sz="2000"/>
              <a:t>pandemic</a:t>
            </a:r>
            <a:endParaRPr sz="2000"/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 Chicago, porch pirating decreased in the </a:t>
            </a:r>
            <a:r>
              <a:rPr lang="en-US" sz="2000"/>
              <a:t>beginning of Covid, while motor vehicle </a:t>
            </a:r>
            <a:r>
              <a:rPr lang="en-US" sz="2000"/>
              <a:t> theft spiked</a:t>
            </a:r>
            <a:endParaRPr sz="2000"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975" y="2134850"/>
            <a:ext cx="3926250" cy="37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Works Cited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https://metadata.phila.gov/#home/datasetdetails/5543868920583086178c4f8e/representationdetails/570e7621c03327dc14f4b68d/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https://data.sfgov.org/Public-Safety/Police-Department-Incident-Reports-2018-to-Present/wg3w-h783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https://crime-data-explorer.fr.cloud.gov/pages/explorer/crime/crime-trend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https://dev.socrata.com/foundry/data.cityofchicago.org/ijzp-q8t2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https://www.opendataphilly.org/dataset/crime-incidents/resource/79134de9-56fa-41f2-b529-b660aaf1539b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https://www.census.gov/quickfacts/fact/table/US/PST045218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https://nypost.com/2021/11/29/210-million-packages-were-stolen-this-year-survey/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https://www.cnbc.com/2020/01/10/package-theft-how-amazon-google-others-are-fighting-porch-pirates.html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7483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700"/>
              <a:t>The ongoing Pandemic has had a rise in packages being ordered due to people staying home</a:t>
            </a:r>
            <a:endParaRPr sz="2000"/>
          </a:p>
          <a:p>
            <a:pPr indent="-187483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700"/>
              <a:t>1.7 million packages are stolen </a:t>
            </a:r>
            <a:r>
              <a:rPr lang="en-US" sz="1700"/>
              <a:t>every day</a:t>
            </a:r>
            <a:r>
              <a:rPr lang="en-US" sz="1700"/>
              <a:t>, resulting a value of $25 million worth of lost goods. $5.4 Billion in 2020. (Schloov, 2020).</a:t>
            </a:r>
            <a:endParaRPr sz="2000"/>
          </a:p>
          <a:p>
            <a:pPr indent="-187483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700"/>
              <a:t>In 2021, over 210 million goods disappeared from porches and 64% of Americans had at least one package stolen (Cost, 2021).</a:t>
            </a:r>
            <a:endParaRPr sz="2000"/>
          </a:p>
          <a:p>
            <a:pPr indent="-187483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700"/>
              <a:t>We wanted to cross examine 3 major U.S cities and compare their data Pre-COVID and post- COVID </a:t>
            </a:r>
            <a:endParaRPr sz="2000"/>
          </a:p>
          <a:p>
            <a:pPr indent="-8762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500"/>
          </a:p>
          <a:p>
            <a:pPr indent="-8762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500"/>
          </a:p>
        </p:txBody>
      </p:sp>
      <p:pic>
        <p:nvPicPr>
          <p:cNvPr descr="A picture containing floor, indoor&#10;&#10;Description automatically generated" id="129" name="Google Shape;129;p14"/>
          <p:cNvPicPr preferRelativeResize="0"/>
          <p:nvPr/>
        </p:nvPicPr>
        <p:blipFill rotWithShape="1">
          <a:blip r:embed="rId3">
            <a:alphaModFix/>
          </a:blip>
          <a:srcRect b="-2" l="16970" r="-1" t="0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How big is the package delivery industry?</a:t>
            </a:r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Almost 40 million packages are delivered daily in the United States</a:t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In 2020, more than 20 Billion packages were delivered in the United States</a:t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Amazon is doubling year over year and now delivers 67% of their own packages</a:t>
            </a:r>
            <a:endParaRPr sz="1900"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Average US citizen receives 21 packages a year</a:t>
            </a:r>
            <a:endParaRPr sz="1900"/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99" y="2160676"/>
            <a:ext cx="5703476" cy="36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Chicago</a:t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066800" y="2103125"/>
            <a:ext cx="45417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800">
                <a:highlight>
                  <a:srgbClr val="D9D9D9"/>
                </a:highlight>
              </a:rPr>
              <a:t>Population: </a:t>
            </a:r>
            <a:r>
              <a:rPr lang="en-US" sz="1800">
                <a:solidFill>
                  <a:srgbClr val="202124"/>
                </a:solidFill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2,739,797</a:t>
            </a:r>
            <a:endParaRPr sz="1800">
              <a:highlight>
                <a:srgbClr val="D9D9D9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800"/>
              <a:t>One of the highest crime rates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</a:t>
            </a:r>
            <a:endParaRPr sz="1800"/>
          </a:p>
          <a:p>
            <a:pPr indent="-32575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800"/>
              <a:t>Arrests are made &lt; 10% of the time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800"/>
              <a:t>More than 12 cars stolen every day on average per 100,000 people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800"/>
              <a:t>The neighborhood of Riverdale is one of the most dangerous with 478 crimes reported annually with a population of only 13,000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850" y="2014200"/>
            <a:ext cx="5410575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                             Results</a:t>
            </a: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014211"/>
            <a:ext cx="10744200" cy="406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                      Results Continued</a:t>
            </a: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12" y="1908450"/>
            <a:ext cx="10584372" cy="39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Philadelphia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066800" y="2103125"/>
            <a:ext cx="49920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Population: </a:t>
            </a:r>
            <a:r>
              <a:rPr lang="en-US" sz="2000"/>
              <a:t>1,600,000</a:t>
            </a:r>
            <a:endParaRPr sz="20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Porch Pirating was going down before the Pandemic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Personal experience working in Philly, seeing trends in crime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50" y="2014200"/>
            <a:ext cx="4538999" cy="428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945950" y="7331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                             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25" y="1895525"/>
            <a:ext cx="11246351" cy="41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8" y="1286775"/>
            <a:ext cx="11426726" cy="44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