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sldIdLst>
    <p:sldId id="256" r:id="rId2"/>
    <p:sldId id="258" r:id="rId3"/>
    <p:sldId id="259" r:id="rId4"/>
    <p:sldId id="260" r:id="rId5"/>
    <p:sldId id="261" r:id="rId6"/>
    <p:sldId id="262" r:id="rId7"/>
    <p:sldId id="263" r:id="rId8"/>
    <p:sldId id="264" r:id="rId9"/>
    <p:sldId id="266" r:id="rId10"/>
    <p:sldId id="265" r:id="rId11"/>
    <p:sldId id="267"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0907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5922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9538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28005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3566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176422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198090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8045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31131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83595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644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5944D-E021-42A1-842E-4A047290AC38}"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3509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5944D-E021-42A1-842E-4A047290AC38}"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79250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5944D-E021-42A1-842E-4A047290AC38}"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60468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75460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Tree>
    <p:extLst>
      <p:ext uri="{BB962C8B-B14F-4D97-AF65-F5344CB8AC3E}">
        <p14:creationId xmlns:p14="http://schemas.microsoft.com/office/powerpoint/2010/main" val="170575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75944D-E021-42A1-842E-4A047290AC38}" type="datetimeFigureOut">
              <a:rPr lang="en-IN" smtClean="0"/>
              <a:t>27-11-2024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6BE833-6D6A-4F54-909F-2619D67136CF}" type="slidenum">
              <a:rPr lang="en-IN" smtClean="0"/>
              <a:t>‹#›</a:t>
            </a:fld>
            <a:endParaRPr lang="en-IN"/>
          </a:p>
        </p:txBody>
      </p:sp>
    </p:spTree>
    <p:extLst>
      <p:ext uri="{BB962C8B-B14F-4D97-AF65-F5344CB8AC3E}">
        <p14:creationId xmlns:p14="http://schemas.microsoft.com/office/powerpoint/2010/main" val="275072255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dinesh808/data_lake_construction_and_querying_with_pyspark" TargetMode="External"/><Relationship Id="rId2" Type="http://schemas.openxmlformats.org/officeDocument/2006/relationships/hyperlink" Target="Data_Lake_Construction_and_Querying_With_PySpark.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13B0-BAD5-CABE-1D14-AF0F97E4F89D}"/>
              </a:ext>
            </a:extLst>
          </p:cNvPr>
          <p:cNvSpPr>
            <a:spLocks noGrp="1"/>
          </p:cNvSpPr>
          <p:nvPr>
            <p:ph type="ctrTitle"/>
          </p:nvPr>
        </p:nvSpPr>
        <p:spPr>
          <a:xfrm>
            <a:off x="772998" y="1122363"/>
            <a:ext cx="9895002" cy="1130643"/>
          </a:xfrm>
        </p:spPr>
        <p:txBody>
          <a:bodyPr>
            <a:normAutofit fontScale="90000"/>
          </a:bodyPr>
          <a:lstStyle/>
          <a:p>
            <a:pPr algn="l"/>
            <a:r>
              <a:rPr lang="en-IN" sz="3600" dirty="0">
                <a:latin typeface="+mn-lt"/>
              </a:rPr>
              <a:t>DATA LAKE CONSTRUCTION AND QUERING WITH PYSPARK</a:t>
            </a:r>
          </a:p>
        </p:txBody>
      </p:sp>
      <p:sp>
        <p:nvSpPr>
          <p:cNvPr id="3" name="Subtitle 2">
            <a:extLst>
              <a:ext uri="{FF2B5EF4-FFF2-40B4-BE49-F238E27FC236}">
                <a16:creationId xmlns:a16="http://schemas.microsoft.com/office/drawing/2014/main" id="{E8200F69-5042-BF9C-249D-993022A86B96}"/>
              </a:ext>
            </a:extLst>
          </p:cNvPr>
          <p:cNvSpPr>
            <a:spLocks noGrp="1"/>
          </p:cNvSpPr>
          <p:nvPr>
            <p:ph type="subTitle" idx="1"/>
          </p:nvPr>
        </p:nvSpPr>
        <p:spPr>
          <a:xfrm>
            <a:off x="1507067" y="3091993"/>
            <a:ext cx="7766936" cy="2055740"/>
          </a:xfrm>
        </p:spPr>
        <p:txBody>
          <a:bodyPr>
            <a:normAutofit/>
          </a:bodyPr>
          <a:lstStyle/>
          <a:p>
            <a:pPr lvl="5" algn="l"/>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Anitha Dhanekula</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Sravya Micheeti</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Dinesh Rajamanickam</a:t>
            </a:r>
          </a:p>
        </p:txBody>
      </p:sp>
    </p:spTree>
    <p:extLst>
      <p:ext uri="{BB962C8B-B14F-4D97-AF65-F5344CB8AC3E}">
        <p14:creationId xmlns:p14="http://schemas.microsoft.com/office/powerpoint/2010/main" val="24377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8CD9-C12C-4E39-6730-E703D9DD7F19}"/>
              </a:ext>
            </a:extLst>
          </p:cNvPr>
          <p:cNvSpPr>
            <a:spLocks noGrp="1"/>
          </p:cNvSpPr>
          <p:nvPr>
            <p:ph type="title"/>
          </p:nvPr>
        </p:nvSpPr>
        <p:spPr>
          <a:xfrm>
            <a:off x="677334" y="609600"/>
            <a:ext cx="8596668" cy="625311"/>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AWS Cost Metrics</a:t>
            </a:r>
          </a:p>
        </p:txBody>
      </p:sp>
      <p:sp>
        <p:nvSpPr>
          <p:cNvPr id="3" name="Content Placeholder 2">
            <a:extLst>
              <a:ext uri="{FF2B5EF4-FFF2-40B4-BE49-F238E27FC236}">
                <a16:creationId xmlns:a16="http://schemas.microsoft.com/office/drawing/2014/main" id="{FFE1A1D4-70D8-4804-0261-403009652D22}"/>
              </a:ext>
            </a:extLst>
          </p:cNvPr>
          <p:cNvSpPr>
            <a:spLocks noGrp="1"/>
          </p:cNvSpPr>
          <p:nvPr>
            <p:ph idx="1"/>
          </p:nvPr>
        </p:nvSpPr>
        <p:spPr>
          <a:xfrm>
            <a:off x="677334" y="1366887"/>
            <a:ext cx="8596668" cy="3742441"/>
          </a:xfrm>
        </p:spPr>
        <p:txBody>
          <a:bodyPr>
            <a:normAutofit lnSpcReduction="10000"/>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AWS Glue: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Glue Crawlers: </a:t>
            </a:r>
            <a:r>
              <a:rPr lang="en-US" sz="2000" dirty="0">
                <a:latin typeface="Calibri" panose="020F0502020204030204" pitchFamily="34" charset="0"/>
                <a:ea typeface="Calibri" panose="020F0502020204030204" pitchFamily="34" charset="0"/>
                <a:cs typeface="Calibri" panose="020F0502020204030204" pitchFamily="34" charset="0"/>
              </a:rPr>
              <a:t>$1.00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Athena: </a:t>
            </a:r>
            <a:r>
              <a:rPr lang="en-US" sz="2000" dirty="0">
                <a:latin typeface="Calibri" panose="020F0502020204030204" pitchFamily="34" charset="0"/>
                <a:ea typeface="Calibri" panose="020F0502020204030204" pitchFamily="34" charset="0"/>
                <a:cs typeface="Calibri" panose="020F0502020204030204" pitchFamily="34" charset="0"/>
              </a:rPr>
              <a:t>$0.50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Lambda: </a:t>
            </a:r>
            <a:r>
              <a:rPr lang="en-US" sz="2000" dirty="0">
                <a:latin typeface="Calibri" panose="020F0502020204030204" pitchFamily="34" charset="0"/>
                <a:ea typeface="Calibri" panose="020F0502020204030204" pitchFamily="34" charset="0"/>
                <a:cs typeface="Calibri" panose="020F0502020204030204" pitchFamily="34" charset="0"/>
              </a:rPr>
              <a:t>$0.90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S3: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CloudWatch: </a:t>
            </a:r>
            <a:r>
              <a:rPr lang="en-US" sz="2000" dirty="0">
                <a:latin typeface="Calibri" panose="020F0502020204030204" pitchFamily="34" charset="0"/>
                <a:ea typeface="Calibri" panose="020F0502020204030204" pitchFamily="34" charset="0"/>
                <a:cs typeface="Calibri" panose="020F0502020204030204" pitchFamily="34" charset="0"/>
              </a:rPr>
              <a:t>$2.00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SNS: </a:t>
            </a:r>
            <a:r>
              <a:rPr lang="en-US" sz="2000" dirty="0">
                <a:latin typeface="Calibri" panose="020F0502020204030204" pitchFamily="34" charset="0"/>
                <a:ea typeface="Calibri" panose="020F0502020204030204" pitchFamily="34" charset="0"/>
                <a:cs typeface="Calibri" panose="020F0502020204030204" pitchFamily="34" charset="0"/>
              </a:rPr>
              <a:t>$0.10</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Total Estimated Monthly Cost: ~$14.50</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0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FF9E-8370-43F5-2E4B-5B0A2D5D03D3}"/>
              </a:ext>
            </a:extLst>
          </p:cNvPr>
          <p:cNvSpPr>
            <a:spLocks noGrp="1"/>
          </p:cNvSpPr>
          <p:nvPr>
            <p:ph type="title"/>
          </p:nvPr>
        </p:nvSpPr>
        <p:spPr>
          <a:xfrm>
            <a:off x="677334" y="609600"/>
            <a:ext cx="8596668" cy="615885"/>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Cost Optimization for AWS Services</a:t>
            </a:r>
          </a:p>
        </p:txBody>
      </p:sp>
      <p:sp>
        <p:nvSpPr>
          <p:cNvPr id="3" name="Content Placeholder 2">
            <a:extLst>
              <a:ext uri="{FF2B5EF4-FFF2-40B4-BE49-F238E27FC236}">
                <a16:creationId xmlns:a16="http://schemas.microsoft.com/office/drawing/2014/main" id="{F4753B2C-01E5-20D8-55BF-3F36040818FC}"/>
              </a:ext>
            </a:extLst>
          </p:cNvPr>
          <p:cNvSpPr>
            <a:spLocks noGrp="1"/>
          </p:cNvSpPr>
          <p:nvPr>
            <p:ph idx="1"/>
          </p:nvPr>
        </p:nvSpPr>
        <p:spPr>
          <a:xfrm>
            <a:off x="677334" y="1310327"/>
            <a:ext cx="8596668" cy="4731036"/>
          </a:xfrm>
        </p:spPr>
        <p:txBody>
          <a:bodyPr>
            <a:normAutofit/>
          </a:bodyPr>
          <a:lstStyle/>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AWS Glue</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Reduce unnecessary transformations and use partitioned datasets to save on processing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Glue Crawlers</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Limit crawler runs and scan only relevant directories to reduce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Athena</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Query only partitioned data and optimize queries to minimize data scanned.</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AWS Lambda</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Consolidate functions, set appropriate memory limits, and manage execution time to reduce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S3</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Use appropriate storage classes, implement lifecycle policies, and clean up unused files.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CloudWatch</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Set retention policies for logs and use custom metrics sparingly.</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SNS</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Limit SNS usage to essential notifications and batch publish messages when possible.</a:t>
            </a:r>
          </a:p>
        </p:txBody>
      </p:sp>
    </p:spTree>
    <p:extLst>
      <p:ext uri="{BB962C8B-B14F-4D97-AF65-F5344CB8AC3E}">
        <p14:creationId xmlns:p14="http://schemas.microsoft.com/office/powerpoint/2010/main" val="425607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39BF77-A67B-BCCB-742D-428977F55A43}"/>
              </a:ext>
            </a:extLst>
          </p:cNvPr>
          <p:cNvSpPr>
            <a:spLocks noGrp="1"/>
          </p:cNvSpPr>
          <p:nvPr>
            <p:ph type="title"/>
          </p:nvPr>
        </p:nvSpPr>
        <p:spPr>
          <a:xfrm>
            <a:off x="677334" y="609600"/>
            <a:ext cx="8596668" cy="5857188"/>
          </a:xfrm>
        </p:spPr>
        <p:txBody>
          <a:bodyPr>
            <a:normAutofit/>
          </a:bodyPr>
          <a:lstStyle/>
          <a:p>
            <a:pPr algn="ctr"/>
            <a:r>
              <a:rPr lang="en-IN" sz="4400" dirty="0">
                <a:latin typeface="Calibri" panose="020F0502020204030204" pitchFamily="34" charset="0"/>
                <a:ea typeface="Calibri" panose="020F0502020204030204" pitchFamily="34" charset="0"/>
                <a:cs typeface="Calibri" panose="020F0502020204030204" pitchFamily="34" charset="0"/>
              </a:rPr>
              <a:t>			</a:t>
            </a:r>
            <a:br>
              <a:rPr lang="en-IN" sz="4400" dirty="0">
                <a:latin typeface="Calibri" panose="020F0502020204030204" pitchFamily="34" charset="0"/>
                <a:ea typeface="Calibri" panose="020F0502020204030204" pitchFamily="34" charset="0"/>
                <a:cs typeface="Calibri" panose="020F0502020204030204" pitchFamily="34" charset="0"/>
              </a:rPr>
            </a:br>
            <a:br>
              <a:rPr lang="en-IN" sz="4400" dirty="0">
                <a:latin typeface="Calibri" panose="020F0502020204030204" pitchFamily="34" charset="0"/>
                <a:ea typeface="Calibri" panose="020F0502020204030204" pitchFamily="34" charset="0"/>
                <a:cs typeface="Calibri" panose="020F0502020204030204" pitchFamily="34" charset="0"/>
              </a:rPr>
            </a:br>
            <a:br>
              <a:rPr lang="en-IN" sz="4400" dirty="0">
                <a:latin typeface="Calibri" panose="020F0502020204030204" pitchFamily="34" charset="0"/>
                <a:ea typeface="Calibri" panose="020F0502020204030204" pitchFamily="34" charset="0"/>
                <a:cs typeface="Calibri" panose="020F0502020204030204" pitchFamily="34" charset="0"/>
              </a:rPr>
            </a:br>
            <a:r>
              <a:rPr lang="en-IN" sz="44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17719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ABA0-01D0-922A-7556-4806CA23A1E9}"/>
              </a:ext>
            </a:extLst>
          </p:cNvPr>
          <p:cNvSpPr>
            <a:spLocks noGrp="1"/>
          </p:cNvSpPr>
          <p:nvPr>
            <p:ph type="title"/>
          </p:nvPr>
        </p:nvSpPr>
        <p:spPr>
          <a:xfrm>
            <a:off x="677334" y="609600"/>
            <a:ext cx="8596668" cy="66301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00D5F280-2C27-5ADE-E859-7B92A2F18932}"/>
              </a:ext>
            </a:extLst>
          </p:cNvPr>
          <p:cNvSpPr>
            <a:spLocks noGrp="1"/>
          </p:cNvSpPr>
          <p:nvPr>
            <p:ph idx="1"/>
          </p:nvPr>
        </p:nvSpPr>
        <p:spPr>
          <a:xfrm>
            <a:off x="677334" y="1470581"/>
            <a:ext cx="8596668" cy="4930219"/>
          </a:xfrm>
        </p:spPr>
        <p:txBody>
          <a:bodyPr>
            <a:noAutofit/>
          </a:bodyPr>
          <a:lstStyle/>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 design and build a scalable Data Lake capable of storing and querying raw, structured, and unstructured data efficiently.</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Highlights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Scalable data architecture.</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Efficient querying using PySpark.</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Support for future analysis and reporting.</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Ingestion: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Collect and store data from various sources (e.g., CSV, JSON, logs) in its raw format.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 PySpark to process and analyze the ingested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Storage: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Save data in a distributed file system such as HDFS, Amazon S3, or Delta Lake.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Querying and Reporting: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Enable querying capabilities using Spark SQL and tools like Amazon Athena for analytical insights.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3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ED37-8C54-EB08-653A-EBFED038AB05}"/>
              </a:ext>
            </a:extLst>
          </p:cNvPr>
          <p:cNvSpPr>
            <a:spLocks noGrp="1"/>
          </p:cNvSpPr>
          <p:nvPr>
            <p:ph type="title"/>
          </p:nvPr>
        </p:nvSpPr>
        <p:spPr>
          <a:xfrm>
            <a:off x="677334" y="609600"/>
            <a:ext cx="8596668" cy="69129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Technology Stack</a:t>
            </a:r>
          </a:p>
        </p:txBody>
      </p:sp>
      <p:sp>
        <p:nvSpPr>
          <p:cNvPr id="3" name="Content Placeholder 2">
            <a:extLst>
              <a:ext uri="{FF2B5EF4-FFF2-40B4-BE49-F238E27FC236}">
                <a16:creationId xmlns:a16="http://schemas.microsoft.com/office/drawing/2014/main" id="{A0235F78-24A1-445E-75BE-7DF833A7A508}"/>
              </a:ext>
            </a:extLst>
          </p:cNvPr>
          <p:cNvSpPr>
            <a:spLocks noGrp="1"/>
          </p:cNvSpPr>
          <p:nvPr>
            <p:ph idx="1"/>
          </p:nvPr>
        </p:nvSpPr>
        <p:spPr>
          <a:xfrm>
            <a:off x="677334" y="1611985"/>
            <a:ext cx="8596668" cy="4429378"/>
          </a:xfrm>
        </p:spPr>
        <p:txBody>
          <a:bodyPr/>
          <a:lstStyle/>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Processing</a:t>
            </a:r>
            <a:r>
              <a:rPr lang="en-US" dirty="0">
                <a:latin typeface="Calibri" panose="020F0502020204030204" pitchFamily="34" charset="0"/>
                <a:ea typeface="Calibri" panose="020F0502020204030204" pitchFamily="34" charset="0"/>
                <a:cs typeface="Calibri" panose="020F0502020204030204" pitchFamily="34" charset="0"/>
              </a:rPr>
              <a:t>: PySpark (v3.3) – Handles data processing and transformations within the pipeline.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Storage</a:t>
            </a:r>
            <a:r>
              <a:rPr lang="en-US" dirty="0">
                <a:latin typeface="Calibri" panose="020F0502020204030204" pitchFamily="34" charset="0"/>
                <a:ea typeface="Calibri" panose="020F0502020204030204" pitchFamily="34" charset="0"/>
                <a:cs typeface="Calibri" panose="020F0502020204030204" pitchFamily="34" charset="0"/>
              </a:rPr>
              <a:t>: Amazon S3 – Provides scalable and durable storage for raw, processed, and structured data.</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Querying</a:t>
            </a:r>
            <a:r>
              <a:rPr lang="en-US" dirty="0">
                <a:latin typeface="Calibri" panose="020F0502020204030204" pitchFamily="34" charset="0"/>
                <a:ea typeface="Calibri" panose="020F0502020204030204" pitchFamily="34" charset="0"/>
                <a:cs typeface="Calibri" panose="020F0502020204030204" pitchFamily="34" charset="0"/>
              </a:rPr>
              <a:t>: Spark SQL – Facilitates querying and analysis of data stored in the Data Lake.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Orchestration</a:t>
            </a:r>
            <a:r>
              <a:rPr lang="en-US" dirty="0">
                <a:latin typeface="Calibri" panose="020F0502020204030204" pitchFamily="34" charset="0"/>
                <a:ea typeface="Calibri" panose="020F0502020204030204" pitchFamily="34" charset="0"/>
                <a:cs typeface="Calibri" panose="020F0502020204030204" pitchFamily="34" charset="0"/>
              </a:rPr>
              <a:t>: Amazon Web Services (AWS) – Integrates and manages workflows using services like AWS Glue and Apache Airflow.</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Output View</a:t>
            </a:r>
            <a:r>
              <a:rPr lang="en-US" dirty="0">
                <a:latin typeface="Calibri" panose="020F0502020204030204" pitchFamily="34" charset="0"/>
                <a:ea typeface="Calibri" panose="020F0502020204030204" pitchFamily="34" charset="0"/>
                <a:cs typeface="Calibri" panose="020F0502020204030204" pitchFamily="34" charset="0"/>
              </a:rPr>
              <a:t>: Athena Table – Enables SQL-based querying and visualization of processed </a:t>
            </a:r>
            <a:r>
              <a:rPr lang="en-US">
                <a:latin typeface="Calibri" panose="020F0502020204030204" pitchFamily="34" charset="0"/>
                <a:ea typeface="Calibri" panose="020F0502020204030204" pitchFamily="34" charset="0"/>
                <a:cs typeface="Calibri" panose="020F0502020204030204" pitchFamily="34" charset="0"/>
              </a:rPr>
              <a:t>data.</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71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324A-7E42-CB9B-1DFA-AE47C579A62D}"/>
              </a:ext>
            </a:extLst>
          </p:cNvPr>
          <p:cNvSpPr>
            <a:spLocks noGrp="1"/>
          </p:cNvSpPr>
          <p:nvPr>
            <p:ph type="title"/>
          </p:nvPr>
        </p:nvSpPr>
        <p:spPr>
          <a:xfrm>
            <a:off x="677334" y="609600"/>
            <a:ext cx="8596668" cy="698064"/>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Architectural Diagram</a:t>
            </a:r>
          </a:p>
        </p:txBody>
      </p:sp>
      <p:sp>
        <p:nvSpPr>
          <p:cNvPr id="3" name="TextBox 2">
            <a:extLst>
              <a:ext uri="{FF2B5EF4-FFF2-40B4-BE49-F238E27FC236}">
                <a16:creationId xmlns:a16="http://schemas.microsoft.com/office/drawing/2014/main" id="{55B0CB99-F7D1-AF64-2744-BB68FDC06080}"/>
              </a:ext>
            </a:extLst>
          </p:cNvPr>
          <p:cNvSpPr txBox="1"/>
          <p:nvPr/>
        </p:nvSpPr>
        <p:spPr>
          <a:xfrm>
            <a:off x="904973" y="1564849"/>
            <a:ext cx="4383464"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Data Lake Architecture Overview</a:t>
            </a:r>
          </a:p>
        </p:txBody>
      </p:sp>
      <p:pic>
        <p:nvPicPr>
          <p:cNvPr id="8" name="Content Placeholder 7">
            <a:extLst>
              <a:ext uri="{FF2B5EF4-FFF2-40B4-BE49-F238E27FC236}">
                <a16:creationId xmlns:a16="http://schemas.microsoft.com/office/drawing/2014/main" id="{51056971-D426-63D9-3722-DF44EB2F87F8}"/>
              </a:ext>
            </a:extLst>
          </p:cNvPr>
          <p:cNvPicPr>
            <a:picLocks noGrp="1" noChangeAspect="1"/>
          </p:cNvPicPr>
          <p:nvPr>
            <p:ph idx="1"/>
          </p:nvPr>
        </p:nvPicPr>
        <p:blipFill>
          <a:blip r:embed="rId2"/>
          <a:stretch>
            <a:fillRect/>
          </a:stretch>
        </p:blipFill>
        <p:spPr>
          <a:xfrm>
            <a:off x="1150070" y="1979629"/>
            <a:ext cx="7720553" cy="4157220"/>
          </a:xfrm>
        </p:spPr>
      </p:pic>
    </p:spTree>
    <p:extLst>
      <p:ext uri="{BB962C8B-B14F-4D97-AF65-F5344CB8AC3E}">
        <p14:creationId xmlns:p14="http://schemas.microsoft.com/office/powerpoint/2010/main" val="2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F3C-853D-DFE9-6BC4-E5DAEBBD7925}"/>
              </a:ext>
            </a:extLst>
          </p:cNvPr>
          <p:cNvSpPr>
            <a:spLocks noGrp="1"/>
          </p:cNvSpPr>
          <p:nvPr>
            <p:ph type="title"/>
          </p:nvPr>
        </p:nvSpPr>
        <p:spPr>
          <a:xfrm>
            <a:off x="677334" y="609600"/>
            <a:ext cx="8596668" cy="663019"/>
          </a:xfrm>
        </p:spPr>
        <p:txBody>
          <a:bodyPr>
            <a:normAutofit/>
          </a:bodyPr>
          <a:lstStyle/>
          <a:p>
            <a:r>
              <a:rPr lang="en-IN" sz="3200" dirty="0"/>
              <a:t>GitHub Repository Overview</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1BC443-65CA-15AD-E625-F986F32F701A}"/>
              </a:ext>
            </a:extLst>
          </p:cNvPr>
          <p:cNvSpPr>
            <a:spLocks noGrp="1"/>
          </p:cNvSpPr>
          <p:nvPr>
            <p:ph idx="1"/>
          </p:nvPr>
        </p:nvSpPr>
        <p:spPr/>
        <p:txBody>
          <a:bodyPr/>
          <a:lstStyle/>
          <a:p>
            <a:endParaRPr lang="en-IN" dirty="0">
              <a:solidFill>
                <a:srgbClr val="99CA3C"/>
              </a:solidFill>
              <a:latin typeface="Calibri" panose="020F0502020204030204" pitchFamily="34" charset="0"/>
              <a:ea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endParaRPr>
          </a:p>
          <a:p>
            <a:r>
              <a:rPr lang="en-US" b="1" dirty="0">
                <a:latin typeface="Calibri" panose="020F0502020204030204" pitchFamily="34" charset="0"/>
                <a:ea typeface="Calibri" panose="020F0502020204030204" pitchFamily="34" charset="0"/>
                <a:cs typeface="Calibri" panose="020F0502020204030204" pitchFamily="34" charset="0"/>
              </a:rPr>
              <a:t>Repository Title: </a:t>
            </a:r>
            <a:r>
              <a:rPr lang="en-US" dirty="0">
                <a:latin typeface="-apple-system"/>
              </a:rPr>
              <a:t>Data_Lake_Construction_and_Querying_With_PySpark</a:t>
            </a:r>
          </a:p>
          <a:p>
            <a:r>
              <a:rPr lang="en-US" b="1" dirty="0">
                <a:latin typeface="Calibri" panose="020F0502020204030204" pitchFamily="34" charset="0"/>
                <a:ea typeface="Calibri" panose="020F0502020204030204" pitchFamily="34" charset="0"/>
                <a:cs typeface="Calibri" panose="020F0502020204030204" pitchFamily="34" charset="0"/>
              </a:rPr>
              <a:t>Repository URL: </a:t>
            </a:r>
            <a:r>
              <a:rPr lang="en-US" dirty="0">
                <a:solidFill>
                  <a:schemeClr val="tx1"/>
                </a:solidFill>
                <a:latin typeface="-apple-system"/>
                <a:hlinkClick r:id="rId3">
                  <a:extLst>
                    <a:ext uri="{A12FA001-AC4F-418D-AE19-62706E023703}">
                      <ahyp:hlinkClr xmlns:ahyp="http://schemas.microsoft.com/office/drawing/2018/hyperlinkcolor" val="tx"/>
                    </a:ext>
                  </a:extLst>
                </a:hlinkClick>
              </a:rPr>
              <a:t>https://github.com/rdinesh808/data_lake_construction_and_querying_with_pyspark</a:t>
            </a:r>
            <a:endParaRPr lang="en-US" dirty="0">
              <a:solidFill>
                <a:schemeClr val="tx1"/>
              </a:solidFill>
              <a:latin typeface="-apple-system"/>
            </a:endParaRPr>
          </a:p>
          <a:p>
            <a:r>
              <a:rPr lang="en-US" dirty="0">
                <a:latin typeface="-apple-system"/>
              </a:rPr>
              <a:t>Branch: master</a:t>
            </a:r>
          </a:p>
        </p:txBody>
      </p:sp>
    </p:spTree>
    <p:extLst>
      <p:ext uri="{BB962C8B-B14F-4D97-AF65-F5344CB8AC3E}">
        <p14:creationId xmlns:p14="http://schemas.microsoft.com/office/powerpoint/2010/main" val="410840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964-50E7-E3AB-072A-2FEAE5CB78C5}"/>
              </a:ext>
            </a:extLst>
          </p:cNvPr>
          <p:cNvSpPr>
            <a:spLocks noGrp="1"/>
          </p:cNvSpPr>
          <p:nvPr>
            <p:ph type="title"/>
          </p:nvPr>
        </p:nvSpPr>
        <p:spPr>
          <a:xfrm>
            <a:off x="677334" y="609600"/>
            <a:ext cx="8596668" cy="568755"/>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(CSV to Parquet)</a:t>
            </a:r>
          </a:p>
        </p:txBody>
      </p:sp>
      <p:graphicFrame>
        <p:nvGraphicFramePr>
          <p:cNvPr id="10" name="Content Placeholder 9">
            <a:extLst>
              <a:ext uri="{FF2B5EF4-FFF2-40B4-BE49-F238E27FC236}">
                <a16:creationId xmlns:a16="http://schemas.microsoft.com/office/drawing/2014/main" id="{E29AE73A-75C7-9390-1C49-9A9704FDC92E}"/>
              </a:ext>
            </a:extLst>
          </p:cNvPr>
          <p:cNvGraphicFramePr>
            <a:graphicFrameLocks noGrp="1"/>
          </p:cNvGraphicFramePr>
          <p:nvPr>
            <p:ph idx="1"/>
            <p:extLst>
              <p:ext uri="{D42A27DB-BD31-4B8C-83A1-F6EECF244321}">
                <p14:modId xmlns:p14="http://schemas.microsoft.com/office/powerpoint/2010/main" val="1899278604"/>
              </p:ext>
            </p:extLst>
          </p:nvPr>
        </p:nvGraphicFramePr>
        <p:xfrm>
          <a:off x="791852" y="1583705"/>
          <a:ext cx="7456603" cy="1131217"/>
        </p:xfrm>
        <a:graphic>
          <a:graphicData uri="http://schemas.openxmlformats.org/drawingml/2006/table">
            <a:tbl>
              <a:tblPr>
                <a:tableStyleId>{5C22544A-7EE6-4342-B048-85BDC9FD1C3A}</a:tableStyleId>
              </a:tblPr>
              <a:tblGrid>
                <a:gridCol w="1494838">
                  <a:extLst>
                    <a:ext uri="{9D8B030D-6E8A-4147-A177-3AD203B41FA5}">
                      <a16:colId xmlns:a16="http://schemas.microsoft.com/office/drawing/2014/main" val="1668887411"/>
                    </a:ext>
                  </a:extLst>
                </a:gridCol>
                <a:gridCol w="1231042">
                  <a:extLst>
                    <a:ext uri="{9D8B030D-6E8A-4147-A177-3AD203B41FA5}">
                      <a16:colId xmlns:a16="http://schemas.microsoft.com/office/drawing/2014/main" val="2159134185"/>
                    </a:ext>
                  </a:extLst>
                </a:gridCol>
                <a:gridCol w="1459665">
                  <a:extLst>
                    <a:ext uri="{9D8B030D-6E8A-4147-A177-3AD203B41FA5}">
                      <a16:colId xmlns:a16="http://schemas.microsoft.com/office/drawing/2014/main" val="4114458175"/>
                    </a:ext>
                  </a:extLst>
                </a:gridCol>
                <a:gridCol w="1301389">
                  <a:extLst>
                    <a:ext uri="{9D8B030D-6E8A-4147-A177-3AD203B41FA5}">
                      <a16:colId xmlns:a16="http://schemas.microsoft.com/office/drawing/2014/main" val="3874847685"/>
                    </a:ext>
                  </a:extLst>
                </a:gridCol>
                <a:gridCol w="1969669">
                  <a:extLst>
                    <a:ext uri="{9D8B030D-6E8A-4147-A177-3AD203B41FA5}">
                      <a16:colId xmlns:a16="http://schemas.microsoft.com/office/drawing/2014/main" val="1284797830"/>
                    </a:ext>
                  </a:extLst>
                </a:gridCol>
              </a:tblGrid>
              <a:tr h="446533">
                <a:tc>
                  <a:txBody>
                    <a:bodyPr/>
                    <a:lstStyle/>
                    <a:p>
                      <a:pPr algn="l" fontAlgn="b"/>
                      <a:r>
                        <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
                      </a:r>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ervice Name</a:t>
                      </a: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233713201"/>
                  </a:ext>
                </a:extLst>
              </a:tr>
              <a:tr h="238151">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25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32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16 s</a:t>
                      </a:r>
                    </a:p>
                  </a:txBody>
                  <a:tcPr marL="7620" marR="7620" marT="7620" marB="0" anchor="ctr"/>
                </a:tc>
                <a:tc>
                  <a:txBody>
                    <a:bodyPr/>
                    <a:lstStyle/>
                    <a:p>
                      <a:pPr algn="l"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min 24.33 sec</a:t>
                      </a:r>
                    </a:p>
                  </a:txBody>
                  <a:tcPr marL="7620" marR="7620" marT="7620" marB="0" anchor="b"/>
                </a:tc>
                <a:extLst>
                  <a:ext uri="{0D108BD9-81ED-4DB2-BD59-A6C34878D82A}">
                    <a16:rowId xmlns:a16="http://schemas.microsoft.com/office/drawing/2014/main" val="3749510087"/>
                  </a:ext>
                </a:extLst>
              </a:tr>
              <a:tr h="446533">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 min 18 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15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14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15.67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37297304"/>
                  </a:ext>
                </a:extLst>
              </a:tr>
            </a:tbl>
          </a:graphicData>
        </a:graphic>
      </p:graphicFrame>
      <p:graphicFrame>
        <p:nvGraphicFramePr>
          <p:cNvPr id="16" name="Table 15">
            <a:extLst>
              <a:ext uri="{FF2B5EF4-FFF2-40B4-BE49-F238E27FC236}">
                <a16:creationId xmlns:a16="http://schemas.microsoft.com/office/drawing/2014/main" id="{4205AD77-0C0A-4B6D-FD3D-872EFE7BEA8D}"/>
              </a:ext>
            </a:extLst>
          </p:cNvPr>
          <p:cNvGraphicFramePr>
            <a:graphicFrameLocks noGrp="1"/>
          </p:cNvGraphicFramePr>
          <p:nvPr>
            <p:extLst>
              <p:ext uri="{D42A27DB-BD31-4B8C-83A1-F6EECF244321}">
                <p14:modId xmlns:p14="http://schemas.microsoft.com/office/powerpoint/2010/main" val="3576350987"/>
              </p:ext>
            </p:extLst>
          </p:nvPr>
        </p:nvGraphicFramePr>
        <p:xfrm>
          <a:off x="791851" y="3429000"/>
          <a:ext cx="9012024" cy="1737360"/>
        </p:xfrm>
        <a:graphic>
          <a:graphicData uri="http://schemas.openxmlformats.org/drawingml/2006/table">
            <a:tbl>
              <a:tblPr>
                <a:tableStyleId>{5C22544A-7EE6-4342-B048-85BDC9FD1C3A}</a:tableStyleId>
              </a:tblPr>
              <a:tblGrid>
                <a:gridCol w="1164549">
                  <a:extLst>
                    <a:ext uri="{9D8B030D-6E8A-4147-A177-3AD203B41FA5}">
                      <a16:colId xmlns:a16="http://schemas.microsoft.com/office/drawing/2014/main" val="2366857193"/>
                    </a:ext>
                  </a:extLst>
                </a:gridCol>
                <a:gridCol w="1164549">
                  <a:extLst>
                    <a:ext uri="{9D8B030D-6E8A-4147-A177-3AD203B41FA5}">
                      <a16:colId xmlns:a16="http://schemas.microsoft.com/office/drawing/2014/main" val="2954010600"/>
                    </a:ext>
                  </a:extLst>
                </a:gridCol>
                <a:gridCol w="1098382">
                  <a:extLst>
                    <a:ext uri="{9D8B030D-6E8A-4147-A177-3AD203B41FA5}">
                      <a16:colId xmlns:a16="http://schemas.microsoft.com/office/drawing/2014/main" val="2279645877"/>
                    </a:ext>
                  </a:extLst>
                </a:gridCol>
                <a:gridCol w="1482154">
                  <a:extLst>
                    <a:ext uri="{9D8B030D-6E8A-4147-A177-3AD203B41FA5}">
                      <a16:colId xmlns:a16="http://schemas.microsoft.com/office/drawing/2014/main" val="3543043927"/>
                    </a:ext>
                  </a:extLst>
                </a:gridCol>
                <a:gridCol w="1817512">
                  <a:extLst>
                    <a:ext uri="{9D8B030D-6E8A-4147-A177-3AD203B41FA5}">
                      <a16:colId xmlns:a16="http://schemas.microsoft.com/office/drawing/2014/main" val="3504402642"/>
                    </a:ext>
                  </a:extLst>
                </a:gridCol>
                <a:gridCol w="2284878">
                  <a:extLst>
                    <a:ext uri="{9D8B030D-6E8A-4147-A177-3AD203B41FA5}">
                      <a16:colId xmlns:a16="http://schemas.microsoft.com/office/drawing/2014/main" val="3873807251"/>
                    </a:ext>
                  </a:extLst>
                </a:gridCol>
              </a:tblGrid>
              <a:tr h="434340">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19114786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108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456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547.33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83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Total Data Scanned: 58.3 KB</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69643113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440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79586302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 ms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746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685092106"/>
                  </a:ext>
                </a:extLst>
              </a:tr>
            </a:tbl>
          </a:graphicData>
        </a:graphic>
      </p:graphicFrame>
      <p:sp>
        <p:nvSpPr>
          <p:cNvPr id="18" name="TextBox 17">
            <a:extLst>
              <a:ext uri="{FF2B5EF4-FFF2-40B4-BE49-F238E27FC236}">
                <a16:creationId xmlns:a16="http://schemas.microsoft.com/office/drawing/2014/main" id="{AAA47FB6-FD8F-6346-32A3-6A252D76E88C}"/>
              </a:ext>
            </a:extLst>
          </p:cNvPr>
          <p:cNvSpPr txBox="1"/>
          <p:nvPr/>
        </p:nvSpPr>
        <p:spPr>
          <a:xfrm>
            <a:off x="791851" y="1225485"/>
            <a:ext cx="5486401" cy="369332"/>
          </a:xfrm>
          <a:prstGeom prst="rect">
            <a:avLst/>
          </a:prstGeom>
          <a:noFill/>
        </p:spPr>
        <p:txBody>
          <a:bodyPr wrap="square" rtlCol="0">
            <a:spAutoFit/>
          </a:bodyPr>
          <a:lstStyle/>
          <a:p>
            <a:r>
              <a:rPr lang="en-US" dirty="0"/>
              <a:t>AWS Glue and Crawler Execution Average Time</a:t>
            </a:r>
            <a:endParaRPr lang="en-IN" dirty="0"/>
          </a:p>
        </p:txBody>
      </p:sp>
      <p:sp>
        <p:nvSpPr>
          <p:cNvPr id="19" name="TextBox 18">
            <a:extLst>
              <a:ext uri="{FF2B5EF4-FFF2-40B4-BE49-F238E27FC236}">
                <a16:creationId xmlns:a16="http://schemas.microsoft.com/office/drawing/2014/main" id="{8C8E7E69-F149-9BA4-CA7F-5B5378A10B84}"/>
              </a:ext>
            </a:extLst>
          </p:cNvPr>
          <p:cNvSpPr txBox="1"/>
          <p:nvPr/>
        </p:nvSpPr>
        <p:spPr>
          <a:xfrm>
            <a:off x="886120" y="3120272"/>
            <a:ext cx="4685121" cy="369332"/>
          </a:xfrm>
          <a:prstGeom prst="rect">
            <a:avLst/>
          </a:prstGeom>
          <a:noFill/>
        </p:spPr>
        <p:txBody>
          <a:bodyPr wrap="square" rtlCol="0">
            <a:spAutoFit/>
          </a:bodyPr>
          <a:lstStyle/>
          <a:p>
            <a:r>
              <a:rPr lang="en-US" dirty="0"/>
              <a:t>Athena Execution Average Time</a:t>
            </a:r>
            <a:endParaRPr lang="en-IN" dirty="0"/>
          </a:p>
        </p:txBody>
      </p:sp>
    </p:spTree>
    <p:extLst>
      <p:ext uri="{BB962C8B-B14F-4D97-AF65-F5344CB8AC3E}">
        <p14:creationId xmlns:p14="http://schemas.microsoft.com/office/powerpoint/2010/main" val="281901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72BA-4924-A17B-4731-B68825F00B23}"/>
              </a:ext>
            </a:extLst>
          </p:cNvPr>
          <p:cNvSpPr>
            <a:spLocks noGrp="1"/>
          </p:cNvSpPr>
          <p:nvPr>
            <p:ph type="title"/>
          </p:nvPr>
        </p:nvSpPr>
        <p:spPr>
          <a:xfrm>
            <a:off x="677334" y="609600"/>
            <a:ext cx="8596668" cy="521619"/>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(Parquet to CSV)</a:t>
            </a:r>
            <a:endParaRPr lang="en-IN" sz="3200" dirty="0"/>
          </a:p>
        </p:txBody>
      </p:sp>
      <p:graphicFrame>
        <p:nvGraphicFramePr>
          <p:cNvPr id="4" name="Content Placeholder 3">
            <a:extLst>
              <a:ext uri="{FF2B5EF4-FFF2-40B4-BE49-F238E27FC236}">
                <a16:creationId xmlns:a16="http://schemas.microsoft.com/office/drawing/2014/main" id="{380E63BB-B598-51C3-D8A0-C61246532A9C}"/>
              </a:ext>
            </a:extLst>
          </p:cNvPr>
          <p:cNvGraphicFramePr>
            <a:graphicFrameLocks noGrp="1"/>
          </p:cNvGraphicFramePr>
          <p:nvPr>
            <p:ph idx="1"/>
            <p:extLst>
              <p:ext uri="{D42A27DB-BD31-4B8C-83A1-F6EECF244321}">
                <p14:modId xmlns:p14="http://schemas.microsoft.com/office/powerpoint/2010/main" val="3151371778"/>
              </p:ext>
            </p:extLst>
          </p:nvPr>
        </p:nvGraphicFramePr>
        <p:xfrm>
          <a:off x="791852" y="1753387"/>
          <a:ext cx="7805394" cy="1178350"/>
        </p:xfrm>
        <a:graphic>
          <a:graphicData uri="http://schemas.openxmlformats.org/drawingml/2006/table">
            <a:tbl>
              <a:tblPr>
                <a:tableStyleId>{5C22544A-7EE6-4342-B048-85BDC9FD1C3A}</a:tableStyleId>
              </a:tblPr>
              <a:tblGrid>
                <a:gridCol w="1501037">
                  <a:extLst>
                    <a:ext uri="{9D8B030D-6E8A-4147-A177-3AD203B41FA5}">
                      <a16:colId xmlns:a16="http://schemas.microsoft.com/office/drawing/2014/main" val="3332452887"/>
                    </a:ext>
                  </a:extLst>
                </a:gridCol>
                <a:gridCol w="1554016">
                  <a:extLst>
                    <a:ext uri="{9D8B030D-6E8A-4147-A177-3AD203B41FA5}">
                      <a16:colId xmlns:a16="http://schemas.microsoft.com/office/drawing/2014/main" val="3324721340"/>
                    </a:ext>
                  </a:extLst>
                </a:gridCol>
                <a:gridCol w="1465719">
                  <a:extLst>
                    <a:ext uri="{9D8B030D-6E8A-4147-A177-3AD203B41FA5}">
                      <a16:colId xmlns:a16="http://schemas.microsoft.com/office/drawing/2014/main" val="2734792313"/>
                    </a:ext>
                  </a:extLst>
                </a:gridCol>
                <a:gridCol w="1306785">
                  <a:extLst>
                    <a:ext uri="{9D8B030D-6E8A-4147-A177-3AD203B41FA5}">
                      <a16:colId xmlns:a16="http://schemas.microsoft.com/office/drawing/2014/main" val="2301702541"/>
                    </a:ext>
                  </a:extLst>
                </a:gridCol>
                <a:gridCol w="1977837">
                  <a:extLst>
                    <a:ext uri="{9D8B030D-6E8A-4147-A177-3AD203B41FA5}">
                      <a16:colId xmlns:a16="http://schemas.microsoft.com/office/drawing/2014/main" val="725660783"/>
                    </a:ext>
                  </a:extLst>
                </a:gridCol>
              </a:tblGrid>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319787915"/>
                  </a:ext>
                </a:extLst>
              </a:tr>
              <a:tr h="248074">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36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27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31.67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516860126"/>
                  </a:ext>
                </a:extLst>
              </a:tr>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13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7.33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853425981"/>
                  </a:ext>
                </a:extLst>
              </a:tr>
            </a:tbl>
          </a:graphicData>
        </a:graphic>
      </p:graphicFrame>
      <p:sp>
        <p:nvSpPr>
          <p:cNvPr id="6" name="TextBox 5">
            <a:extLst>
              <a:ext uri="{FF2B5EF4-FFF2-40B4-BE49-F238E27FC236}">
                <a16:creationId xmlns:a16="http://schemas.microsoft.com/office/drawing/2014/main" id="{93176573-4724-AE8C-4E60-AE8FDA50F254}"/>
              </a:ext>
            </a:extLst>
          </p:cNvPr>
          <p:cNvSpPr txBox="1"/>
          <p:nvPr/>
        </p:nvSpPr>
        <p:spPr>
          <a:xfrm>
            <a:off x="791853" y="1348033"/>
            <a:ext cx="5448691" cy="646331"/>
          </a:xfrm>
          <a:prstGeom prst="rect">
            <a:avLst/>
          </a:prstGeom>
          <a:noFill/>
        </p:spPr>
        <p:txBody>
          <a:bodyPr wrap="square" rtlCol="0">
            <a:spAutoFit/>
          </a:bodyPr>
          <a:lstStyle/>
          <a:p>
            <a:r>
              <a:rPr lang="en-US" dirty="0"/>
              <a:t>AWS Glue and Crawler Execution Average Time</a:t>
            </a:r>
            <a:endParaRPr lang="en-IN" dirty="0"/>
          </a:p>
          <a:p>
            <a:endParaRPr lang="en-IN" dirty="0"/>
          </a:p>
        </p:txBody>
      </p:sp>
      <p:graphicFrame>
        <p:nvGraphicFramePr>
          <p:cNvPr id="8" name="Table 7">
            <a:extLst>
              <a:ext uri="{FF2B5EF4-FFF2-40B4-BE49-F238E27FC236}">
                <a16:creationId xmlns:a16="http://schemas.microsoft.com/office/drawing/2014/main" id="{1F44FCEC-BA29-2FA4-1F0B-3260C97A4E8E}"/>
              </a:ext>
            </a:extLst>
          </p:cNvPr>
          <p:cNvGraphicFramePr>
            <a:graphicFrameLocks noGrp="1"/>
          </p:cNvGraphicFramePr>
          <p:nvPr>
            <p:extLst>
              <p:ext uri="{D42A27DB-BD31-4B8C-83A1-F6EECF244321}">
                <p14:modId xmlns:p14="http://schemas.microsoft.com/office/powerpoint/2010/main" val="804886424"/>
              </p:ext>
            </p:extLst>
          </p:nvPr>
        </p:nvGraphicFramePr>
        <p:xfrm>
          <a:off x="791852" y="3553905"/>
          <a:ext cx="8804636" cy="1706252"/>
        </p:xfrm>
        <a:graphic>
          <a:graphicData uri="http://schemas.openxmlformats.org/drawingml/2006/table">
            <a:tbl>
              <a:tblPr>
                <a:tableStyleId>{5C22544A-7EE6-4342-B048-85BDC9FD1C3A}</a:tableStyleId>
              </a:tblPr>
              <a:tblGrid>
                <a:gridCol w="1204989">
                  <a:extLst>
                    <a:ext uri="{9D8B030D-6E8A-4147-A177-3AD203B41FA5}">
                      <a16:colId xmlns:a16="http://schemas.microsoft.com/office/drawing/2014/main" val="1688817875"/>
                    </a:ext>
                  </a:extLst>
                </a:gridCol>
                <a:gridCol w="1204989">
                  <a:extLst>
                    <a:ext uri="{9D8B030D-6E8A-4147-A177-3AD203B41FA5}">
                      <a16:colId xmlns:a16="http://schemas.microsoft.com/office/drawing/2014/main" val="1743271368"/>
                    </a:ext>
                  </a:extLst>
                </a:gridCol>
                <a:gridCol w="1136524">
                  <a:extLst>
                    <a:ext uri="{9D8B030D-6E8A-4147-A177-3AD203B41FA5}">
                      <a16:colId xmlns:a16="http://schemas.microsoft.com/office/drawing/2014/main" val="1250884764"/>
                    </a:ext>
                  </a:extLst>
                </a:gridCol>
                <a:gridCol w="1013286">
                  <a:extLst>
                    <a:ext uri="{9D8B030D-6E8A-4147-A177-3AD203B41FA5}">
                      <a16:colId xmlns:a16="http://schemas.microsoft.com/office/drawing/2014/main" val="536963613"/>
                    </a:ext>
                  </a:extLst>
                </a:gridCol>
                <a:gridCol w="2122424">
                  <a:extLst>
                    <a:ext uri="{9D8B030D-6E8A-4147-A177-3AD203B41FA5}">
                      <a16:colId xmlns:a16="http://schemas.microsoft.com/office/drawing/2014/main" val="4167909100"/>
                    </a:ext>
                  </a:extLst>
                </a:gridCol>
                <a:gridCol w="2122424">
                  <a:extLst>
                    <a:ext uri="{9D8B030D-6E8A-4147-A177-3AD203B41FA5}">
                      <a16:colId xmlns:a16="http://schemas.microsoft.com/office/drawing/2014/main" val="3087364274"/>
                    </a:ext>
                  </a:extLst>
                </a:gridCol>
              </a:tblGrid>
              <a:tr h="284375">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956724580"/>
                  </a:ext>
                </a:extLst>
              </a:tr>
              <a:tr h="284375">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108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486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493.33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93.67 ms</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2314797471"/>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69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502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287291885"/>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104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492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831490022"/>
                  </a:ext>
                </a:extLst>
              </a:tr>
            </a:tbl>
          </a:graphicData>
        </a:graphic>
      </p:graphicFrame>
      <p:sp>
        <p:nvSpPr>
          <p:cNvPr id="11" name="TextBox 10">
            <a:extLst>
              <a:ext uri="{FF2B5EF4-FFF2-40B4-BE49-F238E27FC236}">
                <a16:creationId xmlns:a16="http://schemas.microsoft.com/office/drawing/2014/main" id="{5B377ABF-52F9-5B53-7A47-14EC5716AC88}"/>
              </a:ext>
            </a:extLst>
          </p:cNvPr>
          <p:cNvSpPr txBox="1"/>
          <p:nvPr/>
        </p:nvSpPr>
        <p:spPr>
          <a:xfrm>
            <a:off x="876693" y="3214540"/>
            <a:ext cx="4769963" cy="646331"/>
          </a:xfrm>
          <a:prstGeom prst="rect">
            <a:avLst/>
          </a:prstGeom>
          <a:noFill/>
        </p:spPr>
        <p:txBody>
          <a:bodyPr wrap="square" rtlCol="0">
            <a:spAutoFit/>
          </a:bodyPr>
          <a:lstStyle/>
          <a:p>
            <a:r>
              <a:rPr lang="en-US" dirty="0"/>
              <a:t>Athena Execution Average Time</a:t>
            </a:r>
            <a:endParaRPr lang="en-IN" dirty="0"/>
          </a:p>
          <a:p>
            <a:endParaRPr lang="en-IN" dirty="0"/>
          </a:p>
        </p:txBody>
      </p:sp>
    </p:spTree>
    <p:extLst>
      <p:ext uri="{BB962C8B-B14F-4D97-AF65-F5344CB8AC3E}">
        <p14:creationId xmlns:p14="http://schemas.microsoft.com/office/powerpoint/2010/main" val="376839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A5A8-5984-FB18-61E4-B4E88019455D}"/>
              </a:ext>
            </a:extLst>
          </p:cNvPr>
          <p:cNvSpPr>
            <a:spLocks noGrp="1"/>
          </p:cNvSpPr>
          <p:nvPr>
            <p:ph type="title"/>
          </p:nvPr>
        </p:nvSpPr>
        <p:spPr>
          <a:xfrm>
            <a:off x="677334" y="367646"/>
            <a:ext cx="8596668" cy="537327"/>
          </a:xfrm>
        </p:spPr>
        <p:txBody>
          <a:bodyPr>
            <a:normAutofit fontScale="90000"/>
          </a:bodyPr>
          <a:lstStyle/>
          <a:p>
            <a:r>
              <a:rPr lang="en-US" sz="3200" dirty="0">
                <a:latin typeface="Calibri" panose="020F0502020204030204" pitchFamily="34" charset="0"/>
                <a:ea typeface="Calibri" panose="020F0502020204030204" pitchFamily="34" charset="0"/>
                <a:cs typeface="Calibri" panose="020F0502020204030204" pitchFamily="34" charset="0"/>
              </a:rPr>
              <a:t>Logs and Notification</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E1021ED-AA92-D048-B26F-0378C33C4754}"/>
              </a:ext>
            </a:extLst>
          </p:cNvPr>
          <p:cNvPicPr>
            <a:picLocks noGrp="1" noChangeAspect="1"/>
          </p:cNvPicPr>
          <p:nvPr>
            <p:ph idx="1"/>
          </p:nvPr>
        </p:nvPicPr>
        <p:blipFill>
          <a:blip r:embed="rId2"/>
          <a:stretch>
            <a:fillRect/>
          </a:stretch>
        </p:blipFill>
        <p:spPr>
          <a:xfrm>
            <a:off x="677334" y="970961"/>
            <a:ext cx="5344972" cy="2581094"/>
          </a:xfrm>
        </p:spPr>
      </p:pic>
      <p:pic>
        <p:nvPicPr>
          <p:cNvPr id="7" name="Picture 6">
            <a:extLst>
              <a:ext uri="{FF2B5EF4-FFF2-40B4-BE49-F238E27FC236}">
                <a16:creationId xmlns:a16="http://schemas.microsoft.com/office/drawing/2014/main" id="{865B1AEA-12B9-6FEC-2F32-F82CEC5EDED7}"/>
              </a:ext>
            </a:extLst>
          </p:cNvPr>
          <p:cNvPicPr>
            <a:picLocks noChangeAspect="1"/>
          </p:cNvPicPr>
          <p:nvPr/>
        </p:nvPicPr>
        <p:blipFill>
          <a:blip r:embed="rId3"/>
          <a:stretch>
            <a:fillRect/>
          </a:stretch>
        </p:blipFill>
        <p:spPr>
          <a:xfrm>
            <a:off x="2896619" y="3552055"/>
            <a:ext cx="6019164" cy="3028361"/>
          </a:xfrm>
          <a:prstGeom prst="rect">
            <a:avLst/>
          </a:prstGeom>
        </p:spPr>
      </p:pic>
      <p:sp>
        <p:nvSpPr>
          <p:cNvPr id="3" name="TextBox 2">
            <a:extLst>
              <a:ext uri="{FF2B5EF4-FFF2-40B4-BE49-F238E27FC236}">
                <a16:creationId xmlns:a16="http://schemas.microsoft.com/office/drawing/2014/main" id="{8CEFA748-BA91-1D8D-343D-2F46D4A3AD18}"/>
              </a:ext>
            </a:extLst>
          </p:cNvPr>
          <p:cNvSpPr txBox="1"/>
          <p:nvPr/>
        </p:nvSpPr>
        <p:spPr>
          <a:xfrm>
            <a:off x="6096000" y="1470581"/>
            <a:ext cx="2819783"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Glue CloudWatch Log</a:t>
            </a:r>
          </a:p>
        </p:txBody>
      </p:sp>
      <p:sp>
        <p:nvSpPr>
          <p:cNvPr id="4" name="TextBox 3">
            <a:extLst>
              <a:ext uri="{FF2B5EF4-FFF2-40B4-BE49-F238E27FC236}">
                <a16:creationId xmlns:a16="http://schemas.microsoft.com/office/drawing/2014/main" id="{390EAD7A-4DF5-B8F6-F168-9FF99EA3520F}"/>
              </a:ext>
            </a:extLst>
          </p:cNvPr>
          <p:cNvSpPr txBox="1"/>
          <p:nvPr/>
        </p:nvSpPr>
        <p:spPr>
          <a:xfrm>
            <a:off x="876693" y="4458878"/>
            <a:ext cx="1875934"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SNS Email Notification</a:t>
            </a:r>
          </a:p>
        </p:txBody>
      </p:sp>
    </p:spTree>
    <p:extLst>
      <p:ext uri="{BB962C8B-B14F-4D97-AF65-F5344CB8AC3E}">
        <p14:creationId xmlns:p14="http://schemas.microsoft.com/office/powerpoint/2010/main" val="17500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70D-3B6B-FDAD-0FD7-F4CEBCC68A7D}"/>
              </a:ext>
            </a:extLst>
          </p:cNvPr>
          <p:cNvSpPr>
            <a:spLocks noGrp="1"/>
          </p:cNvSpPr>
          <p:nvPr>
            <p:ph type="title"/>
          </p:nvPr>
        </p:nvSpPr>
        <p:spPr>
          <a:xfrm>
            <a:off x="677334" y="609600"/>
            <a:ext cx="8596668" cy="832701"/>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 view in Athena Table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D445A4-E1CA-63C4-CEAF-9E46F4117119}"/>
              </a:ext>
            </a:extLst>
          </p:cNvPr>
          <p:cNvSpPr>
            <a:spLocks noGrp="1"/>
          </p:cNvSpPr>
          <p:nvPr>
            <p:ph idx="1"/>
          </p:nvPr>
        </p:nvSpPr>
        <p:spPr>
          <a:xfrm>
            <a:off x="677334" y="2205872"/>
            <a:ext cx="8596668" cy="3835490"/>
          </a:xfrm>
        </p:spPr>
        <p:txBody>
          <a:bodyPr/>
          <a:lstStyle/>
          <a:p>
            <a:endParaRPr lang="en-US" dirty="0"/>
          </a:p>
          <a:p>
            <a:endParaRPr lang="en-IN" dirty="0"/>
          </a:p>
          <a:p>
            <a:endParaRPr lang="en-IN" dirty="0"/>
          </a:p>
        </p:txBody>
      </p:sp>
      <p:pic>
        <p:nvPicPr>
          <p:cNvPr id="5" name="Picture 4">
            <a:extLst>
              <a:ext uri="{FF2B5EF4-FFF2-40B4-BE49-F238E27FC236}">
                <a16:creationId xmlns:a16="http://schemas.microsoft.com/office/drawing/2014/main" id="{C98BFDC1-41F3-0775-AA0F-1C0CCA8114B9}"/>
              </a:ext>
            </a:extLst>
          </p:cNvPr>
          <p:cNvPicPr>
            <a:picLocks noChangeAspect="1"/>
          </p:cNvPicPr>
          <p:nvPr/>
        </p:nvPicPr>
        <p:blipFill>
          <a:blip r:embed="rId2"/>
          <a:stretch>
            <a:fillRect/>
          </a:stretch>
        </p:blipFill>
        <p:spPr>
          <a:xfrm>
            <a:off x="578054" y="2274422"/>
            <a:ext cx="8695948" cy="3992446"/>
          </a:xfrm>
          <a:prstGeom prst="rect">
            <a:avLst/>
          </a:prstGeom>
        </p:spPr>
      </p:pic>
      <p:sp>
        <p:nvSpPr>
          <p:cNvPr id="4" name="TextBox 3">
            <a:extLst>
              <a:ext uri="{FF2B5EF4-FFF2-40B4-BE49-F238E27FC236}">
                <a16:creationId xmlns:a16="http://schemas.microsoft.com/office/drawing/2014/main" id="{352C72F0-03EB-D935-6D5C-2FCBAC47FD96}"/>
              </a:ext>
            </a:extLst>
          </p:cNvPr>
          <p:cNvSpPr txBox="1"/>
          <p:nvPr/>
        </p:nvSpPr>
        <p:spPr>
          <a:xfrm>
            <a:off x="677333" y="1197204"/>
            <a:ext cx="8457241"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query SELECT * FROM output; retrieves all records and columns from the specified dataset. The results are displayed in the Athena console, showing data rows along with column headers for easy analysis. Users can navigate through the results, export them to a CSV file, and view metadata such as execution time and data scanned. This interface simplifies data validation and downstream use.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9327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 dockstate="right" visibility="0" width="438"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6107234-BB0A-4EDE-8E21-51A6B2475244}">
  <we:reference id="wa104380518" version="3.7.0.0" store="en-US" storeType="OMEX"/>
  <we:alternateReferences>
    <we:reference id="WA104380518" version="3.7.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70ED85-3FE3-46D3-8ECE-BD72E0ABD94C}">
  <we:reference id="wa104381786" version="1.0.2.0" store="en-US" storeType="OMEX"/>
  <we:alternateReferences>
    <we:reference id="WA104381786" version="1.0.2.0" store="WA104381786" storeType="OMEX"/>
  </we:alternateReferences>
  <we:properties>
    <we:property name="Office.AutoShowTaskpaneWithDocument" value="false"/>
    <we:property name="opro.docutize.rootState" value="{&quot;createdDdoVersion&quot;:&quot;1.11.4&quot;,&quot;updateDdoVersion&quot;:&quot;1.11.4&quot;,&quot;platform&quot;:&quot;live&quot;,&quot;docutizeAccessKey&quot;:null,&quot;lang&quot;:&quot;&quot;,&quot;useStream&quot;:&quot;false&quot;,&quot;usePixelSizeMode&quot;:&quot;v2.0.init&quot;,&quot;detailOutputMode&quot;:&quot;SAME_TAG&quot;,&quot;wordBandJudgeMode&quot;:&quot;MULTIPLE_LINES&quot;,&quot;wordRowCopyMode&quot;:&quot;v1.1&quot;,&quot;wordBrMode&quot;:&quot;paragraph&quot;,&quot;wordCrlfMode&quot;:&quot;line&quot;,&quot;imageNotFoundStr&quot;:&quot;n_a&quot;,&quot;tagUnmatchThen&quot;:&quot;not_do&quot;,&quot;otherSheetAddressFix&quot;:&quot;true&quot;,&quot;formulaFromTd&quot;:&quot;true&quot;,&quot;fieldAttrIn&quot;:&quot;ADDIN_SEQ&quot;,&quot;imageResize&quot;:&quot;true&quot;,&quot;imageShrink&quot;:&quot;true&quot;,&quot;separatorJoiner&quot;:&quot;,&quot;,&quot;separatorSandChar&quot;:&quot;\&quot;&quot;,&quot;textDatasetHeaderMode&quot;:&quot;DATA&quot;,&quot;readPassword&quot;:&quot;&quot;,&quot;writePassword&quot;:&quot;&quot;,&quot;errorSheet&quot;:&quot;true&quot;,&quot;overflowThen&quot;:&quot;error_sheet&quot;,&quot;cFormatCopy&quot;:&quot;update_range&quot;,&quot;savedBy&quot;:&quot;office&quot;,&quot;repeatTagOnBrowser&quot;:&quot;&quot;,&quot;imageReadDpi&quot;:&quot;true_always&quot;,&quot;cellNewLineChar&quot;:&quot;lf&quot;,&quot;repeatDefs&quot;:[],&quot;graphs&quot;:[],&quot;reports&quot;:[{&quot;reportName&quot;:&quot;&quot;,&quot;reportId&quot;:1,&quot;tables&quot;:[{&quot;type&quot;:&quot;page&quot;,&quot;objectType&quot;:&quot;&quot;,&quot;objectName&quot;:&quot;DataSet 1&quot;,&quot;tableId&quot;:1,&quot;fields&quot;:[],&quot;tableKey&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694</TotalTime>
  <Words>786</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Symbol</vt:lpstr>
      <vt:lpstr>Trebuchet MS</vt:lpstr>
      <vt:lpstr>Wingdings 3</vt:lpstr>
      <vt:lpstr>Facet</vt:lpstr>
      <vt:lpstr>DATA LAKE CONSTRUCTION AND QUERING WITH PYSPARK</vt:lpstr>
      <vt:lpstr>Project Overview</vt:lpstr>
      <vt:lpstr>Technology Stack</vt:lpstr>
      <vt:lpstr>Architectural Diagram</vt:lpstr>
      <vt:lpstr>GitHub Repository Overview</vt:lpstr>
      <vt:lpstr>Performance Analysis Metrics (CSV to Parquet)</vt:lpstr>
      <vt:lpstr>Performance Analysis Metrics (Parquet to CSV)</vt:lpstr>
      <vt:lpstr>Logs and Notification</vt:lpstr>
      <vt:lpstr>Result view in Athena Table</vt:lpstr>
      <vt:lpstr>AWS Cost Metrics</vt:lpstr>
      <vt:lpstr>Cost Optimization for AWS Services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R</dc:creator>
  <cp:lastModifiedBy>Dinesh R</cp:lastModifiedBy>
  <cp:revision>79</cp:revision>
  <dcterms:created xsi:type="dcterms:W3CDTF">2024-11-22T12:16:17Z</dcterms:created>
  <dcterms:modified xsi:type="dcterms:W3CDTF">2024-11-27T10:12:10Z</dcterms:modified>
</cp:coreProperties>
</file>