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1" r:id="rId1"/>
  </p:sldMasterIdLst>
  <p:sldIdLst>
    <p:sldId id="256" r:id="rId2"/>
    <p:sldId id="258" r:id="rId3"/>
    <p:sldId id="259" r:id="rId4"/>
    <p:sldId id="260" r:id="rId5"/>
    <p:sldId id="261" r:id="rId6"/>
    <p:sldId id="262" r:id="rId7"/>
    <p:sldId id="263" r:id="rId8"/>
    <p:sldId id="264" r:id="rId9"/>
    <p:sldId id="266" r:id="rId10"/>
    <p:sldId id="265" r:id="rId11"/>
    <p:sldId id="267" r:id="rId12"/>
    <p:sldId id="268" r:id="rId13"/>
    <p:sldId id="25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75944D-E021-42A1-842E-4A047290AC38}"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2351393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5944D-E021-42A1-842E-4A047290AC38}"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2580980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5944D-E021-42A1-842E-4A047290AC38}"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59826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5944D-E021-42A1-842E-4A047290AC38}"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22300898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5944D-E021-42A1-842E-4A047290AC38}"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2473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5944D-E021-42A1-842E-4A047290AC38}"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1071122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75944D-E021-42A1-842E-4A047290AC38}"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4125956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75944D-E021-42A1-842E-4A047290AC38}"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2046743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75944D-E021-42A1-842E-4A047290AC38}"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2885193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5944D-E021-42A1-842E-4A047290AC38}"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340942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75944D-E021-42A1-842E-4A047290AC38}" type="datetimeFigureOut">
              <a:rPr lang="en-IN" smtClean="0"/>
              <a:t>29-11-2024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4016147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75944D-E021-42A1-842E-4A047290AC38}" type="datetimeFigureOut">
              <a:rPr lang="en-IN" smtClean="0"/>
              <a:t>29-11-2024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2975644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75944D-E021-42A1-842E-4A047290AC38}" type="datetimeFigureOut">
              <a:rPr lang="en-IN" smtClean="0"/>
              <a:t>29-11-2024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3776313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75944D-E021-42A1-842E-4A047290AC38}" type="datetimeFigureOut">
              <a:rPr lang="en-IN" smtClean="0"/>
              <a:t>29-11-2024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2532672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75944D-E021-42A1-842E-4A047290AC38}" type="datetimeFigureOut">
              <a:rPr lang="en-IN" smtClean="0"/>
              <a:t>29-11-2024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1144683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75944D-E021-42A1-842E-4A047290AC38}" type="datetimeFigureOut">
              <a:rPr lang="en-IN" smtClean="0"/>
              <a:t>29-11-2024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3688252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C75944D-E021-42A1-842E-4A047290AC38}" type="datetimeFigureOut">
              <a:rPr lang="en-IN" smtClean="0"/>
              <a:t>29-11-2024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C6BE833-6D6A-4F54-909F-2619D67136CF}" type="slidenum">
              <a:rPr lang="en-IN" smtClean="0"/>
              <a:t>‹#›</a:t>
            </a:fld>
            <a:endParaRPr lang="en-IN"/>
          </a:p>
        </p:txBody>
      </p:sp>
    </p:spTree>
    <p:extLst>
      <p:ext uri="{BB962C8B-B14F-4D97-AF65-F5344CB8AC3E}">
        <p14:creationId xmlns:p14="http://schemas.microsoft.com/office/powerpoint/2010/main" val="3051368770"/>
      </p:ext>
    </p:extLst>
  </p:cSld>
  <p:clrMap bg1="lt1" tx1="dk1" bg2="lt2" tx2="dk2" accent1="accent1" accent2="accent2" accent3="accent3" accent4="accent4" accent5="accent5" accent6="accent6" hlink="hlink" folHlink="folHlink"/>
  <p:sldLayoutIdLst>
    <p:sldLayoutId id="2147484142" r:id="rId1"/>
    <p:sldLayoutId id="2147484143" r:id="rId2"/>
    <p:sldLayoutId id="2147484144" r:id="rId3"/>
    <p:sldLayoutId id="2147484145" r:id="rId4"/>
    <p:sldLayoutId id="2147484146" r:id="rId5"/>
    <p:sldLayoutId id="2147484147" r:id="rId6"/>
    <p:sldLayoutId id="2147484148" r:id="rId7"/>
    <p:sldLayoutId id="2147484149" r:id="rId8"/>
    <p:sldLayoutId id="2147484150" r:id="rId9"/>
    <p:sldLayoutId id="2147484151" r:id="rId10"/>
    <p:sldLayoutId id="2147484152" r:id="rId11"/>
    <p:sldLayoutId id="2147484153" r:id="rId12"/>
    <p:sldLayoutId id="2147484154" r:id="rId13"/>
    <p:sldLayoutId id="2147484155" r:id="rId14"/>
    <p:sldLayoutId id="2147484156" r:id="rId15"/>
    <p:sldLayoutId id="214748415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rdinesh808/data_lake_construction_and_querying_with_pyspark" TargetMode="External"/><Relationship Id="rId2" Type="http://schemas.openxmlformats.org/officeDocument/2006/relationships/hyperlink" Target="Data_Lake_Construction_and_Querying_With_PySpark.ppt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113B0-BAD5-CABE-1D14-AF0F97E4F89D}"/>
              </a:ext>
            </a:extLst>
          </p:cNvPr>
          <p:cNvSpPr>
            <a:spLocks noGrp="1"/>
          </p:cNvSpPr>
          <p:nvPr>
            <p:ph type="ctrTitle"/>
          </p:nvPr>
        </p:nvSpPr>
        <p:spPr>
          <a:xfrm>
            <a:off x="772998" y="1122363"/>
            <a:ext cx="9895002" cy="1130643"/>
          </a:xfrm>
        </p:spPr>
        <p:txBody>
          <a:bodyPr>
            <a:normAutofit fontScale="90000"/>
          </a:bodyPr>
          <a:lstStyle/>
          <a:p>
            <a:pPr algn="l"/>
            <a:r>
              <a:rPr lang="en-IN" sz="3600" dirty="0">
                <a:latin typeface="+mn-lt"/>
              </a:rPr>
              <a:t>DATA LAKE CONSTRUCTION AND QUERING WITH PYSPARK</a:t>
            </a:r>
          </a:p>
        </p:txBody>
      </p:sp>
      <p:sp>
        <p:nvSpPr>
          <p:cNvPr id="3" name="Subtitle 2">
            <a:extLst>
              <a:ext uri="{FF2B5EF4-FFF2-40B4-BE49-F238E27FC236}">
                <a16:creationId xmlns:a16="http://schemas.microsoft.com/office/drawing/2014/main" id="{E8200F69-5042-BF9C-249D-993022A86B96}"/>
              </a:ext>
            </a:extLst>
          </p:cNvPr>
          <p:cNvSpPr>
            <a:spLocks noGrp="1"/>
          </p:cNvSpPr>
          <p:nvPr>
            <p:ph type="subTitle" idx="1"/>
          </p:nvPr>
        </p:nvSpPr>
        <p:spPr>
          <a:xfrm>
            <a:off x="1507067" y="3091993"/>
            <a:ext cx="7766936" cy="2055740"/>
          </a:xfrm>
        </p:spPr>
        <p:txBody>
          <a:bodyPr>
            <a:normAutofit/>
          </a:bodyPr>
          <a:lstStyle/>
          <a:p>
            <a:pPr lvl="5" algn="l"/>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Team Members</a:t>
            </a: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a:t>
            </a:r>
          </a:p>
          <a:p>
            <a:pPr marL="3028950" lvl="6" indent="-285750" algn="l">
              <a:buFont typeface="Arial" panose="020B0604020202020204" pitchFamily="34" charset="0"/>
              <a:buChar char="•"/>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Anitha Dhanekula</a:t>
            </a:r>
          </a:p>
          <a:p>
            <a:pPr marL="3028950" lvl="6" indent="-285750" algn="l">
              <a:buFont typeface="Arial" panose="020B0604020202020204" pitchFamily="34" charset="0"/>
              <a:buChar char="•"/>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Sravya Micheeti</a:t>
            </a:r>
          </a:p>
          <a:p>
            <a:pPr marL="3028950" lvl="6" indent="-285750" algn="l">
              <a:buFont typeface="Arial" panose="020B0604020202020204" pitchFamily="34" charset="0"/>
              <a:buChar char="•"/>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Dinesh Rajamanickam</a:t>
            </a:r>
          </a:p>
        </p:txBody>
      </p:sp>
    </p:spTree>
    <p:extLst>
      <p:ext uri="{BB962C8B-B14F-4D97-AF65-F5344CB8AC3E}">
        <p14:creationId xmlns:p14="http://schemas.microsoft.com/office/powerpoint/2010/main" val="2437773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68CD9-C12C-4E39-6730-E703D9DD7F19}"/>
              </a:ext>
            </a:extLst>
          </p:cNvPr>
          <p:cNvSpPr>
            <a:spLocks noGrp="1"/>
          </p:cNvSpPr>
          <p:nvPr>
            <p:ph type="title"/>
          </p:nvPr>
        </p:nvSpPr>
        <p:spPr>
          <a:xfrm>
            <a:off x="677334" y="609600"/>
            <a:ext cx="8596668" cy="625311"/>
          </a:xfrm>
        </p:spPr>
        <p:txBody>
          <a:bodyPr>
            <a:normAutofit/>
          </a:bodyPr>
          <a:lstStyle/>
          <a:p>
            <a:r>
              <a:rPr lang="en-IN" sz="3200" dirty="0">
                <a:latin typeface="Calibri" panose="020F0502020204030204" pitchFamily="34" charset="0"/>
                <a:ea typeface="Calibri" panose="020F0502020204030204" pitchFamily="34" charset="0"/>
                <a:cs typeface="Calibri" panose="020F0502020204030204" pitchFamily="34" charset="0"/>
              </a:rPr>
              <a:t>AWS Cost Metrics</a:t>
            </a:r>
          </a:p>
        </p:txBody>
      </p:sp>
      <p:sp>
        <p:nvSpPr>
          <p:cNvPr id="3" name="Content Placeholder 2">
            <a:extLst>
              <a:ext uri="{FF2B5EF4-FFF2-40B4-BE49-F238E27FC236}">
                <a16:creationId xmlns:a16="http://schemas.microsoft.com/office/drawing/2014/main" id="{FFE1A1D4-70D8-4804-0261-403009652D22}"/>
              </a:ext>
            </a:extLst>
          </p:cNvPr>
          <p:cNvSpPr>
            <a:spLocks noGrp="1"/>
          </p:cNvSpPr>
          <p:nvPr>
            <p:ph idx="1"/>
          </p:nvPr>
        </p:nvSpPr>
        <p:spPr>
          <a:xfrm>
            <a:off x="677334" y="1366887"/>
            <a:ext cx="8596668" cy="3742441"/>
          </a:xfrm>
        </p:spPr>
        <p:txBody>
          <a:bodyPr>
            <a:normAutofit lnSpcReduction="10000"/>
          </a:bodyPr>
          <a:lstStyle/>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AWS Glue: </a:t>
            </a:r>
            <a:r>
              <a:rPr lang="en-US" sz="2000" dirty="0">
                <a:latin typeface="Calibri" panose="020F0502020204030204" pitchFamily="34" charset="0"/>
                <a:ea typeface="Calibri" panose="020F0502020204030204" pitchFamily="34" charset="0"/>
                <a:cs typeface="Calibri" panose="020F0502020204030204" pitchFamily="34" charset="0"/>
              </a:rPr>
              <a:t>$5.00</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Glue Crawlers: </a:t>
            </a:r>
            <a:r>
              <a:rPr lang="en-US" sz="2000" dirty="0">
                <a:latin typeface="Calibri" panose="020F0502020204030204" pitchFamily="34" charset="0"/>
                <a:ea typeface="Calibri" panose="020F0502020204030204" pitchFamily="34" charset="0"/>
                <a:cs typeface="Calibri" panose="020F0502020204030204" pitchFamily="34" charset="0"/>
              </a:rPr>
              <a:t>$1.00</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Athena: </a:t>
            </a:r>
            <a:r>
              <a:rPr lang="en-US" sz="2000" dirty="0">
                <a:latin typeface="Calibri" panose="020F0502020204030204" pitchFamily="34" charset="0"/>
                <a:ea typeface="Calibri" panose="020F0502020204030204" pitchFamily="34" charset="0"/>
                <a:cs typeface="Calibri" panose="020F0502020204030204" pitchFamily="34" charset="0"/>
              </a:rPr>
              <a:t>$0.50</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Lambda: </a:t>
            </a:r>
            <a:r>
              <a:rPr lang="en-US" sz="2000" dirty="0">
                <a:latin typeface="Calibri" panose="020F0502020204030204" pitchFamily="34" charset="0"/>
                <a:ea typeface="Calibri" panose="020F0502020204030204" pitchFamily="34" charset="0"/>
                <a:cs typeface="Calibri" panose="020F0502020204030204" pitchFamily="34" charset="0"/>
              </a:rPr>
              <a:t>$0.90</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S3: </a:t>
            </a:r>
            <a:r>
              <a:rPr lang="en-US" sz="2000" dirty="0">
                <a:latin typeface="Calibri" panose="020F0502020204030204" pitchFamily="34" charset="0"/>
                <a:ea typeface="Calibri" panose="020F0502020204030204" pitchFamily="34" charset="0"/>
                <a:cs typeface="Calibri" panose="020F0502020204030204" pitchFamily="34" charset="0"/>
              </a:rPr>
              <a:t>$5.00</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CloudWatch: </a:t>
            </a:r>
            <a:r>
              <a:rPr lang="en-US" sz="2000" dirty="0">
                <a:latin typeface="Calibri" panose="020F0502020204030204" pitchFamily="34" charset="0"/>
                <a:ea typeface="Calibri" panose="020F0502020204030204" pitchFamily="34" charset="0"/>
                <a:cs typeface="Calibri" panose="020F0502020204030204" pitchFamily="34" charset="0"/>
              </a:rPr>
              <a:t>$2.00</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SNS: </a:t>
            </a:r>
            <a:r>
              <a:rPr lang="en-US" sz="2000" dirty="0">
                <a:latin typeface="Calibri" panose="020F0502020204030204" pitchFamily="34" charset="0"/>
                <a:ea typeface="Calibri" panose="020F0502020204030204" pitchFamily="34" charset="0"/>
                <a:cs typeface="Calibri" panose="020F0502020204030204" pitchFamily="34" charset="0"/>
              </a:rPr>
              <a:t>$0.10</a:t>
            </a:r>
          </a:p>
          <a:p>
            <a:pPr marL="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Total Estimated Monthly Cost: ~$14.50</a:t>
            </a:r>
          </a:p>
          <a:p>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7070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8FF9E-8370-43F5-2E4B-5B0A2D5D03D3}"/>
              </a:ext>
            </a:extLst>
          </p:cNvPr>
          <p:cNvSpPr>
            <a:spLocks noGrp="1"/>
          </p:cNvSpPr>
          <p:nvPr>
            <p:ph type="title"/>
          </p:nvPr>
        </p:nvSpPr>
        <p:spPr>
          <a:xfrm>
            <a:off x="677334" y="609600"/>
            <a:ext cx="8596668" cy="615885"/>
          </a:xfrm>
        </p:spPr>
        <p:txBody>
          <a:bodyPr>
            <a:norm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Business Value</a:t>
            </a:r>
          </a:p>
        </p:txBody>
      </p:sp>
      <p:sp>
        <p:nvSpPr>
          <p:cNvPr id="3" name="Content Placeholder 2">
            <a:extLst>
              <a:ext uri="{FF2B5EF4-FFF2-40B4-BE49-F238E27FC236}">
                <a16:creationId xmlns:a16="http://schemas.microsoft.com/office/drawing/2014/main" id="{F4753B2C-01E5-20D8-55BF-3F36040818FC}"/>
              </a:ext>
            </a:extLst>
          </p:cNvPr>
          <p:cNvSpPr>
            <a:spLocks noGrp="1"/>
          </p:cNvSpPr>
          <p:nvPr>
            <p:ph idx="1"/>
          </p:nvPr>
        </p:nvSpPr>
        <p:spPr>
          <a:xfrm>
            <a:off x="677334" y="1310327"/>
            <a:ext cx="8596668" cy="4731036"/>
          </a:xfrm>
        </p:spPr>
        <p:txBody>
          <a:bodyPr>
            <a:normAutofit/>
          </a:bodyPr>
          <a:lstStyle/>
          <a:p>
            <a:r>
              <a:rPr lang="en-US" sz="1600" b="1" dirty="0">
                <a:latin typeface="Calibri" panose="020F0502020204030204" pitchFamily="34" charset="0"/>
                <a:ea typeface="Calibri" panose="020F0502020204030204" pitchFamily="34" charset="0"/>
                <a:cs typeface="Calibri" panose="020F0502020204030204" pitchFamily="34" charset="0"/>
              </a:rPr>
              <a:t>Faster Insights: </a:t>
            </a:r>
            <a:r>
              <a:rPr lang="en-US" sz="1600" dirty="0">
                <a:latin typeface="Calibri" panose="020F0502020204030204" pitchFamily="34" charset="0"/>
                <a:ea typeface="Calibri" panose="020F0502020204030204" pitchFamily="34" charset="0"/>
                <a:cs typeface="Calibri" panose="020F0502020204030204" pitchFamily="34" charset="0"/>
              </a:rPr>
              <a:t>Reduce time-to-insight with scalable querying.</a:t>
            </a:r>
          </a:p>
          <a:p>
            <a:r>
              <a:rPr lang="en-US" sz="1600" b="1" dirty="0">
                <a:latin typeface="Calibri" panose="020F0502020204030204" pitchFamily="34" charset="0"/>
                <a:ea typeface="Calibri" panose="020F0502020204030204" pitchFamily="34" charset="0"/>
                <a:cs typeface="Calibri" panose="020F0502020204030204" pitchFamily="34" charset="0"/>
              </a:rPr>
              <a:t>Cost Efficiency: </a:t>
            </a:r>
            <a:r>
              <a:rPr lang="en-US" sz="1600" dirty="0">
                <a:latin typeface="Calibri" panose="020F0502020204030204" pitchFamily="34" charset="0"/>
                <a:ea typeface="Calibri" panose="020F0502020204030204" pitchFamily="34" charset="0"/>
                <a:cs typeface="Calibri" panose="020F0502020204030204" pitchFamily="34" charset="0"/>
              </a:rPr>
              <a:t>Estimated cost of ~$14.50/month for substantial storage and processing. </a:t>
            </a:r>
          </a:p>
          <a:p>
            <a:r>
              <a:rPr lang="en-US" sz="1600" b="1" dirty="0">
                <a:latin typeface="Calibri" panose="020F0502020204030204" pitchFamily="34" charset="0"/>
                <a:ea typeface="Calibri" panose="020F0502020204030204" pitchFamily="34" charset="0"/>
                <a:cs typeface="Calibri" panose="020F0502020204030204" pitchFamily="34" charset="0"/>
              </a:rPr>
              <a:t>Flexibility: </a:t>
            </a:r>
            <a:r>
              <a:rPr lang="en-US" sz="1600" dirty="0">
                <a:latin typeface="Calibri" panose="020F0502020204030204" pitchFamily="34" charset="0"/>
                <a:ea typeface="Calibri" panose="020F0502020204030204" pitchFamily="34" charset="0"/>
                <a:cs typeface="Calibri" panose="020F0502020204030204" pitchFamily="34" charset="0"/>
              </a:rPr>
              <a:t>Supports structured, semi-structured, and unstructured data.</a:t>
            </a:r>
          </a:p>
          <a:p>
            <a:pPr marL="0" indent="0">
              <a:buNone/>
            </a:pPr>
            <a:r>
              <a:rPr lang="en-US" sz="1600" b="1" dirty="0">
                <a:latin typeface="Calibri" panose="020F0502020204030204" pitchFamily="34" charset="0"/>
                <a:ea typeface="Calibri" panose="020F0502020204030204" pitchFamily="34" charset="0"/>
                <a:cs typeface="Calibri" panose="020F0502020204030204" pitchFamily="34" charset="0"/>
              </a:rPr>
              <a:t>Key Takeaways:</a:t>
            </a:r>
            <a:r>
              <a:rPr lang="en-US" sz="1600" dirty="0">
                <a:latin typeface="Calibri" panose="020F0502020204030204" pitchFamily="34" charset="0"/>
                <a:ea typeface="Calibri" panose="020F0502020204030204" pitchFamily="34" charset="0"/>
                <a:cs typeface="Calibri" panose="020F0502020204030204" pitchFamily="34" charset="0"/>
              </a:rPr>
              <a:t> </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Scalable Data Lake: </a:t>
            </a:r>
            <a:r>
              <a:rPr lang="en-US" sz="1600" dirty="0">
                <a:latin typeface="Calibri" panose="020F0502020204030204" pitchFamily="34" charset="0"/>
                <a:ea typeface="Calibri" panose="020F0502020204030204" pitchFamily="34" charset="0"/>
                <a:cs typeface="Calibri" panose="020F0502020204030204" pitchFamily="34" charset="0"/>
              </a:rPr>
              <a:t>Successfully built a flexible and future-ready data lake on Amazon S3.</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Optimized Querying: </a:t>
            </a:r>
            <a:r>
              <a:rPr lang="en-US" sz="1600" dirty="0">
                <a:latin typeface="Calibri" panose="020F0502020204030204" pitchFamily="34" charset="0"/>
                <a:ea typeface="Calibri" panose="020F0502020204030204" pitchFamily="34" charset="0"/>
                <a:cs typeface="Calibri" panose="020F0502020204030204" pitchFamily="34" charset="0"/>
              </a:rPr>
              <a:t>Reduced query execution times with efficient formats like Parquet and tools like PySpark and Spark SQL.</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Cost-Effective: </a:t>
            </a:r>
            <a:r>
              <a:rPr lang="en-US" sz="1600" dirty="0">
                <a:latin typeface="Calibri" panose="020F0502020204030204" pitchFamily="34" charset="0"/>
                <a:ea typeface="Calibri" panose="020F0502020204030204" pitchFamily="34" charset="0"/>
                <a:cs typeface="Calibri" panose="020F0502020204030204" pitchFamily="34" charset="0"/>
              </a:rPr>
              <a:t>Delivered a high-performance solution with a low monthly cost of ~$14.50.</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Future-Ready Architecture: </a:t>
            </a:r>
            <a:r>
              <a:rPr lang="en-US" sz="1600" dirty="0">
                <a:latin typeface="Calibri" panose="020F0502020204030204" pitchFamily="34" charset="0"/>
                <a:ea typeface="Calibri" panose="020F0502020204030204" pitchFamily="34" charset="0"/>
                <a:cs typeface="Calibri" panose="020F0502020204030204" pitchFamily="34" charset="0"/>
              </a:rPr>
              <a:t>Built a flexible system that supports structured, semi-structured, and unstructured data, enabling seamless scaling and integration with additional data sources.</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Comprehensive Analytics: </a:t>
            </a:r>
            <a:r>
              <a:rPr lang="en-US" sz="1600" dirty="0">
                <a:latin typeface="Calibri" panose="020F0502020204030204" pitchFamily="34" charset="0"/>
                <a:ea typeface="Calibri" panose="020F0502020204030204" pitchFamily="34" charset="0"/>
                <a:cs typeface="Calibri" panose="020F0502020204030204" pitchFamily="34" charset="0"/>
              </a:rPr>
              <a:t>Integrated with Amazon Athena for advanced analytics and reporting, providing business users with actionable insights on-demand.</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Automation and Orchestration: </a:t>
            </a:r>
            <a:r>
              <a:rPr lang="en-US" sz="1600" dirty="0">
                <a:latin typeface="Calibri" panose="020F0502020204030204" pitchFamily="34" charset="0"/>
                <a:ea typeface="Calibri" panose="020F0502020204030204" pitchFamily="34" charset="0"/>
                <a:cs typeface="Calibri" panose="020F0502020204030204" pitchFamily="34" charset="0"/>
              </a:rPr>
              <a:t>Used AWS Glue and other orchestration tools to automate data ingestion and processing pipelines, ensuring consistency and reliability in data operations.</a:t>
            </a:r>
          </a:p>
        </p:txBody>
      </p:sp>
    </p:spTree>
    <p:extLst>
      <p:ext uri="{BB962C8B-B14F-4D97-AF65-F5344CB8AC3E}">
        <p14:creationId xmlns:p14="http://schemas.microsoft.com/office/powerpoint/2010/main" val="4256076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8CFF5-80C5-B10F-580B-D52879B0402B}"/>
              </a:ext>
            </a:extLst>
          </p:cNvPr>
          <p:cNvSpPr>
            <a:spLocks noGrp="1"/>
          </p:cNvSpPr>
          <p:nvPr>
            <p:ph type="title"/>
          </p:nvPr>
        </p:nvSpPr>
        <p:spPr>
          <a:xfrm>
            <a:off x="677334" y="609600"/>
            <a:ext cx="8596668" cy="587604"/>
          </a:xfrm>
        </p:spPr>
        <p:txBody>
          <a:bodyPr>
            <a:normAutofit/>
          </a:bodyPr>
          <a:lstStyle/>
          <a:p>
            <a:r>
              <a:rPr lang="en-IN" sz="3200" dirty="0">
                <a:latin typeface="Calibri" panose="020F0502020204030204" pitchFamily="34" charset="0"/>
                <a:ea typeface="Calibri" panose="020F0502020204030204" pitchFamily="34" charset="0"/>
                <a:cs typeface="Calibri" panose="020F0502020204030204" pitchFamily="34" charset="0"/>
              </a:rPr>
              <a:t>Challengers</a:t>
            </a:r>
          </a:p>
        </p:txBody>
      </p:sp>
      <p:sp>
        <p:nvSpPr>
          <p:cNvPr id="4" name="Rectangle 1">
            <a:extLst>
              <a:ext uri="{FF2B5EF4-FFF2-40B4-BE49-F238E27FC236}">
                <a16:creationId xmlns:a16="http://schemas.microsoft.com/office/drawing/2014/main" id="{118EB2BE-7BB2-952D-A1B5-9CA630753C6F}"/>
              </a:ext>
            </a:extLst>
          </p:cNvPr>
          <p:cNvSpPr>
            <a:spLocks noGrp="1" noChangeArrowheads="1"/>
          </p:cNvSpPr>
          <p:nvPr>
            <p:ph idx="1"/>
          </p:nvPr>
        </p:nvSpPr>
        <p:spPr bwMode="auto">
          <a:xfrm>
            <a:off x="565609" y="1379513"/>
            <a:ext cx="9832156"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Performance</a:t>
            </a: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defTabSz="914400" eaLnBrk="0" fontAlgn="base" hangingPunct="0">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Optimizing AWS Glue and Spark SQL queries to handle large-scale data efficiently.</a:t>
            </a:r>
          </a:p>
          <a:p>
            <a:pPr defTabSz="914400" eaLnBrk="0" fontAlgn="base" hangingPunct="0">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Ensuring low query execution times despite complex transformations.</a:t>
            </a:r>
          </a:p>
          <a:p>
            <a:pPr marL="0" indent="0"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2.   Cost Optimization</a:t>
            </a: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defTabSz="914400" eaLnBrk="0" fontAlgn="base" hangingPunct="0">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Balancing performance and cost, maintaining a low operational budget (~$14.50/month).</a:t>
            </a:r>
          </a:p>
          <a:p>
            <a:pPr marL="0" indent="0"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3.   Scalable Architecture</a:t>
            </a: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defTabSz="914400" eaLnBrk="0" fontAlgn="base" hangingPunct="0">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Designing a data lake that supports future data sources and higher data volumes.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4.   Automation Challenges</a:t>
            </a: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defTabSz="914400" eaLnBrk="0" fontAlgn="base" hangingPunct="0">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Configuring AWS Glue, Crawler, and CloudWatch for reliable automation.</a:t>
            </a:r>
          </a:p>
          <a:p>
            <a:pPr defTabSz="914400" eaLnBrk="0" fontAlgn="base" hangingPunct="0">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Managing dependencies in data workflows with minimal manual intervention.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5.   Data Visibility and Validation</a:t>
            </a: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defTabSz="914400" eaLnBrk="0" fontAlgn="base" hangingPunct="0">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Ensuring accurate querying and reporting in Athena while validating transformed datasets.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3997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39BF77-A67B-BCCB-742D-428977F55A43}"/>
              </a:ext>
            </a:extLst>
          </p:cNvPr>
          <p:cNvSpPr>
            <a:spLocks noGrp="1"/>
          </p:cNvSpPr>
          <p:nvPr>
            <p:ph type="title"/>
          </p:nvPr>
        </p:nvSpPr>
        <p:spPr>
          <a:xfrm>
            <a:off x="677334" y="609600"/>
            <a:ext cx="8596668" cy="5857188"/>
          </a:xfrm>
        </p:spPr>
        <p:txBody>
          <a:bodyPr>
            <a:normAutofit/>
          </a:bodyPr>
          <a:lstStyle/>
          <a:p>
            <a:pPr algn="ctr"/>
            <a:r>
              <a:rPr lang="en-IN" sz="4800" dirty="0">
                <a:latin typeface="Calibri" panose="020F0502020204030204" pitchFamily="34" charset="0"/>
                <a:ea typeface="Calibri" panose="020F0502020204030204" pitchFamily="34" charset="0"/>
                <a:cs typeface="Calibri" panose="020F0502020204030204" pitchFamily="34" charset="0"/>
              </a:rPr>
              <a:t>			</a:t>
            </a:r>
            <a:br>
              <a:rPr lang="en-IN" sz="4800" dirty="0">
                <a:latin typeface="Calibri" panose="020F0502020204030204" pitchFamily="34" charset="0"/>
                <a:ea typeface="Calibri" panose="020F0502020204030204" pitchFamily="34" charset="0"/>
                <a:cs typeface="Calibri" panose="020F0502020204030204" pitchFamily="34" charset="0"/>
              </a:rPr>
            </a:br>
            <a:br>
              <a:rPr lang="en-IN" sz="4800" dirty="0">
                <a:latin typeface="Calibri" panose="020F0502020204030204" pitchFamily="34" charset="0"/>
                <a:ea typeface="Calibri" panose="020F0502020204030204" pitchFamily="34" charset="0"/>
                <a:cs typeface="Calibri" panose="020F0502020204030204" pitchFamily="34" charset="0"/>
              </a:rPr>
            </a:br>
            <a:br>
              <a:rPr lang="en-IN" sz="4800">
                <a:latin typeface="Calibri" panose="020F0502020204030204" pitchFamily="34" charset="0"/>
                <a:ea typeface="Calibri" panose="020F0502020204030204" pitchFamily="34" charset="0"/>
                <a:cs typeface="Calibri" panose="020F0502020204030204" pitchFamily="34" charset="0"/>
              </a:rPr>
            </a:br>
            <a:r>
              <a:rPr lang="en-IN" sz="4800">
                <a:latin typeface="Calibri" panose="020F0502020204030204" pitchFamily="34" charset="0"/>
                <a:ea typeface="Calibri" panose="020F0502020204030204" pitchFamily="34" charset="0"/>
                <a:cs typeface="Calibri" panose="020F0502020204030204" pitchFamily="34" charset="0"/>
              </a:rPr>
              <a:t>THANK </a:t>
            </a:r>
            <a:r>
              <a:rPr lang="en-IN" sz="4800" dirty="0">
                <a:latin typeface="Calibri" panose="020F0502020204030204" pitchFamily="34" charset="0"/>
                <a:ea typeface="Calibri" panose="020F0502020204030204" pitchFamily="34" charset="0"/>
                <a:cs typeface="Calibri" panose="020F0502020204030204" pitchFamily="34" charset="0"/>
              </a:rPr>
              <a:t>YOU</a:t>
            </a:r>
          </a:p>
        </p:txBody>
      </p:sp>
    </p:spTree>
    <p:extLst>
      <p:ext uri="{BB962C8B-B14F-4D97-AF65-F5344CB8AC3E}">
        <p14:creationId xmlns:p14="http://schemas.microsoft.com/office/powerpoint/2010/main" val="3177192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6ABA0-01D0-922A-7556-4806CA23A1E9}"/>
              </a:ext>
            </a:extLst>
          </p:cNvPr>
          <p:cNvSpPr>
            <a:spLocks noGrp="1"/>
          </p:cNvSpPr>
          <p:nvPr>
            <p:ph type="title"/>
          </p:nvPr>
        </p:nvSpPr>
        <p:spPr>
          <a:xfrm>
            <a:off x="677334" y="609600"/>
            <a:ext cx="8596668" cy="663019"/>
          </a:xfrm>
        </p:spPr>
        <p:txBody>
          <a:bodyPr>
            <a:normAutofit/>
          </a:bodyPr>
          <a:lstStyle/>
          <a:p>
            <a:r>
              <a:rPr lang="en-IN" sz="3200" dirty="0">
                <a:latin typeface="Calibri" panose="020F0502020204030204" pitchFamily="34" charset="0"/>
                <a:ea typeface="Calibri" panose="020F0502020204030204" pitchFamily="34" charset="0"/>
                <a:cs typeface="Calibri" panose="020F0502020204030204" pitchFamily="34" charset="0"/>
              </a:rPr>
              <a:t>Project Overview</a:t>
            </a:r>
          </a:p>
        </p:txBody>
      </p:sp>
      <p:sp>
        <p:nvSpPr>
          <p:cNvPr id="3" name="Content Placeholder 2">
            <a:extLst>
              <a:ext uri="{FF2B5EF4-FFF2-40B4-BE49-F238E27FC236}">
                <a16:creationId xmlns:a16="http://schemas.microsoft.com/office/drawing/2014/main" id="{00D5F280-2C27-5ADE-E859-7B92A2F18932}"/>
              </a:ext>
            </a:extLst>
          </p:cNvPr>
          <p:cNvSpPr>
            <a:spLocks noGrp="1"/>
          </p:cNvSpPr>
          <p:nvPr>
            <p:ph idx="1"/>
          </p:nvPr>
        </p:nvSpPr>
        <p:spPr>
          <a:xfrm>
            <a:off x="677334" y="1140643"/>
            <a:ext cx="8596668" cy="5260157"/>
          </a:xfrm>
        </p:spPr>
        <p:txBody>
          <a:bodyPr>
            <a:noAutofit/>
          </a:bodyPr>
          <a:lstStyle/>
          <a:p>
            <a:pPr>
              <a:buFont typeface="Arial" panose="020B0604020202020204" pitchFamily="34" charset="0"/>
              <a:buChar char="•"/>
            </a:pPr>
            <a:r>
              <a:rPr lang="en-IN" b="1" dirty="0">
                <a:solidFill>
                  <a:schemeClr val="tx1"/>
                </a:solidFill>
                <a:latin typeface="Calibri" panose="020F0502020204030204" pitchFamily="34" charset="0"/>
                <a:ea typeface="Calibri" panose="020F0502020204030204" pitchFamily="34" charset="0"/>
                <a:cs typeface="Calibri" panose="020F0502020204030204" pitchFamily="34" charset="0"/>
              </a:rPr>
              <a:t>Objective</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To design and build a scalable Data Lake capable of storing and querying raw, structured, and unstructured data efficiently.</a:t>
            </a:r>
          </a:p>
          <a:p>
            <a:pPr>
              <a:buFont typeface="Arial" panose="020B0604020202020204" pitchFamily="34" charset="0"/>
              <a:buChar char="•"/>
            </a:pPr>
            <a:r>
              <a:rPr lang="en-IN" b="1" dirty="0">
                <a:solidFill>
                  <a:schemeClr val="tx1"/>
                </a:solidFill>
                <a:latin typeface="Calibri" panose="020F0502020204030204" pitchFamily="34" charset="0"/>
                <a:ea typeface="Calibri" panose="020F0502020204030204" pitchFamily="34" charset="0"/>
                <a:cs typeface="Calibri" panose="020F0502020204030204" pitchFamily="34" charset="0"/>
              </a:rPr>
              <a:t>Highlights</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Scalable data architecture.</a:t>
            </a:r>
          </a:p>
          <a:p>
            <a:pPr marL="742950" lvl="1" indent="-285750">
              <a:buFont typeface="Arial" panose="020B0604020202020204" pitchFamily="34" charset="0"/>
              <a:buChar char="•"/>
            </a:pP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Efficient querying using PySpark.</a:t>
            </a:r>
          </a:p>
          <a:p>
            <a:pPr marL="742950" lvl="1" indent="-285750">
              <a:buFont typeface="Arial" panose="020B0604020202020204" pitchFamily="34" charset="0"/>
              <a:buChar char="•"/>
            </a:pP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Support for future analysis and reporting.</a:t>
            </a:r>
          </a:p>
          <a:p>
            <a:pPr>
              <a:buFont typeface="Arial" panose="020B0604020202020204" pitchFamily="34" charset="0"/>
              <a:buChar char="•"/>
            </a:pPr>
            <a:r>
              <a:rPr lang="en-IN" b="1" dirty="0">
                <a:solidFill>
                  <a:schemeClr val="tx1"/>
                </a:solidFill>
                <a:latin typeface="Calibri" panose="020F0502020204030204" pitchFamily="34" charset="0"/>
                <a:ea typeface="Calibri" panose="020F0502020204030204" pitchFamily="34" charset="0"/>
                <a:cs typeface="Calibri" panose="020F0502020204030204" pitchFamily="34" charset="0"/>
              </a:rPr>
              <a:t>Project Components</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342900" lvl="0" indent="-342900">
              <a:lnSpc>
                <a:spcPct val="107000"/>
              </a:lnSpc>
              <a:buFont typeface="Symbol" panose="05050102010706020507" pitchFamily="18" charset="2"/>
              <a:buChar char=""/>
            </a:pPr>
            <a:r>
              <a:rPr lang="en-IN" sz="1800" b="1" dirty="0">
                <a:effectLst/>
                <a:latin typeface="Calibri" panose="020F0502020204030204" pitchFamily="34" charset="0"/>
                <a:ea typeface="Times New Roman" panose="02020603050405020304" pitchFamily="18" charset="0"/>
                <a:cs typeface="Calibri" panose="020F0502020204030204" pitchFamily="34" charset="0"/>
              </a:rPr>
              <a:t>Data Ingestion:</a:t>
            </a:r>
            <a:r>
              <a:rPr lang="en-IN" sz="1800" dirty="0">
                <a:effectLst/>
                <a:latin typeface="Calibri" panose="020F0502020204030204" pitchFamily="34" charset="0"/>
                <a:ea typeface="Times New Roman" panose="02020603050405020304" pitchFamily="18" charset="0"/>
                <a:cs typeface="Calibri" panose="020F0502020204030204" pitchFamily="34" charset="0"/>
              </a:rPr>
              <a:t> Collect and store data from various sources (e.g., CSV, JSON, logs) in its raw format.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Calibri" panose="020F0502020204030204" pitchFamily="34" charset="0"/>
                <a:ea typeface="Times New Roman" panose="02020603050405020304" pitchFamily="18" charset="0"/>
                <a:cs typeface="Calibri" panose="020F0502020204030204" pitchFamily="34" charset="0"/>
              </a:rPr>
              <a:t>Data Processing:</a:t>
            </a:r>
            <a:r>
              <a:rPr lang="en-IN" sz="1800" dirty="0">
                <a:effectLst/>
                <a:latin typeface="Calibri" panose="020F0502020204030204" pitchFamily="34" charset="0"/>
                <a:ea typeface="Times New Roman" panose="02020603050405020304" pitchFamily="18" charset="0"/>
                <a:cs typeface="Calibri" panose="020F0502020204030204" pitchFamily="34" charset="0"/>
              </a:rPr>
              <a:t> Use PySpark to process and analyze the ingested data.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Calibri" panose="020F0502020204030204" pitchFamily="34" charset="0"/>
                <a:ea typeface="Times New Roman" panose="02020603050405020304" pitchFamily="18" charset="0"/>
                <a:cs typeface="Calibri" panose="020F0502020204030204" pitchFamily="34" charset="0"/>
              </a:rPr>
              <a:t>Data Storage:</a:t>
            </a:r>
            <a:r>
              <a:rPr lang="en-IN" sz="1800" dirty="0">
                <a:effectLst/>
                <a:latin typeface="Calibri" panose="020F0502020204030204" pitchFamily="34" charset="0"/>
                <a:ea typeface="Times New Roman" panose="02020603050405020304" pitchFamily="18" charset="0"/>
                <a:cs typeface="Calibri" panose="020F0502020204030204" pitchFamily="34" charset="0"/>
              </a:rPr>
              <a:t> Save data in a distributed file system such as HDFS, Amazon S3, or Delta Lake.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b="1" dirty="0">
                <a:effectLst/>
                <a:latin typeface="Calibri" panose="020F0502020204030204" pitchFamily="34" charset="0"/>
                <a:ea typeface="Times New Roman" panose="02020603050405020304" pitchFamily="18" charset="0"/>
                <a:cs typeface="Calibri" panose="020F0502020204030204" pitchFamily="34" charset="0"/>
              </a:rPr>
              <a:t>Querying and Reporting:</a:t>
            </a:r>
            <a:r>
              <a:rPr lang="en-IN" sz="1800" dirty="0">
                <a:effectLst/>
                <a:latin typeface="Calibri" panose="020F0502020204030204" pitchFamily="34" charset="0"/>
                <a:ea typeface="Times New Roman" panose="02020603050405020304" pitchFamily="18" charset="0"/>
                <a:cs typeface="Calibri" panose="020F0502020204030204" pitchFamily="34" charset="0"/>
              </a:rPr>
              <a:t> Enable querying capabilities using Spark SQL and tools like Amazon Athena for analytical insights.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76351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2ED37-8C54-EB08-653A-EBFED038AB05}"/>
              </a:ext>
            </a:extLst>
          </p:cNvPr>
          <p:cNvSpPr>
            <a:spLocks noGrp="1"/>
          </p:cNvSpPr>
          <p:nvPr>
            <p:ph type="title"/>
          </p:nvPr>
        </p:nvSpPr>
        <p:spPr>
          <a:xfrm>
            <a:off x="677334" y="609600"/>
            <a:ext cx="8596668" cy="691299"/>
          </a:xfrm>
        </p:spPr>
        <p:txBody>
          <a:bodyPr>
            <a:normAutofit/>
          </a:bodyPr>
          <a:lstStyle/>
          <a:p>
            <a:r>
              <a:rPr lang="en-IN" sz="3200" dirty="0">
                <a:latin typeface="Calibri" panose="020F0502020204030204" pitchFamily="34" charset="0"/>
                <a:ea typeface="Calibri" panose="020F0502020204030204" pitchFamily="34" charset="0"/>
                <a:cs typeface="Calibri" panose="020F0502020204030204" pitchFamily="34" charset="0"/>
              </a:rPr>
              <a:t>Technology Stack</a:t>
            </a:r>
          </a:p>
        </p:txBody>
      </p:sp>
      <p:sp>
        <p:nvSpPr>
          <p:cNvPr id="3" name="Content Placeholder 2">
            <a:extLst>
              <a:ext uri="{FF2B5EF4-FFF2-40B4-BE49-F238E27FC236}">
                <a16:creationId xmlns:a16="http://schemas.microsoft.com/office/drawing/2014/main" id="{A0235F78-24A1-445E-75BE-7DF833A7A508}"/>
              </a:ext>
            </a:extLst>
          </p:cNvPr>
          <p:cNvSpPr>
            <a:spLocks noGrp="1"/>
          </p:cNvSpPr>
          <p:nvPr>
            <p:ph idx="1"/>
          </p:nvPr>
        </p:nvSpPr>
        <p:spPr>
          <a:xfrm>
            <a:off x="677334" y="1611985"/>
            <a:ext cx="8596668" cy="4429378"/>
          </a:xfrm>
        </p:spPr>
        <p:txBody>
          <a:bodyPr>
            <a:normAutofit/>
          </a:bodyPr>
          <a:lstStyle/>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Processing</a:t>
            </a:r>
            <a:r>
              <a:rPr lang="en-US" dirty="0">
                <a:latin typeface="Calibri" panose="020F0502020204030204" pitchFamily="34" charset="0"/>
                <a:ea typeface="Calibri" panose="020F0502020204030204" pitchFamily="34" charset="0"/>
                <a:cs typeface="Calibri" panose="020F0502020204030204" pitchFamily="34" charset="0"/>
              </a:rPr>
              <a:t>: PySpark (v3.3) – Handles data processing and transformations within the pipeline.</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Storage</a:t>
            </a:r>
            <a:r>
              <a:rPr lang="en-US" dirty="0">
                <a:latin typeface="Calibri" panose="020F0502020204030204" pitchFamily="34" charset="0"/>
                <a:ea typeface="Calibri" panose="020F0502020204030204" pitchFamily="34" charset="0"/>
                <a:cs typeface="Calibri" panose="020F0502020204030204" pitchFamily="34" charset="0"/>
              </a:rPr>
              <a:t>: Amazon S3 – Provides scalable and durable storage for raw, processed, and structured data.</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Querying</a:t>
            </a:r>
            <a:r>
              <a:rPr lang="en-US" dirty="0">
                <a:latin typeface="Calibri" panose="020F0502020204030204" pitchFamily="34" charset="0"/>
                <a:ea typeface="Calibri" panose="020F0502020204030204" pitchFamily="34" charset="0"/>
                <a:cs typeface="Calibri" panose="020F0502020204030204" pitchFamily="34" charset="0"/>
              </a:rPr>
              <a:t>: Spark SQL – Facilitates querying and analysis of data stored in the Data Lake.</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Orchestration</a:t>
            </a:r>
            <a:r>
              <a:rPr lang="en-US" dirty="0">
                <a:latin typeface="Calibri" panose="020F0502020204030204" pitchFamily="34" charset="0"/>
                <a:ea typeface="Calibri" panose="020F0502020204030204" pitchFamily="34" charset="0"/>
                <a:cs typeface="Calibri" panose="020F0502020204030204" pitchFamily="34" charset="0"/>
              </a:rPr>
              <a:t>: Amazon Web Services (AWS) – Integrates and manages workflows using services like AWS Glue and Apache Airflow.</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Output View</a:t>
            </a:r>
            <a:r>
              <a:rPr lang="en-US" dirty="0">
                <a:latin typeface="Calibri" panose="020F0502020204030204" pitchFamily="34" charset="0"/>
                <a:ea typeface="Calibri" panose="020F0502020204030204" pitchFamily="34" charset="0"/>
                <a:cs typeface="Calibri" panose="020F0502020204030204" pitchFamily="34" charset="0"/>
              </a:rPr>
              <a:t>: Athena Table – Enables SQL-based querying and visualization of processed </a:t>
            </a:r>
            <a:r>
              <a:rPr lang="en-US">
                <a:latin typeface="Calibri" panose="020F0502020204030204" pitchFamily="34" charset="0"/>
                <a:ea typeface="Calibri" panose="020F0502020204030204" pitchFamily="34" charset="0"/>
                <a:cs typeface="Calibri" panose="020F0502020204030204" pitchFamily="34" charset="0"/>
              </a:rPr>
              <a:t>data.</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71711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8324A-7E42-CB9B-1DFA-AE47C579A62D}"/>
              </a:ext>
            </a:extLst>
          </p:cNvPr>
          <p:cNvSpPr>
            <a:spLocks noGrp="1"/>
          </p:cNvSpPr>
          <p:nvPr>
            <p:ph type="title"/>
          </p:nvPr>
        </p:nvSpPr>
        <p:spPr>
          <a:xfrm>
            <a:off x="677334" y="609600"/>
            <a:ext cx="8596668" cy="568751"/>
          </a:xfrm>
        </p:spPr>
        <p:txBody>
          <a:bodyPr>
            <a:normAutofit fontScale="90000"/>
          </a:bodyPr>
          <a:lstStyle/>
          <a:p>
            <a:r>
              <a:rPr lang="en-IN" dirty="0">
                <a:latin typeface="Calibri" panose="020F0502020204030204" pitchFamily="34" charset="0"/>
                <a:ea typeface="Calibri" panose="020F0502020204030204" pitchFamily="34" charset="0"/>
                <a:cs typeface="Calibri" panose="020F0502020204030204" pitchFamily="34" charset="0"/>
              </a:rPr>
              <a:t>Architectural Diagram</a:t>
            </a:r>
          </a:p>
        </p:txBody>
      </p:sp>
      <p:pic>
        <p:nvPicPr>
          <p:cNvPr id="6" name="Content Placeholder 5">
            <a:extLst>
              <a:ext uri="{FF2B5EF4-FFF2-40B4-BE49-F238E27FC236}">
                <a16:creationId xmlns:a16="http://schemas.microsoft.com/office/drawing/2014/main" id="{817AAFBC-D5BF-AC4B-7C13-5D808A15EE5F}"/>
              </a:ext>
            </a:extLst>
          </p:cNvPr>
          <p:cNvPicPr>
            <a:picLocks noGrp="1" noChangeAspect="1"/>
          </p:cNvPicPr>
          <p:nvPr>
            <p:ph idx="1"/>
          </p:nvPr>
        </p:nvPicPr>
        <p:blipFill>
          <a:blip r:embed="rId2"/>
          <a:stretch>
            <a:fillRect/>
          </a:stretch>
        </p:blipFill>
        <p:spPr>
          <a:xfrm>
            <a:off x="806734" y="1293322"/>
            <a:ext cx="8596668" cy="4777540"/>
          </a:xfrm>
        </p:spPr>
      </p:pic>
    </p:spTree>
    <p:extLst>
      <p:ext uri="{BB962C8B-B14F-4D97-AF65-F5344CB8AC3E}">
        <p14:creationId xmlns:p14="http://schemas.microsoft.com/office/powerpoint/2010/main" val="2571384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F7F3C-853D-DFE9-6BC4-E5DAEBBD7925}"/>
              </a:ext>
            </a:extLst>
          </p:cNvPr>
          <p:cNvSpPr>
            <a:spLocks noGrp="1"/>
          </p:cNvSpPr>
          <p:nvPr>
            <p:ph type="title"/>
          </p:nvPr>
        </p:nvSpPr>
        <p:spPr>
          <a:xfrm>
            <a:off x="677334" y="609600"/>
            <a:ext cx="8596668" cy="663019"/>
          </a:xfrm>
        </p:spPr>
        <p:txBody>
          <a:bodyPr>
            <a:normAutofit/>
          </a:bodyPr>
          <a:lstStyle/>
          <a:p>
            <a:r>
              <a:rPr lang="en-IN" sz="3200" dirty="0"/>
              <a:t>GitHub Repository Overview</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31BC443-65CA-15AD-E625-F986F32F701A}"/>
              </a:ext>
            </a:extLst>
          </p:cNvPr>
          <p:cNvSpPr>
            <a:spLocks noGrp="1"/>
          </p:cNvSpPr>
          <p:nvPr>
            <p:ph idx="1"/>
          </p:nvPr>
        </p:nvSpPr>
        <p:spPr/>
        <p:txBody>
          <a:bodyPr/>
          <a:lstStyle/>
          <a:p>
            <a:endParaRPr lang="en-IN" dirty="0">
              <a:solidFill>
                <a:srgbClr val="99CA3C"/>
              </a:solidFill>
              <a:latin typeface="Calibri" panose="020F0502020204030204" pitchFamily="34" charset="0"/>
              <a:ea typeface="Calibri" panose="020F0502020204030204" pitchFamily="34" charset="0"/>
              <a:cs typeface="Calibri" panose="020F0502020204030204" pitchFamily="34" charset="0"/>
              <a:hlinkClick r:id="rId2" action="ppaction://hlinkpres?slideindex=1&amp;slidetitle=">
                <a:extLst>
                  <a:ext uri="{A12FA001-AC4F-418D-AE19-62706E023703}">
                    <ahyp:hlinkClr xmlns:ahyp="http://schemas.microsoft.com/office/drawing/2018/hyperlinkcolor" val="tx"/>
                  </a:ext>
                </a:extLst>
              </a:hlinkClick>
            </a:endParaRPr>
          </a:p>
          <a:p>
            <a:r>
              <a:rPr lang="en-US" b="1" dirty="0">
                <a:latin typeface="Calibri" panose="020F0502020204030204" pitchFamily="34" charset="0"/>
                <a:ea typeface="Calibri" panose="020F0502020204030204" pitchFamily="34" charset="0"/>
                <a:cs typeface="Calibri" panose="020F0502020204030204" pitchFamily="34" charset="0"/>
              </a:rPr>
              <a:t>Repository Title: </a:t>
            </a:r>
            <a:r>
              <a:rPr lang="en-US" dirty="0">
                <a:latin typeface="-apple-system"/>
              </a:rPr>
              <a:t>Data_Lake_Construction_and_Querying_With_PySpark</a:t>
            </a:r>
          </a:p>
          <a:p>
            <a:r>
              <a:rPr lang="en-US" b="1" dirty="0">
                <a:latin typeface="Calibri" panose="020F0502020204030204" pitchFamily="34" charset="0"/>
                <a:ea typeface="Calibri" panose="020F0502020204030204" pitchFamily="34" charset="0"/>
                <a:cs typeface="Calibri" panose="020F0502020204030204" pitchFamily="34" charset="0"/>
              </a:rPr>
              <a:t>Repository URL: </a:t>
            </a:r>
            <a:r>
              <a:rPr lang="en-US" dirty="0">
                <a:solidFill>
                  <a:schemeClr val="tx1"/>
                </a:solidFill>
                <a:latin typeface="-apple-system"/>
                <a:hlinkClick r:id="rId3">
                  <a:extLst>
                    <a:ext uri="{A12FA001-AC4F-418D-AE19-62706E023703}">
                      <ahyp:hlinkClr xmlns:ahyp="http://schemas.microsoft.com/office/drawing/2018/hyperlinkcolor" val="tx"/>
                    </a:ext>
                  </a:extLst>
                </a:hlinkClick>
              </a:rPr>
              <a:t>https://github.com/rdinesh808/data_lake_construction_and_querying_with_pyspark</a:t>
            </a:r>
            <a:endParaRPr lang="en-US" dirty="0">
              <a:solidFill>
                <a:schemeClr val="tx1"/>
              </a:solidFill>
              <a:latin typeface="-apple-system"/>
            </a:endParaRPr>
          </a:p>
          <a:p>
            <a:r>
              <a:rPr lang="en-US" dirty="0">
                <a:latin typeface="-apple-system"/>
              </a:rPr>
              <a:t>Branch: master</a:t>
            </a:r>
          </a:p>
        </p:txBody>
      </p:sp>
    </p:spTree>
    <p:extLst>
      <p:ext uri="{BB962C8B-B14F-4D97-AF65-F5344CB8AC3E}">
        <p14:creationId xmlns:p14="http://schemas.microsoft.com/office/powerpoint/2010/main" val="4108403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0964-50E7-E3AB-072A-2FEAE5CB78C5}"/>
              </a:ext>
            </a:extLst>
          </p:cNvPr>
          <p:cNvSpPr>
            <a:spLocks noGrp="1"/>
          </p:cNvSpPr>
          <p:nvPr>
            <p:ph type="title"/>
          </p:nvPr>
        </p:nvSpPr>
        <p:spPr>
          <a:xfrm>
            <a:off x="677334" y="609600"/>
            <a:ext cx="8596668" cy="568755"/>
          </a:xfrm>
        </p:spPr>
        <p:txBody>
          <a:bodyPr>
            <a:normAutofit fontScale="90000"/>
          </a:bodyPr>
          <a:lstStyle/>
          <a:p>
            <a:r>
              <a:rPr lang="en-IN" sz="3200" dirty="0">
                <a:latin typeface="Calibri" panose="020F0502020204030204" pitchFamily="34" charset="0"/>
                <a:ea typeface="Calibri" panose="020F0502020204030204" pitchFamily="34" charset="0"/>
                <a:cs typeface="Calibri" panose="020F0502020204030204" pitchFamily="34" charset="0"/>
              </a:rPr>
              <a:t>Performance Analysis Metrics (CSV to Parquet)</a:t>
            </a:r>
          </a:p>
        </p:txBody>
      </p:sp>
      <p:graphicFrame>
        <p:nvGraphicFramePr>
          <p:cNvPr id="10" name="Content Placeholder 9">
            <a:extLst>
              <a:ext uri="{FF2B5EF4-FFF2-40B4-BE49-F238E27FC236}">
                <a16:creationId xmlns:a16="http://schemas.microsoft.com/office/drawing/2014/main" id="{E29AE73A-75C7-9390-1C49-9A9704FDC92E}"/>
              </a:ext>
            </a:extLst>
          </p:cNvPr>
          <p:cNvGraphicFramePr>
            <a:graphicFrameLocks noGrp="1"/>
          </p:cNvGraphicFramePr>
          <p:nvPr>
            <p:ph idx="1"/>
            <p:extLst>
              <p:ext uri="{D42A27DB-BD31-4B8C-83A1-F6EECF244321}">
                <p14:modId xmlns:p14="http://schemas.microsoft.com/office/powerpoint/2010/main" val="1899278604"/>
              </p:ext>
            </p:extLst>
          </p:nvPr>
        </p:nvGraphicFramePr>
        <p:xfrm>
          <a:off x="791852" y="1583705"/>
          <a:ext cx="7456603" cy="1131217"/>
        </p:xfrm>
        <a:graphic>
          <a:graphicData uri="http://schemas.openxmlformats.org/drawingml/2006/table">
            <a:tbl>
              <a:tblPr>
                <a:tableStyleId>{5C22544A-7EE6-4342-B048-85BDC9FD1C3A}</a:tableStyleId>
              </a:tblPr>
              <a:tblGrid>
                <a:gridCol w="1494838">
                  <a:extLst>
                    <a:ext uri="{9D8B030D-6E8A-4147-A177-3AD203B41FA5}">
                      <a16:colId xmlns:a16="http://schemas.microsoft.com/office/drawing/2014/main" val="1668887411"/>
                    </a:ext>
                  </a:extLst>
                </a:gridCol>
                <a:gridCol w="1231042">
                  <a:extLst>
                    <a:ext uri="{9D8B030D-6E8A-4147-A177-3AD203B41FA5}">
                      <a16:colId xmlns:a16="http://schemas.microsoft.com/office/drawing/2014/main" val="2159134185"/>
                    </a:ext>
                  </a:extLst>
                </a:gridCol>
                <a:gridCol w="1459665">
                  <a:extLst>
                    <a:ext uri="{9D8B030D-6E8A-4147-A177-3AD203B41FA5}">
                      <a16:colId xmlns:a16="http://schemas.microsoft.com/office/drawing/2014/main" val="4114458175"/>
                    </a:ext>
                  </a:extLst>
                </a:gridCol>
                <a:gridCol w="1301389">
                  <a:extLst>
                    <a:ext uri="{9D8B030D-6E8A-4147-A177-3AD203B41FA5}">
                      <a16:colId xmlns:a16="http://schemas.microsoft.com/office/drawing/2014/main" val="3874847685"/>
                    </a:ext>
                  </a:extLst>
                </a:gridCol>
                <a:gridCol w="1969669">
                  <a:extLst>
                    <a:ext uri="{9D8B030D-6E8A-4147-A177-3AD203B41FA5}">
                      <a16:colId xmlns:a16="http://schemas.microsoft.com/office/drawing/2014/main" val="1284797830"/>
                    </a:ext>
                  </a:extLst>
                </a:gridCol>
              </a:tblGrid>
              <a:tr h="446533">
                <a:tc>
                  <a:txBody>
                    <a:bodyPr/>
                    <a:lstStyle/>
                    <a:p>
                      <a:pPr algn="l" fontAlgn="b"/>
                      <a:r>
                        <a:rPr lang="en-US"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a:t>
                      </a:r>
                      <a:r>
                        <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ervice Name</a:t>
                      </a: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First Execution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Second Execution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Third Execution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Average Execution Time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233713201"/>
                  </a:ext>
                </a:extLst>
              </a:tr>
              <a:tr h="238151">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AWS Glue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ctr"/>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 m 25 s</a:t>
                      </a:r>
                    </a:p>
                  </a:txBody>
                  <a:tcPr marL="7620" marR="7620" marT="7620" marB="0" anchor="ctr"/>
                </a:tc>
                <a:tc>
                  <a:txBody>
                    <a:bodyPr/>
                    <a:lstStyle/>
                    <a:p>
                      <a:pPr algn="l" fontAlgn="ctr"/>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 m 32 s</a:t>
                      </a:r>
                    </a:p>
                  </a:txBody>
                  <a:tcPr marL="7620" marR="7620" marT="7620" marB="0" anchor="ctr"/>
                </a:tc>
                <a:tc>
                  <a:txBody>
                    <a:bodyPr/>
                    <a:lstStyle/>
                    <a:p>
                      <a:pPr algn="l" fontAlgn="ctr"/>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 m 16 s</a:t>
                      </a:r>
                    </a:p>
                  </a:txBody>
                  <a:tcPr marL="7620" marR="7620" marT="7620" marB="0" anchor="ctr"/>
                </a:tc>
                <a:tc>
                  <a:txBody>
                    <a:bodyPr/>
                    <a:lstStyle/>
                    <a:p>
                      <a:pPr algn="l" fontAlgn="b"/>
                      <a:r>
                        <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 min 24.33 sec</a:t>
                      </a:r>
                    </a:p>
                  </a:txBody>
                  <a:tcPr marL="7620" marR="7620" marT="7620" marB="0" anchor="b"/>
                </a:tc>
                <a:extLst>
                  <a:ext uri="{0D108BD9-81ED-4DB2-BD59-A6C34878D82A}">
                    <a16:rowId xmlns:a16="http://schemas.microsoft.com/office/drawing/2014/main" val="3749510087"/>
                  </a:ext>
                </a:extLst>
              </a:tr>
              <a:tr h="446533">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AWS Glue Crawler</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01 min 18 s</a:t>
                      </a: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15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14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1 min 15.67 sec</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3337297304"/>
                  </a:ext>
                </a:extLst>
              </a:tr>
            </a:tbl>
          </a:graphicData>
        </a:graphic>
      </p:graphicFrame>
      <p:graphicFrame>
        <p:nvGraphicFramePr>
          <p:cNvPr id="16" name="Table 15">
            <a:extLst>
              <a:ext uri="{FF2B5EF4-FFF2-40B4-BE49-F238E27FC236}">
                <a16:creationId xmlns:a16="http://schemas.microsoft.com/office/drawing/2014/main" id="{4205AD77-0C0A-4B6D-FD3D-872EFE7BEA8D}"/>
              </a:ext>
            </a:extLst>
          </p:cNvPr>
          <p:cNvGraphicFramePr>
            <a:graphicFrameLocks noGrp="1"/>
          </p:cNvGraphicFramePr>
          <p:nvPr>
            <p:extLst>
              <p:ext uri="{D42A27DB-BD31-4B8C-83A1-F6EECF244321}">
                <p14:modId xmlns:p14="http://schemas.microsoft.com/office/powerpoint/2010/main" val="3576350987"/>
              </p:ext>
            </p:extLst>
          </p:nvPr>
        </p:nvGraphicFramePr>
        <p:xfrm>
          <a:off x="791851" y="3429000"/>
          <a:ext cx="9012024" cy="1737360"/>
        </p:xfrm>
        <a:graphic>
          <a:graphicData uri="http://schemas.openxmlformats.org/drawingml/2006/table">
            <a:tbl>
              <a:tblPr>
                <a:tableStyleId>{5C22544A-7EE6-4342-B048-85BDC9FD1C3A}</a:tableStyleId>
              </a:tblPr>
              <a:tblGrid>
                <a:gridCol w="1164549">
                  <a:extLst>
                    <a:ext uri="{9D8B030D-6E8A-4147-A177-3AD203B41FA5}">
                      <a16:colId xmlns:a16="http://schemas.microsoft.com/office/drawing/2014/main" val="2366857193"/>
                    </a:ext>
                  </a:extLst>
                </a:gridCol>
                <a:gridCol w="1164549">
                  <a:extLst>
                    <a:ext uri="{9D8B030D-6E8A-4147-A177-3AD203B41FA5}">
                      <a16:colId xmlns:a16="http://schemas.microsoft.com/office/drawing/2014/main" val="2954010600"/>
                    </a:ext>
                  </a:extLst>
                </a:gridCol>
                <a:gridCol w="1098382">
                  <a:extLst>
                    <a:ext uri="{9D8B030D-6E8A-4147-A177-3AD203B41FA5}">
                      <a16:colId xmlns:a16="http://schemas.microsoft.com/office/drawing/2014/main" val="2279645877"/>
                    </a:ext>
                  </a:extLst>
                </a:gridCol>
                <a:gridCol w="1482154">
                  <a:extLst>
                    <a:ext uri="{9D8B030D-6E8A-4147-A177-3AD203B41FA5}">
                      <a16:colId xmlns:a16="http://schemas.microsoft.com/office/drawing/2014/main" val="3543043927"/>
                    </a:ext>
                  </a:extLst>
                </a:gridCol>
                <a:gridCol w="1817512">
                  <a:extLst>
                    <a:ext uri="{9D8B030D-6E8A-4147-A177-3AD203B41FA5}">
                      <a16:colId xmlns:a16="http://schemas.microsoft.com/office/drawing/2014/main" val="3504402642"/>
                    </a:ext>
                  </a:extLst>
                </a:gridCol>
                <a:gridCol w="2284878">
                  <a:extLst>
                    <a:ext uri="{9D8B030D-6E8A-4147-A177-3AD203B41FA5}">
                      <a16:colId xmlns:a16="http://schemas.microsoft.com/office/drawing/2014/main" val="3873807251"/>
                    </a:ext>
                  </a:extLst>
                </a:gridCol>
              </a:tblGrid>
              <a:tr h="434340">
                <a:tc rowSpan="4">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Amazon Athena</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Run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Time in Queue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Run Time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Data Scanned</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Average Execution Time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4191147868"/>
                  </a:ext>
                </a:extLst>
              </a:tr>
              <a:tr h="434340">
                <a:tc vMerge="1">
                  <a:txBody>
                    <a:bodyPr/>
                    <a:lstStyle/>
                    <a:p>
                      <a:endParaRPr lang="en-IN"/>
                    </a:p>
                  </a:txBody>
                  <a:tcPr/>
                </a:tc>
                <a:tc>
                  <a:txBody>
                    <a:bodyPr/>
                    <a:lstStyle/>
                    <a:p>
                      <a:pPr algn="l"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First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108 ms</a:t>
                      </a:r>
                    </a:p>
                  </a:txBody>
                  <a:tcPr marL="7620" marR="7620" marT="7620" marB="0" anchor="ctr"/>
                </a:tc>
                <a:tc>
                  <a:txBody>
                    <a:bodyPr/>
                    <a:lstStyle/>
                    <a:p>
                      <a:pPr algn="l" fontAlgn="ctr"/>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456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29.79 KB</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rowSpan="3">
                  <a:txBody>
                    <a:bodyPr/>
                    <a:lstStyle/>
                    <a:p>
                      <a:pPr algn="l" fontAlgn="ctr"/>
                      <a: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t>Average Run Time: 547.33 ms</a:t>
                      </a:r>
                      <a:b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br>
                      <a: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t>Average Time in Queue: 83 ms</a:t>
                      </a:r>
                      <a:b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br>
                      <a: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t>Total Data Scanned: 58.3 KB</a:t>
                      </a:r>
                      <a:endParaRPr lang="en-US"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extLst>
                  <a:ext uri="{0D108BD9-81ED-4DB2-BD59-A6C34878D82A}">
                    <a16:rowId xmlns:a16="http://schemas.microsoft.com/office/drawing/2014/main" val="1696431138"/>
                  </a:ext>
                </a:extLst>
              </a:tr>
              <a:tr h="434340">
                <a:tc vMerge="1">
                  <a:txBody>
                    <a:bodyPr/>
                    <a:lstStyle/>
                    <a:p>
                      <a:endParaRPr lang="en-IN"/>
                    </a:p>
                  </a:txBody>
                  <a:tcPr/>
                </a:tc>
                <a:tc>
                  <a:txBody>
                    <a:bodyPr/>
                    <a:lstStyle/>
                    <a:p>
                      <a:pPr algn="l"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Second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67 ms</a:t>
                      </a:r>
                    </a:p>
                  </a:txBody>
                  <a:tcPr marL="7620" marR="7620" marT="7620" marB="0" anchor="ctr"/>
                </a:tc>
                <a:tc>
                  <a:txBody>
                    <a:bodyPr/>
                    <a:lstStyle/>
                    <a:p>
                      <a:pPr algn="l" fontAlgn="ctr"/>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440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29.79 KB</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vMerge="1">
                  <a:txBody>
                    <a:bodyPr/>
                    <a:lstStyle/>
                    <a:p>
                      <a:endParaRPr lang="en-IN"/>
                    </a:p>
                  </a:txBody>
                  <a:tcPr/>
                </a:tc>
                <a:extLst>
                  <a:ext uri="{0D108BD9-81ED-4DB2-BD59-A6C34878D82A}">
                    <a16:rowId xmlns:a16="http://schemas.microsoft.com/office/drawing/2014/main" val="2795863028"/>
                  </a:ext>
                </a:extLst>
              </a:tr>
              <a:tr h="434340">
                <a:tc vMerge="1">
                  <a:txBody>
                    <a:bodyPr/>
                    <a:lstStyle/>
                    <a:p>
                      <a:endParaRPr lang="en-IN"/>
                    </a:p>
                  </a:txBody>
                  <a:tcPr/>
                </a:tc>
                <a:tc>
                  <a:txBody>
                    <a:bodyPr/>
                    <a:lstStyle/>
                    <a:p>
                      <a:pPr algn="l"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Third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b"/>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74 ms</a:t>
                      </a: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746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29.79 KB</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vMerge="1">
                  <a:txBody>
                    <a:bodyPr/>
                    <a:lstStyle/>
                    <a:p>
                      <a:endParaRPr lang="en-IN"/>
                    </a:p>
                  </a:txBody>
                  <a:tcPr/>
                </a:tc>
                <a:extLst>
                  <a:ext uri="{0D108BD9-81ED-4DB2-BD59-A6C34878D82A}">
                    <a16:rowId xmlns:a16="http://schemas.microsoft.com/office/drawing/2014/main" val="685092106"/>
                  </a:ext>
                </a:extLst>
              </a:tr>
            </a:tbl>
          </a:graphicData>
        </a:graphic>
      </p:graphicFrame>
      <p:sp>
        <p:nvSpPr>
          <p:cNvPr id="18" name="TextBox 17">
            <a:extLst>
              <a:ext uri="{FF2B5EF4-FFF2-40B4-BE49-F238E27FC236}">
                <a16:creationId xmlns:a16="http://schemas.microsoft.com/office/drawing/2014/main" id="{AAA47FB6-FD8F-6346-32A3-6A252D76E88C}"/>
              </a:ext>
            </a:extLst>
          </p:cNvPr>
          <p:cNvSpPr txBox="1"/>
          <p:nvPr/>
        </p:nvSpPr>
        <p:spPr>
          <a:xfrm>
            <a:off x="791851" y="1225485"/>
            <a:ext cx="5486401" cy="369332"/>
          </a:xfrm>
          <a:prstGeom prst="rect">
            <a:avLst/>
          </a:prstGeom>
          <a:noFill/>
        </p:spPr>
        <p:txBody>
          <a:bodyPr wrap="square" rtlCol="0">
            <a:spAutoFit/>
          </a:bodyPr>
          <a:lstStyle/>
          <a:p>
            <a:r>
              <a:rPr lang="en-US" dirty="0"/>
              <a:t>AWS Glue and Crawler Execution Average Time</a:t>
            </a:r>
            <a:endParaRPr lang="en-IN" dirty="0"/>
          </a:p>
        </p:txBody>
      </p:sp>
      <p:sp>
        <p:nvSpPr>
          <p:cNvPr id="19" name="TextBox 18">
            <a:extLst>
              <a:ext uri="{FF2B5EF4-FFF2-40B4-BE49-F238E27FC236}">
                <a16:creationId xmlns:a16="http://schemas.microsoft.com/office/drawing/2014/main" id="{8C8E7E69-F149-9BA4-CA7F-5B5378A10B84}"/>
              </a:ext>
            </a:extLst>
          </p:cNvPr>
          <p:cNvSpPr txBox="1"/>
          <p:nvPr/>
        </p:nvSpPr>
        <p:spPr>
          <a:xfrm>
            <a:off x="886120" y="3120272"/>
            <a:ext cx="4685121" cy="369332"/>
          </a:xfrm>
          <a:prstGeom prst="rect">
            <a:avLst/>
          </a:prstGeom>
          <a:noFill/>
        </p:spPr>
        <p:txBody>
          <a:bodyPr wrap="square" rtlCol="0">
            <a:spAutoFit/>
          </a:bodyPr>
          <a:lstStyle/>
          <a:p>
            <a:r>
              <a:rPr lang="en-US" dirty="0"/>
              <a:t>Athena Execution Average Time</a:t>
            </a:r>
            <a:endParaRPr lang="en-IN" dirty="0"/>
          </a:p>
        </p:txBody>
      </p:sp>
    </p:spTree>
    <p:extLst>
      <p:ext uri="{BB962C8B-B14F-4D97-AF65-F5344CB8AC3E}">
        <p14:creationId xmlns:p14="http://schemas.microsoft.com/office/powerpoint/2010/main" val="2819015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372BA-4924-A17B-4731-B68825F00B23}"/>
              </a:ext>
            </a:extLst>
          </p:cNvPr>
          <p:cNvSpPr>
            <a:spLocks noGrp="1"/>
          </p:cNvSpPr>
          <p:nvPr>
            <p:ph type="title"/>
          </p:nvPr>
        </p:nvSpPr>
        <p:spPr>
          <a:xfrm>
            <a:off x="677334" y="609600"/>
            <a:ext cx="8596668" cy="521619"/>
          </a:xfrm>
        </p:spPr>
        <p:txBody>
          <a:bodyPr>
            <a:normAutofit fontScale="90000"/>
          </a:bodyPr>
          <a:lstStyle/>
          <a:p>
            <a:r>
              <a:rPr lang="en-IN" sz="3200" dirty="0">
                <a:latin typeface="Calibri" panose="020F0502020204030204" pitchFamily="34" charset="0"/>
                <a:ea typeface="Calibri" panose="020F0502020204030204" pitchFamily="34" charset="0"/>
                <a:cs typeface="Calibri" panose="020F0502020204030204" pitchFamily="34" charset="0"/>
              </a:rPr>
              <a:t>Performance Analysis Metrics (Parquet to CSV)</a:t>
            </a:r>
            <a:endParaRPr lang="en-IN" sz="3200" dirty="0"/>
          </a:p>
        </p:txBody>
      </p:sp>
      <p:graphicFrame>
        <p:nvGraphicFramePr>
          <p:cNvPr id="4" name="Content Placeholder 3">
            <a:extLst>
              <a:ext uri="{FF2B5EF4-FFF2-40B4-BE49-F238E27FC236}">
                <a16:creationId xmlns:a16="http://schemas.microsoft.com/office/drawing/2014/main" id="{380E63BB-B598-51C3-D8A0-C61246532A9C}"/>
              </a:ext>
            </a:extLst>
          </p:cNvPr>
          <p:cNvGraphicFramePr>
            <a:graphicFrameLocks noGrp="1"/>
          </p:cNvGraphicFramePr>
          <p:nvPr>
            <p:ph idx="1"/>
            <p:extLst>
              <p:ext uri="{D42A27DB-BD31-4B8C-83A1-F6EECF244321}">
                <p14:modId xmlns:p14="http://schemas.microsoft.com/office/powerpoint/2010/main" val="3151371778"/>
              </p:ext>
            </p:extLst>
          </p:nvPr>
        </p:nvGraphicFramePr>
        <p:xfrm>
          <a:off x="791852" y="1753387"/>
          <a:ext cx="7805394" cy="1178350"/>
        </p:xfrm>
        <a:graphic>
          <a:graphicData uri="http://schemas.openxmlformats.org/drawingml/2006/table">
            <a:tbl>
              <a:tblPr>
                <a:tableStyleId>{5C22544A-7EE6-4342-B048-85BDC9FD1C3A}</a:tableStyleId>
              </a:tblPr>
              <a:tblGrid>
                <a:gridCol w="1501037">
                  <a:extLst>
                    <a:ext uri="{9D8B030D-6E8A-4147-A177-3AD203B41FA5}">
                      <a16:colId xmlns:a16="http://schemas.microsoft.com/office/drawing/2014/main" val="3332452887"/>
                    </a:ext>
                  </a:extLst>
                </a:gridCol>
                <a:gridCol w="1554016">
                  <a:extLst>
                    <a:ext uri="{9D8B030D-6E8A-4147-A177-3AD203B41FA5}">
                      <a16:colId xmlns:a16="http://schemas.microsoft.com/office/drawing/2014/main" val="3324721340"/>
                    </a:ext>
                  </a:extLst>
                </a:gridCol>
                <a:gridCol w="1465719">
                  <a:extLst>
                    <a:ext uri="{9D8B030D-6E8A-4147-A177-3AD203B41FA5}">
                      <a16:colId xmlns:a16="http://schemas.microsoft.com/office/drawing/2014/main" val="2734792313"/>
                    </a:ext>
                  </a:extLst>
                </a:gridCol>
                <a:gridCol w="1306785">
                  <a:extLst>
                    <a:ext uri="{9D8B030D-6E8A-4147-A177-3AD203B41FA5}">
                      <a16:colId xmlns:a16="http://schemas.microsoft.com/office/drawing/2014/main" val="2301702541"/>
                    </a:ext>
                  </a:extLst>
                </a:gridCol>
                <a:gridCol w="1977837">
                  <a:extLst>
                    <a:ext uri="{9D8B030D-6E8A-4147-A177-3AD203B41FA5}">
                      <a16:colId xmlns:a16="http://schemas.microsoft.com/office/drawing/2014/main" val="725660783"/>
                    </a:ext>
                  </a:extLst>
                </a:gridCol>
              </a:tblGrid>
              <a:tr h="465138">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Execution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First Execution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Second Execution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Third Execution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Average Execution Time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2319787915"/>
                  </a:ext>
                </a:extLst>
              </a:tr>
              <a:tr h="248074">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AWS Glue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36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27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32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1 min 31.67 sec</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516860126"/>
                  </a:ext>
                </a:extLst>
              </a:tr>
              <a:tr h="465138">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AWS Glue Crawler</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13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07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02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1 min 7.33 sec</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853425981"/>
                  </a:ext>
                </a:extLst>
              </a:tr>
            </a:tbl>
          </a:graphicData>
        </a:graphic>
      </p:graphicFrame>
      <p:sp>
        <p:nvSpPr>
          <p:cNvPr id="6" name="TextBox 5">
            <a:extLst>
              <a:ext uri="{FF2B5EF4-FFF2-40B4-BE49-F238E27FC236}">
                <a16:creationId xmlns:a16="http://schemas.microsoft.com/office/drawing/2014/main" id="{93176573-4724-AE8C-4E60-AE8FDA50F254}"/>
              </a:ext>
            </a:extLst>
          </p:cNvPr>
          <p:cNvSpPr txBox="1"/>
          <p:nvPr/>
        </p:nvSpPr>
        <p:spPr>
          <a:xfrm>
            <a:off x="791853" y="1348033"/>
            <a:ext cx="5448691" cy="646331"/>
          </a:xfrm>
          <a:prstGeom prst="rect">
            <a:avLst/>
          </a:prstGeom>
          <a:noFill/>
        </p:spPr>
        <p:txBody>
          <a:bodyPr wrap="square" rtlCol="0">
            <a:spAutoFit/>
          </a:bodyPr>
          <a:lstStyle/>
          <a:p>
            <a:r>
              <a:rPr lang="en-US" dirty="0"/>
              <a:t>AWS Glue and Crawler Execution Average Time</a:t>
            </a:r>
            <a:endParaRPr lang="en-IN" dirty="0"/>
          </a:p>
          <a:p>
            <a:endParaRPr lang="en-IN" dirty="0"/>
          </a:p>
        </p:txBody>
      </p:sp>
      <p:graphicFrame>
        <p:nvGraphicFramePr>
          <p:cNvPr id="8" name="Table 7">
            <a:extLst>
              <a:ext uri="{FF2B5EF4-FFF2-40B4-BE49-F238E27FC236}">
                <a16:creationId xmlns:a16="http://schemas.microsoft.com/office/drawing/2014/main" id="{1F44FCEC-BA29-2FA4-1F0B-3260C97A4E8E}"/>
              </a:ext>
            </a:extLst>
          </p:cNvPr>
          <p:cNvGraphicFramePr>
            <a:graphicFrameLocks noGrp="1"/>
          </p:cNvGraphicFramePr>
          <p:nvPr>
            <p:extLst>
              <p:ext uri="{D42A27DB-BD31-4B8C-83A1-F6EECF244321}">
                <p14:modId xmlns:p14="http://schemas.microsoft.com/office/powerpoint/2010/main" val="804886424"/>
              </p:ext>
            </p:extLst>
          </p:nvPr>
        </p:nvGraphicFramePr>
        <p:xfrm>
          <a:off x="791852" y="3553905"/>
          <a:ext cx="8804636" cy="1706252"/>
        </p:xfrm>
        <a:graphic>
          <a:graphicData uri="http://schemas.openxmlformats.org/drawingml/2006/table">
            <a:tbl>
              <a:tblPr>
                <a:tableStyleId>{5C22544A-7EE6-4342-B048-85BDC9FD1C3A}</a:tableStyleId>
              </a:tblPr>
              <a:tblGrid>
                <a:gridCol w="1204989">
                  <a:extLst>
                    <a:ext uri="{9D8B030D-6E8A-4147-A177-3AD203B41FA5}">
                      <a16:colId xmlns:a16="http://schemas.microsoft.com/office/drawing/2014/main" val="1688817875"/>
                    </a:ext>
                  </a:extLst>
                </a:gridCol>
                <a:gridCol w="1204989">
                  <a:extLst>
                    <a:ext uri="{9D8B030D-6E8A-4147-A177-3AD203B41FA5}">
                      <a16:colId xmlns:a16="http://schemas.microsoft.com/office/drawing/2014/main" val="1743271368"/>
                    </a:ext>
                  </a:extLst>
                </a:gridCol>
                <a:gridCol w="1136524">
                  <a:extLst>
                    <a:ext uri="{9D8B030D-6E8A-4147-A177-3AD203B41FA5}">
                      <a16:colId xmlns:a16="http://schemas.microsoft.com/office/drawing/2014/main" val="1250884764"/>
                    </a:ext>
                  </a:extLst>
                </a:gridCol>
                <a:gridCol w="1013286">
                  <a:extLst>
                    <a:ext uri="{9D8B030D-6E8A-4147-A177-3AD203B41FA5}">
                      <a16:colId xmlns:a16="http://schemas.microsoft.com/office/drawing/2014/main" val="536963613"/>
                    </a:ext>
                  </a:extLst>
                </a:gridCol>
                <a:gridCol w="2122424">
                  <a:extLst>
                    <a:ext uri="{9D8B030D-6E8A-4147-A177-3AD203B41FA5}">
                      <a16:colId xmlns:a16="http://schemas.microsoft.com/office/drawing/2014/main" val="4167909100"/>
                    </a:ext>
                  </a:extLst>
                </a:gridCol>
                <a:gridCol w="2122424">
                  <a:extLst>
                    <a:ext uri="{9D8B030D-6E8A-4147-A177-3AD203B41FA5}">
                      <a16:colId xmlns:a16="http://schemas.microsoft.com/office/drawing/2014/main" val="3087364274"/>
                    </a:ext>
                  </a:extLst>
                </a:gridCol>
              </a:tblGrid>
              <a:tr h="284375">
                <a:tc rowSpan="4">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Amazon Athena</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Run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Time in Queue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Run Time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Data Scanned</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Average Execution Time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956724580"/>
                  </a:ext>
                </a:extLst>
              </a:tr>
              <a:tr h="284375">
                <a:tc vMerge="1">
                  <a:txBody>
                    <a:bodyPr/>
                    <a:lstStyle/>
                    <a:p>
                      <a:endParaRPr lang="en-IN"/>
                    </a:p>
                  </a:txBody>
                  <a:tcPr/>
                </a:tc>
                <a:tc>
                  <a:txBody>
                    <a:bodyPr/>
                    <a:lstStyle/>
                    <a:p>
                      <a:pPr algn="l"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First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108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486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42.65 KB</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rowSpan="3">
                  <a:txBody>
                    <a:bodyPr/>
                    <a:lstStyle/>
                    <a:p>
                      <a:pPr algn="l" fontAlgn="ctr"/>
                      <a: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t>Average Run Time: 493.33 ms</a:t>
                      </a:r>
                      <a:b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br>
                      <a: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t>Average Time in Queue: 93.67 ms</a:t>
                      </a:r>
                      <a:endParaRPr lang="en-US"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extLst>
                  <a:ext uri="{0D108BD9-81ED-4DB2-BD59-A6C34878D82A}">
                    <a16:rowId xmlns:a16="http://schemas.microsoft.com/office/drawing/2014/main" val="2314797471"/>
                  </a:ext>
                </a:extLst>
              </a:tr>
              <a:tr h="568751">
                <a:tc vMerge="1">
                  <a:txBody>
                    <a:bodyPr/>
                    <a:lstStyle/>
                    <a:p>
                      <a:endParaRPr lang="en-IN"/>
                    </a:p>
                  </a:txBody>
                  <a:tcPr/>
                </a:tc>
                <a:tc>
                  <a:txBody>
                    <a:bodyPr/>
                    <a:lstStyle/>
                    <a:p>
                      <a:pPr algn="l"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Second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69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502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42.65 KB</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vMerge="1">
                  <a:txBody>
                    <a:bodyPr/>
                    <a:lstStyle/>
                    <a:p>
                      <a:endParaRPr lang="en-IN"/>
                    </a:p>
                  </a:txBody>
                  <a:tcPr/>
                </a:tc>
                <a:extLst>
                  <a:ext uri="{0D108BD9-81ED-4DB2-BD59-A6C34878D82A}">
                    <a16:rowId xmlns:a16="http://schemas.microsoft.com/office/drawing/2014/main" val="287291885"/>
                  </a:ext>
                </a:extLst>
              </a:tr>
              <a:tr h="568751">
                <a:tc vMerge="1">
                  <a:txBody>
                    <a:bodyPr/>
                    <a:lstStyle/>
                    <a:p>
                      <a:endParaRPr lang="en-IN"/>
                    </a:p>
                  </a:txBody>
                  <a:tcPr/>
                </a:tc>
                <a:tc>
                  <a:txBody>
                    <a:bodyPr/>
                    <a:lstStyle/>
                    <a:p>
                      <a:pPr algn="l"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Third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104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492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42.65 KB</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vMerge="1">
                  <a:txBody>
                    <a:bodyPr/>
                    <a:lstStyle/>
                    <a:p>
                      <a:endParaRPr lang="en-IN"/>
                    </a:p>
                  </a:txBody>
                  <a:tcPr/>
                </a:tc>
                <a:extLst>
                  <a:ext uri="{0D108BD9-81ED-4DB2-BD59-A6C34878D82A}">
                    <a16:rowId xmlns:a16="http://schemas.microsoft.com/office/drawing/2014/main" val="831490022"/>
                  </a:ext>
                </a:extLst>
              </a:tr>
            </a:tbl>
          </a:graphicData>
        </a:graphic>
      </p:graphicFrame>
      <p:sp>
        <p:nvSpPr>
          <p:cNvPr id="11" name="TextBox 10">
            <a:extLst>
              <a:ext uri="{FF2B5EF4-FFF2-40B4-BE49-F238E27FC236}">
                <a16:creationId xmlns:a16="http://schemas.microsoft.com/office/drawing/2014/main" id="{5B377ABF-52F9-5B53-7A47-14EC5716AC88}"/>
              </a:ext>
            </a:extLst>
          </p:cNvPr>
          <p:cNvSpPr txBox="1"/>
          <p:nvPr/>
        </p:nvSpPr>
        <p:spPr>
          <a:xfrm>
            <a:off x="876693" y="3214540"/>
            <a:ext cx="4769963" cy="646331"/>
          </a:xfrm>
          <a:prstGeom prst="rect">
            <a:avLst/>
          </a:prstGeom>
          <a:noFill/>
        </p:spPr>
        <p:txBody>
          <a:bodyPr wrap="square" rtlCol="0">
            <a:spAutoFit/>
          </a:bodyPr>
          <a:lstStyle/>
          <a:p>
            <a:r>
              <a:rPr lang="en-US" dirty="0"/>
              <a:t>Athena Execution Average Time</a:t>
            </a:r>
            <a:endParaRPr lang="en-IN" dirty="0"/>
          </a:p>
          <a:p>
            <a:endParaRPr lang="en-IN" dirty="0"/>
          </a:p>
        </p:txBody>
      </p:sp>
    </p:spTree>
    <p:extLst>
      <p:ext uri="{BB962C8B-B14F-4D97-AF65-F5344CB8AC3E}">
        <p14:creationId xmlns:p14="http://schemas.microsoft.com/office/powerpoint/2010/main" val="376839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3A5A8-5984-FB18-61E4-B4E88019455D}"/>
              </a:ext>
            </a:extLst>
          </p:cNvPr>
          <p:cNvSpPr>
            <a:spLocks noGrp="1"/>
          </p:cNvSpPr>
          <p:nvPr>
            <p:ph type="title"/>
          </p:nvPr>
        </p:nvSpPr>
        <p:spPr>
          <a:xfrm>
            <a:off x="677334" y="367646"/>
            <a:ext cx="8596668" cy="537327"/>
          </a:xfrm>
        </p:spPr>
        <p:txBody>
          <a:bodyPr>
            <a:normAutofit fontScale="90000"/>
          </a:bodyPr>
          <a:lstStyle/>
          <a:p>
            <a:r>
              <a:rPr lang="en-US" sz="3200" dirty="0">
                <a:latin typeface="Calibri" panose="020F0502020204030204" pitchFamily="34" charset="0"/>
                <a:ea typeface="Calibri" panose="020F0502020204030204" pitchFamily="34" charset="0"/>
                <a:cs typeface="Calibri" panose="020F0502020204030204" pitchFamily="34" charset="0"/>
              </a:rPr>
              <a:t>Logs and Notification</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9E1021ED-AA92-D048-B26F-0378C33C4754}"/>
              </a:ext>
            </a:extLst>
          </p:cNvPr>
          <p:cNvPicPr>
            <a:picLocks noGrp="1" noChangeAspect="1"/>
          </p:cNvPicPr>
          <p:nvPr>
            <p:ph idx="1"/>
          </p:nvPr>
        </p:nvPicPr>
        <p:blipFill>
          <a:blip r:embed="rId2"/>
          <a:stretch>
            <a:fillRect/>
          </a:stretch>
        </p:blipFill>
        <p:spPr>
          <a:xfrm>
            <a:off x="677334" y="970961"/>
            <a:ext cx="5344972" cy="2581094"/>
          </a:xfrm>
        </p:spPr>
      </p:pic>
      <p:pic>
        <p:nvPicPr>
          <p:cNvPr id="7" name="Picture 6">
            <a:extLst>
              <a:ext uri="{FF2B5EF4-FFF2-40B4-BE49-F238E27FC236}">
                <a16:creationId xmlns:a16="http://schemas.microsoft.com/office/drawing/2014/main" id="{865B1AEA-12B9-6FEC-2F32-F82CEC5EDED7}"/>
              </a:ext>
            </a:extLst>
          </p:cNvPr>
          <p:cNvPicPr>
            <a:picLocks noChangeAspect="1"/>
          </p:cNvPicPr>
          <p:nvPr/>
        </p:nvPicPr>
        <p:blipFill>
          <a:blip r:embed="rId3"/>
          <a:stretch>
            <a:fillRect/>
          </a:stretch>
        </p:blipFill>
        <p:spPr>
          <a:xfrm>
            <a:off x="2896619" y="3552055"/>
            <a:ext cx="6019164" cy="3028361"/>
          </a:xfrm>
          <a:prstGeom prst="rect">
            <a:avLst/>
          </a:prstGeom>
        </p:spPr>
      </p:pic>
      <p:sp>
        <p:nvSpPr>
          <p:cNvPr id="3" name="TextBox 2">
            <a:extLst>
              <a:ext uri="{FF2B5EF4-FFF2-40B4-BE49-F238E27FC236}">
                <a16:creationId xmlns:a16="http://schemas.microsoft.com/office/drawing/2014/main" id="{8CEFA748-BA91-1D8D-343D-2F46D4A3AD18}"/>
              </a:ext>
            </a:extLst>
          </p:cNvPr>
          <p:cNvSpPr txBox="1"/>
          <p:nvPr/>
        </p:nvSpPr>
        <p:spPr>
          <a:xfrm>
            <a:off x="6096000" y="1470581"/>
            <a:ext cx="2819783" cy="307777"/>
          </a:xfrm>
          <a:prstGeom prst="rect">
            <a:avLst/>
          </a:prstGeom>
          <a:noFill/>
        </p:spPr>
        <p:txBody>
          <a:bodyPr wrap="square" rtlCol="0">
            <a:spAutoFit/>
          </a:bodyPr>
          <a:lstStyle/>
          <a:p>
            <a:r>
              <a:rPr lang="en-IN" sz="1400" dirty="0">
                <a:latin typeface="Calibri" panose="020F0502020204030204" pitchFamily="34" charset="0"/>
                <a:ea typeface="Calibri" panose="020F0502020204030204" pitchFamily="34" charset="0"/>
                <a:cs typeface="Calibri" panose="020F0502020204030204" pitchFamily="34" charset="0"/>
              </a:rPr>
              <a:t>Glue CloudWatch Log</a:t>
            </a:r>
          </a:p>
        </p:txBody>
      </p:sp>
      <p:sp>
        <p:nvSpPr>
          <p:cNvPr id="4" name="TextBox 3">
            <a:extLst>
              <a:ext uri="{FF2B5EF4-FFF2-40B4-BE49-F238E27FC236}">
                <a16:creationId xmlns:a16="http://schemas.microsoft.com/office/drawing/2014/main" id="{390EAD7A-4DF5-B8F6-F168-9FF99EA3520F}"/>
              </a:ext>
            </a:extLst>
          </p:cNvPr>
          <p:cNvSpPr txBox="1"/>
          <p:nvPr/>
        </p:nvSpPr>
        <p:spPr>
          <a:xfrm>
            <a:off x="876693" y="4458878"/>
            <a:ext cx="1875934" cy="307777"/>
          </a:xfrm>
          <a:prstGeom prst="rect">
            <a:avLst/>
          </a:prstGeom>
          <a:noFill/>
        </p:spPr>
        <p:txBody>
          <a:bodyPr wrap="square" rtlCol="0">
            <a:spAutoFit/>
          </a:bodyPr>
          <a:lstStyle/>
          <a:p>
            <a:r>
              <a:rPr lang="en-IN" sz="1400" dirty="0">
                <a:latin typeface="Calibri" panose="020F0502020204030204" pitchFamily="34" charset="0"/>
                <a:ea typeface="Calibri" panose="020F0502020204030204" pitchFamily="34" charset="0"/>
                <a:cs typeface="Calibri" panose="020F0502020204030204" pitchFamily="34" charset="0"/>
              </a:rPr>
              <a:t>SNS Email Notification</a:t>
            </a:r>
          </a:p>
        </p:txBody>
      </p:sp>
    </p:spTree>
    <p:extLst>
      <p:ext uri="{BB962C8B-B14F-4D97-AF65-F5344CB8AC3E}">
        <p14:creationId xmlns:p14="http://schemas.microsoft.com/office/powerpoint/2010/main" val="1750000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5A70D-3B6B-FDAD-0FD7-F4CEBCC68A7D}"/>
              </a:ext>
            </a:extLst>
          </p:cNvPr>
          <p:cNvSpPr>
            <a:spLocks noGrp="1"/>
          </p:cNvSpPr>
          <p:nvPr>
            <p:ph type="title"/>
          </p:nvPr>
        </p:nvSpPr>
        <p:spPr>
          <a:xfrm>
            <a:off x="677334" y="609600"/>
            <a:ext cx="8596668" cy="832701"/>
          </a:xfrm>
        </p:spPr>
        <p:txBody>
          <a:bodyPr>
            <a:norm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Result view in Athena Table</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ED445A4-E1CA-63C4-CEAF-9E46F4117119}"/>
              </a:ext>
            </a:extLst>
          </p:cNvPr>
          <p:cNvSpPr>
            <a:spLocks noGrp="1"/>
          </p:cNvSpPr>
          <p:nvPr>
            <p:ph idx="1"/>
          </p:nvPr>
        </p:nvSpPr>
        <p:spPr>
          <a:xfrm>
            <a:off x="677334" y="2205872"/>
            <a:ext cx="8596668" cy="3835490"/>
          </a:xfrm>
        </p:spPr>
        <p:txBody>
          <a:bodyPr/>
          <a:lstStyle/>
          <a:p>
            <a:endParaRPr lang="en-US" dirty="0"/>
          </a:p>
          <a:p>
            <a:endParaRPr lang="en-IN" dirty="0"/>
          </a:p>
          <a:p>
            <a:endParaRPr lang="en-IN" dirty="0"/>
          </a:p>
        </p:txBody>
      </p:sp>
      <p:pic>
        <p:nvPicPr>
          <p:cNvPr id="5" name="Picture 4">
            <a:extLst>
              <a:ext uri="{FF2B5EF4-FFF2-40B4-BE49-F238E27FC236}">
                <a16:creationId xmlns:a16="http://schemas.microsoft.com/office/drawing/2014/main" id="{C98BFDC1-41F3-0775-AA0F-1C0CCA8114B9}"/>
              </a:ext>
            </a:extLst>
          </p:cNvPr>
          <p:cNvPicPr>
            <a:picLocks noChangeAspect="1"/>
          </p:cNvPicPr>
          <p:nvPr/>
        </p:nvPicPr>
        <p:blipFill>
          <a:blip r:embed="rId2"/>
          <a:stretch>
            <a:fillRect/>
          </a:stretch>
        </p:blipFill>
        <p:spPr>
          <a:xfrm>
            <a:off x="578054" y="2274422"/>
            <a:ext cx="8695948" cy="3992446"/>
          </a:xfrm>
          <a:prstGeom prst="rect">
            <a:avLst/>
          </a:prstGeom>
        </p:spPr>
      </p:pic>
      <p:sp>
        <p:nvSpPr>
          <p:cNvPr id="4" name="TextBox 3">
            <a:extLst>
              <a:ext uri="{FF2B5EF4-FFF2-40B4-BE49-F238E27FC236}">
                <a16:creationId xmlns:a16="http://schemas.microsoft.com/office/drawing/2014/main" id="{352C72F0-03EB-D935-6D5C-2FCBAC47FD96}"/>
              </a:ext>
            </a:extLst>
          </p:cNvPr>
          <p:cNvSpPr txBox="1"/>
          <p:nvPr/>
        </p:nvSpPr>
        <p:spPr>
          <a:xfrm>
            <a:off x="677333" y="1197204"/>
            <a:ext cx="8457241" cy="1077218"/>
          </a:xfrm>
          <a:prstGeom prst="rect">
            <a:avLst/>
          </a:prstGeom>
          <a:noFill/>
        </p:spPr>
        <p:txBody>
          <a:bodyPr wrap="square" rtlCol="0">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The query SELECT * FROM output; retrieves all records and columns from the specified dataset. The results are displayed in the Athena console, showing data rows along with column headers for easy analysis. Users can navigate through the results, export them to a CSV file, and view metadata such as execution time and data scanned. This interface simplifies data validation and downstream use.</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19327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3">
    <wetp:webextensionref xmlns:r="http://schemas.openxmlformats.org/officeDocument/2006/relationships" r:id="rId1"/>
  </wetp:taskpane>
  <wetp:taskpane dockstate="right" visibility="0" width="438" row="5">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B6107234-BB0A-4EDE-8E21-51A6B2475244}">
  <we:reference id="wa104380518" version="3.7.0.0" store="en-US" storeType="OMEX"/>
  <we:alternateReferences>
    <we:reference id="WA104380518" version="3.7.0.0" store="WA104380518"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BC70ED85-3FE3-46D3-8ECE-BD72E0ABD94C}">
  <we:reference id="wa104381786" version="1.0.2.0" store="en-US" storeType="OMEX"/>
  <we:alternateReferences>
    <we:reference id="WA104381786" version="1.0.2.0" store="WA104381786" storeType="OMEX"/>
  </we:alternateReferences>
  <we:properties>
    <we:property name="Office.AutoShowTaskpaneWithDocument" value="false"/>
    <we:property name="opro.docutize.rootState" value="{&quot;createdDdoVersion&quot;:&quot;1.11.4&quot;,&quot;updateDdoVersion&quot;:&quot;1.11.4&quot;,&quot;platform&quot;:&quot;live&quot;,&quot;docutizeAccessKey&quot;:null,&quot;lang&quot;:&quot;&quot;,&quot;useStream&quot;:&quot;false&quot;,&quot;usePixelSizeMode&quot;:&quot;v2.0.init&quot;,&quot;detailOutputMode&quot;:&quot;SAME_TAG&quot;,&quot;wordBandJudgeMode&quot;:&quot;MULTIPLE_LINES&quot;,&quot;wordRowCopyMode&quot;:&quot;v1.1&quot;,&quot;wordBrMode&quot;:&quot;paragraph&quot;,&quot;wordCrlfMode&quot;:&quot;line&quot;,&quot;imageNotFoundStr&quot;:&quot;n_a&quot;,&quot;tagUnmatchThen&quot;:&quot;not_do&quot;,&quot;otherSheetAddressFix&quot;:&quot;true&quot;,&quot;formulaFromTd&quot;:&quot;true&quot;,&quot;fieldAttrIn&quot;:&quot;ADDIN_SEQ&quot;,&quot;imageResize&quot;:&quot;true&quot;,&quot;imageShrink&quot;:&quot;true&quot;,&quot;separatorJoiner&quot;:&quot;,&quot;,&quot;separatorSandChar&quot;:&quot;\&quot;&quot;,&quot;textDatasetHeaderMode&quot;:&quot;DATA&quot;,&quot;readPassword&quot;:&quot;&quot;,&quot;writePassword&quot;:&quot;&quot;,&quot;errorSheet&quot;:&quot;true&quot;,&quot;overflowThen&quot;:&quot;error_sheet&quot;,&quot;cFormatCopy&quot;:&quot;update_range&quot;,&quot;savedBy&quot;:&quot;office&quot;,&quot;repeatTagOnBrowser&quot;:&quot;&quot;,&quot;imageReadDpi&quot;:&quot;true_always&quot;,&quot;cellNewLineChar&quot;:&quot;lf&quot;,&quot;repeatDefs&quot;:[],&quot;graphs&quot;:[],&quot;reports&quot;:[{&quot;reportName&quot;:&quot;&quot;,&quot;reportId&quot;:1,&quot;tables&quot;:[{&quot;type&quot;:&quot;page&quot;,&quot;objectType&quot;:&quot;&quot;,&quot;objectName&quot;:&quot;DataSet 1&quot;,&quot;tableId&quot;:1,&quot;fields&quot;:[],&quot;tableKey&quot;:0}]}]}"/>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Facet</Template>
  <TotalTime>791</TotalTime>
  <Words>929</Words>
  <Application>Microsoft Office PowerPoint</Application>
  <PresentationFormat>Widescreen</PresentationFormat>
  <Paragraphs>147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-apple-system</vt:lpstr>
      <vt:lpstr>Arial</vt:lpstr>
      <vt:lpstr>Calibri</vt:lpstr>
      <vt:lpstr>Symbol</vt:lpstr>
      <vt:lpstr>Trebuchet MS</vt:lpstr>
      <vt:lpstr>Wingdings 3</vt:lpstr>
      <vt:lpstr>Facet</vt:lpstr>
      <vt:lpstr>DATA LAKE CONSTRUCTION AND QUERING WITH PYSPARK</vt:lpstr>
      <vt:lpstr>Project Overview</vt:lpstr>
      <vt:lpstr>Technology Stack</vt:lpstr>
      <vt:lpstr>Architectural Diagram</vt:lpstr>
      <vt:lpstr>GitHub Repository Overview</vt:lpstr>
      <vt:lpstr>Performance Analysis Metrics (CSV to Parquet)</vt:lpstr>
      <vt:lpstr>Performance Analysis Metrics (Parquet to CSV)</vt:lpstr>
      <vt:lpstr>Logs and Notification</vt:lpstr>
      <vt:lpstr>Result view in Athena Table</vt:lpstr>
      <vt:lpstr>AWS Cost Metrics</vt:lpstr>
      <vt:lpstr>Business Value</vt:lpstr>
      <vt:lpstr>Challengers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Dinesh R</dc:creator>
  <cp:lastModifiedBy>Dinesh R</cp:lastModifiedBy>
  <cp:revision>93</cp:revision>
  <dcterms:created xsi:type="dcterms:W3CDTF">2024-11-22T12:16:17Z</dcterms:created>
  <dcterms:modified xsi:type="dcterms:W3CDTF">2024-11-29T05:43:19Z</dcterms:modified>
</cp:coreProperties>
</file>