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6" r:id="rId2"/>
    <p:sldId id="258" r:id="rId3"/>
    <p:sldId id="259" r:id="rId4"/>
    <p:sldId id="260" r:id="rId5"/>
    <p:sldId id="261" r:id="rId6"/>
    <p:sldId id="262" r:id="rId7"/>
    <p:sldId id="263" r:id="rId8"/>
    <p:sldId id="264" r:id="rId9"/>
    <p:sldId id="266" r:id="rId10"/>
    <p:sldId id="265"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090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5922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538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28005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356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17642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19809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8045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31131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83595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644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3509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7925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60468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7546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Tree>
    <p:extLst>
      <p:ext uri="{BB962C8B-B14F-4D97-AF65-F5344CB8AC3E}">
        <p14:creationId xmlns:p14="http://schemas.microsoft.com/office/powerpoint/2010/main" val="170575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275072255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Total Estimated Monthly Cost</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400" dirty="0">
                <a:latin typeface="Calibri" panose="020F0502020204030204" pitchFamily="34" charset="0"/>
                <a:ea typeface="Calibri" panose="020F0502020204030204" pitchFamily="34" charset="0"/>
                <a:cs typeface="Calibri" panose="020F0502020204030204" pitchFamily="34" charset="0"/>
              </a:rPr>
              <a:t>			</a:t>
            </a:r>
            <a:br>
              <a:rPr lang="en-IN" sz="4400" dirty="0">
                <a:latin typeface="Calibri" panose="020F0502020204030204" pitchFamily="34" charset="0"/>
                <a:ea typeface="Calibri" panose="020F0502020204030204" pitchFamily="34" charset="0"/>
                <a:cs typeface="Calibri" panose="020F0502020204030204" pitchFamily="34" charset="0"/>
              </a:rPr>
            </a:br>
            <a:br>
              <a:rPr lang="en-IN" sz="4400" dirty="0">
                <a:latin typeface="Calibri" panose="020F0502020204030204" pitchFamily="34" charset="0"/>
                <a:ea typeface="Calibri" panose="020F0502020204030204" pitchFamily="34" charset="0"/>
                <a:cs typeface="Calibri" panose="020F0502020204030204" pitchFamily="34" charset="0"/>
              </a:rPr>
            </a:br>
            <a:br>
              <a:rPr lang="en-IN" sz="4400" dirty="0">
                <a:latin typeface="Calibri" panose="020F0502020204030204" pitchFamily="34" charset="0"/>
                <a:ea typeface="Calibri" panose="020F0502020204030204" pitchFamily="34" charset="0"/>
                <a:cs typeface="Calibri" panose="020F0502020204030204" pitchFamily="34" charset="0"/>
              </a:rPr>
            </a:br>
            <a:r>
              <a:rPr lang="en-IN" sz="44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470581"/>
            <a:ext cx="8596668" cy="4930219"/>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Design and build a scalable Data Lake to store and query raw, structured, and unstructured data.</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Data Ingestion</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Store data from various sources (CSV and PARQUET) in raw format.</a:t>
            </a:r>
          </a:p>
          <a:p>
            <a:pPr marL="742950" lvl="1" indent="-28575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Data Processing</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Use PySpark to process and analyse the data.</a:t>
            </a:r>
          </a:p>
          <a:p>
            <a:pPr marL="742950" lvl="1" indent="-28575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Data Storage</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Store data in Amazon S3 Bucket.</a:t>
            </a:r>
          </a:p>
          <a:p>
            <a:pPr marL="742950" lvl="1" indent="-285750">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Querying and Reporting</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Implement querying using Spark SQL.</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lstStyle/>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Processing</a:t>
            </a:r>
            <a:r>
              <a:rPr lang="en-IN" dirty="0">
                <a:latin typeface="Calibri" panose="020F0502020204030204" pitchFamily="34" charset="0"/>
                <a:ea typeface="Calibri" panose="020F0502020204030204" pitchFamily="34" charset="0"/>
                <a:cs typeface="Calibri" panose="020F0502020204030204" pitchFamily="34" charset="0"/>
              </a:rPr>
              <a:t>: PySpark</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Storage</a:t>
            </a:r>
            <a:r>
              <a:rPr lang="en-IN" dirty="0">
                <a:latin typeface="Calibri" panose="020F0502020204030204" pitchFamily="34" charset="0"/>
                <a:ea typeface="Calibri" panose="020F0502020204030204" pitchFamily="34" charset="0"/>
                <a:cs typeface="Calibri" panose="020F0502020204030204" pitchFamily="34" charset="0"/>
              </a:rPr>
              <a:t>: Amazon S3</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Querying</a:t>
            </a:r>
            <a:r>
              <a:rPr lang="en-IN" dirty="0">
                <a:latin typeface="Calibri" panose="020F0502020204030204" pitchFamily="34" charset="0"/>
                <a:ea typeface="Calibri" panose="020F0502020204030204" pitchFamily="34" charset="0"/>
                <a:cs typeface="Calibri" panose="020F0502020204030204" pitchFamily="34" charset="0"/>
              </a:rPr>
              <a:t>: Spark SQL</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Orchestration</a:t>
            </a:r>
            <a:r>
              <a:rPr lang="en-IN" dirty="0">
                <a:latin typeface="Calibri" panose="020F0502020204030204" pitchFamily="34" charset="0"/>
                <a:ea typeface="Calibri" panose="020F0502020204030204" pitchFamily="34" charset="0"/>
                <a:cs typeface="Calibri" panose="020F0502020204030204" pitchFamily="34" charset="0"/>
              </a:rPr>
              <a:t>: AWS</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Output View: Athena Table</a:t>
            </a: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5" name="Content Placeholder 4">
            <a:extLst>
              <a:ext uri="{FF2B5EF4-FFF2-40B4-BE49-F238E27FC236}">
                <a16:creationId xmlns:a16="http://schemas.microsoft.com/office/drawing/2014/main" id="{08005397-E563-E6B8-CD50-7C7A36D19A9A}"/>
              </a:ext>
            </a:extLst>
          </p:cNvPr>
          <p:cNvPicPr>
            <a:picLocks noGrp="1" noChangeAspect="1"/>
          </p:cNvPicPr>
          <p:nvPr>
            <p:ph idx="1"/>
          </p:nvPr>
        </p:nvPicPr>
        <p:blipFill>
          <a:blip r:embed="rId2"/>
          <a:stretch>
            <a:fillRect/>
          </a:stretch>
        </p:blipFill>
        <p:spPr>
          <a:xfrm>
            <a:off x="1376663" y="2160588"/>
            <a:ext cx="7198711" cy="3881437"/>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71957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2423242492"/>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AWS Glue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1257151872"/>
              </p:ext>
            </p:extLst>
          </p:nvPr>
        </p:nvGraphicFramePr>
        <p:xfrm>
          <a:off x="791851" y="3429000"/>
          <a:ext cx="9012024" cy="1708782"/>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354271">
                <a:tc rowSpan="4">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Run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Data Scanned</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9937">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377889">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80234">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634076723"/>
              </p:ext>
            </p:extLst>
          </p:nvPr>
        </p:nvGraphicFramePr>
        <p:xfrm>
          <a:off x="791853" y="1753387"/>
          <a:ext cx="6990866" cy="1178350"/>
        </p:xfrm>
        <a:graphic>
          <a:graphicData uri="http://schemas.openxmlformats.org/drawingml/2006/table">
            <a:tbl>
              <a:tblPr>
                <a:tableStyleId>{5C22544A-7EE6-4342-B048-85BDC9FD1C3A}</a:tableStyleId>
              </a:tblPr>
              <a:tblGrid>
                <a:gridCol w="1344397">
                  <a:extLst>
                    <a:ext uri="{9D8B030D-6E8A-4147-A177-3AD203B41FA5}">
                      <a16:colId xmlns:a16="http://schemas.microsoft.com/office/drawing/2014/main" val="3332452887"/>
                    </a:ext>
                  </a:extLst>
                </a:gridCol>
                <a:gridCol w="1391847">
                  <a:extLst>
                    <a:ext uri="{9D8B030D-6E8A-4147-A177-3AD203B41FA5}">
                      <a16:colId xmlns:a16="http://schemas.microsoft.com/office/drawing/2014/main" val="3324721340"/>
                    </a:ext>
                  </a:extLst>
                </a:gridCol>
                <a:gridCol w="1312764">
                  <a:extLst>
                    <a:ext uri="{9D8B030D-6E8A-4147-A177-3AD203B41FA5}">
                      <a16:colId xmlns:a16="http://schemas.microsoft.com/office/drawing/2014/main" val="2734792313"/>
                    </a:ext>
                  </a:extLst>
                </a:gridCol>
                <a:gridCol w="1170417">
                  <a:extLst>
                    <a:ext uri="{9D8B030D-6E8A-4147-A177-3AD203B41FA5}">
                      <a16:colId xmlns:a16="http://schemas.microsoft.com/office/drawing/2014/main" val="2301702541"/>
                    </a:ext>
                  </a:extLst>
                </a:gridCol>
                <a:gridCol w="1771441">
                  <a:extLst>
                    <a:ext uri="{9D8B030D-6E8A-4147-A177-3AD203B41FA5}">
                      <a16:colId xmlns:a16="http://schemas.microsoft.com/office/drawing/2014/main" val="725660783"/>
                    </a:ext>
                  </a:extLst>
                </a:gridCol>
              </a:tblGrid>
              <a:tr h="465138">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1358772575"/>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Run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Run Time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Data Scanned</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60331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561</TotalTime>
  <Words>555</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Total Estimated Monthly Cost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64</cp:revision>
  <dcterms:created xsi:type="dcterms:W3CDTF">2024-11-22T12:16:17Z</dcterms:created>
  <dcterms:modified xsi:type="dcterms:W3CDTF">2024-11-27T05:48:09Z</dcterms:modified>
</cp:coreProperties>
</file>