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1" r:id="rId1"/>
  </p:sldMasterIdLst>
  <p:sldIdLst>
    <p:sldId id="256" r:id="rId2"/>
    <p:sldId id="258" r:id="rId3"/>
    <p:sldId id="259" r:id="rId4"/>
    <p:sldId id="260" r:id="rId5"/>
    <p:sldId id="261" r:id="rId6"/>
    <p:sldId id="262" r:id="rId7"/>
    <p:sldId id="263" r:id="rId8"/>
    <p:sldId id="264" r:id="rId9"/>
    <p:sldId id="266" r:id="rId10"/>
    <p:sldId id="265" r:id="rId11"/>
    <p:sldId id="267" r:id="rId12"/>
    <p:sldId id="25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35139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580980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59826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230089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473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1071122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4125956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04674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885193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34094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75944D-E021-42A1-842E-4A047290AC38}"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4016147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75944D-E021-42A1-842E-4A047290AC38}" type="datetimeFigureOut">
              <a:rPr lang="en-IN" smtClean="0"/>
              <a:t>28-11-2024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975644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75944D-E021-42A1-842E-4A047290AC38}" type="datetimeFigureOut">
              <a:rPr lang="en-IN" smtClean="0"/>
              <a:t>28-11-2024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3776313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5944D-E021-42A1-842E-4A047290AC38}" type="datetimeFigureOut">
              <a:rPr lang="en-IN" smtClean="0"/>
              <a:t>28-11-2024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532672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75944D-E021-42A1-842E-4A047290AC38}"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1144683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75944D-E021-42A1-842E-4A047290AC38}"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368825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75944D-E021-42A1-842E-4A047290AC38}" type="datetimeFigureOut">
              <a:rPr lang="en-IN" smtClean="0"/>
              <a:t>28-11-2024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C6BE833-6D6A-4F54-909F-2619D67136CF}" type="slidenum">
              <a:rPr lang="en-IN" smtClean="0"/>
              <a:t>‹#›</a:t>
            </a:fld>
            <a:endParaRPr lang="en-IN"/>
          </a:p>
        </p:txBody>
      </p:sp>
    </p:spTree>
    <p:extLst>
      <p:ext uri="{BB962C8B-B14F-4D97-AF65-F5344CB8AC3E}">
        <p14:creationId xmlns:p14="http://schemas.microsoft.com/office/powerpoint/2010/main" val="3051368770"/>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 id="2147484154" r:id="rId13"/>
    <p:sldLayoutId id="2147484155" r:id="rId14"/>
    <p:sldLayoutId id="2147484156" r:id="rId15"/>
    <p:sldLayoutId id="21474841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rdinesh808/data_lake_construction_and_querying_with_pyspark" TargetMode="External"/><Relationship Id="rId2" Type="http://schemas.openxmlformats.org/officeDocument/2006/relationships/hyperlink" Target="Data_Lake_Construction_and_Querying_With_PySpark.ppt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113B0-BAD5-CABE-1D14-AF0F97E4F89D}"/>
              </a:ext>
            </a:extLst>
          </p:cNvPr>
          <p:cNvSpPr>
            <a:spLocks noGrp="1"/>
          </p:cNvSpPr>
          <p:nvPr>
            <p:ph type="ctrTitle"/>
          </p:nvPr>
        </p:nvSpPr>
        <p:spPr>
          <a:xfrm>
            <a:off x="772998" y="1122363"/>
            <a:ext cx="9895002" cy="1130643"/>
          </a:xfrm>
        </p:spPr>
        <p:txBody>
          <a:bodyPr>
            <a:normAutofit fontScale="90000"/>
          </a:bodyPr>
          <a:lstStyle/>
          <a:p>
            <a:pPr algn="l"/>
            <a:r>
              <a:rPr lang="en-IN" sz="3600" dirty="0">
                <a:latin typeface="+mn-lt"/>
              </a:rPr>
              <a:t>DATA LAKE CONSTRUCTION AND QUERING WITH PYSPARK</a:t>
            </a:r>
          </a:p>
        </p:txBody>
      </p:sp>
      <p:sp>
        <p:nvSpPr>
          <p:cNvPr id="3" name="Subtitle 2">
            <a:extLst>
              <a:ext uri="{FF2B5EF4-FFF2-40B4-BE49-F238E27FC236}">
                <a16:creationId xmlns:a16="http://schemas.microsoft.com/office/drawing/2014/main" id="{E8200F69-5042-BF9C-249D-993022A86B96}"/>
              </a:ext>
            </a:extLst>
          </p:cNvPr>
          <p:cNvSpPr>
            <a:spLocks noGrp="1"/>
          </p:cNvSpPr>
          <p:nvPr>
            <p:ph type="subTitle" idx="1"/>
          </p:nvPr>
        </p:nvSpPr>
        <p:spPr>
          <a:xfrm>
            <a:off x="1507067" y="3091993"/>
            <a:ext cx="7766936" cy="2055740"/>
          </a:xfrm>
        </p:spPr>
        <p:txBody>
          <a:bodyPr>
            <a:normAutofit/>
          </a:bodyPr>
          <a:lstStyle/>
          <a:p>
            <a:pPr lvl="5" algn="l"/>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Team Members</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3028950" lvl="6" indent="-285750" algn="l">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Anitha Dhanekula</a:t>
            </a:r>
          </a:p>
          <a:p>
            <a:pPr marL="3028950" lvl="6" indent="-285750" algn="l">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Sravya Micheeti</a:t>
            </a:r>
          </a:p>
          <a:p>
            <a:pPr marL="3028950" lvl="6" indent="-285750" algn="l">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Dinesh Rajamanickam</a:t>
            </a:r>
          </a:p>
        </p:txBody>
      </p:sp>
    </p:spTree>
    <p:extLst>
      <p:ext uri="{BB962C8B-B14F-4D97-AF65-F5344CB8AC3E}">
        <p14:creationId xmlns:p14="http://schemas.microsoft.com/office/powerpoint/2010/main" val="24377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8CD9-C12C-4E39-6730-E703D9DD7F19}"/>
              </a:ext>
            </a:extLst>
          </p:cNvPr>
          <p:cNvSpPr>
            <a:spLocks noGrp="1"/>
          </p:cNvSpPr>
          <p:nvPr>
            <p:ph type="title"/>
          </p:nvPr>
        </p:nvSpPr>
        <p:spPr>
          <a:xfrm>
            <a:off x="677334" y="609600"/>
            <a:ext cx="8596668" cy="625311"/>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AWS Cost Metrics</a:t>
            </a:r>
          </a:p>
        </p:txBody>
      </p:sp>
      <p:sp>
        <p:nvSpPr>
          <p:cNvPr id="3" name="Content Placeholder 2">
            <a:extLst>
              <a:ext uri="{FF2B5EF4-FFF2-40B4-BE49-F238E27FC236}">
                <a16:creationId xmlns:a16="http://schemas.microsoft.com/office/drawing/2014/main" id="{FFE1A1D4-70D8-4804-0261-403009652D22}"/>
              </a:ext>
            </a:extLst>
          </p:cNvPr>
          <p:cNvSpPr>
            <a:spLocks noGrp="1"/>
          </p:cNvSpPr>
          <p:nvPr>
            <p:ph idx="1"/>
          </p:nvPr>
        </p:nvSpPr>
        <p:spPr>
          <a:xfrm>
            <a:off x="677334" y="1366887"/>
            <a:ext cx="8596668" cy="3742441"/>
          </a:xfrm>
        </p:spPr>
        <p:txBody>
          <a:bodyPr>
            <a:normAutofit lnSpcReduction="10000"/>
          </a:bodyPr>
          <a:lstStyle/>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AWS Glue: </a:t>
            </a:r>
            <a:r>
              <a:rPr lang="en-US" sz="2000" dirty="0">
                <a:latin typeface="Calibri" panose="020F0502020204030204" pitchFamily="34" charset="0"/>
                <a:ea typeface="Calibri" panose="020F0502020204030204" pitchFamily="34" charset="0"/>
                <a:cs typeface="Calibri" panose="020F0502020204030204" pitchFamily="34" charset="0"/>
              </a:rPr>
              <a:t>$5.00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Glue Crawlers: </a:t>
            </a:r>
            <a:r>
              <a:rPr lang="en-US" sz="2000" dirty="0">
                <a:latin typeface="Calibri" panose="020F0502020204030204" pitchFamily="34" charset="0"/>
                <a:ea typeface="Calibri" panose="020F0502020204030204" pitchFamily="34" charset="0"/>
                <a:cs typeface="Calibri" panose="020F0502020204030204" pitchFamily="34" charset="0"/>
              </a:rPr>
              <a:t>$1.00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Athena: </a:t>
            </a:r>
            <a:r>
              <a:rPr lang="en-US" sz="2000" dirty="0">
                <a:latin typeface="Calibri" panose="020F0502020204030204" pitchFamily="34" charset="0"/>
                <a:ea typeface="Calibri" panose="020F0502020204030204" pitchFamily="34" charset="0"/>
                <a:cs typeface="Calibri" panose="020F0502020204030204" pitchFamily="34" charset="0"/>
              </a:rPr>
              <a:t>$0.50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Lambda: </a:t>
            </a:r>
            <a:r>
              <a:rPr lang="en-US" sz="2000" dirty="0">
                <a:latin typeface="Calibri" panose="020F0502020204030204" pitchFamily="34" charset="0"/>
                <a:ea typeface="Calibri" panose="020F0502020204030204" pitchFamily="34" charset="0"/>
                <a:cs typeface="Calibri" panose="020F0502020204030204" pitchFamily="34" charset="0"/>
              </a:rPr>
              <a:t>$0.90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S3: </a:t>
            </a:r>
            <a:r>
              <a:rPr lang="en-US" sz="2000" dirty="0">
                <a:latin typeface="Calibri" panose="020F0502020204030204" pitchFamily="34" charset="0"/>
                <a:ea typeface="Calibri" panose="020F0502020204030204" pitchFamily="34" charset="0"/>
                <a:cs typeface="Calibri" panose="020F0502020204030204" pitchFamily="34" charset="0"/>
              </a:rPr>
              <a:t>$5.00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CloudWatch: </a:t>
            </a:r>
            <a:r>
              <a:rPr lang="en-US" sz="2000" dirty="0">
                <a:latin typeface="Calibri" panose="020F0502020204030204" pitchFamily="34" charset="0"/>
                <a:ea typeface="Calibri" panose="020F0502020204030204" pitchFamily="34" charset="0"/>
                <a:cs typeface="Calibri" panose="020F0502020204030204" pitchFamily="34" charset="0"/>
              </a:rPr>
              <a:t>$2.00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SNS: </a:t>
            </a:r>
            <a:r>
              <a:rPr lang="en-US" sz="2000" dirty="0">
                <a:latin typeface="Calibri" panose="020F0502020204030204" pitchFamily="34" charset="0"/>
                <a:ea typeface="Calibri" panose="020F0502020204030204" pitchFamily="34" charset="0"/>
                <a:cs typeface="Calibri" panose="020F0502020204030204" pitchFamily="34" charset="0"/>
              </a:rPr>
              <a:t>$0.10</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Total Estimated Monthly Cost: ~$14.50</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707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FF9E-8370-43F5-2E4B-5B0A2D5D03D3}"/>
              </a:ext>
            </a:extLst>
          </p:cNvPr>
          <p:cNvSpPr>
            <a:spLocks noGrp="1"/>
          </p:cNvSpPr>
          <p:nvPr>
            <p:ph type="title"/>
          </p:nvPr>
        </p:nvSpPr>
        <p:spPr>
          <a:xfrm>
            <a:off x="677334" y="609600"/>
            <a:ext cx="8596668" cy="615885"/>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Business Value</a:t>
            </a:r>
          </a:p>
        </p:txBody>
      </p:sp>
      <p:sp>
        <p:nvSpPr>
          <p:cNvPr id="3" name="Content Placeholder 2">
            <a:extLst>
              <a:ext uri="{FF2B5EF4-FFF2-40B4-BE49-F238E27FC236}">
                <a16:creationId xmlns:a16="http://schemas.microsoft.com/office/drawing/2014/main" id="{F4753B2C-01E5-20D8-55BF-3F36040818FC}"/>
              </a:ext>
            </a:extLst>
          </p:cNvPr>
          <p:cNvSpPr>
            <a:spLocks noGrp="1"/>
          </p:cNvSpPr>
          <p:nvPr>
            <p:ph idx="1"/>
          </p:nvPr>
        </p:nvSpPr>
        <p:spPr>
          <a:xfrm>
            <a:off x="677334" y="1310327"/>
            <a:ext cx="8596668" cy="4731036"/>
          </a:xfrm>
        </p:spPr>
        <p:txBody>
          <a:bodyPr>
            <a:norm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Faster Insights: </a:t>
            </a:r>
            <a:r>
              <a:rPr lang="en-US" sz="1600" dirty="0">
                <a:latin typeface="Calibri" panose="020F0502020204030204" pitchFamily="34" charset="0"/>
                <a:ea typeface="Calibri" panose="020F0502020204030204" pitchFamily="34" charset="0"/>
                <a:cs typeface="Calibri" panose="020F0502020204030204" pitchFamily="34" charset="0"/>
              </a:rPr>
              <a:t>Reduce time-to-insight with scalable querying.</a:t>
            </a:r>
          </a:p>
          <a:p>
            <a:r>
              <a:rPr lang="en-US" sz="1600" b="1" dirty="0">
                <a:latin typeface="Calibri" panose="020F0502020204030204" pitchFamily="34" charset="0"/>
                <a:ea typeface="Calibri" panose="020F0502020204030204" pitchFamily="34" charset="0"/>
                <a:cs typeface="Calibri" panose="020F0502020204030204" pitchFamily="34" charset="0"/>
              </a:rPr>
              <a:t>Cost Efficiency: </a:t>
            </a:r>
            <a:r>
              <a:rPr lang="en-US" sz="1600" dirty="0">
                <a:latin typeface="Calibri" panose="020F0502020204030204" pitchFamily="34" charset="0"/>
                <a:ea typeface="Calibri" panose="020F0502020204030204" pitchFamily="34" charset="0"/>
                <a:cs typeface="Calibri" panose="020F0502020204030204" pitchFamily="34" charset="0"/>
              </a:rPr>
              <a:t>Estimated cost of ~$14.50/month for substantial storage and processing. </a:t>
            </a:r>
          </a:p>
          <a:p>
            <a:r>
              <a:rPr lang="en-US" sz="1600" b="1" dirty="0">
                <a:latin typeface="Calibri" panose="020F0502020204030204" pitchFamily="34" charset="0"/>
                <a:ea typeface="Calibri" panose="020F0502020204030204" pitchFamily="34" charset="0"/>
                <a:cs typeface="Calibri" panose="020F0502020204030204" pitchFamily="34" charset="0"/>
              </a:rPr>
              <a:t>Flexibility: </a:t>
            </a:r>
            <a:r>
              <a:rPr lang="en-US" sz="1600" dirty="0">
                <a:latin typeface="Calibri" panose="020F0502020204030204" pitchFamily="34" charset="0"/>
                <a:ea typeface="Calibri" panose="020F0502020204030204" pitchFamily="34" charset="0"/>
                <a:cs typeface="Calibri" panose="020F0502020204030204" pitchFamily="34" charset="0"/>
              </a:rPr>
              <a:t>Supports structured, semi-structured, and unstructured data.</a:t>
            </a:r>
          </a:p>
          <a:p>
            <a:pPr marL="0" indent="0">
              <a:buNone/>
            </a:pPr>
            <a:r>
              <a:rPr lang="en-US" sz="1600" b="1" dirty="0">
                <a:latin typeface="Calibri" panose="020F0502020204030204" pitchFamily="34" charset="0"/>
                <a:ea typeface="Calibri" panose="020F0502020204030204" pitchFamily="34" charset="0"/>
                <a:cs typeface="Calibri" panose="020F0502020204030204" pitchFamily="34" charset="0"/>
              </a:rPr>
              <a:t>Key Takeaways:</a:t>
            </a:r>
            <a:r>
              <a:rPr lang="en-US" sz="1600" dirty="0">
                <a:latin typeface="Calibri" panose="020F0502020204030204" pitchFamily="34" charset="0"/>
                <a:ea typeface="Calibri" panose="020F0502020204030204" pitchFamily="34" charset="0"/>
                <a:cs typeface="Calibri" panose="020F0502020204030204" pitchFamily="34" charset="0"/>
              </a:rPr>
              <a:t> </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Scalable Data Lake: </a:t>
            </a:r>
            <a:r>
              <a:rPr lang="en-US" sz="1600" dirty="0">
                <a:latin typeface="Calibri" panose="020F0502020204030204" pitchFamily="34" charset="0"/>
                <a:ea typeface="Calibri" panose="020F0502020204030204" pitchFamily="34" charset="0"/>
                <a:cs typeface="Calibri" panose="020F0502020204030204" pitchFamily="34" charset="0"/>
              </a:rPr>
              <a:t>Successfully built a flexible and future-ready data lake on Amazon S3.</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Optimized Querying: </a:t>
            </a:r>
            <a:r>
              <a:rPr lang="en-US" sz="1600" dirty="0">
                <a:latin typeface="Calibri" panose="020F0502020204030204" pitchFamily="34" charset="0"/>
                <a:ea typeface="Calibri" panose="020F0502020204030204" pitchFamily="34" charset="0"/>
                <a:cs typeface="Calibri" panose="020F0502020204030204" pitchFamily="34" charset="0"/>
              </a:rPr>
              <a:t>Reduced query execution times with efficient formats like Parquet and tools like PySpark and Spark SQL.</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Cost-Effective: </a:t>
            </a:r>
            <a:r>
              <a:rPr lang="en-US" sz="1600" dirty="0">
                <a:latin typeface="Calibri" panose="020F0502020204030204" pitchFamily="34" charset="0"/>
                <a:ea typeface="Calibri" panose="020F0502020204030204" pitchFamily="34" charset="0"/>
                <a:cs typeface="Calibri" panose="020F0502020204030204" pitchFamily="34" charset="0"/>
              </a:rPr>
              <a:t>Delivered a high-performance solution with a low monthly cost of ~$14.50.</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Future-Ready Architecture: </a:t>
            </a:r>
            <a:r>
              <a:rPr lang="en-US" sz="1600" dirty="0">
                <a:latin typeface="Calibri" panose="020F0502020204030204" pitchFamily="34" charset="0"/>
                <a:ea typeface="Calibri" panose="020F0502020204030204" pitchFamily="34" charset="0"/>
                <a:cs typeface="Calibri" panose="020F0502020204030204" pitchFamily="34" charset="0"/>
              </a:rPr>
              <a:t>Built a flexible system that supports structured, semi-structured, and unstructured data, enabling seamless scaling and integration with additional data sources.</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Comprehensive Analytics: </a:t>
            </a:r>
            <a:r>
              <a:rPr lang="en-US" sz="1600" dirty="0">
                <a:latin typeface="Calibri" panose="020F0502020204030204" pitchFamily="34" charset="0"/>
                <a:ea typeface="Calibri" panose="020F0502020204030204" pitchFamily="34" charset="0"/>
                <a:cs typeface="Calibri" panose="020F0502020204030204" pitchFamily="34" charset="0"/>
              </a:rPr>
              <a:t>Integrated with Amazon Athena for advanced analytics and reporting, providing business users with actionable insights on-demand.</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Automation and Orchestration: </a:t>
            </a:r>
            <a:r>
              <a:rPr lang="en-US" sz="1600" dirty="0">
                <a:latin typeface="Calibri" panose="020F0502020204030204" pitchFamily="34" charset="0"/>
                <a:ea typeface="Calibri" panose="020F0502020204030204" pitchFamily="34" charset="0"/>
                <a:cs typeface="Calibri" panose="020F0502020204030204" pitchFamily="34" charset="0"/>
              </a:rPr>
              <a:t>Used AWS Glue and other orchestration tools to automate data ingestion and processing pipelines, ensuring consistency and reliability in data operations.</a:t>
            </a:r>
          </a:p>
        </p:txBody>
      </p:sp>
    </p:spTree>
    <p:extLst>
      <p:ext uri="{BB962C8B-B14F-4D97-AF65-F5344CB8AC3E}">
        <p14:creationId xmlns:p14="http://schemas.microsoft.com/office/powerpoint/2010/main" val="425607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39BF77-A67B-BCCB-742D-428977F55A43}"/>
              </a:ext>
            </a:extLst>
          </p:cNvPr>
          <p:cNvSpPr>
            <a:spLocks noGrp="1"/>
          </p:cNvSpPr>
          <p:nvPr>
            <p:ph type="title"/>
          </p:nvPr>
        </p:nvSpPr>
        <p:spPr>
          <a:xfrm>
            <a:off x="677334" y="609600"/>
            <a:ext cx="8596668" cy="5857188"/>
          </a:xfrm>
        </p:spPr>
        <p:txBody>
          <a:bodyPr>
            <a:normAutofit/>
          </a:bodyPr>
          <a:lstStyle/>
          <a:p>
            <a:pPr algn="ctr"/>
            <a:r>
              <a:rPr lang="en-IN" sz="4800" dirty="0">
                <a:latin typeface="Calibri" panose="020F0502020204030204" pitchFamily="34" charset="0"/>
                <a:ea typeface="Calibri" panose="020F0502020204030204" pitchFamily="34" charset="0"/>
                <a:cs typeface="Calibri" panose="020F0502020204030204" pitchFamily="34" charset="0"/>
              </a:rPr>
              <a:t>			</a:t>
            </a:r>
            <a:br>
              <a:rPr lang="en-IN" sz="4800" dirty="0">
                <a:latin typeface="Calibri" panose="020F0502020204030204" pitchFamily="34" charset="0"/>
                <a:ea typeface="Calibri" panose="020F0502020204030204" pitchFamily="34" charset="0"/>
                <a:cs typeface="Calibri" panose="020F0502020204030204" pitchFamily="34" charset="0"/>
              </a:rPr>
            </a:br>
            <a:br>
              <a:rPr lang="en-IN" sz="4800" dirty="0">
                <a:latin typeface="Calibri" panose="020F0502020204030204" pitchFamily="34" charset="0"/>
                <a:ea typeface="Calibri" panose="020F0502020204030204" pitchFamily="34" charset="0"/>
                <a:cs typeface="Calibri" panose="020F0502020204030204" pitchFamily="34" charset="0"/>
              </a:rPr>
            </a:br>
            <a:br>
              <a:rPr lang="en-IN" sz="4800">
                <a:latin typeface="Calibri" panose="020F0502020204030204" pitchFamily="34" charset="0"/>
                <a:ea typeface="Calibri" panose="020F0502020204030204" pitchFamily="34" charset="0"/>
                <a:cs typeface="Calibri" panose="020F0502020204030204" pitchFamily="34" charset="0"/>
              </a:rPr>
            </a:br>
            <a:r>
              <a:rPr lang="en-IN" sz="4800">
                <a:latin typeface="Calibri" panose="020F0502020204030204" pitchFamily="34" charset="0"/>
                <a:ea typeface="Calibri" panose="020F0502020204030204" pitchFamily="34" charset="0"/>
                <a:cs typeface="Calibri" panose="020F0502020204030204" pitchFamily="34" charset="0"/>
              </a:rPr>
              <a:t>THANK </a:t>
            </a:r>
            <a:r>
              <a:rPr lang="en-IN" sz="4800" dirty="0">
                <a:latin typeface="Calibri" panose="020F0502020204030204" pitchFamily="34" charset="0"/>
                <a:ea typeface="Calibri" panose="020F0502020204030204" pitchFamily="34" charset="0"/>
                <a:cs typeface="Calibri" panose="020F0502020204030204" pitchFamily="34" charset="0"/>
              </a:rPr>
              <a:t>YOU</a:t>
            </a:r>
          </a:p>
        </p:txBody>
      </p:sp>
    </p:spTree>
    <p:extLst>
      <p:ext uri="{BB962C8B-B14F-4D97-AF65-F5344CB8AC3E}">
        <p14:creationId xmlns:p14="http://schemas.microsoft.com/office/powerpoint/2010/main" val="317719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ABA0-01D0-922A-7556-4806CA23A1E9}"/>
              </a:ext>
            </a:extLst>
          </p:cNvPr>
          <p:cNvSpPr>
            <a:spLocks noGrp="1"/>
          </p:cNvSpPr>
          <p:nvPr>
            <p:ph type="title"/>
          </p:nvPr>
        </p:nvSpPr>
        <p:spPr>
          <a:xfrm>
            <a:off x="677334" y="609600"/>
            <a:ext cx="8596668" cy="663019"/>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Project Overview</a:t>
            </a:r>
          </a:p>
        </p:txBody>
      </p:sp>
      <p:sp>
        <p:nvSpPr>
          <p:cNvPr id="3" name="Content Placeholder 2">
            <a:extLst>
              <a:ext uri="{FF2B5EF4-FFF2-40B4-BE49-F238E27FC236}">
                <a16:creationId xmlns:a16="http://schemas.microsoft.com/office/drawing/2014/main" id="{00D5F280-2C27-5ADE-E859-7B92A2F18932}"/>
              </a:ext>
            </a:extLst>
          </p:cNvPr>
          <p:cNvSpPr>
            <a:spLocks noGrp="1"/>
          </p:cNvSpPr>
          <p:nvPr>
            <p:ph idx="1"/>
          </p:nvPr>
        </p:nvSpPr>
        <p:spPr>
          <a:xfrm>
            <a:off x="677334" y="1140643"/>
            <a:ext cx="8596668" cy="5260157"/>
          </a:xfrm>
        </p:spPr>
        <p:txBody>
          <a:bodyPr>
            <a:noAutofit/>
          </a:bodyPr>
          <a:lstStyle/>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Objective</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To design and build a scalable Data Lake capable of storing and querying raw, structured, and unstructured data efficiently.</a:t>
            </a:r>
          </a:p>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Highlights</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Scalable data architecture.</a:t>
            </a:r>
          </a:p>
          <a:p>
            <a:pPr marL="742950" lvl="1" indent="-28575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Efficient querying using PySpark.</a:t>
            </a:r>
          </a:p>
          <a:p>
            <a:pPr marL="742950" lvl="1" indent="-28575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Support for future analysis and reporting.</a:t>
            </a:r>
          </a:p>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Project Components</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Data Ingestion:</a:t>
            </a:r>
            <a:r>
              <a:rPr lang="en-IN" sz="1800" dirty="0">
                <a:effectLst/>
                <a:latin typeface="Calibri" panose="020F0502020204030204" pitchFamily="34" charset="0"/>
                <a:ea typeface="Times New Roman" panose="02020603050405020304" pitchFamily="18" charset="0"/>
                <a:cs typeface="Calibri" panose="020F0502020204030204" pitchFamily="34" charset="0"/>
              </a:rPr>
              <a:t> Collect and store data from various sources (e.g., CSV, JSON, logs) in its raw format.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Data Processing:</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 PySpark to process and analyze the ingested data.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Data Storage:</a:t>
            </a:r>
            <a:r>
              <a:rPr lang="en-IN" sz="1800" dirty="0">
                <a:effectLst/>
                <a:latin typeface="Calibri" panose="020F0502020204030204" pitchFamily="34" charset="0"/>
                <a:ea typeface="Times New Roman" panose="02020603050405020304" pitchFamily="18" charset="0"/>
                <a:cs typeface="Calibri" panose="020F0502020204030204" pitchFamily="34" charset="0"/>
              </a:rPr>
              <a:t> Save data in a distributed file system such as HDFS, Amazon S3, or Delta Lake.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Querying and Reporting:</a:t>
            </a:r>
            <a:r>
              <a:rPr lang="en-IN" sz="1800" dirty="0">
                <a:effectLst/>
                <a:latin typeface="Calibri" panose="020F0502020204030204" pitchFamily="34" charset="0"/>
                <a:ea typeface="Times New Roman" panose="02020603050405020304" pitchFamily="18" charset="0"/>
                <a:cs typeface="Calibri" panose="020F0502020204030204" pitchFamily="34" charset="0"/>
              </a:rPr>
              <a:t> Enable querying capabilities using Spark SQL and tools like Amazon Athena for analytical insights.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635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ED37-8C54-EB08-653A-EBFED038AB05}"/>
              </a:ext>
            </a:extLst>
          </p:cNvPr>
          <p:cNvSpPr>
            <a:spLocks noGrp="1"/>
          </p:cNvSpPr>
          <p:nvPr>
            <p:ph type="title"/>
          </p:nvPr>
        </p:nvSpPr>
        <p:spPr>
          <a:xfrm>
            <a:off x="677334" y="609600"/>
            <a:ext cx="8596668" cy="691299"/>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Technology Stack</a:t>
            </a:r>
          </a:p>
        </p:txBody>
      </p:sp>
      <p:sp>
        <p:nvSpPr>
          <p:cNvPr id="3" name="Content Placeholder 2">
            <a:extLst>
              <a:ext uri="{FF2B5EF4-FFF2-40B4-BE49-F238E27FC236}">
                <a16:creationId xmlns:a16="http://schemas.microsoft.com/office/drawing/2014/main" id="{A0235F78-24A1-445E-75BE-7DF833A7A508}"/>
              </a:ext>
            </a:extLst>
          </p:cNvPr>
          <p:cNvSpPr>
            <a:spLocks noGrp="1"/>
          </p:cNvSpPr>
          <p:nvPr>
            <p:ph idx="1"/>
          </p:nvPr>
        </p:nvSpPr>
        <p:spPr>
          <a:xfrm>
            <a:off x="677334" y="1611985"/>
            <a:ext cx="8596668" cy="4429378"/>
          </a:xfrm>
        </p:spPr>
        <p:txBody>
          <a:bodyPr>
            <a:normAutofit/>
          </a:bodyPr>
          <a:lstStyle/>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Processing</a:t>
            </a:r>
            <a:r>
              <a:rPr lang="en-US" dirty="0">
                <a:latin typeface="Calibri" panose="020F0502020204030204" pitchFamily="34" charset="0"/>
                <a:ea typeface="Calibri" panose="020F0502020204030204" pitchFamily="34" charset="0"/>
                <a:cs typeface="Calibri" panose="020F0502020204030204" pitchFamily="34" charset="0"/>
              </a:rPr>
              <a:t>: PySpark (v3.3) – Handles data processing and transformations within the pipeline.</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Storage</a:t>
            </a:r>
            <a:r>
              <a:rPr lang="en-US" dirty="0">
                <a:latin typeface="Calibri" panose="020F0502020204030204" pitchFamily="34" charset="0"/>
                <a:ea typeface="Calibri" panose="020F0502020204030204" pitchFamily="34" charset="0"/>
                <a:cs typeface="Calibri" panose="020F0502020204030204" pitchFamily="34" charset="0"/>
              </a:rPr>
              <a:t>: Amazon S3 – Provides scalable and durable storage for raw, processed, and structured data.</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Querying</a:t>
            </a:r>
            <a:r>
              <a:rPr lang="en-US" dirty="0">
                <a:latin typeface="Calibri" panose="020F0502020204030204" pitchFamily="34" charset="0"/>
                <a:ea typeface="Calibri" panose="020F0502020204030204" pitchFamily="34" charset="0"/>
                <a:cs typeface="Calibri" panose="020F0502020204030204" pitchFamily="34" charset="0"/>
              </a:rPr>
              <a:t>: Spark SQL – Facilitates querying and analysis of data stored in the Data Lake.</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Orchestration</a:t>
            </a:r>
            <a:r>
              <a:rPr lang="en-US" dirty="0">
                <a:latin typeface="Calibri" panose="020F0502020204030204" pitchFamily="34" charset="0"/>
                <a:ea typeface="Calibri" panose="020F0502020204030204" pitchFamily="34" charset="0"/>
                <a:cs typeface="Calibri" panose="020F0502020204030204" pitchFamily="34" charset="0"/>
              </a:rPr>
              <a:t>: Amazon Web Services (AWS) – Integrates and manages workflows using services like AWS Glue and Apache Airflow.</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Output View</a:t>
            </a:r>
            <a:r>
              <a:rPr lang="en-US" dirty="0">
                <a:latin typeface="Calibri" panose="020F0502020204030204" pitchFamily="34" charset="0"/>
                <a:ea typeface="Calibri" panose="020F0502020204030204" pitchFamily="34" charset="0"/>
                <a:cs typeface="Calibri" panose="020F0502020204030204" pitchFamily="34" charset="0"/>
              </a:rPr>
              <a:t>: Athena Table – Enables SQL-based querying and visualization of processed </a:t>
            </a:r>
            <a:r>
              <a:rPr lang="en-US">
                <a:latin typeface="Calibri" panose="020F0502020204030204" pitchFamily="34" charset="0"/>
                <a:ea typeface="Calibri" panose="020F0502020204030204" pitchFamily="34" charset="0"/>
                <a:cs typeface="Calibri" panose="020F0502020204030204" pitchFamily="34" charset="0"/>
              </a:rPr>
              <a:t>data.</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1711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324A-7E42-CB9B-1DFA-AE47C579A62D}"/>
              </a:ext>
            </a:extLst>
          </p:cNvPr>
          <p:cNvSpPr>
            <a:spLocks noGrp="1"/>
          </p:cNvSpPr>
          <p:nvPr>
            <p:ph type="title"/>
          </p:nvPr>
        </p:nvSpPr>
        <p:spPr>
          <a:xfrm>
            <a:off x="677334" y="609600"/>
            <a:ext cx="8596668" cy="568751"/>
          </a:xfrm>
        </p:spPr>
        <p:txBody>
          <a:bodyPr>
            <a:normAutofit fontScale="90000"/>
          </a:bodyPr>
          <a:lstStyle/>
          <a:p>
            <a:r>
              <a:rPr lang="en-IN" dirty="0">
                <a:latin typeface="Calibri" panose="020F0502020204030204" pitchFamily="34" charset="0"/>
                <a:ea typeface="Calibri" panose="020F0502020204030204" pitchFamily="34" charset="0"/>
                <a:cs typeface="Calibri" panose="020F0502020204030204" pitchFamily="34" charset="0"/>
              </a:rPr>
              <a:t>Architectural Diagram</a:t>
            </a:r>
          </a:p>
        </p:txBody>
      </p:sp>
      <p:pic>
        <p:nvPicPr>
          <p:cNvPr id="6" name="Content Placeholder 5">
            <a:extLst>
              <a:ext uri="{FF2B5EF4-FFF2-40B4-BE49-F238E27FC236}">
                <a16:creationId xmlns:a16="http://schemas.microsoft.com/office/drawing/2014/main" id="{817AAFBC-D5BF-AC4B-7C13-5D808A15EE5F}"/>
              </a:ext>
            </a:extLst>
          </p:cNvPr>
          <p:cNvPicPr>
            <a:picLocks noGrp="1" noChangeAspect="1"/>
          </p:cNvPicPr>
          <p:nvPr>
            <p:ph idx="1"/>
          </p:nvPr>
        </p:nvPicPr>
        <p:blipFill>
          <a:blip r:embed="rId2"/>
          <a:stretch>
            <a:fillRect/>
          </a:stretch>
        </p:blipFill>
        <p:spPr>
          <a:xfrm>
            <a:off x="806734" y="1293322"/>
            <a:ext cx="8596668" cy="4777540"/>
          </a:xfrm>
        </p:spPr>
      </p:pic>
    </p:spTree>
    <p:extLst>
      <p:ext uri="{BB962C8B-B14F-4D97-AF65-F5344CB8AC3E}">
        <p14:creationId xmlns:p14="http://schemas.microsoft.com/office/powerpoint/2010/main" val="257138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7F3C-853D-DFE9-6BC4-E5DAEBBD7925}"/>
              </a:ext>
            </a:extLst>
          </p:cNvPr>
          <p:cNvSpPr>
            <a:spLocks noGrp="1"/>
          </p:cNvSpPr>
          <p:nvPr>
            <p:ph type="title"/>
          </p:nvPr>
        </p:nvSpPr>
        <p:spPr>
          <a:xfrm>
            <a:off x="677334" y="609600"/>
            <a:ext cx="8596668" cy="663019"/>
          </a:xfrm>
        </p:spPr>
        <p:txBody>
          <a:bodyPr>
            <a:normAutofit/>
          </a:bodyPr>
          <a:lstStyle/>
          <a:p>
            <a:r>
              <a:rPr lang="en-IN" sz="3200" dirty="0"/>
              <a:t>GitHub Repository Overview</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31BC443-65CA-15AD-E625-F986F32F701A}"/>
              </a:ext>
            </a:extLst>
          </p:cNvPr>
          <p:cNvSpPr>
            <a:spLocks noGrp="1"/>
          </p:cNvSpPr>
          <p:nvPr>
            <p:ph idx="1"/>
          </p:nvPr>
        </p:nvSpPr>
        <p:spPr/>
        <p:txBody>
          <a:bodyPr/>
          <a:lstStyle/>
          <a:p>
            <a:endParaRPr lang="en-IN" dirty="0">
              <a:solidFill>
                <a:srgbClr val="99CA3C"/>
              </a:solidFill>
              <a:latin typeface="Calibri" panose="020F0502020204030204" pitchFamily="34" charset="0"/>
              <a:ea typeface="Calibri" panose="020F0502020204030204" pitchFamily="34" charset="0"/>
              <a:cs typeface="Calibri" panose="020F0502020204030204" pitchFamily="34" charset="0"/>
              <a:hlinkClick r:id="rId2" action="ppaction://hlinkpres?slideindex=1&amp;slidetitle=">
                <a:extLst>
                  <a:ext uri="{A12FA001-AC4F-418D-AE19-62706E023703}">
                    <ahyp:hlinkClr xmlns:ahyp="http://schemas.microsoft.com/office/drawing/2018/hyperlinkcolor" val="tx"/>
                  </a:ext>
                </a:extLst>
              </a:hlinkClick>
            </a:endParaRPr>
          </a:p>
          <a:p>
            <a:r>
              <a:rPr lang="en-US" b="1" dirty="0">
                <a:latin typeface="Calibri" panose="020F0502020204030204" pitchFamily="34" charset="0"/>
                <a:ea typeface="Calibri" panose="020F0502020204030204" pitchFamily="34" charset="0"/>
                <a:cs typeface="Calibri" panose="020F0502020204030204" pitchFamily="34" charset="0"/>
              </a:rPr>
              <a:t>Repository Title: </a:t>
            </a:r>
            <a:r>
              <a:rPr lang="en-US" dirty="0">
                <a:latin typeface="-apple-system"/>
              </a:rPr>
              <a:t>Data_Lake_Construction_and_Querying_With_PySpark</a:t>
            </a:r>
          </a:p>
          <a:p>
            <a:r>
              <a:rPr lang="en-US" b="1" dirty="0">
                <a:latin typeface="Calibri" panose="020F0502020204030204" pitchFamily="34" charset="0"/>
                <a:ea typeface="Calibri" panose="020F0502020204030204" pitchFamily="34" charset="0"/>
                <a:cs typeface="Calibri" panose="020F0502020204030204" pitchFamily="34" charset="0"/>
              </a:rPr>
              <a:t>Repository URL: </a:t>
            </a:r>
            <a:r>
              <a:rPr lang="en-US" dirty="0">
                <a:solidFill>
                  <a:schemeClr val="tx1"/>
                </a:solidFill>
                <a:latin typeface="-apple-system"/>
                <a:hlinkClick r:id="rId3">
                  <a:extLst>
                    <a:ext uri="{A12FA001-AC4F-418D-AE19-62706E023703}">
                      <ahyp:hlinkClr xmlns:ahyp="http://schemas.microsoft.com/office/drawing/2018/hyperlinkcolor" val="tx"/>
                    </a:ext>
                  </a:extLst>
                </a:hlinkClick>
              </a:rPr>
              <a:t>https://github.com/rdinesh808/data_lake_construction_and_querying_with_pyspark</a:t>
            </a:r>
            <a:endParaRPr lang="en-US" dirty="0">
              <a:solidFill>
                <a:schemeClr val="tx1"/>
              </a:solidFill>
              <a:latin typeface="-apple-system"/>
            </a:endParaRPr>
          </a:p>
          <a:p>
            <a:r>
              <a:rPr lang="en-US" dirty="0">
                <a:latin typeface="-apple-system"/>
              </a:rPr>
              <a:t>Branch: master</a:t>
            </a:r>
          </a:p>
        </p:txBody>
      </p:sp>
    </p:spTree>
    <p:extLst>
      <p:ext uri="{BB962C8B-B14F-4D97-AF65-F5344CB8AC3E}">
        <p14:creationId xmlns:p14="http://schemas.microsoft.com/office/powerpoint/2010/main" val="4108403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0964-50E7-E3AB-072A-2FEAE5CB78C5}"/>
              </a:ext>
            </a:extLst>
          </p:cNvPr>
          <p:cNvSpPr>
            <a:spLocks noGrp="1"/>
          </p:cNvSpPr>
          <p:nvPr>
            <p:ph type="title"/>
          </p:nvPr>
        </p:nvSpPr>
        <p:spPr>
          <a:xfrm>
            <a:off x="677334" y="609600"/>
            <a:ext cx="8596668" cy="568755"/>
          </a:xfrm>
        </p:spPr>
        <p:txBody>
          <a:bodyPr>
            <a:normAutofit fontScale="90000"/>
          </a:bodyPr>
          <a:lstStyle/>
          <a:p>
            <a:r>
              <a:rPr lang="en-IN" sz="3200" dirty="0">
                <a:latin typeface="Calibri" panose="020F0502020204030204" pitchFamily="34" charset="0"/>
                <a:ea typeface="Calibri" panose="020F0502020204030204" pitchFamily="34" charset="0"/>
                <a:cs typeface="Calibri" panose="020F0502020204030204" pitchFamily="34" charset="0"/>
              </a:rPr>
              <a:t>Performance Analysis Metrics (CSV to Parquet)</a:t>
            </a:r>
          </a:p>
        </p:txBody>
      </p:sp>
      <p:graphicFrame>
        <p:nvGraphicFramePr>
          <p:cNvPr id="10" name="Content Placeholder 9">
            <a:extLst>
              <a:ext uri="{FF2B5EF4-FFF2-40B4-BE49-F238E27FC236}">
                <a16:creationId xmlns:a16="http://schemas.microsoft.com/office/drawing/2014/main" id="{E29AE73A-75C7-9390-1C49-9A9704FDC92E}"/>
              </a:ext>
            </a:extLst>
          </p:cNvPr>
          <p:cNvGraphicFramePr>
            <a:graphicFrameLocks noGrp="1"/>
          </p:cNvGraphicFramePr>
          <p:nvPr>
            <p:ph idx="1"/>
            <p:extLst>
              <p:ext uri="{D42A27DB-BD31-4B8C-83A1-F6EECF244321}">
                <p14:modId xmlns:p14="http://schemas.microsoft.com/office/powerpoint/2010/main" val="1899278604"/>
              </p:ext>
            </p:extLst>
          </p:nvPr>
        </p:nvGraphicFramePr>
        <p:xfrm>
          <a:off x="791852" y="1583705"/>
          <a:ext cx="7456603" cy="1131217"/>
        </p:xfrm>
        <a:graphic>
          <a:graphicData uri="http://schemas.openxmlformats.org/drawingml/2006/table">
            <a:tbl>
              <a:tblPr>
                <a:tableStyleId>{5C22544A-7EE6-4342-B048-85BDC9FD1C3A}</a:tableStyleId>
              </a:tblPr>
              <a:tblGrid>
                <a:gridCol w="1494838">
                  <a:extLst>
                    <a:ext uri="{9D8B030D-6E8A-4147-A177-3AD203B41FA5}">
                      <a16:colId xmlns:a16="http://schemas.microsoft.com/office/drawing/2014/main" val="1668887411"/>
                    </a:ext>
                  </a:extLst>
                </a:gridCol>
                <a:gridCol w="1231042">
                  <a:extLst>
                    <a:ext uri="{9D8B030D-6E8A-4147-A177-3AD203B41FA5}">
                      <a16:colId xmlns:a16="http://schemas.microsoft.com/office/drawing/2014/main" val="2159134185"/>
                    </a:ext>
                  </a:extLst>
                </a:gridCol>
                <a:gridCol w="1459665">
                  <a:extLst>
                    <a:ext uri="{9D8B030D-6E8A-4147-A177-3AD203B41FA5}">
                      <a16:colId xmlns:a16="http://schemas.microsoft.com/office/drawing/2014/main" val="4114458175"/>
                    </a:ext>
                  </a:extLst>
                </a:gridCol>
                <a:gridCol w="1301389">
                  <a:extLst>
                    <a:ext uri="{9D8B030D-6E8A-4147-A177-3AD203B41FA5}">
                      <a16:colId xmlns:a16="http://schemas.microsoft.com/office/drawing/2014/main" val="3874847685"/>
                    </a:ext>
                  </a:extLst>
                </a:gridCol>
                <a:gridCol w="1969669">
                  <a:extLst>
                    <a:ext uri="{9D8B030D-6E8A-4147-A177-3AD203B41FA5}">
                      <a16:colId xmlns:a16="http://schemas.microsoft.com/office/drawing/2014/main" val="1284797830"/>
                    </a:ext>
                  </a:extLst>
                </a:gridCol>
              </a:tblGrid>
              <a:tr h="446533">
                <a:tc>
                  <a:txBody>
                    <a:bodyPr/>
                    <a:lstStyle/>
                    <a:p>
                      <a:pPr algn="l" fontAlgn="b"/>
                      <a:r>
                        <a:rPr lang="en-US"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t>
                      </a:r>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ervice Name</a:t>
                      </a: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233713201"/>
                  </a:ext>
                </a:extLst>
              </a:tr>
              <a:tr h="238151">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 25 s</a:t>
                      </a: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 32 s</a:t>
                      </a: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 16 s</a:t>
                      </a:r>
                    </a:p>
                  </a:txBody>
                  <a:tcPr marL="7620" marR="7620" marT="7620" marB="0" anchor="ctr"/>
                </a:tc>
                <a:tc>
                  <a:txBody>
                    <a:bodyPr/>
                    <a:lstStyle/>
                    <a:p>
                      <a:pPr algn="l" fontAlgn="b"/>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min 24.33 sec</a:t>
                      </a:r>
                    </a:p>
                  </a:txBody>
                  <a:tcPr marL="7620" marR="7620" marT="7620" marB="0" anchor="b"/>
                </a:tc>
                <a:extLst>
                  <a:ext uri="{0D108BD9-81ED-4DB2-BD59-A6C34878D82A}">
                    <a16:rowId xmlns:a16="http://schemas.microsoft.com/office/drawing/2014/main" val="3749510087"/>
                  </a:ext>
                </a:extLst>
              </a:tr>
              <a:tr h="446533">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 Crawler</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01 min 18 s</a:t>
                      </a: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15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14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1 min 15.67 sec</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337297304"/>
                  </a:ext>
                </a:extLst>
              </a:tr>
            </a:tbl>
          </a:graphicData>
        </a:graphic>
      </p:graphicFrame>
      <p:graphicFrame>
        <p:nvGraphicFramePr>
          <p:cNvPr id="16" name="Table 15">
            <a:extLst>
              <a:ext uri="{FF2B5EF4-FFF2-40B4-BE49-F238E27FC236}">
                <a16:creationId xmlns:a16="http://schemas.microsoft.com/office/drawing/2014/main" id="{4205AD77-0C0A-4B6D-FD3D-872EFE7BEA8D}"/>
              </a:ext>
            </a:extLst>
          </p:cNvPr>
          <p:cNvGraphicFramePr>
            <a:graphicFrameLocks noGrp="1"/>
          </p:cNvGraphicFramePr>
          <p:nvPr>
            <p:extLst>
              <p:ext uri="{D42A27DB-BD31-4B8C-83A1-F6EECF244321}">
                <p14:modId xmlns:p14="http://schemas.microsoft.com/office/powerpoint/2010/main" val="3576350987"/>
              </p:ext>
            </p:extLst>
          </p:nvPr>
        </p:nvGraphicFramePr>
        <p:xfrm>
          <a:off x="791851" y="3429000"/>
          <a:ext cx="9012024" cy="1737360"/>
        </p:xfrm>
        <a:graphic>
          <a:graphicData uri="http://schemas.openxmlformats.org/drawingml/2006/table">
            <a:tbl>
              <a:tblPr>
                <a:tableStyleId>{5C22544A-7EE6-4342-B048-85BDC9FD1C3A}</a:tableStyleId>
              </a:tblPr>
              <a:tblGrid>
                <a:gridCol w="1164549">
                  <a:extLst>
                    <a:ext uri="{9D8B030D-6E8A-4147-A177-3AD203B41FA5}">
                      <a16:colId xmlns:a16="http://schemas.microsoft.com/office/drawing/2014/main" val="2366857193"/>
                    </a:ext>
                  </a:extLst>
                </a:gridCol>
                <a:gridCol w="1164549">
                  <a:extLst>
                    <a:ext uri="{9D8B030D-6E8A-4147-A177-3AD203B41FA5}">
                      <a16:colId xmlns:a16="http://schemas.microsoft.com/office/drawing/2014/main" val="2954010600"/>
                    </a:ext>
                  </a:extLst>
                </a:gridCol>
                <a:gridCol w="1098382">
                  <a:extLst>
                    <a:ext uri="{9D8B030D-6E8A-4147-A177-3AD203B41FA5}">
                      <a16:colId xmlns:a16="http://schemas.microsoft.com/office/drawing/2014/main" val="2279645877"/>
                    </a:ext>
                  </a:extLst>
                </a:gridCol>
                <a:gridCol w="1482154">
                  <a:extLst>
                    <a:ext uri="{9D8B030D-6E8A-4147-A177-3AD203B41FA5}">
                      <a16:colId xmlns:a16="http://schemas.microsoft.com/office/drawing/2014/main" val="3543043927"/>
                    </a:ext>
                  </a:extLst>
                </a:gridCol>
                <a:gridCol w="1817512">
                  <a:extLst>
                    <a:ext uri="{9D8B030D-6E8A-4147-A177-3AD203B41FA5}">
                      <a16:colId xmlns:a16="http://schemas.microsoft.com/office/drawing/2014/main" val="3504402642"/>
                    </a:ext>
                  </a:extLst>
                </a:gridCol>
                <a:gridCol w="2284878">
                  <a:extLst>
                    <a:ext uri="{9D8B030D-6E8A-4147-A177-3AD203B41FA5}">
                      <a16:colId xmlns:a16="http://schemas.microsoft.com/office/drawing/2014/main" val="3873807251"/>
                    </a:ext>
                  </a:extLst>
                </a:gridCol>
              </a:tblGrid>
              <a:tr h="434340">
                <a:tc rowSpan="4">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Amazon Athena</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Time in Queue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Data Scanned</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4191147868"/>
                  </a:ext>
                </a:extLst>
              </a:tr>
              <a:tr h="434340">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108 ms</a:t>
                      </a: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456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29.79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rowSpan="3">
                  <a:txBody>
                    <a:bodyPr/>
                    <a:lstStyle/>
                    <a:p>
                      <a:pPr algn="l" fontAlgn="ct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Run Time: 547.33 ms</a:t>
                      </a:r>
                      <a:b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b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Time in Queue: 83 ms</a:t>
                      </a:r>
                      <a:b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b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Total Data Scanned: 58.3 KB</a:t>
                      </a:r>
                      <a:endParaRPr lang="en-US"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extLst>
                  <a:ext uri="{0D108BD9-81ED-4DB2-BD59-A6C34878D82A}">
                    <a16:rowId xmlns:a16="http://schemas.microsoft.com/office/drawing/2014/main" val="1696431138"/>
                  </a:ext>
                </a:extLst>
              </a:tr>
              <a:tr h="434340">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67 ms</a:t>
                      </a: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440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29.79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vMerge="1">
                  <a:txBody>
                    <a:bodyPr/>
                    <a:lstStyle/>
                    <a:p>
                      <a:endParaRPr lang="en-IN"/>
                    </a:p>
                  </a:txBody>
                  <a:tcPr/>
                </a:tc>
                <a:extLst>
                  <a:ext uri="{0D108BD9-81ED-4DB2-BD59-A6C34878D82A}">
                    <a16:rowId xmlns:a16="http://schemas.microsoft.com/office/drawing/2014/main" val="2795863028"/>
                  </a:ext>
                </a:extLst>
              </a:tr>
              <a:tr h="434340">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74 ms</a:t>
                      </a: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746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29.79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685092106"/>
                  </a:ext>
                </a:extLst>
              </a:tr>
            </a:tbl>
          </a:graphicData>
        </a:graphic>
      </p:graphicFrame>
      <p:sp>
        <p:nvSpPr>
          <p:cNvPr id="18" name="TextBox 17">
            <a:extLst>
              <a:ext uri="{FF2B5EF4-FFF2-40B4-BE49-F238E27FC236}">
                <a16:creationId xmlns:a16="http://schemas.microsoft.com/office/drawing/2014/main" id="{AAA47FB6-FD8F-6346-32A3-6A252D76E88C}"/>
              </a:ext>
            </a:extLst>
          </p:cNvPr>
          <p:cNvSpPr txBox="1"/>
          <p:nvPr/>
        </p:nvSpPr>
        <p:spPr>
          <a:xfrm>
            <a:off x="791851" y="1225485"/>
            <a:ext cx="5486401" cy="369332"/>
          </a:xfrm>
          <a:prstGeom prst="rect">
            <a:avLst/>
          </a:prstGeom>
          <a:noFill/>
        </p:spPr>
        <p:txBody>
          <a:bodyPr wrap="square" rtlCol="0">
            <a:spAutoFit/>
          </a:bodyPr>
          <a:lstStyle/>
          <a:p>
            <a:r>
              <a:rPr lang="en-US" dirty="0"/>
              <a:t>AWS Glue and Crawler Execution Average Time</a:t>
            </a:r>
            <a:endParaRPr lang="en-IN" dirty="0"/>
          </a:p>
        </p:txBody>
      </p:sp>
      <p:sp>
        <p:nvSpPr>
          <p:cNvPr id="19" name="TextBox 18">
            <a:extLst>
              <a:ext uri="{FF2B5EF4-FFF2-40B4-BE49-F238E27FC236}">
                <a16:creationId xmlns:a16="http://schemas.microsoft.com/office/drawing/2014/main" id="{8C8E7E69-F149-9BA4-CA7F-5B5378A10B84}"/>
              </a:ext>
            </a:extLst>
          </p:cNvPr>
          <p:cNvSpPr txBox="1"/>
          <p:nvPr/>
        </p:nvSpPr>
        <p:spPr>
          <a:xfrm>
            <a:off x="886120" y="3120272"/>
            <a:ext cx="4685121" cy="369332"/>
          </a:xfrm>
          <a:prstGeom prst="rect">
            <a:avLst/>
          </a:prstGeom>
          <a:noFill/>
        </p:spPr>
        <p:txBody>
          <a:bodyPr wrap="square" rtlCol="0">
            <a:spAutoFit/>
          </a:bodyPr>
          <a:lstStyle/>
          <a:p>
            <a:r>
              <a:rPr lang="en-US" dirty="0"/>
              <a:t>Athena Execution Average Time</a:t>
            </a:r>
            <a:endParaRPr lang="en-IN" dirty="0"/>
          </a:p>
        </p:txBody>
      </p:sp>
    </p:spTree>
    <p:extLst>
      <p:ext uri="{BB962C8B-B14F-4D97-AF65-F5344CB8AC3E}">
        <p14:creationId xmlns:p14="http://schemas.microsoft.com/office/powerpoint/2010/main" val="281901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372BA-4924-A17B-4731-B68825F00B23}"/>
              </a:ext>
            </a:extLst>
          </p:cNvPr>
          <p:cNvSpPr>
            <a:spLocks noGrp="1"/>
          </p:cNvSpPr>
          <p:nvPr>
            <p:ph type="title"/>
          </p:nvPr>
        </p:nvSpPr>
        <p:spPr>
          <a:xfrm>
            <a:off x="677334" y="609600"/>
            <a:ext cx="8596668" cy="521619"/>
          </a:xfrm>
        </p:spPr>
        <p:txBody>
          <a:bodyPr>
            <a:normAutofit fontScale="90000"/>
          </a:bodyPr>
          <a:lstStyle/>
          <a:p>
            <a:r>
              <a:rPr lang="en-IN" sz="3200" dirty="0">
                <a:latin typeface="Calibri" panose="020F0502020204030204" pitchFamily="34" charset="0"/>
                <a:ea typeface="Calibri" panose="020F0502020204030204" pitchFamily="34" charset="0"/>
                <a:cs typeface="Calibri" panose="020F0502020204030204" pitchFamily="34" charset="0"/>
              </a:rPr>
              <a:t>Performance Analysis Metrics (Parquet to CSV)</a:t>
            </a:r>
            <a:endParaRPr lang="en-IN" sz="3200" dirty="0"/>
          </a:p>
        </p:txBody>
      </p:sp>
      <p:graphicFrame>
        <p:nvGraphicFramePr>
          <p:cNvPr id="4" name="Content Placeholder 3">
            <a:extLst>
              <a:ext uri="{FF2B5EF4-FFF2-40B4-BE49-F238E27FC236}">
                <a16:creationId xmlns:a16="http://schemas.microsoft.com/office/drawing/2014/main" id="{380E63BB-B598-51C3-D8A0-C61246532A9C}"/>
              </a:ext>
            </a:extLst>
          </p:cNvPr>
          <p:cNvGraphicFramePr>
            <a:graphicFrameLocks noGrp="1"/>
          </p:cNvGraphicFramePr>
          <p:nvPr>
            <p:ph idx="1"/>
            <p:extLst>
              <p:ext uri="{D42A27DB-BD31-4B8C-83A1-F6EECF244321}">
                <p14:modId xmlns:p14="http://schemas.microsoft.com/office/powerpoint/2010/main" val="3151371778"/>
              </p:ext>
            </p:extLst>
          </p:nvPr>
        </p:nvGraphicFramePr>
        <p:xfrm>
          <a:off x="791852" y="1753387"/>
          <a:ext cx="7805394" cy="1178350"/>
        </p:xfrm>
        <a:graphic>
          <a:graphicData uri="http://schemas.openxmlformats.org/drawingml/2006/table">
            <a:tbl>
              <a:tblPr>
                <a:tableStyleId>{5C22544A-7EE6-4342-B048-85BDC9FD1C3A}</a:tableStyleId>
              </a:tblPr>
              <a:tblGrid>
                <a:gridCol w="1501037">
                  <a:extLst>
                    <a:ext uri="{9D8B030D-6E8A-4147-A177-3AD203B41FA5}">
                      <a16:colId xmlns:a16="http://schemas.microsoft.com/office/drawing/2014/main" val="3332452887"/>
                    </a:ext>
                  </a:extLst>
                </a:gridCol>
                <a:gridCol w="1554016">
                  <a:extLst>
                    <a:ext uri="{9D8B030D-6E8A-4147-A177-3AD203B41FA5}">
                      <a16:colId xmlns:a16="http://schemas.microsoft.com/office/drawing/2014/main" val="3324721340"/>
                    </a:ext>
                  </a:extLst>
                </a:gridCol>
                <a:gridCol w="1465719">
                  <a:extLst>
                    <a:ext uri="{9D8B030D-6E8A-4147-A177-3AD203B41FA5}">
                      <a16:colId xmlns:a16="http://schemas.microsoft.com/office/drawing/2014/main" val="2734792313"/>
                    </a:ext>
                  </a:extLst>
                </a:gridCol>
                <a:gridCol w="1306785">
                  <a:extLst>
                    <a:ext uri="{9D8B030D-6E8A-4147-A177-3AD203B41FA5}">
                      <a16:colId xmlns:a16="http://schemas.microsoft.com/office/drawing/2014/main" val="2301702541"/>
                    </a:ext>
                  </a:extLst>
                </a:gridCol>
                <a:gridCol w="1977837">
                  <a:extLst>
                    <a:ext uri="{9D8B030D-6E8A-4147-A177-3AD203B41FA5}">
                      <a16:colId xmlns:a16="http://schemas.microsoft.com/office/drawing/2014/main" val="725660783"/>
                    </a:ext>
                  </a:extLst>
                </a:gridCol>
              </a:tblGrid>
              <a:tr h="465138">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319787915"/>
                  </a:ext>
                </a:extLst>
              </a:tr>
              <a:tr h="248074">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36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27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32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1 min 31.67 sec</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516860126"/>
                  </a:ext>
                </a:extLst>
              </a:tr>
              <a:tr h="465138">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 Crawler</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13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07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02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1 min 7.33 sec</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853425981"/>
                  </a:ext>
                </a:extLst>
              </a:tr>
            </a:tbl>
          </a:graphicData>
        </a:graphic>
      </p:graphicFrame>
      <p:sp>
        <p:nvSpPr>
          <p:cNvPr id="6" name="TextBox 5">
            <a:extLst>
              <a:ext uri="{FF2B5EF4-FFF2-40B4-BE49-F238E27FC236}">
                <a16:creationId xmlns:a16="http://schemas.microsoft.com/office/drawing/2014/main" id="{93176573-4724-AE8C-4E60-AE8FDA50F254}"/>
              </a:ext>
            </a:extLst>
          </p:cNvPr>
          <p:cNvSpPr txBox="1"/>
          <p:nvPr/>
        </p:nvSpPr>
        <p:spPr>
          <a:xfrm>
            <a:off x="791853" y="1348033"/>
            <a:ext cx="5448691" cy="646331"/>
          </a:xfrm>
          <a:prstGeom prst="rect">
            <a:avLst/>
          </a:prstGeom>
          <a:noFill/>
        </p:spPr>
        <p:txBody>
          <a:bodyPr wrap="square" rtlCol="0">
            <a:spAutoFit/>
          </a:bodyPr>
          <a:lstStyle/>
          <a:p>
            <a:r>
              <a:rPr lang="en-US" dirty="0"/>
              <a:t>AWS Glue and Crawler Execution Average Time</a:t>
            </a:r>
            <a:endParaRPr lang="en-IN" dirty="0"/>
          </a:p>
          <a:p>
            <a:endParaRPr lang="en-IN" dirty="0"/>
          </a:p>
        </p:txBody>
      </p:sp>
      <p:graphicFrame>
        <p:nvGraphicFramePr>
          <p:cNvPr id="8" name="Table 7">
            <a:extLst>
              <a:ext uri="{FF2B5EF4-FFF2-40B4-BE49-F238E27FC236}">
                <a16:creationId xmlns:a16="http://schemas.microsoft.com/office/drawing/2014/main" id="{1F44FCEC-BA29-2FA4-1F0B-3260C97A4E8E}"/>
              </a:ext>
            </a:extLst>
          </p:cNvPr>
          <p:cNvGraphicFramePr>
            <a:graphicFrameLocks noGrp="1"/>
          </p:cNvGraphicFramePr>
          <p:nvPr>
            <p:extLst>
              <p:ext uri="{D42A27DB-BD31-4B8C-83A1-F6EECF244321}">
                <p14:modId xmlns:p14="http://schemas.microsoft.com/office/powerpoint/2010/main" val="804886424"/>
              </p:ext>
            </p:extLst>
          </p:nvPr>
        </p:nvGraphicFramePr>
        <p:xfrm>
          <a:off x="791852" y="3553905"/>
          <a:ext cx="8804636" cy="1706252"/>
        </p:xfrm>
        <a:graphic>
          <a:graphicData uri="http://schemas.openxmlformats.org/drawingml/2006/table">
            <a:tbl>
              <a:tblPr>
                <a:tableStyleId>{5C22544A-7EE6-4342-B048-85BDC9FD1C3A}</a:tableStyleId>
              </a:tblPr>
              <a:tblGrid>
                <a:gridCol w="1204989">
                  <a:extLst>
                    <a:ext uri="{9D8B030D-6E8A-4147-A177-3AD203B41FA5}">
                      <a16:colId xmlns:a16="http://schemas.microsoft.com/office/drawing/2014/main" val="1688817875"/>
                    </a:ext>
                  </a:extLst>
                </a:gridCol>
                <a:gridCol w="1204989">
                  <a:extLst>
                    <a:ext uri="{9D8B030D-6E8A-4147-A177-3AD203B41FA5}">
                      <a16:colId xmlns:a16="http://schemas.microsoft.com/office/drawing/2014/main" val="1743271368"/>
                    </a:ext>
                  </a:extLst>
                </a:gridCol>
                <a:gridCol w="1136524">
                  <a:extLst>
                    <a:ext uri="{9D8B030D-6E8A-4147-A177-3AD203B41FA5}">
                      <a16:colId xmlns:a16="http://schemas.microsoft.com/office/drawing/2014/main" val="1250884764"/>
                    </a:ext>
                  </a:extLst>
                </a:gridCol>
                <a:gridCol w="1013286">
                  <a:extLst>
                    <a:ext uri="{9D8B030D-6E8A-4147-A177-3AD203B41FA5}">
                      <a16:colId xmlns:a16="http://schemas.microsoft.com/office/drawing/2014/main" val="536963613"/>
                    </a:ext>
                  </a:extLst>
                </a:gridCol>
                <a:gridCol w="2122424">
                  <a:extLst>
                    <a:ext uri="{9D8B030D-6E8A-4147-A177-3AD203B41FA5}">
                      <a16:colId xmlns:a16="http://schemas.microsoft.com/office/drawing/2014/main" val="4167909100"/>
                    </a:ext>
                  </a:extLst>
                </a:gridCol>
                <a:gridCol w="2122424">
                  <a:extLst>
                    <a:ext uri="{9D8B030D-6E8A-4147-A177-3AD203B41FA5}">
                      <a16:colId xmlns:a16="http://schemas.microsoft.com/office/drawing/2014/main" val="3087364274"/>
                    </a:ext>
                  </a:extLst>
                </a:gridCol>
              </a:tblGrid>
              <a:tr h="284375">
                <a:tc rowSpan="4">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Amazon Athena</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Time in Queue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Data Scanned</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956724580"/>
                  </a:ext>
                </a:extLst>
              </a:tr>
              <a:tr h="284375">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108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486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42.65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rowSpan="3">
                  <a:txBody>
                    <a:bodyPr/>
                    <a:lstStyle/>
                    <a:p>
                      <a:pPr algn="l" fontAlgn="ct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Run Time: 493.33 ms</a:t>
                      </a:r>
                      <a:b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b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Time in Queue: 93.67 ms</a:t>
                      </a:r>
                      <a:endParaRPr lang="en-US"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extLst>
                  <a:ext uri="{0D108BD9-81ED-4DB2-BD59-A6C34878D82A}">
                    <a16:rowId xmlns:a16="http://schemas.microsoft.com/office/drawing/2014/main" val="2314797471"/>
                  </a:ext>
                </a:extLst>
              </a:tr>
              <a:tr h="568751">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69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502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42.65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287291885"/>
                  </a:ext>
                </a:extLst>
              </a:tr>
              <a:tr h="568751">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104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492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42.65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831490022"/>
                  </a:ext>
                </a:extLst>
              </a:tr>
            </a:tbl>
          </a:graphicData>
        </a:graphic>
      </p:graphicFrame>
      <p:sp>
        <p:nvSpPr>
          <p:cNvPr id="11" name="TextBox 10">
            <a:extLst>
              <a:ext uri="{FF2B5EF4-FFF2-40B4-BE49-F238E27FC236}">
                <a16:creationId xmlns:a16="http://schemas.microsoft.com/office/drawing/2014/main" id="{5B377ABF-52F9-5B53-7A47-14EC5716AC88}"/>
              </a:ext>
            </a:extLst>
          </p:cNvPr>
          <p:cNvSpPr txBox="1"/>
          <p:nvPr/>
        </p:nvSpPr>
        <p:spPr>
          <a:xfrm>
            <a:off x="876693" y="3214540"/>
            <a:ext cx="4769963" cy="646331"/>
          </a:xfrm>
          <a:prstGeom prst="rect">
            <a:avLst/>
          </a:prstGeom>
          <a:noFill/>
        </p:spPr>
        <p:txBody>
          <a:bodyPr wrap="square" rtlCol="0">
            <a:spAutoFit/>
          </a:bodyPr>
          <a:lstStyle/>
          <a:p>
            <a:r>
              <a:rPr lang="en-US" dirty="0"/>
              <a:t>Athena Execution Average Time</a:t>
            </a:r>
            <a:endParaRPr lang="en-IN" dirty="0"/>
          </a:p>
          <a:p>
            <a:endParaRPr lang="en-IN" dirty="0"/>
          </a:p>
        </p:txBody>
      </p:sp>
    </p:spTree>
    <p:extLst>
      <p:ext uri="{BB962C8B-B14F-4D97-AF65-F5344CB8AC3E}">
        <p14:creationId xmlns:p14="http://schemas.microsoft.com/office/powerpoint/2010/main" val="376839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A5A8-5984-FB18-61E4-B4E88019455D}"/>
              </a:ext>
            </a:extLst>
          </p:cNvPr>
          <p:cNvSpPr>
            <a:spLocks noGrp="1"/>
          </p:cNvSpPr>
          <p:nvPr>
            <p:ph type="title"/>
          </p:nvPr>
        </p:nvSpPr>
        <p:spPr>
          <a:xfrm>
            <a:off x="677334" y="367646"/>
            <a:ext cx="8596668" cy="537327"/>
          </a:xfrm>
        </p:spPr>
        <p:txBody>
          <a:bodyPr>
            <a:normAutofit fontScale="90000"/>
          </a:bodyPr>
          <a:lstStyle/>
          <a:p>
            <a:r>
              <a:rPr lang="en-US" sz="3200" dirty="0">
                <a:latin typeface="Calibri" panose="020F0502020204030204" pitchFamily="34" charset="0"/>
                <a:ea typeface="Calibri" panose="020F0502020204030204" pitchFamily="34" charset="0"/>
                <a:cs typeface="Calibri" panose="020F0502020204030204" pitchFamily="34" charset="0"/>
              </a:rPr>
              <a:t>Logs and Notification</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9E1021ED-AA92-D048-B26F-0378C33C4754}"/>
              </a:ext>
            </a:extLst>
          </p:cNvPr>
          <p:cNvPicPr>
            <a:picLocks noGrp="1" noChangeAspect="1"/>
          </p:cNvPicPr>
          <p:nvPr>
            <p:ph idx="1"/>
          </p:nvPr>
        </p:nvPicPr>
        <p:blipFill>
          <a:blip r:embed="rId2"/>
          <a:stretch>
            <a:fillRect/>
          </a:stretch>
        </p:blipFill>
        <p:spPr>
          <a:xfrm>
            <a:off x="677334" y="970961"/>
            <a:ext cx="5344972" cy="2581094"/>
          </a:xfrm>
        </p:spPr>
      </p:pic>
      <p:pic>
        <p:nvPicPr>
          <p:cNvPr id="7" name="Picture 6">
            <a:extLst>
              <a:ext uri="{FF2B5EF4-FFF2-40B4-BE49-F238E27FC236}">
                <a16:creationId xmlns:a16="http://schemas.microsoft.com/office/drawing/2014/main" id="{865B1AEA-12B9-6FEC-2F32-F82CEC5EDED7}"/>
              </a:ext>
            </a:extLst>
          </p:cNvPr>
          <p:cNvPicPr>
            <a:picLocks noChangeAspect="1"/>
          </p:cNvPicPr>
          <p:nvPr/>
        </p:nvPicPr>
        <p:blipFill>
          <a:blip r:embed="rId3"/>
          <a:stretch>
            <a:fillRect/>
          </a:stretch>
        </p:blipFill>
        <p:spPr>
          <a:xfrm>
            <a:off x="2896619" y="3552055"/>
            <a:ext cx="6019164" cy="3028361"/>
          </a:xfrm>
          <a:prstGeom prst="rect">
            <a:avLst/>
          </a:prstGeom>
        </p:spPr>
      </p:pic>
      <p:sp>
        <p:nvSpPr>
          <p:cNvPr id="3" name="TextBox 2">
            <a:extLst>
              <a:ext uri="{FF2B5EF4-FFF2-40B4-BE49-F238E27FC236}">
                <a16:creationId xmlns:a16="http://schemas.microsoft.com/office/drawing/2014/main" id="{8CEFA748-BA91-1D8D-343D-2F46D4A3AD18}"/>
              </a:ext>
            </a:extLst>
          </p:cNvPr>
          <p:cNvSpPr txBox="1"/>
          <p:nvPr/>
        </p:nvSpPr>
        <p:spPr>
          <a:xfrm>
            <a:off x="6096000" y="1470581"/>
            <a:ext cx="2819783" cy="307777"/>
          </a:xfrm>
          <a:prstGeom prst="rect">
            <a:avLst/>
          </a:prstGeom>
          <a:noFill/>
        </p:spPr>
        <p:txBody>
          <a:bodyPr wrap="square" rtlCol="0">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Glue CloudWatch Log</a:t>
            </a:r>
          </a:p>
        </p:txBody>
      </p:sp>
      <p:sp>
        <p:nvSpPr>
          <p:cNvPr id="4" name="TextBox 3">
            <a:extLst>
              <a:ext uri="{FF2B5EF4-FFF2-40B4-BE49-F238E27FC236}">
                <a16:creationId xmlns:a16="http://schemas.microsoft.com/office/drawing/2014/main" id="{390EAD7A-4DF5-B8F6-F168-9FF99EA3520F}"/>
              </a:ext>
            </a:extLst>
          </p:cNvPr>
          <p:cNvSpPr txBox="1"/>
          <p:nvPr/>
        </p:nvSpPr>
        <p:spPr>
          <a:xfrm>
            <a:off x="876693" y="4458878"/>
            <a:ext cx="1875934" cy="307777"/>
          </a:xfrm>
          <a:prstGeom prst="rect">
            <a:avLst/>
          </a:prstGeom>
          <a:noFill/>
        </p:spPr>
        <p:txBody>
          <a:bodyPr wrap="square" rtlCol="0">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SNS Email Notification</a:t>
            </a:r>
          </a:p>
        </p:txBody>
      </p:sp>
    </p:spTree>
    <p:extLst>
      <p:ext uri="{BB962C8B-B14F-4D97-AF65-F5344CB8AC3E}">
        <p14:creationId xmlns:p14="http://schemas.microsoft.com/office/powerpoint/2010/main" val="1750000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A70D-3B6B-FDAD-0FD7-F4CEBCC68A7D}"/>
              </a:ext>
            </a:extLst>
          </p:cNvPr>
          <p:cNvSpPr>
            <a:spLocks noGrp="1"/>
          </p:cNvSpPr>
          <p:nvPr>
            <p:ph type="title"/>
          </p:nvPr>
        </p:nvSpPr>
        <p:spPr>
          <a:xfrm>
            <a:off x="677334" y="609600"/>
            <a:ext cx="8596668" cy="832701"/>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Result view in Athena Table</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ED445A4-E1CA-63C4-CEAF-9E46F4117119}"/>
              </a:ext>
            </a:extLst>
          </p:cNvPr>
          <p:cNvSpPr>
            <a:spLocks noGrp="1"/>
          </p:cNvSpPr>
          <p:nvPr>
            <p:ph idx="1"/>
          </p:nvPr>
        </p:nvSpPr>
        <p:spPr>
          <a:xfrm>
            <a:off x="677334" y="2205872"/>
            <a:ext cx="8596668" cy="3835490"/>
          </a:xfrm>
        </p:spPr>
        <p:txBody>
          <a:bodyPr/>
          <a:lstStyle/>
          <a:p>
            <a:endParaRPr lang="en-US" dirty="0"/>
          </a:p>
          <a:p>
            <a:endParaRPr lang="en-IN" dirty="0"/>
          </a:p>
          <a:p>
            <a:endParaRPr lang="en-IN" dirty="0"/>
          </a:p>
        </p:txBody>
      </p:sp>
      <p:pic>
        <p:nvPicPr>
          <p:cNvPr id="5" name="Picture 4">
            <a:extLst>
              <a:ext uri="{FF2B5EF4-FFF2-40B4-BE49-F238E27FC236}">
                <a16:creationId xmlns:a16="http://schemas.microsoft.com/office/drawing/2014/main" id="{C98BFDC1-41F3-0775-AA0F-1C0CCA8114B9}"/>
              </a:ext>
            </a:extLst>
          </p:cNvPr>
          <p:cNvPicPr>
            <a:picLocks noChangeAspect="1"/>
          </p:cNvPicPr>
          <p:nvPr/>
        </p:nvPicPr>
        <p:blipFill>
          <a:blip r:embed="rId2"/>
          <a:stretch>
            <a:fillRect/>
          </a:stretch>
        </p:blipFill>
        <p:spPr>
          <a:xfrm>
            <a:off x="578054" y="2274422"/>
            <a:ext cx="8695948" cy="3992446"/>
          </a:xfrm>
          <a:prstGeom prst="rect">
            <a:avLst/>
          </a:prstGeom>
        </p:spPr>
      </p:pic>
      <p:sp>
        <p:nvSpPr>
          <p:cNvPr id="4" name="TextBox 3">
            <a:extLst>
              <a:ext uri="{FF2B5EF4-FFF2-40B4-BE49-F238E27FC236}">
                <a16:creationId xmlns:a16="http://schemas.microsoft.com/office/drawing/2014/main" id="{352C72F0-03EB-D935-6D5C-2FCBAC47FD96}"/>
              </a:ext>
            </a:extLst>
          </p:cNvPr>
          <p:cNvSpPr txBox="1"/>
          <p:nvPr/>
        </p:nvSpPr>
        <p:spPr>
          <a:xfrm>
            <a:off x="677333" y="1197204"/>
            <a:ext cx="8457241" cy="1077218"/>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The query SELECT * FROM output; retrieves all records and columns from the specified dataset. The results are displayed in the Athena console, showing data rows along with column headers for easy analysis. Users can navigate through the results, export them to a CSV file, and view metadata such as execution time and data scanned. This interface simplifies data validation and downstream use.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19327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 dockstate="right" visibility="0" width="438" row="5">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B6107234-BB0A-4EDE-8E21-51A6B2475244}">
  <we:reference id="wa104380518" version="3.7.0.0" store="en-US" storeType="OMEX"/>
  <we:alternateReferences>
    <we:reference id="WA104380518" version="3.7.0.0" store="WA104380518"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C70ED85-3FE3-46D3-8ECE-BD72E0ABD94C}">
  <we:reference id="wa104381786" version="1.0.2.0" store="en-US" storeType="OMEX"/>
  <we:alternateReferences>
    <we:reference id="WA104381786" version="1.0.2.0" store="WA104381786" storeType="OMEX"/>
  </we:alternateReferences>
  <we:properties>
    <we:property name="Office.AutoShowTaskpaneWithDocument" value="false"/>
    <we:property name="opro.docutize.rootState" value="{&quot;createdDdoVersion&quot;:&quot;1.11.4&quot;,&quot;updateDdoVersion&quot;:&quot;1.11.4&quot;,&quot;platform&quot;:&quot;live&quot;,&quot;docutizeAccessKey&quot;:null,&quot;lang&quot;:&quot;&quot;,&quot;useStream&quot;:&quot;false&quot;,&quot;usePixelSizeMode&quot;:&quot;v2.0.init&quot;,&quot;detailOutputMode&quot;:&quot;SAME_TAG&quot;,&quot;wordBandJudgeMode&quot;:&quot;MULTIPLE_LINES&quot;,&quot;wordRowCopyMode&quot;:&quot;v1.1&quot;,&quot;wordBrMode&quot;:&quot;paragraph&quot;,&quot;wordCrlfMode&quot;:&quot;line&quot;,&quot;imageNotFoundStr&quot;:&quot;n_a&quot;,&quot;tagUnmatchThen&quot;:&quot;not_do&quot;,&quot;otherSheetAddressFix&quot;:&quot;true&quot;,&quot;formulaFromTd&quot;:&quot;true&quot;,&quot;fieldAttrIn&quot;:&quot;ADDIN_SEQ&quot;,&quot;imageResize&quot;:&quot;true&quot;,&quot;imageShrink&quot;:&quot;true&quot;,&quot;separatorJoiner&quot;:&quot;,&quot;,&quot;separatorSandChar&quot;:&quot;\&quot;&quot;,&quot;textDatasetHeaderMode&quot;:&quot;DATA&quot;,&quot;readPassword&quot;:&quot;&quot;,&quot;writePassword&quot;:&quot;&quot;,&quot;errorSheet&quot;:&quot;true&quot;,&quot;overflowThen&quot;:&quot;error_sheet&quot;,&quot;cFormatCopy&quot;:&quot;update_range&quot;,&quot;savedBy&quot;:&quot;office&quot;,&quot;repeatTagOnBrowser&quot;:&quot;&quot;,&quot;imageReadDpi&quot;:&quot;true_always&quot;,&quot;cellNewLineChar&quot;:&quot;lf&quot;,&quot;repeatDefs&quot;:[],&quot;graphs&quot;:[],&quot;reports&quot;:[{&quot;reportName&quot;:&quot;&quot;,&quot;reportId&quot;:1,&quot;tables&quot;:[{&quot;type&quot;:&quot;page&quot;,&quot;objectType&quot;:&quot;&quot;,&quot;objectName&quot;:&quot;DataSet 1&quot;,&quot;tableId&quot;:1,&quot;fields&quot;:[],&quot;tableKey&quot;:0}]}]}"/>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782</TotalTime>
  <Words>824</Words>
  <Application>Microsoft Office PowerPoint</Application>
  <PresentationFormat>Widescreen</PresentationFormat>
  <Paragraphs>130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Symbol</vt:lpstr>
      <vt:lpstr>Trebuchet MS</vt:lpstr>
      <vt:lpstr>Wingdings 3</vt:lpstr>
      <vt:lpstr>Facet</vt:lpstr>
      <vt:lpstr>DATA LAKE CONSTRUCTION AND QUERING WITH PYSPARK</vt:lpstr>
      <vt:lpstr>Project Overview</vt:lpstr>
      <vt:lpstr>Technology Stack</vt:lpstr>
      <vt:lpstr>Architectural Diagram</vt:lpstr>
      <vt:lpstr>GitHub Repository Overview</vt:lpstr>
      <vt:lpstr>Performance Analysis Metrics (CSV to Parquet)</vt:lpstr>
      <vt:lpstr>Performance Analysis Metrics (Parquet to CSV)</vt:lpstr>
      <vt:lpstr>Logs and Notification</vt:lpstr>
      <vt:lpstr>Result view in Athena Table</vt:lpstr>
      <vt:lpstr>AWS Cost Metrics</vt:lpstr>
      <vt:lpstr>Business Value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Dinesh R</dc:creator>
  <cp:lastModifiedBy>Dinesh R</cp:lastModifiedBy>
  <cp:revision>92</cp:revision>
  <dcterms:created xsi:type="dcterms:W3CDTF">2024-11-22T12:16:17Z</dcterms:created>
  <dcterms:modified xsi:type="dcterms:W3CDTF">2024-11-28T06:03:24Z</dcterms:modified>
</cp:coreProperties>
</file>