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9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928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72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650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1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217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7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8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21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0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5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7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2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53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944D-E021-42A1-842E-4A047290AC38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BE833-6D6A-4F54-909F-2619D67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16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inesh808/data_lake_construction_and_querying_with_pyspark" TargetMode="External"/><Relationship Id="rId2" Type="http://schemas.openxmlformats.org/officeDocument/2006/relationships/hyperlink" Target="Data_Lake_Construction_and_Querying_With_PySpark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13B0-BAD5-CABE-1D14-AF0F97E4F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998" y="1122363"/>
            <a:ext cx="9895002" cy="113064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latin typeface="+mn-lt"/>
              </a:rPr>
              <a:t>DATA LAKE CONSTRUCTION AND QUERING WITH PYSPARK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00F69-5042-BF9C-249D-993022A8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91993"/>
            <a:ext cx="7766936" cy="205574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Anitha Dhanekula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Sravya Micheeti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Dinesh Rajamanickam</a:t>
            </a:r>
          </a:p>
        </p:txBody>
      </p:sp>
    </p:spTree>
    <p:extLst>
      <p:ext uri="{BB962C8B-B14F-4D97-AF65-F5344CB8AC3E}">
        <p14:creationId xmlns:p14="http://schemas.microsoft.com/office/powerpoint/2010/main" val="243777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8CD9-C12C-4E39-6730-E703D9DD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531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Estimated Monthly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A1D4-70D8-4804-0261-40300965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6887"/>
            <a:ext cx="8596668" cy="374244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AWS Glue: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$5.00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Glue Crawlers: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Athena: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$0.50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$0.90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S3: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$5.00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CloudWatch: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$2.00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$0.10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Estimated Monthly Cost: ~$14.50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7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39BF77-A67B-BCCB-742D-428977F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57188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b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719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ABA0-01D0-922A-7556-4806CA23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F280-2C27-5ADE-E859-7B92A2F18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581"/>
            <a:ext cx="8596668" cy="493021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Design and build a scalable Data Lake to store and query raw, structured, and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data architecture.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querying using PySpark.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 future analysis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Components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Ingestion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Store data from various sources (CSV and PARQUET) in raw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PySpark to process and analyse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Storage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Store data in Amazon S3 Bucket.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Querying and Reporting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Implement querying using Spark SQL.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5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ED37-8C54-EB08-653A-EBFED038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5F78-24A1-445E-75BE-7DF833A7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85"/>
            <a:ext cx="8596668" cy="44293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PySpark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Amazon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Spark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Orchestration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View: Athena Table</a:t>
            </a:r>
          </a:p>
        </p:txBody>
      </p:sp>
    </p:spTree>
    <p:extLst>
      <p:ext uri="{BB962C8B-B14F-4D97-AF65-F5344CB8AC3E}">
        <p14:creationId xmlns:p14="http://schemas.microsoft.com/office/powerpoint/2010/main" val="177171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324A-7E42-CB9B-1DFA-AE47C579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05397-E563-E6B8-CD50-7C7A36D1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432" y="1594980"/>
            <a:ext cx="7984154" cy="4334480"/>
          </a:xfrm>
        </p:spPr>
      </p:pic>
    </p:spTree>
    <p:extLst>
      <p:ext uri="{BB962C8B-B14F-4D97-AF65-F5344CB8AC3E}">
        <p14:creationId xmlns:p14="http://schemas.microsoft.com/office/powerpoint/2010/main" val="257138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7F3C-853D-DFE9-6BC4-E5DAEBBD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GitHub Repository Overview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C443-65CA-15AD-E625-F986F32F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rgbClr val="99CA3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 action="ppaction://hlinkpres?slideindex=1&amp;slidetitle=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 Title: </a:t>
            </a:r>
            <a:r>
              <a:rPr lang="en-US" dirty="0">
                <a:latin typeface="-apple-system"/>
              </a:rPr>
              <a:t>Data_Lake_Construction_and_Querying_With_PySpark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 URL: </a:t>
            </a:r>
            <a:r>
              <a:rPr lang="en-US" dirty="0">
                <a:solidFill>
                  <a:schemeClr val="tx1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https://github.com/rdinesh808/data_lake_construction_and_querying_with_pyspark</a:t>
            </a:r>
            <a:endParaRPr lang="en-US" dirty="0">
              <a:solidFill>
                <a:schemeClr val="tx1"/>
              </a:solidFill>
              <a:latin typeface="-apple-system"/>
            </a:endParaRPr>
          </a:p>
          <a:p>
            <a:r>
              <a:rPr lang="en-US" dirty="0">
                <a:latin typeface="-apple-system"/>
              </a:rPr>
              <a:t>Branch: master</a:t>
            </a:r>
          </a:p>
        </p:txBody>
      </p:sp>
    </p:spTree>
    <p:extLst>
      <p:ext uri="{BB962C8B-B14F-4D97-AF65-F5344CB8AC3E}">
        <p14:creationId xmlns:p14="http://schemas.microsoft.com/office/powerpoint/2010/main" val="41084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0964-50E7-E3AB-072A-2FEAE5CB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57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Analysis Metrics (CSV to Parquet)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29AE73A-75C7-9390-1C49-9A9704FDC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73294"/>
              </p:ext>
            </p:extLst>
          </p:nvPr>
        </p:nvGraphicFramePr>
        <p:xfrm>
          <a:off x="791852" y="1583705"/>
          <a:ext cx="6876567" cy="1131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8557">
                  <a:extLst>
                    <a:ext uri="{9D8B030D-6E8A-4147-A177-3AD203B41FA5}">
                      <a16:colId xmlns:a16="http://schemas.microsoft.com/office/drawing/2014/main" val="1668887411"/>
                    </a:ext>
                  </a:extLst>
                </a:gridCol>
                <a:gridCol w="1135282">
                  <a:extLst>
                    <a:ext uri="{9D8B030D-6E8A-4147-A177-3AD203B41FA5}">
                      <a16:colId xmlns:a16="http://schemas.microsoft.com/office/drawing/2014/main" val="2159134185"/>
                    </a:ext>
                  </a:extLst>
                </a:gridCol>
                <a:gridCol w="1346120">
                  <a:extLst>
                    <a:ext uri="{9D8B030D-6E8A-4147-A177-3AD203B41FA5}">
                      <a16:colId xmlns:a16="http://schemas.microsoft.com/office/drawing/2014/main" val="4114458175"/>
                    </a:ext>
                  </a:extLst>
                </a:gridCol>
                <a:gridCol w="1200156">
                  <a:extLst>
                    <a:ext uri="{9D8B030D-6E8A-4147-A177-3AD203B41FA5}">
                      <a16:colId xmlns:a16="http://schemas.microsoft.com/office/drawing/2014/main" val="3874847685"/>
                    </a:ext>
                  </a:extLst>
                </a:gridCol>
                <a:gridCol w="1816452">
                  <a:extLst>
                    <a:ext uri="{9D8B030D-6E8A-4147-A177-3AD203B41FA5}">
                      <a16:colId xmlns:a16="http://schemas.microsoft.com/office/drawing/2014/main" val="1284797830"/>
                    </a:ext>
                  </a:extLst>
                </a:gridCol>
              </a:tblGrid>
              <a:tr h="446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ervice 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First Execution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Second Execution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Third Execution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Average Execution Time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3713201"/>
                  </a:ext>
                </a:extLst>
              </a:tr>
              <a:tr h="23815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AWS Glue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min 41 sec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min 40 sec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min 38 sec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min 39.67 sec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9510087"/>
                  </a:ext>
                </a:extLst>
              </a:tr>
              <a:tr h="44653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AWS Glue Crawler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min 17 sec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min 07 sec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min 10 sec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min 11.33 sec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2973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205AD77-0C0A-4B6D-FD3D-872EFE7BE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02269"/>
              </p:ext>
            </p:extLst>
          </p:nvPr>
        </p:nvGraphicFramePr>
        <p:xfrm>
          <a:off x="791851" y="3429000"/>
          <a:ext cx="8663235" cy="1406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478">
                  <a:extLst>
                    <a:ext uri="{9D8B030D-6E8A-4147-A177-3AD203B41FA5}">
                      <a16:colId xmlns:a16="http://schemas.microsoft.com/office/drawing/2014/main" val="2366857193"/>
                    </a:ext>
                  </a:extLst>
                </a:gridCol>
                <a:gridCol w="1119478">
                  <a:extLst>
                    <a:ext uri="{9D8B030D-6E8A-4147-A177-3AD203B41FA5}">
                      <a16:colId xmlns:a16="http://schemas.microsoft.com/office/drawing/2014/main" val="2954010600"/>
                    </a:ext>
                  </a:extLst>
                </a:gridCol>
                <a:gridCol w="1055872">
                  <a:extLst>
                    <a:ext uri="{9D8B030D-6E8A-4147-A177-3AD203B41FA5}">
                      <a16:colId xmlns:a16="http://schemas.microsoft.com/office/drawing/2014/main" val="2279645877"/>
                    </a:ext>
                  </a:extLst>
                </a:gridCol>
                <a:gridCol w="1424791">
                  <a:extLst>
                    <a:ext uri="{9D8B030D-6E8A-4147-A177-3AD203B41FA5}">
                      <a16:colId xmlns:a16="http://schemas.microsoft.com/office/drawing/2014/main" val="3543043927"/>
                    </a:ext>
                  </a:extLst>
                </a:gridCol>
                <a:gridCol w="1747169">
                  <a:extLst>
                    <a:ext uri="{9D8B030D-6E8A-4147-A177-3AD203B41FA5}">
                      <a16:colId xmlns:a16="http://schemas.microsoft.com/office/drawing/2014/main" val="3504402642"/>
                    </a:ext>
                  </a:extLst>
                </a:gridCol>
                <a:gridCol w="2196447">
                  <a:extLst>
                    <a:ext uri="{9D8B030D-6E8A-4147-A177-3AD203B41FA5}">
                      <a16:colId xmlns:a16="http://schemas.microsoft.com/office/drawing/2014/main" val="3873807251"/>
                    </a:ext>
                  </a:extLst>
                </a:gridCol>
              </a:tblGrid>
              <a:tr h="3542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Amazon Athena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Time in Queue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Run Time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Data Scanned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Execution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1147868"/>
                  </a:ext>
                </a:extLst>
              </a:tr>
              <a:tr h="1945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First Execution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78 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769 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29.15 KB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Run Time: 582.5 ms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Average Time in Queue: 95 ms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Total Data Scanned: 58.3 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6431138"/>
                  </a:ext>
                </a:extLst>
              </a:tr>
              <a:tr h="3778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Second Execution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112 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396 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29.15 KB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863028"/>
                  </a:ext>
                </a:extLst>
              </a:tr>
              <a:tr h="4802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Third Execution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74 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423 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29.15 KB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9210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AA47FB6-FD8F-6346-32A3-6A252D76E88C}"/>
              </a:ext>
            </a:extLst>
          </p:cNvPr>
          <p:cNvSpPr txBox="1"/>
          <p:nvPr/>
        </p:nvSpPr>
        <p:spPr>
          <a:xfrm>
            <a:off x="791851" y="1225485"/>
            <a:ext cx="5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Glue and Crawler Execution Average Time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E7E69-F149-9BA4-CA7F-5B5378A10B84}"/>
              </a:ext>
            </a:extLst>
          </p:cNvPr>
          <p:cNvSpPr txBox="1"/>
          <p:nvPr/>
        </p:nvSpPr>
        <p:spPr>
          <a:xfrm>
            <a:off x="886120" y="3120272"/>
            <a:ext cx="468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Athena Execution Average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01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72BA-4924-A17B-4731-B68825F0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Analysis Metrics (Parquet to CSV)</a:t>
            </a: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0E63BB-B598-51C3-D8A0-C61246532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300838"/>
              </p:ext>
            </p:extLst>
          </p:nvPr>
        </p:nvGraphicFramePr>
        <p:xfrm>
          <a:off x="791853" y="1753387"/>
          <a:ext cx="6990866" cy="117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397">
                  <a:extLst>
                    <a:ext uri="{9D8B030D-6E8A-4147-A177-3AD203B41FA5}">
                      <a16:colId xmlns:a16="http://schemas.microsoft.com/office/drawing/2014/main" val="3332452887"/>
                    </a:ext>
                  </a:extLst>
                </a:gridCol>
                <a:gridCol w="1391847">
                  <a:extLst>
                    <a:ext uri="{9D8B030D-6E8A-4147-A177-3AD203B41FA5}">
                      <a16:colId xmlns:a16="http://schemas.microsoft.com/office/drawing/2014/main" val="3324721340"/>
                    </a:ext>
                  </a:extLst>
                </a:gridCol>
                <a:gridCol w="1312764">
                  <a:extLst>
                    <a:ext uri="{9D8B030D-6E8A-4147-A177-3AD203B41FA5}">
                      <a16:colId xmlns:a16="http://schemas.microsoft.com/office/drawing/2014/main" val="2734792313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2301702541"/>
                    </a:ext>
                  </a:extLst>
                </a:gridCol>
                <a:gridCol w="1771441">
                  <a:extLst>
                    <a:ext uri="{9D8B030D-6E8A-4147-A177-3AD203B41FA5}">
                      <a16:colId xmlns:a16="http://schemas.microsoft.com/office/drawing/2014/main" val="725660783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Execution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First Execution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Second Execution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Third Execution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Execution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9787915"/>
                  </a:ext>
                </a:extLst>
              </a:tr>
              <a:tr h="24807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AWS Glue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min 48 sec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min 42 sec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min 38 sec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min 42.67 sec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6860126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AWS Glue Crawler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 min 09 sec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min 16 sec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 min 23 sec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1 min 16 sec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34259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176573-4724-AE8C-4E60-AE8FDA50F254}"/>
              </a:ext>
            </a:extLst>
          </p:cNvPr>
          <p:cNvSpPr txBox="1"/>
          <p:nvPr/>
        </p:nvSpPr>
        <p:spPr>
          <a:xfrm>
            <a:off x="791853" y="1348033"/>
            <a:ext cx="544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Glue and Crawler Execution Average Time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44FCEC-BA29-2FA4-1F0B-3260C97A4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99070"/>
              </p:ext>
            </p:extLst>
          </p:nvPr>
        </p:nvGraphicFramePr>
        <p:xfrm>
          <a:off x="791852" y="3553905"/>
          <a:ext cx="8276733" cy="17062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741">
                  <a:extLst>
                    <a:ext uri="{9D8B030D-6E8A-4147-A177-3AD203B41FA5}">
                      <a16:colId xmlns:a16="http://schemas.microsoft.com/office/drawing/2014/main" val="1688817875"/>
                    </a:ext>
                  </a:extLst>
                </a:gridCol>
                <a:gridCol w="1132741">
                  <a:extLst>
                    <a:ext uri="{9D8B030D-6E8A-4147-A177-3AD203B41FA5}">
                      <a16:colId xmlns:a16="http://schemas.microsoft.com/office/drawing/2014/main" val="1743271368"/>
                    </a:ext>
                  </a:extLst>
                </a:gridCol>
                <a:gridCol w="1068381">
                  <a:extLst>
                    <a:ext uri="{9D8B030D-6E8A-4147-A177-3AD203B41FA5}">
                      <a16:colId xmlns:a16="http://schemas.microsoft.com/office/drawing/2014/main" val="1250884764"/>
                    </a:ext>
                  </a:extLst>
                </a:gridCol>
                <a:gridCol w="952532">
                  <a:extLst>
                    <a:ext uri="{9D8B030D-6E8A-4147-A177-3AD203B41FA5}">
                      <a16:colId xmlns:a16="http://schemas.microsoft.com/office/drawing/2014/main" val="536963613"/>
                    </a:ext>
                  </a:extLst>
                </a:gridCol>
                <a:gridCol w="1995169">
                  <a:extLst>
                    <a:ext uri="{9D8B030D-6E8A-4147-A177-3AD203B41FA5}">
                      <a16:colId xmlns:a16="http://schemas.microsoft.com/office/drawing/2014/main" val="4167909100"/>
                    </a:ext>
                  </a:extLst>
                </a:gridCol>
                <a:gridCol w="1995169">
                  <a:extLst>
                    <a:ext uri="{9D8B030D-6E8A-4147-A177-3AD203B41FA5}">
                      <a16:colId xmlns:a16="http://schemas.microsoft.com/office/drawing/2014/main" val="3087364274"/>
                    </a:ext>
                  </a:extLst>
                </a:gridCol>
              </a:tblGrid>
              <a:tr h="2843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Amazon Athena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Run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Time in Queue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Run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Data Scanned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Execution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6724580"/>
                  </a:ext>
                </a:extLst>
              </a:tr>
              <a:tr h="2843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First Execution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105 ms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423 ms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41.26 KB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Run Time: 432 ms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Average Time in Queue: 99 ms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Total Data Scanned: 123.78 KB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4797471"/>
                  </a:ext>
                </a:extLst>
              </a:tr>
              <a:tr h="5687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Second Execution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72 ms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446 ms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41.26 KB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1885"/>
                  </a:ext>
                </a:extLst>
              </a:tr>
              <a:tr h="5687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Third Execution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120 ms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427 ms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41.26 KB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9002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377ABF-52F9-5B53-7A47-14EC5716AC88}"/>
              </a:ext>
            </a:extLst>
          </p:cNvPr>
          <p:cNvSpPr txBox="1"/>
          <p:nvPr/>
        </p:nvSpPr>
        <p:spPr>
          <a:xfrm>
            <a:off x="876693" y="3214540"/>
            <a:ext cx="47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Athena Execution Average Time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39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A5A8-5984-FB18-61E4-B4E88019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7646"/>
            <a:ext cx="8596668" cy="6033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and Notification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021ED-AA92-D048-B26F-0378C33C4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70961"/>
            <a:ext cx="5344972" cy="25810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B1AEA-12B9-6FEC-2F32-F82CEC5E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19" y="3552055"/>
            <a:ext cx="6019164" cy="302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0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A70D-3B6B-FDAD-0FD7-F4CEBCC6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70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view in Athena Table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45A4-E1CA-63C4-CEAF-9E46F411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5872"/>
            <a:ext cx="8596668" cy="383549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BFDC1-41F3-0775-AA0F-1C0CCA81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4" y="2130458"/>
            <a:ext cx="8695948" cy="39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32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485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Trebuchet MS</vt:lpstr>
      <vt:lpstr>Wingdings 3</vt:lpstr>
      <vt:lpstr>Facet</vt:lpstr>
      <vt:lpstr>DATA LAKE CONSTRUCTION AND QUERING WITH PYSPARK</vt:lpstr>
      <vt:lpstr>Project Overview</vt:lpstr>
      <vt:lpstr>Technology Stack</vt:lpstr>
      <vt:lpstr>Architectural Diagram</vt:lpstr>
      <vt:lpstr>GitHub Repository Overview</vt:lpstr>
      <vt:lpstr>Performance Analysis Metrics (CSV to Parquet)</vt:lpstr>
      <vt:lpstr>Performance Analysis Metrics (Parquet to CSV)</vt:lpstr>
      <vt:lpstr>Logs and Notification</vt:lpstr>
      <vt:lpstr>Result view in Athena Table</vt:lpstr>
      <vt:lpstr>Total Estimated Monthly Cost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R</dc:creator>
  <cp:lastModifiedBy>Dinesh R</cp:lastModifiedBy>
  <cp:revision>53</cp:revision>
  <dcterms:created xsi:type="dcterms:W3CDTF">2024-11-22T12:16:17Z</dcterms:created>
  <dcterms:modified xsi:type="dcterms:W3CDTF">2024-11-26T14:30:15Z</dcterms:modified>
</cp:coreProperties>
</file>