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0" r:id="rId1"/>
  </p:sldMasterIdLst>
  <p:sldIdLst>
    <p:sldId id="256" r:id="rId2"/>
    <p:sldId id="258" r:id="rId3"/>
    <p:sldId id="259" r:id="rId4"/>
    <p:sldId id="260" r:id="rId5"/>
    <p:sldId id="261" r:id="rId6"/>
    <p:sldId id="262" r:id="rId7"/>
    <p:sldId id="263" r:id="rId8"/>
    <p:sldId id="264" r:id="rId9"/>
    <p:sldId id="266" r:id="rId10"/>
    <p:sldId id="265" r:id="rId11"/>
    <p:sldId id="267"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50907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59228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9538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280059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3566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3176422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198090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8045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31131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75944D-E021-42A1-842E-4A047290AC38}"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83595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6446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75944D-E021-42A1-842E-4A047290AC38}"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403509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75944D-E021-42A1-842E-4A047290AC38}"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179250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5944D-E021-42A1-842E-4A047290AC38}"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60468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Tree>
    <p:extLst>
      <p:ext uri="{BB962C8B-B14F-4D97-AF65-F5344CB8AC3E}">
        <p14:creationId xmlns:p14="http://schemas.microsoft.com/office/powerpoint/2010/main" val="275460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6BE833-6D6A-4F54-909F-2619D67136CF}" type="slidenum">
              <a:rPr lang="en-IN" smtClean="0"/>
              <a:t>‹#›</a:t>
            </a:fld>
            <a:endParaRPr lang="en-IN"/>
          </a:p>
        </p:txBody>
      </p:sp>
      <p:sp>
        <p:nvSpPr>
          <p:cNvPr id="5" name="Date Placeholder 4"/>
          <p:cNvSpPr>
            <a:spLocks noGrp="1"/>
          </p:cNvSpPr>
          <p:nvPr>
            <p:ph type="dt" sz="half" idx="10"/>
          </p:nvPr>
        </p:nvSpPr>
        <p:spPr/>
        <p:txBody>
          <a:bodyPr/>
          <a:lstStyle/>
          <a:p>
            <a:fld id="{6C75944D-E021-42A1-842E-4A047290AC38}" type="datetimeFigureOut">
              <a:rPr lang="en-IN" smtClean="0"/>
              <a:t>27-11-2024</a:t>
            </a:fld>
            <a:endParaRPr lang="en-IN"/>
          </a:p>
        </p:txBody>
      </p:sp>
    </p:spTree>
    <p:extLst>
      <p:ext uri="{BB962C8B-B14F-4D97-AF65-F5344CB8AC3E}">
        <p14:creationId xmlns:p14="http://schemas.microsoft.com/office/powerpoint/2010/main" val="170575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75944D-E021-42A1-842E-4A047290AC38}" type="datetimeFigureOut">
              <a:rPr lang="en-IN" smtClean="0"/>
              <a:t>27-11-2024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6BE833-6D6A-4F54-909F-2619D67136CF}" type="slidenum">
              <a:rPr lang="en-IN" smtClean="0"/>
              <a:t>‹#›</a:t>
            </a:fld>
            <a:endParaRPr lang="en-IN"/>
          </a:p>
        </p:txBody>
      </p:sp>
    </p:spTree>
    <p:extLst>
      <p:ext uri="{BB962C8B-B14F-4D97-AF65-F5344CB8AC3E}">
        <p14:creationId xmlns:p14="http://schemas.microsoft.com/office/powerpoint/2010/main" val="275072255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rdinesh808/data_lake_construction_and_querying_with_pyspark" TargetMode="External"/><Relationship Id="rId2" Type="http://schemas.openxmlformats.org/officeDocument/2006/relationships/hyperlink" Target="Data_Lake_Construction_and_Querying_With_PySpark.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13B0-BAD5-CABE-1D14-AF0F97E4F89D}"/>
              </a:ext>
            </a:extLst>
          </p:cNvPr>
          <p:cNvSpPr>
            <a:spLocks noGrp="1"/>
          </p:cNvSpPr>
          <p:nvPr>
            <p:ph type="ctrTitle"/>
          </p:nvPr>
        </p:nvSpPr>
        <p:spPr>
          <a:xfrm>
            <a:off x="772998" y="1122363"/>
            <a:ext cx="9895002" cy="1130643"/>
          </a:xfrm>
        </p:spPr>
        <p:txBody>
          <a:bodyPr>
            <a:normAutofit fontScale="90000"/>
          </a:bodyPr>
          <a:lstStyle/>
          <a:p>
            <a:pPr algn="l"/>
            <a:r>
              <a:rPr lang="en-IN" sz="3600" dirty="0">
                <a:latin typeface="+mn-lt"/>
              </a:rPr>
              <a:t>DATA LAKE CONSTRUCTION AND QUERING WITH PYSPARK</a:t>
            </a:r>
          </a:p>
        </p:txBody>
      </p:sp>
      <p:sp>
        <p:nvSpPr>
          <p:cNvPr id="3" name="Subtitle 2">
            <a:extLst>
              <a:ext uri="{FF2B5EF4-FFF2-40B4-BE49-F238E27FC236}">
                <a16:creationId xmlns:a16="http://schemas.microsoft.com/office/drawing/2014/main" id="{E8200F69-5042-BF9C-249D-993022A86B96}"/>
              </a:ext>
            </a:extLst>
          </p:cNvPr>
          <p:cNvSpPr>
            <a:spLocks noGrp="1"/>
          </p:cNvSpPr>
          <p:nvPr>
            <p:ph type="subTitle" idx="1"/>
          </p:nvPr>
        </p:nvSpPr>
        <p:spPr>
          <a:xfrm>
            <a:off x="1507067" y="3091993"/>
            <a:ext cx="7766936" cy="2055740"/>
          </a:xfrm>
        </p:spPr>
        <p:txBody>
          <a:bodyPr>
            <a:normAutofit/>
          </a:bodyPr>
          <a:lstStyle/>
          <a:p>
            <a:pPr lvl="5" algn="l"/>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Team Members</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Anitha Dhanekula</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Sravya Micheeti</a:t>
            </a:r>
          </a:p>
          <a:p>
            <a:pPr marL="3028950" lvl="6" indent="-285750" algn="l">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Dinesh Rajamanickam</a:t>
            </a:r>
          </a:p>
        </p:txBody>
      </p:sp>
    </p:spTree>
    <p:extLst>
      <p:ext uri="{BB962C8B-B14F-4D97-AF65-F5344CB8AC3E}">
        <p14:creationId xmlns:p14="http://schemas.microsoft.com/office/powerpoint/2010/main" val="24377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68CD9-C12C-4E39-6730-E703D9DD7F19}"/>
              </a:ext>
            </a:extLst>
          </p:cNvPr>
          <p:cNvSpPr>
            <a:spLocks noGrp="1"/>
          </p:cNvSpPr>
          <p:nvPr>
            <p:ph type="title"/>
          </p:nvPr>
        </p:nvSpPr>
        <p:spPr>
          <a:xfrm>
            <a:off x="677334" y="609600"/>
            <a:ext cx="8596668" cy="625311"/>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AWS Cost Metrics</a:t>
            </a:r>
          </a:p>
        </p:txBody>
      </p:sp>
      <p:sp>
        <p:nvSpPr>
          <p:cNvPr id="3" name="Content Placeholder 2">
            <a:extLst>
              <a:ext uri="{FF2B5EF4-FFF2-40B4-BE49-F238E27FC236}">
                <a16:creationId xmlns:a16="http://schemas.microsoft.com/office/drawing/2014/main" id="{FFE1A1D4-70D8-4804-0261-403009652D22}"/>
              </a:ext>
            </a:extLst>
          </p:cNvPr>
          <p:cNvSpPr>
            <a:spLocks noGrp="1"/>
          </p:cNvSpPr>
          <p:nvPr>
            <p:ph idx="1"/>
          </p:nvPr>
        </p:nvSpPr>
        <p:spPr>
          <a:xfrm>
            <a:off x="677334" y="1366887"/>
            <a:ext cx="8596668" cy="3742441"/>
          </a:xfrm>
        </p:spPr>
        <p:txBody>
          <a:bodyPr>
            <a:normAutofit lnSpcReduction="10000"/>
          </a:bodyPr>
          <a:lstStyle/>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AWS Glue: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Glue Crawlers: </a:t>
            </a:r>
            <a:r>
              <a:rPr lang="en-US" sz="2000" dirty="0">
                <a:latin typeface="Calibri" panose="020F0502020204030204" pitchFamily="34" charset="0"/>
                <a:ea typeface="Calibri" panose="020F0502020204030204" pitchFamily="34" charset="0"/>
                <a:cs typeface="Calibri" panose="020F0502020204030204" pitchFamily="34" charset="0"/>
              </a:rPr>
              <a:t>$1.00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Athena: </a:t>
            </a:r>
            <a:r>
              <a:rPr lang="en-US" sz="2000" dirty="0">
                <a:latin typeface="Calibri" panose="020F0502020204030204" pitchFamily="34" charset="0"/>
                <a:ea typeface="Calibri" panose="020F0502020204030204" pitchFamily="34" charset="0"/>
                <a:cs typeface="Calibri" panose="020F0502020204030204" pitchFamily="34" charset="0"/>
              </a:rPr>
              <a:t>$0.50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Lambda: </a:t>
            </a:r>
            <a:r>
              <a:rPr lang="en-US" sz="2000" dirty="0">
                <a:latin typeface="Calibri" panose="020F0502020204030204" pitchFamily="34" charset="0"/>
                <a:ea typeface="Calibri" panose="020F0502020204030204" pitchFamily="34" charset="0"/>
                <a:cs typeface="Calibri" panose="020F0502020204030204" pitchFamily="34" charset="0"/>
              </a:rPr>
              <a:t>$0.90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S3: </a:t>
            </a:r>
            <a:r>
              <a:rPr lang="en-US" sz="2000" dirty="0">
                <a:latin typeface="Calibri" panose="020F0502020204030204" pitchFamily="34" charset="0"/>
                <a:ea typeface="Calibri" panose="020F0502020204030204" pitchFamily="34" charset="0"/>
                <a:cs typeface="Calibri" panose="020F0502020204030204" pitchFamily="34" charset="0"/>
              </a:rPr>
              <a:t>$5.00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CloudWatch: </a:t>
            </a:r>
            <a:r>
              <a:rPr lang="en-US" sz="2000" dirty="0">
                <a:latin typeface="Calibri" panose="020F0502020204030204" pitchFamily="34" charset="0"/>
                <a:ea typeface="Calibri" panose="020F0502020204030204" pitchFamily="34" charset="0"/>
                <a:cs typeface="Calibri" panose="020F0502020204030204" pitchFamily="34" charset="0"/>
              </a:rPr>
              <a:t>$2.00</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SNS: </a:t>
            </a:r>
            <a:r>
              <a:rPr lang="en-US" sz="2000" dirty="0">
                <a:latin typeface="Calibri" panose="020F0502020204030204" pitchFamily="34" charset="0"/>
                <a:ea typeface="Calibri" panose="020F0502020204030204" pitchFamily="34" charset="0"/>
                <a:cs typeface="Calibri" panose="020F0502020204030204" pitchFamily="34" charset="0"/>
              </a:rPr>
              <a:t>$0.10</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Total Estimated Monthly Cost: ~$14.50</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0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FF9E-8370-43F5-2E4B-5B0A2D5D03D3}"/>
              </a:ext>
            </a:extLst>
          </p:cNvPr>
          <p:cNvSpPr>
            <a:spLocks noGrp="1"/>
          </p:cNvSpPr>
          <p:nvPr>
            <p:ph type="title"/>
          </p:nvPr>
        </p:nvSpPr>
        <p:spPr>
          <a:xfrm>
            <a:off x="677334" y="609600"/>
            <a:ext cx="8596668" cy="615885"/>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Cost Optimization for AWS Services</a:t>
            </a:r>
          </a:p>
        </p:txBody>
      </p:sp>
      <p:sp>
        <p:nvSpPr>
          <p:cNvPr id="3" name="Content Placeholder 2">
            <a:extLst>
              <a:ext uri="{FF2B5EF4-FFF2-40B4-BE49-F238E27FC236}">
                <a16:creationId xmlns:a16="http://schemas.microsoft.com/office/drawing/2014/main" id="{F4753B2C-01E5-20D8-55BF-3F36040818FC}"/>
              </a:ext>
            </a:extLst>
          </p:cNvPr>
          <p:cNvSpPr>
            <a:spLocks noGrp="1"/>
          </p:cNvSpPr>
          <p:nvPr>
            <p:ph idx="1"/>
          </p:nvPr>
        </p:nvSpPr>
        <p:spPr>
          <a:xfrm>
            <a:off x="677334" y="1310327"/>
            <a:ext cx="8596668" cy="4731036"/>
          </a:xfrm>
        </p:spPr>
        <p:txBody>
          <a:bodyPr>
            <a:normAutofit/>
          </a:bodyPr>
          <a:lstStyle/>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AWS Glue</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Reduce unnecessary transformations and use partitioned datasets to save on processing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Glue Crawlers</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Limit crawler runs and scan only relevant directories to reduce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Athena</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Query only partitioned data and optimize queries to minimize data scanned.</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AWS Lambda</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Consolidate functions, set appropriate memory limits, and manage execution time to reduce costs.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S3</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Use appropriate storage classes, implement lifecycle policies, and clean up unused files.</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CloudWatch</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Set retention policies for logs and use custom metrics sparingly.</a:t>
            </a:r>
          </a:p>
          <a:p>
            <a:pPr>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Amazon SNS</a:t>
            </a:r>
            <a:r>
              <a:rPr lang="en-US" sz="1600" dirty="0">
                <a:latin typeface="Calibri" panose="020F0502020204030204" pitchFamily="34" charset="0"/>
                <a:ea typeface="Calibri" panose="020F0502020204030204" pitchFamily="34" charset="0"/>
                <a:cs typeface="Calibri" panose="020F0502020204030204" pitchFamily="34" charset="0"/>
              </a:rPr>
              <a: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Limit SNS usage to essential notifications and batch publish messages when possible.</a:t>
            </a:r>
          </a:p>
        </p:txBody>
      </p:sp>
    </p:spTree>
    <p:extLst>
      <p:ext uri="{BB962C8B-B14F-4D97-AF65-F5344CB8AC3E}">
        <p14:creationId xmlns:p14="http://schemas.microsoft.com/office/powerpoint/2010/main" val="425607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39BF77-A67B-BCCB-742D-428977F55A43}"/>
              </a:ext>
            </a:extLst>
          </p:cNvPr>
          <p:cNvSpPr>
            <a:spLocks noGrp="1"/>
          </p:cNvSpPr>
          <p:nvPr>
            <p:ph type="title"/>
          </p:nvPr>
        </p:nvSpPr>
        <p:spPr>
          <a:xfrm>
            <a:off x="677334" y="609600"/>
            <a:ext cx="8596668" cy="5857188"/>
          </a:xfrm>
        </p:spPr>
        <p:txBody>
          <a:bodyPr>
            <a:normAutofit/>
          </a:bodyPr>
          <a:lstStyle/>
          <a:p>
            <a:pPr algn="ctr"/>
            <a:r>
              <a:rPr lang="en-IN" sz="4800" dirty="0">
                <a:latin typeface="Calibri" panose="020F0502020204030204" pitchFamily="34" charset="0"/>
                <a:ea typeface="Calibri" panose="020F0502020204030204" pitchFamily="34" charset="0"/>
                <a:cs typeface="Calibri" panose="020F0502020204030204" pitchFamily="34" charset="0"/>
              </a:rPr>
              <a:t>			</a:t>
            </a: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dirty="0">
                <a:latin typeface="Calibri" panose="020F0502020204030204" pitchFamily="34" charset="0"/>
                <a:ea typeface="Calibri" panose="020F0502020204030204" pitchFamily="34" charset="0"/>
                <a:cs typeface="Calibri" panose="020F0502020204030204" pitchFamily="34" charset="0"/>
              </a:rPr>
            </a:br>
            <a:br>
              <a:rPr lang="en-IN" sz="4800">
                <a:latin typeface="Calibri" panose="020F0502020204030204" pitchFamily="34" charset="0"/>
                <a:ea typeface="Calibri" panose="020F0502020204030204" pitchFamily="34" charset="0"/>
                <a:cs typeface="Calibri" panose="020F0502020204030204" pitchFamily="34" charset="0"/>
              </a:rPr>
            </a:br>
            <a:r>
              <a:rPr lang="en-IN" sz="4800">
                <a:latin typeface="Calibri" panose="020F0502020204030204" pitchFamily="34" charset="0"/>
                <a:ea typeface="Calibri" panose="020F0502020204030204" pitchFamily="34" charset="0"/>
                <a:cs typeface="Calibri" panose="020F0502020204030204" pitchFamily="34" charset="0"/>
              </a:rPr>
              <a:t>THANK </a:t>
            </a:r>
            <a:r>
              <a:rPr lang="en-IN" sz="4800" dirty="0">
                <a:latin typeface="Calibri" panose="020F0502020204030204" pitchFamily="34" charset="0"/>
                <a:ea typeface="Calibri" panose="020F0502020204030204" pitchFamily="34" charset="0"/>
                <a:cs typeface="Calibri" panose="020F0502020204030204" pitchFamily="34" charset="0"/>
              </a:rPr>
              <a:t>YOU</a:t>
            </a:r>
          </a:p>
        </p:txBody>
      </p:sp>
    </p:spTree>
    <p:extLst>
      <p:ext uri="{BB962C8B-B14F-4D97-AF65-F5344CB8AC3E}">
        <p14:creationId xmlns:p14="http://schemas.microsoft.com/office/powerpoint/2010/main" val="317719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ABA0-01D0-922A-7556-4806CA23A1E9}"/>
              </a:ext>
            </a:extLst>
          </p:cNvPr>
          <p:cNvSpPr>
            <a:spLocks noGrp="1"/>
          </p:cNvSpPr>
          <p:nvPr>
            <p:ph type="title"/>
          </p:nvPr>
        </p:nvSpPr>
        <p:spPr>
          <a:xfrm>
            <a:off x="677334" y="609600"/>
            <a:ext cx="8596668" cy="66301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Project Overview</a:t>
            </a:r>
          </a:p>
        </p:txBody>
      </p:sp>
      <p:sp>
        <p:nvSpPr>
          <p:cNvPr id="3" name="Content Placeholder 2">
            <a:extLst>
              <a:ext uri="{FF2B5EF4-FFF2-40B4-BE49-F238E27FC236}">
                <a16:creationId xmlns:a16="http://schemas.microsoft.com/office/drawing/2014/main" id="{00D5F280-2C27-5ADE-E859-7B92A2F18932}"/>
              </a:ext>
            </a:extLst>
          </p:cNvPr>
          <p:cNvSpPr>
            <a:spLocks noGrp="1"/>
          </p:cNvSpPr>
          <p:nvPr>
            <p:ph idx="1"/>
          </p:nvPr>
        </p:nvSpPr>
        <p:spPr>
          <a:xfrm>
            <a:off x="677334" y="1470581"/>
            <a:ext cx="8596668" cy="4930219"/>
          </a:xfrm>
        </p:spPr>
        <p:txBody>
          <a:bodyPr>
            <a:noAutofit/>
          </a:bodyPr>
          <a:lstStyle/>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Objective</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To design and build a scalable Data Lake capable of storing and querying raw, structured, and unstructured data efficiently.</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Highlights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Scalable data architecture.</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Efficient querying using PySpark.</a:t>
            </a:r>
          </a:p>
          <a:p>
            <a:pPr marL="742950" lvl="1" indent="-285750">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Support for future analysis and reporting.</a:t>
            </a:r>
          </a:p>
          <a:p>
            <a:pPr>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Project Components</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Ingestion: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Collect and store data from various sources (e.g., CSV, JSON, logs) in its raw format.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 PySpark to process and analyze the ingested data.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Data Storage: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Save data in a distributed file system such as HDFS, Amazon S3, or Delta Lake.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Calibri" panose="020F0502020204030204" pitchFamily="34" charset="0"/>
                <a:ea typeface="Times New Roman" panose="02020603050405020304" pitchFamily="18" charset="0"/>
                <a:cs typeface="Calibri" panose="020F0502020204030204" pitchFamily="34" charset="0"/>
              </a:rPr>
              <a:t>Querying and Reporting: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Enable querying capabilities using Spark SQL and tools like Amazon Athena for analytical insights.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635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ED37-8C54-EB08-653A-EBFED038AB05}"/>
              </a:ext>
            </a:extLst>
          </p:cNvPr>
          <p:cNvSpPr>
            <a:spLocks noGrp="1"/>
          </p:cNvSpPr>
          <p:nvPr>
            <p:ph type="title"/>
          </p:nvPr>
        </p:nvSpPr>
        <p:spPr>
          <a:xfrm>
            <a:off x="677334" y="609600"/>
            <a:ext cx="8596668" cy="691299"/>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Technology Stack</a:t>
            </a:r>
          </a:p>
        </p:txBody>
      </p:sp>
      <p:sp>
        <p:nvSpPr>
          <p:cNvPr id="3" name="Content Placeholder 2">
            <a:extLst>
              <a:ext uri="{FF2B5EF4-FFF2-40B4-BE49-F238E27FC236}">
                <a16:creationId xmlns:a16="http://schemas.microsoft.com/office/drawing/2014/main" id="{A0235F78-24A1-445E-75BE-7DF833A7A508}"/>
              </a:ext>
            </a:extLst>
          </p:cNvPr>
          <p:cNvSpPr>
            <a:spLocks noGrp="1"/>
          </p:cNvSpPr>
          <p:nvPr>
            <p:ph idx="1"/>
          </p:nvPr>
        </p:nvSpPr>
        <p:spPr>
          <a:xfrm>
            <a:off x="677334" y="1611985"/>
            <a:ext cx="8596668" cy="4429378"/>
          </a:xfrm>
        </p:spPr>
        <p:txBody>
          <a:bodyPr/>
          <a:lstStyle/>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Processing</a:t>
            </a:r>
            <a:r>
              <a:rPr lang="en-US" dirty="0">
                <a:latin typeface="Calibri" panose="020F0502020204030204" pitchFamily="34" charset="0"/>
                <a:ea typeface="Calibri" panose="020F0502020204030204" pitchFamily="34" charset="0"/>
                <a:cs typeface="Calibri" panose="020F0502020204030204" pitchFamily="34" charset="0"/>
              </a:rPr>
              <a:t>: PySpark (v3.3) – Handles data processing and transformations within the pipeline.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Storage</a:t>
            </a:r>
            <a:r>
              <a:rPr lang="en-US" dirty="0">
                <a:latin typeface="Calibri" panose="020F0502020204030204" pitchFamily="34" charset="0"/>
                <a:ea typeface="Calibri" panose="020F0502020204030204" pitchFamily="34" charset="0"/>
                <a:cs typeface="Calibri" panose="020F0502020204030204" pitchFamily="34" charset="0"/>
              </a:rPr>
              <a:t>: Amazon S3 – Provides scalable and durable storage for raw, processed, and structured data.</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Querying</a:t>
            </a:r>
            <a:r>
              <a:rPr lang="en-US" dirty="0">
                <a:latin typeface="Calibri" panose="020F0502020204030204" pitchFamily="34" charset="0"/>
                <a:ea typeface="Calibri" panose="020F0502020204030204" pitchFamily="34" charset="0"/>
                <a:cs typeface="Calibri" panose="020F0502020204030204" pitchFamily="34" charset="0"/>
              </a:rPr>
              <a:t>: Spark SQL – Facilitates querying and analysis of data stored in the Data Lake.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Orchestration</a:t>
            </a:r>
            <a:r>
              <a:rPr lang="en-US" dirty="0">
                <a:latin typeface="Calibri" panose="020F0502020204030204" pitchFamily="34" charset="0"/>
                <a:ea typeface="Calibri" panose="020F0502020204030204" pitchFamily="34" charset="0"/>
                <a:cs typeface="Calibri" panose="020F0502020204030204" pitchFamily="34" charset="0"/>
              </a:rPr>
              <a:t>: Amazon Web Services (AWS) – Integrates and manages workflows using services like AWS Glue and Apache Airflow.</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Output View</a:t>
            </a:r>
            <a:r>
              <a:rPr lang="en-US" dirty="0">
                <a:latin typeface="Calibri" panose="020F0502020204030204" pitchFamily="34" charset="0"/>
                <a:ea typeface="Calibri" panose="020F0502020204030204" pitchFamily="34" charset="0"/>
                <a:cs typeface="Calibri" panose="020F0502020204030204" pitchFamily="34" charset="0"/>
              </a:rPr>
              <a:t>: Athena Table – Enables SQL-based querying and visualization of processed </a:t>
            </a:r>
            <a:r>
              <a:rPr lang="en-US">
                <a:latin typeface="Calibri" panose="020F0502020204030204" pitchFamily="34" charset="0"/>
                <a:ea typeface="Calibri" panose="020F0502020204030204" pitchFamily="34" charset="0"/>
                <a:cs typeface="Calibri" panose="020F0502020204030204" pitchFamily="34" charset="0"/>
              </a:rPr>
              <a:t>data.</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171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324A-7E42-CB9B-1DFA-AE47C579A62D}"/>
              </a:ext>
            </a:extLst>
          </p:cNvPr>
          <p:cNvSpPr>
            <a:spLocks noGrp="1"/>
          </p:cNvSpPr>
          <p:nvPr>
            <p:ph type="title"/>
          </p:nvPr>
        </p:nvSpPr>
        <p:spPr>
          <a:xfrm>
            <a:off x="677334" y="609600"/>
            <a:ext cx="8596668" cy="568751"/>
          </a:xfrm>
        </p:spPr>
        <p:txBody>
          <a:bodyP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Architectural Diagram</a:t>
            </a:r>
          </a:p>
        </p:txBody>
      </p:sp>
      <p:pic>
        <p:nvPicPr>
          <p:cNvPr id="10" name="Content Placeholder 9">
            <a:extLst>
              <a:ext uri="{FF2B5EF4-FFF2-40B4-BE49-F238E27FC236}">
                <a16:creationId xmlns:a16="http://schemas.microsoft.com/office/drawing/2014/main" id="{BF1FDA1D-FEE3-80DD-6727-FFC31C53BCB3}"/>
              </a:ext>
            </a:extLst>
          </p:cNvPr>
          <p:cNvPicPr>
            <a:picLocks noGrp="1" noChangeAspect="1"/>
          </p:cNvPicPr>
          <p:nvPr>
            <p:ph idx="1"/>
          </p:nvPr>
        </p:nvPicPr>
        <p:blipFill>
          <a:blip r:embed="rId2"/>
          <a:stretch>
            <a:fillRect/>
          </a:stretch>
        </p:blipFill>
        <p:spPr>
          <a:xfrm>
            <a:off x="677334" y="1422638"/>
            <a:ext cx="8438386" cy="4214591"/>
          </a:xfrm>
        </p:spPr>
      </p:pic>
    </p:spTree>
    <p:extLst>
      <p:ext uri="{BB962C8B-B14F-4D97-AF65-F5344CB8AC3E}">
        <p14:creationId xmlns:p14="http://schemas.microsoft.com/office/powerpoint/2010/main" val="257138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7F3C-853D-DFE9-6BC4-E5DAEBBD7925}"/>
              </a:ext>
            </a:extLst>
          </p:cNvPr>
          <p:cNvSpPr>
            <a:spLocks noGrp="1"/>
          </p:cNvSpPr>
          <p:nvPr>
            <p:ph type="title"/>
          </p:nvPr>
        </p:nvSpPr>
        <p:spPr>
          <a:xfrm>
            <a:off x="677334" y="609600"/>
            <a:ext cx="8596668" cy="663019"/>
          </a:xfrm>
        </p:spPr>
        <p:txBody>
          <a:bodyPr>
            <a:normAutofit/>
          </a:bodyPr>
          <a:lstStyle/>
          <a:p>
            <a:r>
              <a:rPr lang="en-IN" sz="3200" dirty="0"/>
              <a:t>GitHub Repository Overview</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31BC443-65CA-15AD-E625-F986F32F701A}"/>
              </a:ext>
            </a:extLst>
          </p:cNvPr>
          <p:cNvSpPr>
            <a:spLocks noGrp="1"/>
          </p:cNvSpPr>
          <p:nvPr>
            <p:ph idx="1"/>
          </p:nvPr>
        </p:nvSpPr>
        <p:spPr/>
        <p:txBody>
          <a:bodyPr/>
          <a:lstStyle/>
          <a:p>
            <a:endParaRPr lang="en-IN" dirty="0">
              <a:solidFill>
                <a:srgbClr val="99CA3C"/>
              </a:solidFill>
              <a:latin typeface="Calibri" panose="020F0502020204030204" pitchFamily="34" charset="0"/>
              <a:ea typeface="Calibri" panose="020F0502020204030204" pitchFamily="34" charset="0"/>
              <a:cs typeface="Calibri" panose="020F0502020204030204" pitchFamily="34" charset="0"/>
              <a:hlinkClick r:id="rId2" action="ppaction://hlinkpres?slideindex=1&amp;slidetitle=">
                <a:extLst>
                  <a:ext uri="{A12FA001-AC4F-418D-AE19-62706E023703}">
                    <ahyp:hlinkClr xmlns:ahyp="http://schemas.microsoft.com/office/drawing/2018/hyperlinkcolor" val="tx"/>
                  </a:ext>
                </a:extLst>
              </a:hlinkClick>
            </a:endParaRPr>
          </a:p>
          <a:p>
            <a:r>
              <a:rPr lang="en-US" b="1" dirty="0">
                <a:latin typeface="Calibri" panose="020F0502020204030204" pitchFamily="34" charset="0"/>
                <a:ea typeface="Calibri" panose="020F0502020204030204" pitchFamily="34" charset="0"/>
                <a:cs typeface="Calibri" panose="020F0502020204030204" pitchFamily="34" charset="0"/>
              </a:rPr>
              <a:t>Repository Title: </a:t>
            </a:r>
            <a:r>
              <a:rPr lang="en-US" dirty="0">
                <a:latin typeface="-apple-system"/>
              </a:rPr>
              <a:t>Data_Lake_Construction_and_Querying_With_PySpark</a:t>
            </a:r>
          </a:p>
          <a:p>
            <a:r>
              <a:rPr lang="en-US" b="1" dirty="0">
                <a:latin typeface="Calibri" panose="020F0502020204030204" pitchFamily="34" charset="0"/>
                <a:ea typeface="Calibri" panose="020F0502020204030204" pitchFamily="34" charset="0"/>
                <a:cs typeface="Calibri" panose="020F0502020204030204" pitchFamily="34" charset="0"/>
              </a:rPr>
              <a:t>Repository URL: </a:t>
            </a:r>
            <a:r>
              <a:rPr lang="en-US" dirty="0">
                <a:solidFill>
                  <a:schemeClr val="tx1"/>
                </a:solidFill>
                <a:latin typeface="-apple-system"/>
                <a:hlinkClick r:id="rId3">
                  <a:extLst>
                    <a:ext uri="{A12FA001-AC4F-418D-AE19-62706E023703}">
                      <ahyp:hlinkClr xmlns:ahyp="http://schemas.microsoft.com/office/drawing/2018/hyperlinkcolor" val="tx"/>
                    </a:ext>
                  </a:extLst>
                </a:hlinkClick>
              </a:rPr>
              <a:t>https://github.com/rdinesh808/data_lake_construction_and_querying_with_pyspark</a:t>
            </a:r>
            <a:endParaRPr lang="en-US" dirty="0">
              <a:solidFill>
                <a:schemeClr val="tx1"/>
              </a:solidFill>
              <a:latin typeface="-apple-system"/>
            </a:endParaRPr>
          </a:p>
          <a:p>
            <a:r>
              <a:rPr lang="en-US" dirty="0">
                <a:latin typeface="-apple-system"/>
              </a:rPr>
              <a:t>Branch: master</a:t>
            </a:r>
          </a:p>
        </p:txBody>
      </p:sp>
    </p:spTree>
    <p:extLst>
      <p:ext uri="{BB962C8B-B14F-4D97-AF65-F5344CB8AC3E}">
        <p14:creationId xmlns:p14="http://schemas.microsoft.com/office/powerpoint/2010/main" val="410840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0964-50E7-E3AB-072A-2FEAE5CB78C5}"/>
              </a:ext>
            </a:extLst>
          </p:cNvPr>
          <p:cNvSpPr>
            <a:spLocks noGrp="1"/>
          </p:cNvSpPr>
          <p:nvPr>
            <p:ph type="title"/>
          </p:nvPr>
        </p:nvSpPr>
        <p:spPr>
          <a:xfrm>
            <a:off x="677334" y="609600"/>
            <a:ext cx="8596668" cy="568755"/>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(CSV to Parquet)</a:t>
            </a:r>
          </a:p>
        </p:txBody>
      </p:sp>
      <p:graphicFrame>
        <p:nvGraphicFramePr>
          <p:cNvPr id="10" name="Content Placeholder 9">
            <a:extLst>
              <a:ext uri="{FF2B5EF4-FFF2-40B4-BE49-F238E27FC236}">
                <a16:creationId xmlns:a16="http://schemas.microsoft.com/office/drawing/2014/main" id="{E29AE73A-75C7-9390-1C49-9A9704FDC92E}"/>
              </a:ext>
            </a:extLst>
          </p:cNvPr>
          <p:cNvGraphicFramePr>
            <a:graphicFrameLocks noGrp="1"/>
          </p:cNvGraphicFramePr>
          <p:nvPr>
            <p:ph idx="1"/>
            <p:extLst>
              <p:ext uri="{D42A27DB-BD31-4B8C-83A1-F6EECF244321}">
                <p14:modId xmlns:p14="http://schemas.microsoft.com/office/powerpoint/2010/main" val="1899278604"/>
              </p:ext>
            </p:extLst>
          </p:nvPr>
        </p:nvGraphicFramePr>
        <p:xfrm>
          <a:off x="791852" y="1583705"/>
          <a:ext cx="7456603" cy="1131217"/>
        </p:xfrm>
        <a:graphic>
          <a:graphicData uri="http://schemas.openxmlformats.org/drawingml/2006/table">
            <a:tbl>
              <a:tblPr>
                <a:tableStyleId>{5C22544A-7EE6-4342-B048-85BDC9FD1C3A}</a:tableStyleId>
              </a:tblPr>
              <a:tblGrid>
                <a:gridCol w="1494838">
                  <a:extLst>
                    <a:ext uri="{9D8B030D-6E8A-4147-A177-3AD203B41FA5}">
                      <a16:colId xmlns:a16="http://schemas.microsoft.com/office/drawing/2014/main" val="1668887411"/>
                    </a:ext>
                  </a:extLst>
                </a:gridCol>
                <a:gridCol w="1231042">
                  <a:extLst>
                    <a:ext uri="{9D8B030D-6E8A-4147-A177-3AD203B41FA5}">
                      <a16:colId xmlns:a16="http://schemas.microsoft.com/office/drawing/2014/main" val="2159134185"/>
                    </a:ext>
                  </a:extLst>
                </a:gridCol>
                <a:gridCol w="1459665">
                  <a:extLst>
                    <a:ext uri="{9D8B030D-6E8A-4147-A177-3AD203B41FA5}">
                      <a16:colId xmlns:a16="http://schemas.microsoft.com/office/drawing/2014/main" val="4114458175"/>
                    </a:ext>
                  </a:extLst>
                </a:gridCol>
                <a:gridCol w="1301389">
                  <a:extLst>
                    <a:ext uri="{9D8B030D-6E8A-4147-A177-3AD203B41FA5}">
                      <a16:colId xmlns:a16="http://schemas.microsoft.com/office/drawing/2014/main" val="3874847685"/>
                    </a:ext>
                  </a:extLst>
                </a:gridCol>
                <a:gridCol w="1969669">
                  <a:extLst>
                    <a:ext uri="{9D8B030D-6E8A-4147-A177-3AD203B41FA5}">
                      <a16:colId xmlns:a16="http://schemas.microsoft.com/office/drawing/2014/main" val="1284797830"/>
                    </a:ext>
                  </a:extLst>
                </a:gridCol>
              </a:tblGrid>
              <a:tr h="446533">
                <a:tc>
                  <a:txBody>
                    <a:bodyPr/>
                    <a:lstStyle/>
                    <a:p>
                      <a:pPr algn="l" fontAlgn="b"/>
                      <a:r>
                        <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t>
                      </a:r>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ervice Name</a:t>
                      </a: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233713201"/>
                  </a:ext>
                </a:extLst>
              </a:tr>
              <a:tr h="238151">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25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32 s</a:t>
                      </a: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 16 s</a:t>
                      </a:r>
                    </a:p>
                  </a:txBody>
                  <a:tcPr marL="7620" marR="7620" marT="7620" marB="0" anchor="ctr"/>
                </a:tc>
                <a:tc>
                  <a:txBody>
                    <a:bodyPr/>
                    <a:lstStyle/>
                    <a:p>
                      <a:pPr algn="l" fontAlgn="b"/>
                      <a:r>
                        <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min 24.33 sec</a:t>
                      </a:r>
                    </a:p>
                  </a:txBody>
                  <a:tcPr marL="7620" marR="7620" marT="7620" marB="0" anchor="b"/>
                </a:tc>
                <a:extLst>
                  <a:ext uri="{0D108BD9-81ED-4DB2-BD59-A6C34878D82A}">
                    <a16:rowId xmlns:a16="http://schemas.microsoft.com/office/drawing/2014/main" val="3749510087"/>
                  </a:ext>
                </a:extLst>
              </a:tr>
              <a:tr h="446533">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 min 18 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15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14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15.67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337297304"/>
                  </a:ext>
                </a:extLst>
              </a:tr>
            </a:tbl>
          </a:graphicData>
        </a:graphic>
      </p:graphicFrame>
      <p:graphicFrame>
        <p:nvGraphicFramePr>
          <p:cNvPr id="16" name="Table 15">
            <a:extLst>
              <a:ext uri="{FF2B5EF4-FFF2-40B4-BE49-F238E27FC236}">
                <a16:creationId xmlns:a16="http://schemas.microsoft.com/office/drawing/2014/main" id="{4205AD77-0C0A-4B6D-FD3D-872EFE7BEA8D}"/>
              </a:ext>
            </a:extLst>
          </p:cNvPr>
          <p:cNvGraphicFramePr>
            <a:graphicFrameLocks noGrp="1"/>
          </p:cNvGraphicFramePr>
          <p:nvPr>
            <p:extLst>
              <p:ext uri="{D42A27DB-BD31-4B8C-83A1-F6EECF244321}">
                <p14:modId xmlns:p14="http://schemas.microsoft.com/office/powerpoint/2010/main" val="3576350987"/>
              </p:ext>
            </p:extLst>
          </p:nvPr>
        </p:nvGraphicFramePr>
        <p:xfrm>
          <a:off x="791851" y="3429000"/>
          <a:ext cx="9012024" cy="1737360"/>
        </p:xfrm>
        <a:graphic>
          <a:graphicData uri="http://schemas.openxmlformats.org/drawingml/2006/table">
            <a:tbl>
              <a:tblPr>
                <a:tableStyleId>{5C22544A-7EE6-4342-B048-85BDC9FD1C3A}</a:tableStyleId>
              </a:tblPr>
              <a:tblGrid>
                <a:gridCol w="1164549">
                  <a:extLst>
                    <a:ext uri="{9D8B030D-6E8A-4147-A177-3AD203B41FA5}">
                      <a16:colId xmlns:a16="http://schemas.microsoft.com/office/drawing/2014/main" val="2366857193"/>
                    </a:ext>
                  </a:extLst>
                </a:gridCol>
                <a:gridCol w="1164549">
                  <a:extLst>
                    <a:ext uri="{9D8B030D-6E8A-4147-A177-3AD203B41FA5}">
                      <a16:colId xmlns:a16="http://schemas.microsoft.com/office/drawing/2014/main" val="2954010600"/>
                    </a:ext>
                  </a:extLst>
                </a:gridCol>
                <a:gridCol w="1098382">
                  <a:extLst>
                    <a:ext uri="{9D8B030D-6E8A-4147-A177-3AD203B41FA5}">
                      <a16:colId xmlns:a16="http://schemas.microsoft.com/office/drawing/2014/main" val="2279645877"/>
                    </a:ext>
                  </a:extLst>
                </a:gridCol>
                <a:gridCol w="1482154">
                  <a:extLst>
                    <a:ext uri="{9D8B030D-6E8A-4147-A177-3AD203B41FA5}">
                      <a16:colId xmlns:a16="http://schemas.microsoft.com/office/drawing/2014/main" val="3543043927"/>
                    </a:ext>
                  </a:extLst>
                </a:gridCol>
                <a:gridCol w="1817512">
                  <a:extLst>
                    <a:ext uri="{9D8B030D-6E8A-4147-A177-3AD203B41FA5}">
                      <a16:colId xmlns:a16="http://schemas.microsoft.com/office/drawing/2014/main" val="3504402642"/>
                    </a:ext>
                  </a:extLst>
                </a:gridCol>
                <a:gridCol w="2284878">
                  <a:extLst>
                    <a:ext uri="{9D8B030D-6E8A-4147-A177-3AD203B41FA5}">
                      <a16:colId xmlns:a16="http://schemas.microsoft.com/office/drawing/2014/main" val="3873807251"/>
                    </a:ext>
                  </a:extLst>
                </a:gridCol>
              </a:tblGrid>
              <a:tr h="434340">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419114786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108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456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547.33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83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Total Data Scanned: 58.3 KB</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169643113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67 ms</a:t>
                      </a: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440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ctr"/>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vMerge="1">
                  <a:txBody>
                    <a:bodyPr/>
                    <a:lstStyle/>
                    <a:p>
                      <a:endParaRPr lang="en-IN"/>
                    </a:p>
                  </a:txBody>
                  <a:tcPr/>
                </a:tc>
                <a:extLst>
                  <a:ext uri="{0D108BD9-81ED-4DB2-BD59-A6C34878D82A}">
                    <a16:rowId xmlns:a16="http://schemas.microsoft.com/office/drawing/2014/main" val="2795863028"/>
                  </a:ext>
                </a:extLst>
              </a:tr>
              <a:tr h="434340">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74 ms</a:t>
                      </a: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746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29.79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685092106"/>
                  </a:ext>
                </a:extLst>
              </a:tr>
            </a:tbl>
          </a:graphicData>
        </a:graphic>
      </p:graphicFrame>
      <p:sp>
        <p:nvSpPr>
          <p:cNvPr id="18" name="TextBox 17">
            <a:extLst>
              <a:ext uri="{FF2B5EF4-FFF2-40B4-BE49-F238E27FC236}">
                <a16:creationId xmlns:a16="http://schemas.microsoft.com/office/drawing/2014/main" id="{AAA47FB6-FD8F-6346-32A3-6A252D76E88C}"/>
              </a:ext>
            </a:extLst>
          </p:cNvPr>
          <p:cNvSpPr txBox="1"/>
          <p:nvPr/>
        </p:nvSpPr>
        <p:spPr>
          <a:xfrm>
            <a:off x="791851" y="1225485"/>
            <a:ext cx="5486401" cy="369332"/>
          </a:xfrm>
          <a:prstGeom prst="rect">
            <a:avLst/>
          </a:prstGeom>
          <a:noFill/>
        </p:spPr>
        <p:txBody>
          <a:bodyPr wrap="square" rtlCol="0">
            <a:spAutoFit/>
          </a:bodyPr>
          <a:lstStyle/>
          <a:p>
            <a:r>
              <a:rPr lang="en-US" dirty="0"/>
              <a:t>AWS Glue and Crawler Execution Average Time</a:t>
            </a:r>
            <a:endParaRPr lang="en-IN" dirty="0"/>
          </a:p>
        </p:txBody>
      </p:sp>
      <p:sp>
        <p:nvSpPr>
          <p:cNvPr id="19" name="TextBox 18">
            <a:extLst>
              <a:ext uri="{FF2B5EF4-FFF2-40B4-BE49-F238E27FC236}">
                <a16:creationId xmlns:a16="http://schemas.microsoft.com/office/drawing/2014/main" id="{8C8E7E69-F149-9BA4-CA7F-5B5378A10B84}"/>
              </a:ext>
            </a:extLst>
          </p:cNvPr>
          <p:cNvSpPr txBox="1"/>
          <p:nvPr/>
        </p:nvSpPr>
        <p:spPr>
          <a:xfrm>
            <a:off x="886120" y="3120272"/>
            <a:ext cx="4685121" cy="369332"/>
          </a:xfrm>
          <a:prstGeom prst="rect">
            <a:avLst/>
          </a:prstGeom>
          <a:noFill/>
        </p:spPr>
        <p:txBody>
          <a:bodyPr wrap="square" rtlCol="0">
            <a:spAutoFit/>
          </a:bodyPr>
          <a:lstStyle/>
          <a:p>
            <a:r>
              <a:rPr lang="en-US" dirty="0"/>
              <a:t>Athena Execution Average Time</a:t>
            </a:r>
            <a:endParaRPr lang="en-IN" dirty="0"/>
          </a:p>
        </p:txBody>
      </p:sp>
    </p:spTree>
    <p:extLst>
      <p:ext uri="{BB962C8B-B14F-4D97-AF65-F5344CB8AC3E}">
        <p14:creationId xmlns:p14="http://schemas.microsoft.com/office/powerpoint/2010/main" val="2819015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372BA-4924-A17B-4731-B68825F00B23}"/>
              </a:ext>
            </a:extLst>
          </p:cNvPr>
          <p:cNvSpPr>
            <a:spLocks noGrp="1"/>
          </p:cNvSpPr>
          <p:nvPr>
            <p:ph type="title"/>
          </p:nvPr>
        </p:nvSpPr>
        <p:spPr>
          <a:xfrm>
            <a:off x="677334" y="609600"/>
            <a:ext cx="8596668" cy="521619"/>
          </a:xfrm>
        </p:spPr>
        <p:txBody>
          <a:bodyPr>
            <a:normAutofit fontScale="90000"/>
          </a:bodyPr>
          <a:lstStyle/>
          <a:p>
            <a:r>
              <a:rPr lang="en-IN" sz="3200" dirty="0">
                <a:latin typeface="Calibri" panose="020F0502020204030204" pitchFamily="34" charset="0"/>
                <a:ea typeface="Calibri" panose="020F0502020204030204" pitchFamily="34" charset="0"/>
                <a:cs typeface="Calibri" panose="020F0502020204030204" pitchFamily="34" charset="0"/>
              </a:rPr>
              <a:t>Performance Analysis Metrics (Parquet to CSV)</a:t>
            </a:r>
            <a:endParaRPr lang="en-IN" sz="3200" dirty="0"/>
          </a:p>
        </p:txBody>
      </p:sp>
      <p:graphicFrame>
        <p:nvGraphicFramePr>
          <p:cNvPr id="4" name="Content Placeholder 3">
            <a:extLst>
              <a:ext uri="{FF2B5EF4-FFF2-40B4-BE49-F238E27FC236}">
                <a16:creationId xmlns:a16="http://schemas.microsoft.com/office/drawing/2014/main" id="{380E63BB-B598-51C3-D8A0-C61246532A9C}"/>
              </a:ext>
            </a:extLst>
          </p:cNvPr>
          <p:cNvGraphicFramePr>
            <a:graphicFrameLocks noGrp="1"/>
          </p:cNvGraphicFramePr>
          <p:nvPr>
            <p:ph idx="1"/>
            <p:extLst>
              <p:ext uri="{D42A27DB-BD31-4B8C-83A1-F6EECF244321}">
                <p14:modId xmlns:p14="http://schemas.microsoft.com/office/powerpoint/2010/main" val="3151371778"/>
              </p:ext>
            </p:extLst>
          </p:nvPr>
        </p:nvGraphicFramePr>
        <p:xfrm>
          <a:off x="791852" y="1753387"/>
          <a:ext cx="7805394" cy="1178350"/>
        </p:xfrm>
        <a:graphic>
          <a:graphicData uri="http://schemas.openxmlformats.org/drawingml/2006/table">
            <a:tbl>
              <a:tblPr>
                <a:tableStyleId>{5C22544A-7EE6-4342-B048-85BDC9FD1C3A}</a:tableStyleId>
              </a:tblPr>
              <a:tblGrid>
                <a:gridCol w="1501037">
                  <a:extLst>
                    <a:ext uri="{9D8B030D-6E8A-4147-A177-3AD203B41FA5}">
                      <a16:colId xmlns:a16="http://schemas.microsoft.com/office/drawing/2014/main" val="3332452887"/>
                    </a:ext>
                  </a:extLst>
                </a:gridCol>
                <a:gridCol w="1554016">
                  <a:extLst>
                    <a:ext uri="{9D8B030D-6E8A-4147-A177-3AD203B41FA5}">
                      <a16:colId xmlns:a16="http://schemas.microsoft.com/office/drawing/2014/main" val="3324721340"/>
                    </a:ext>
                  </a:extLst>
                </a:gridCol>
                <a:gridCol w="1465719">
                  <a:extLst>
                    <a:ext uri="{9D8B030D-6E8A-4147-A177-3AD203B41FA5}">
                      <a16:colId xmlns:a16="http://schemas.microsoft.com/office/drawing/2014/main" val="2734792313"/>
                    </a:ext>
                  </a:extLst>
                </a:gridCol>
                <a:gridCol w="1306785">
                  <a:extLst>
                    <a:ext uri="{9D8B030D-6E8A-4147-A177-3AD203B41FA5}">
                      <a16:colId xmlns:a16="http://schemas.microsoft.com/office/drawing/2014/main" val="2301702541"/>
                    </a:ext>
                  </a:extLst>
                </a:gridCol>
                <a:gridCol w="1977837">
                  <a:extLst>
                    <a:ext uri="{9D8B030D-6E8A-4147-A177-3AD203B41FA5}">
                      <a16:colId xmlns:a16="http://schemas.microsoft.com/office/drawing/2014/main" val="725660783"/>
                    </a:ext>
                  </a:extLst>
                </a:gridCol>
              </a:tblGrid>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319787915"/>
                  </a:ext>
                </a:extLst>
              </a:tr>
              <a:tr h="248074">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36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27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32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31.67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516860126"/>
                  </a:ext>
                </a:extLst>
              </a:tr>
              <a:tr h="465138">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AWS Glue Crawler</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13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07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 min 02 sec</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1 min 7.33 sec</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853425981"/>
                  </a:ext>
                </a:extLst>
              </a:tr>
            </a:tbl>
          </a:graphicData>
        </a:graphic>
      </p:graphicFrame>
      <p:sp>
        <p:nvSpPr>
          <p:cNvPr id="6" name="TextBox 5">
            <a:extLst>
              <a:ext uri="{FF2B5EF4-FFF2-40B4-BE49-F238E27FC236}">
                <a16:creationId xmlns:a16="http://schemas.microsoft.com/office/drawing/2014/main" id="{93176573-4724-AE8C-4E60-AE8FDA50F254}"/>
              </a:ext>
            </a:extLst>
          </p:cNvPr>
          <p:cNvSpPr txBox="1"/>
          <p:nvPr/>
        </p:nvSpPr>
        <p:spPr>
          <a:xfrm>
            <a:off x="791853" y="1348033"/>
            <a:ext cx="5448691" cy="646331"/>
          </a:xfrm>
          <a:prstGeom prst="rect">
            <a:avLst/>
          </a:prstGeom>
          <a:noFill/>
        </p:spPr>
        <p:txBody>
          <a:bodyPr wrap="square" rtlCol="0">
            <a:spAutoFit/>
          </a:bodyPr>
          <a:lstStyle/>
          <a:p>
            <a:r>
              <a:rPr lang="en-US" dirty="0"/>
              <a:t>AWS Glue and Crawler Execution Average Time</a:t>
            </a:r>
            <a:endParaRPr lang="en-IN" dirty="0"/>
          </a:p>
          <a:p>
            <a:endParaRPr lang="en-IN" dirty="0"/>
          </a:p>
        </p:txBody>
      </p:sp>
      <p:graphicFrame>
        <p:nvGraphicFramePr>
          <p:cNvPr id="8" name="Table 7">
            <a:extLst>
              <a:ext uri="{FF2B5EF4-FFF2-40B4-BE49-F238E27FC236}">
                <a16:creationId xmlns:a16="http://schemas.microsoft.com/office/drawing/2014/main" id="{1F44FCEC-BA29-2FA4-1F0B-3260C97A4E8E}"/>
              </a:ext>
            </a:extLst>
          </p:cNvPr>
          <p:cNvGraphicFramePr>
            <a:graphicFrameLocks noGrp="1"/>
          </p:cNvGraphicFramePr>
          <p:nvPr>
            <p:extLst>
              <p:ext uri="{D42A27DB-BD31-4B8C-83A1-F6EECF244321}">
                <p14:modId xmlns:p14="http://schemas.microsoft.com/office/powerpoint/2010/main" val="804886424"/>
              </p:ext>
            </p:extLst>
          </p:nvPr>
        </p:nvGraphicFramePr>
        <p:xfrm>
          <a:off x="791852" y="3553905"/>
          <a:ext cx="8804636" cy="1706252"/>
        </p:xfrm>
        <a:graphic>
          <a:graphicData uri="http://schemas.openxmlformats.org/drawingml/2006/table">
            <a:tbl>
              <a:tblPr>
                <a:tableStyleId>{5C22544A-7EE6-4342-B048-85BDC9FD1C3A}</a:tableStyleId>
              </a:tblPr>
              <a:tblGrid>
                <a:gridCol w="1204989">
                  <a:extLst>
                    <a:ext uri="{9D8B030D-6E8A-4147-A177-3AD203B41FA5}">
                      <a16:colId xmlns:a16="http://schemas.microsoft.com/office/drawing/2014/main" val="1688817875"/>
                    </a:ext>
                  </a:extLst>
                </a:gridCol>
                <a:gridCol w="1204989">
                  <a:extLst>
                    <a:ext uri="{9D8B030D-6E8A-4147-A177-3AD203B41FA5}">
                      <a16:colId xmlns:a16="http://schemas.microsoft.com/office/drawing/2014/main" val="1743271368"/>
                    </a:ext>
                  </a:extLst>
                </a:gridCol>
                <a:gridCol w="1136524">
                  <a:extLst>
                    <a:ext uri="{9D8B030D-6E8A-4147-A177-3AD203B41FA5}">
                      <a16:colId xmlns:a16="http://schemas.microsoft.com/office/drawing/2014/main" val="1250884764"/>
                    </a:ext>
                  </a:extLst>
                </a:gridCol>
                <a:gridCol w="1013286">
                  <a:extLst>
                    <a:ext uri="{9D8B030D-6E8A-4147-A177-3AD203B41FA5}">
                      <a16:colId xmlns:a16="http://schemas.microsoft.com/office/drawing/2014/main" val="536963613"/>
                    </a:ext>
                  </a:extLst>
                </a:gridCol>
                <a:gridCol w="2122424">
                  <a:extLst>
                    <a:ext uri="{9D8B030D-6E8A-4147-A177-3AD203B41FA5}">
                      <a16:colId xmlns:a16="http://schemas.microsoft.com/office/drawing/2014/main" val="4167909100"/>
                    </a:ext>
                  </a:extLst>
                </a:gridCol>
                <a:gridCol w="2122424">
                  <a:extLst>
                    <a:ext uri="{9D8B030D-6E8A-4147-A177-3AD203B41FA5}">
                      <a16:colId xmlns:a16="http://schemas.microsoft.com/office/drawing/2014/main" val="3087364274"/>
                    </a:ext>
                  </a:extLst>
                </a:gridCol>
              </a:tblGrid>
              <a:tr h="284375">
                <a:tc rowSpan="4">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Amazon Athena</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Time in Queue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Run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ctr" fontAlgn="ctr"/>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Data Scanned</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b="1" u="none" strike="noStrike" dirty="0">
                          <a:effectLst/>
                          <a:latin typeface="Calibri" panose="020F0502020204030204" pitchFamily="34" charset="0"/>
                          <a:ea typeface="Calibri" panose="020F0502020204030204" pitchFamily="34" charset="0"/>
                          <a:cs typeface="Calibri" panose="020F0502020204030204" pitchFamily="34" charset="0"/>
                        </a:rPr>
                        <a:t>Average Execution Time</a:t>
                      </a:r>
                      <a:endParaRPr lang="en-IN"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1956724580"/>
                  </a:ext>
                </a:extLst>
              </a:tr>
              <a:tr h="284375">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First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108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486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rowSpan="3">
                  <a:txBody>
                    <a:bodyPr/>
                    <a:lstStyle/>
                    <a:p>
                      <a:pPr algn="l" fontAlgn="ct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Run Time: 493.33 ms</a:t>
                      </a:r>
                      <a:b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br>
                      <a:r>
                        <a:rPr lang="en-US" sz="1400" b="1" u="none" strike="noStrike" dirty="0">
                          <a:effectLst/>
                          <a:latin typeface="Calibri" panose="020F0502020204030204" pitchFamily="34" charset="0"/>
                          <a:ea typeface="Calibri" panose="020F0502020204030204" pitchFamily="34" charset="0"/>
                          <a:cs typeface="Calibri" panose="020F0502020204030204" pitchFamily="34" charset="0"/>
                        </a:rPr>
                        <a:t>Average Time in Queue: 93.67 ms</a:t>
                      </a:r>
                      <a:endParaRPr lang="en-US"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extLst>
                  <a:ext uri="{0D108BD9-81ED-4DB2-BD59-A6C34878D82A}">
                    <a16:rowId xmlns:a16="http://schemas.microsoft.com/office/drawing/2014/main" val="2314797471"/>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Second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69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502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287291885"/>
                  </a:ext>
                </a:extLst>
              </a:tr>
              <a:tr h="568751">
                <a:tc vMerge="1">
                  <a:txBody>
                    <a:bodyPr/>
                    <a:lstStyle/>
                    <a:p>
                      <a:endParaRPr lang="en-IN"/>
                    </a:p>
                  </a:txBody>
                  <a:tcPr/>
                </a:tc>
                <a:tc>
                  <a:txBody>
                    <a:bodyPr/>
                    <a:lstStyle/>
                    <a:p>
                      <a:pPr algn="l" fontAlgn="ctr"/>
                      <a:r>
                        <a:rPr lang="en-IN" sz="1400" u="none" strike="noStrike">
                          <a:effectLst/>
                          <a:latin typeface="Calibri" panose="020F0502020204030204" pitchFamily="34" charset="0"/>
                          <a:ea typeface="Calibri" panose="020F0502020204030204" pitchFamily="34" charset="0"/>
                          <a:cs typeface="Calibri" panose="020F0502020204030204" pitchFamily="34" charset="0"/>
                        </a:rPr>
                        <a:t>Third Execution</a:t>
                      </a:r>
                      <a:endParaRPr lang="en-IN"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104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492 ms</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l" fontAlgn="b"/>
                      <a:r>
                        <a:rPr lang="en-IN" sz="1400" u="none" strike="noStrike" dirty="0">
                          <a:effectLst/>
                          <a:latin typeface="Calibri" panose="020F0502020204030204" pitchFamily="34" charset="0"/>
                          <a:ea typeface="Calibri" panose="020F0502020204030204" pitchFamily="34" charset="0"/>
                          <a:cs typeface="Calibri" panose="020F0502020204030204" pitchFamily="34" charset="0"/>
                        </a:rPr>
                        <a:t>42.65 KB</a:t>
                      </a:r>
                      <a:endParaRPr lang="en-IN"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vMerge="1">
                  <a:txBody>
                    <a:bodyPr/>
                    <a:lstStyle/>
                    <a:p>
                      <a:endParaRPr lang="en-IN"/>
                    </a:p>
                  </a:txBody>
                  <a:tcPr/>
                </a:tc>
                <a:extLst>
                  <a:ext uri="{0D108BD9-81ED-4DB2-BD59-A6C34878D82A}">
                    <a16:rowId xmlns:a16="http://schemas.microsoft.com/office/drawing/2014/main" val="831490022"/>
                  </a:ext>
                </a:extLst>
              </a:tr>
            </a:tbl>
          </a:graphicData>
        </a:graphic>
      </p:graphicFrame>
      <p:sp>
        <p:nvSpPr>
          <p:cNvPr id="11" name="TextBox 10">
            <a:extLst>
              <a:ext uri="{FF2B5EF4-FFF2-40B4-BE49-F238E27FC236}">
                <a16:creationId xmlns:a16="http://schemas.microsoft.com/office/drawing/2014/main" id="{5B377ABF-52F9-5B53-7A47-14EC5716AC88}"/>
              </a:ext>
            </a:extLst>
          </p:cNvPr>
          <p:cNvSpPr txBox="1"/>
          <p:nvPr/>
        </p:nvSpPr>
        <p:spPr>
          <a:xfrm>
            <a:off x="876693" y="3214540"/>
            <a:ext cx="4769963" cy="646331"/>
          </a:xfrm>
          <a:prstGeom prst="rect">
            <a:avLst/>
          </a:prstGeom>
          <a:noFill/>
        </p:spPr>
        <p:txBody>
          <a:bodyPr wrap="square" rtlCol="0">
            <a:spAutoFit/>
          </a:bodyPr>
          <a:lstStyle/>
          <a:p>
            <a:r>
              <a:rPr lang="en-US" dirty="0"/>
              <a:t>Athena Execution Average Time</a:t>
            </a:r>
            <a:endParaRPr lang="en-IN" dirty="0"/>
          </a:p>
          <a:p>
            <a:endParaRPr lang="en-IN" dirty="0"/>
          </a:p>
        </p:txBody>
      </p:sp>
    </p:spTree>
    <p:extLst>
      <p:ext uri="{BB962C8B-B14F-4D97-AF65-F5344CB8AC3E}">
        <p14:creationId xmlns:p14="http://schemas.microsoft.com/office/powerpoint/2010/main" val="376839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A5A8-5984-FB18-61E4-B4E88019455D}"/>
              </a:ext>
            </a:extLst>
          </p:cNvPr>
          <p:cNvSpPr>
            <a:spLocks noGrp="1"/>
          </p:cNvSpPr>
          <p:nvPr>
            <p:ph type="title"/>
          </p:nvPr>
        </p:nvSpPr>
        <p:spPr>
          <a:xfrm>
            <a:off x="677334" y="367646"/>
            <a:ext cx="8596668" cy="537327"/>
          </a:xfrm>
        </p:spPr>
        <p:txBody>
          <a:bodyPr>
            <a:normAutofit fontScale="90000"/>
          </a:bodyPr>
          <a:lstStyle/>
          <a:p>
            <a:r>
              <a:rPr lang="en-US" sz="3200" dirty="0">
                <a:latin typeface="Calibri" panose="020F0502020204030204" pitchFamily="34" charset="0"/>
                <a:ea typeface="Calibri" panose="020F0502020204030204" pitchFamily="34" charset="0"/>
                <a:cs typeface="Calibri" panose="020F0502020204030204" pitchFamily="34" charset="0"/>
              </a:rPr>
              <a:t>Logs and Notification</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E1021ED-AA92-D048-B26F-0378C33C4754}"/>
              </a:ext>
            </a:extLst>
          </p:cNvPr>
          <p:cNvPicPr>
            <a:picLocks noGrp="1" noChangeAspect="1"/>
          </p:cNvPicPr>
          <p:nvPr>
            <p:ph idx="1"/>
          </p:nvPr>
        </p:nvPicPr>
        <p:blipFill>
          <a:blip r:embed="rId2"/>
          <a:stretch>
            <a:fillRect/>
          </a:stretch>
        </p:blipFill>
        <p:spPr>
          <a:xfrm>
            <a:off x="677334" y="970961"/>
            <a:ext cx="5344972" cy="2581094"/>
          </a:xfrm>
        </p:spPr>
      </p:pic>
      <p:pic>
        <p:nvPicPr>
          <p:cNvPr id="7" name="Picture 6">
            <a:extLst>
              <a:ext uri="{FF2B5EF4-FFF2-40B4-BE49-F238E27FC236}">
                <a16:creationId xmlns:a16="http://schemas.microsoft.com/office/drawing/2014/main" id="{865B1AEA-12B9-6FEC-2F32-F82CEC5EDED7}"/>
              </a:ext>
            </a:extLst>
          </p:cNvPr>
          <p:cNvPicPr>
            <a:picLocks noChangeAspect="1"/>
          </p:cNvPicPr>
          <p:nvPr/>
        </p:nvPicPr>
        <p:blipFill>
          <a:blip r:embed="rId3"/>
          <a:stretch>
            <a:fillRect/>
          </a:stretch>
        </p:blipFill>
        <p:spPr>
          <a:xfrm>
            <a:off x="2896619" y="3552055"/>
            <a:ext cx="6019164" cy="3028361"/>
          </a:xfrm>
          <a:prstGeom prst="rect">
            <a:avLst/>
          </a:prstGeom>
        </p:spPr>
      </p:pic>
      <p:sp>
        <p:nvSpPr>
          <p:cNvPr id="3" name="TextBox 2">
            <a:extLst>
              <a:ext uri="{FF2B5EF4-FFF2-40B4-BE49-F238E27FC236}">
                <a16:creationId xmlns:a16="http://schemas.microsoft.com/office/drawing/2014/main" id="{8CEFA748-BA91-1D8D-343D-2F46D4A3AD18}"/>
              </a:ext>
            </a:extLst>
          </p:cNvPr>
          <p:cNvSpPr txBox="1"/>
          <p:nvPr/>
        </p:nvSpPr>
        <p:spPr>
          <a:xfrm>
            <a:off x="6096000" y="1470581"/>
            <a:ext cx="2819783"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Glue CloudWatch Log</a:t>
            </a:r>
          </a:p>
        </p:txBody>
      </p:sp>
      <p:sp>
        <p:nvSpPr>
          <p:cNvPr id="4" name="TextBox 3">
            <a:extLst>
              <a:ext uri="{FF2B5EF4-FFF2-40B4-BE49-F238E27FC236}">
                <a16:creationId xmlns:a16="http://schemas.microsoft.com/office/drawing/2014/main" id="{390EAD7A-4DF5-B8F6-F168-9FF99EA3520F}"/>
              </a:ext>
            </a:extLst>
          </p:cNvPr>
          <p:cNvSpPr txBox="1"/>
          <p:nvPr/>
        </p:nvSpPr>
        <p:spPr>
          <a:xfrm>
            <a:off x="876693" y="4458878"/>
            <a:ext cx="1875934" cy="307777"/>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SNS Email Notification</a:t>
            </a:r>
          </a:p>
        </p:txBody>
      </p:sp>
    </p:spTree>
    <p:extLst>
      <p:ext uri="{BB962C8B-B14F-4D97-AF65-F5344CB8AC3E}">
        <p14:creationId xmlns:p14="http://schemas.microsoft.com/office/powerpoint/2010/main" val="175000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A70D-3B6B-FDAD-0FD7-F4CEBCC68A7D}"/>
              </a:ext>
            </a:extLst>
          </p:cNvPr>
          <p:cNvSpPr>
            <a:spLocks noGrp="1"/>
          </p:cNvSpPr>
          <p:nvPr>
            <p:ph type="title"/>
          </p:nvPr>
        </p:nvSpPr>
        <p:spPr>
          <a:xfrm>
            <a:off x="677334" y="609600"/>
            <a:ext cx="8596668" cy="832701"/>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Result view in Athena Table</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ED445A4-E1CA-63C4-CEAF-9E46F4117119}"/>
              </a:ext>
            </a:extLst>
          </p:cNvPr>
          <p:cNvSpPr>
            <a:spLocks noGrp="1"/>
          </p:cNvSpPr>
          <p:nvPr>
            <p:ph idx="1"/>
          </p:nvPr>
        </p:nvSpPr>
        <p:spPr>
          <a:xfrm>
            <a:off x="677334" y="2205872"/>
            <a:ext cx="8596668" cy="3835490"/>
          </a:xfrm>
        </p:spPr>
        <p:txBody>
          <a:bodyPr/>
          <a:lstStyle/>
          <a:p>
            <a:endParaRPr lang="en-US" dirty="0"/>
          </a:p>
          <a:p>
            <a:endParaRPr lang="en-IN" dirty="0"/>
          </a:p>
          <a:p>
            <a:endParaRPr lang="en-IN" dirty="0"/>
          </a:p>
        </p:txBody>
      </p:sp>
      <p:pic>
        <p:nvPicPr>
          <p:cNvPr id="5" name="Picture 4">
            <a:extLst>
              <a:ext uri="{FF2B5EF4-FFF2-40B4-BE49-F238E27FC236}">
                <a16:creationId xmlns:a16="http://schemas.microsoft.com/office/drawing/2014/main" id="{C98BFDC1-41F3-0775-AA0F-1C0CCA8114B9}"/>
              </a:ext>
            </a:extLst>
          </p:cNvPr>
          <p:cNvPicPr>
            <a:picLocks noChangeAspect="1"/>
          </p:cNvPicPr>
          <p:nvPr/>
        </p:nvPicPr>
        <p:blipFill>
          <a:blip r:embed="rId2"/>
          <a:stretch>
            <a:fillRect/>
          </a:stretch>
        </p:blipFill>
        <p:spPr>
          <a:xfrm>
            <a:off x="578054" y="2274422"/>
            <a:ext cx="8695948" cy="3992446"/>
          </a:xfrm>
          <a:prstGeom prst="rect">
            <a:avLst/>
          </a:prstGeom>
        </p:spPr>
      </p:pic>
      <p:sp>
        <p:nvSpPr>
          <p:cNvPr id="4" name="TextBox 3">
            <a:extLst>
              <a:ext uri="{FF2B5EF4-FFF2-40B4-BE49-F238E27FC236}">
                <a16:creationId xmlns:a16="http://schemas.microsoft.com/office/drawing/2014/main" id="{352C72F0-03EB-D935-6D5C-2FCBAC47FD96}"/>
              </a:ext>
            </a:extLst>
          </p:cNvPr>
          <p:cNvSpPr txBox="1"/>
          <p:nvPr/>
        </p:nvSpPr>
        <p:spPr>
          <a:xfrm>
            <a:off x="677333" y="1197204"/>
            <a:ext cx="8457241" cy="107721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query SELECT * FROM output; retrieves all records and columns from the specified dataset. The results are displayed in the Athena console, showing data rows along with column headers for easy analysis. Users can navigate through the results, export them to a CSV file, and view metadata such as execution time and data scanned. This interface simplifies data validation and downstream use.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9327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 dockstate="right" visibility="0" width="438"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6107234-BB0A-4EDE-8E21-51A6B2475244}">
  <we:reference id="wa104380518" version="3.7.0.0" store="en-US" storeType="OMEX"/>
  <we:alternateReferences>
    <we:reference id="WA104380518" version="3.7.0.0" store="WA104380518"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70ED85-3FE3-46D3-8ECE-BD72E0ABD94C}">
  <we:reference id="wa104381786" version="1.0.2.0" store="en-US" storeType="OMEX"/>
  <we:alternateReferences>
    <we:reference id="WA104381786" version="1.0.2.0" store="WA104381786" storeType="OMEX"/>
  </we:alternateReferences>
  <we:properties>
    <we:property name="Office.AutoShowTaskpaneWithDocument" value="false"/>
    <we:property name="opro.docutize.rootState" value="{&quot;createdDdoVersion&quot;:&quot;1.11.4&quot;,&quot;updateDdoVersion&quot;:&quot;1.11.4&quot;,&quot;platform&quot;:&quot;live&quot;,&quot;docutizeAccessKey&quot;:null,&quot;lang&quot;:&quot;&quot;,&quot;useStream&quot;:&quot;false&quot;,&quot;usePixelSizeMode&quot;:&quot;v2.0.init&quot;,&quot;detailOutputMode&quot;:&quot;SAME_TAG&quot;,&quot;wordBandJudgeMode&quot;:&quot;MULTIPLE_LINES&quot;,&quot;wordRowCopyMode&quot;:&quot;v1.1&quot;,&quot;wordBrMode&quot;:&quot;paragraph&quot;,&quot;wordCrlfMode&quot;:&quot;line&quot;,&quot;imageNotFoundStr&quot;:&quot;n_a&quot;,&quot;tagUnmatchThen&quot;:&quot;not_do&quot;,&quot;otherSheetAddressFix&quot;:&quot;true&quot;,&quot;formulaFromTd&quot;:&quot;true&quot;,&quot;fieldAttrIn&quot;:&quot;ADDIN_SEQ&quot;,&quot;imageResize&quot;:&quot;true&quot;,&quot;imageShrink&quot;:&quot;true&quot;,&quot;separatorJoiner&quot;:&quot;,&quot;,&quot;separatorSandChar&quot;:&quot;\&quot;&quot;,&quot;textDatasetHeaderMode&quot;:&quot;DATA&quot;,&quot;readPassword&quot;:&quot;&quot;,&quot;writePassword&quot;:&quot;&quot;,&quot;errorSheet&quot;:&quot;true&quot;,&quot;overflowThen&quot;:&quot;error_sheet&quot;,&quot;cFormatCopy&quot;:&quot;update_range&quot;,&quot;savedBy&quot;:&quot;office&quot;,&quot;repeatTagOnBrowser&quot;:&quot;&quot;,&quot;imageReadDpi&quot;:&quot;true_always&quot;,&quot;cellNewLineChar&quot;:&quot;lf&quot;,&quot;repeatDefs&quot;:[],&quot;graphs&quot;:[],&quot;reports&quot;:[{&quot;reportName&quot;:&quot;&quot;,&quot;reportId&quot;:1,&quot;tables&quot;:[{&quot;type&quot;:&quot;page&quot;,&quot;objectType&quot;:&quot;&quot;,&quot;objectName&quot;:&quot;DataSet 1&quot;,&quot;tableId&quot;:1,&quot;fields&quot;:[],&quot;tableKey&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707</TotalTime>
  <Words>782</Words>
  <Application>Microsoft Office PowerPoint</Application>
  <PresentationFormat>Widescreen</PresentationFormat>
  <Paragraphs>127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Symbol</vt:lpstr>
      <vt:lpstr>Trebuchet MS</vt:lpstr>
      <vt:lpstr>Wingdings 3</vt:lpstr>
      <vt:lpstr>Facet</vt:lpstr>
      <vt:lpstr>DATA LAKE CONSTRUCTION AND QUERING WITH PYSPARK</vt:lpstr>
      <vt:lpstr>Project Overview</vt:lpstr>
      <vt:lpstr>Technology Stack</vt:lpstr>
      <vt:lpstr>Architectural Diagram</vt:lpstr>
      <vt:lpstr>GitHub Repository Overview</vt:lpstr>
      <vt:lpstr>Performance Analysis Metrics (CSV to Parquet)</vt:lpstr>
      <vt:lpstr>Performance Analysis Metrics (Parquet to CSV)</vt:lpstr>
      <vt:lpstr>Logs and Notification</vt:lpstr>
      <vt:lpstr>Result view in Athena Table</vt:lpstr>
      <vt:lpstr>AWS Cost Metrics</vt:lpstr>
      <vt:lpstr>Cost Optimization for AWS Services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R</dc:creator>
  <cp:lastModifiedBy>Dinesh R</cp:lastModifiedBy>
  <cp:revision>85</cp:revision>
  <dcterms:created xsi:type="dcterms:W3CDTF">2024-11-22T12:16:17Z</dcterms:created>
  <dcterms:modified xsi:type="dcterms:W3CDTF">2024-11-27T14:10:22Z</dcterms:modified>
</cp:coreProperties>
</file>