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31"/>
  </p:notesMasterIdLst>
  <p:sldIdLst>
    <p:sldId id="256" r:id="rId2"/>
    <p:sldId id="257" r:id="rId3"/>
    <p:sldId id="259" r:id="rId4"/>
    <p:sldId id="258" r:id="rId5"/>
    <p:sldId id="260" r:id="rId6"/>
    <p:sldId id="261" r:id="rId7"/>
    <p:sldId id="263" r:id="rId8"/>
    <p:sldId id="264"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3" r:id="rId26"/>
    <p:sldId id="280" r:id="rId27"/>
    <p:sldId id="281" r:id="rId28"/>
    <p:sldId id="284" r:id="rId29"/>
    <p:sldId id="2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B2B2B-73B0-4ED3-91AC-3EA7DE43A1C3}" type="datetimeFigureOut">
              <a:rPr lang="en-US" smtClean="0"/>
              <a:t>3/31/2016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BE86C-3707-4579-91D2-CCC53039EE07}" type="slidenum">
              <a:rPr lang="en-US" smtClean="0"/>
              <a:t>‹#›</a:t>
            </a:fld>
            <a:endParaRPr lang="en-US"/>
          </a:p>
        </p:txBody>
      </p:sp>
    </p:spTree>
    <p:extLst>
      <p:ext uri="{BB962C8B-B14F-4D97-AF65-F5344CB8AC3E}">
        <p14:creationId xmlns:p14="http://schemas.microsoft.com/office/powerpoint/2010/main" val="314734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1C0EEB-ED81-488A-AB34-75C9D6FB4729}" type="datetime1">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7CB97A2-24C1-41D7-B53B-B0D5C7BC7169}" type="slidenum">
              <a:rPr lang="en-US" smtClean="0"/>
              <a:t>‹#›</a:t>
            </a:fld>
            <a:endParaRPr lang="en-US"/>
          </a:p>
        </p:txBody>
      </p:sp>
    </p:spTree>
    <p:extLst>
      <p:ext uri="{BB962C8B-B14F-4D97-AF65-F5344CB8AC3E}">
        <p14:creationId xmlns:p14="http://schemas.microsoft.com/office/powerpoint/2010/main" val="909723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D83E43-F5E7-46A2-A228-779F8F11CB20}" type="datetime1">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CB97A2-24C1-41D7-B53B-B0D5C7BC7169}" type="slidenum">
              <a:rPr lang="en-US" smtClean="0"/>
              <a:t>‹#›</a:t>
            </a:fld>
            <a:endParaRPr lang="en-US"/>
          </a:p>
        </p:txBody>
      </p:sp>
    </p:spTree>
    <p:extLst>
      <p:ext uri="{BB962C8B-B14F-4D97-AF65-F5344CB8AC3E}">
        <p14:creationId xmlns:p14="http://schemas.microsoft.com/office/powerpoint/2010/main" val="1987257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5ECCDE-83B9-4DEA-8CC3-1924A58D72F8}" type="datetime1">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CB97A2-24C1-41D7-B53B-B0D5C7BC716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96046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C44EF1A-9D3C-4C6A-B3B0-28B0D06015C3}" type="datetime1">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CB97A2-24C1-41D7-B53B-B0D5C7BC7169}" type="slidenum">
              <a:rPr lang="en-US" smtClean="0"/>
              <a:t>‹#›</a:t>
            </a:fld>
            <a:endParaRPr lang="en-US"/>
          </a:p>
        </p:txBody>
      </p:sp>
    </p:spTree>
    <p:extLst>
      <p:ext uri="{BB962C8B-B14F-4D97-AF65-F5344CB8AC3E}">
        <p14:creationId xmlns:p14="http://schemas.microsoft.com/office/powerpoint/2010/main" val="3852719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AFD7D12-77F4-4A83-9CF4-9844A1C38519}" type="datetime1">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CB97A2-24C1-41D7-B53B-B0D5C7BC716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48246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4CF428-2B95-46A4-8206-466647D391AF}" type="datetime1">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CB97A2-24C1-41D7-B53B-B0D5C7BC7169}" type="slidenum">
              <a:rPr lang="en-US" smtClean="0"/>
              <a:t>‹#›</a:t>
            </a:fld>
            <a:endParaRPr lang="en-US"/>
          </a:p>
        </p:txBody>
      </p:sp>
    </p:spTree>
    <p:extLst>
      <p:ext uri="{BB962C8B-B14F-4D97-AF65-F5344CB8AC3E}">
        <p14:creationId xmlns:p14="http://schemas.microsoft.com/office/powerpoint/2010/main" val="3115489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81CA5A-BE2B-4F57-92C5-D132D1F1DB9D}" type="datetime1">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CB97A2-24C1-41D7-B53B-B0D5C7BC7169}" type="slidenum">
              <a:rPr lang="en-US" smtClean="0"/>
              <a:t>‹#›</a:t>
            </a:fld>
            <a:endParaRPr lang="en-US"/>
          </a:p>
        </p:txBody>
      </p:sp>
    </p:spTree>
    <p:extLst>
      <p:ext uri="{BB962C8B-B14F-4D97-AF65-F5344CB8AC3E}">
        <p14:creationId xmlns:p14="http://schemas.microsoft.com/office/powerpoint/2010/main" val="3779616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463F9F-26F1-40F2-9081-E6A0F58EDF20}" type="datetime1">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CB97A2-24C1-41D7-B53B-B0D5C7BC7169}" type="slidenum">
              <a:rPr lang="en-US" smtClean="0"/>
              <a:t>‹#›</a:t>
            </a:fld>
            <a:endParaRPr lang="en-US"/>
          </a:p>
        </p:txBody>
      </p:sp>
    </p:spTree>
    <p:extLst>
      <p:ext uri="{BB962C8B-B14F-4D97-AF65-F5344CB8AC3E}">
        <p14:creationId xmlns:p14="http://schemas.microsoft.com/office/powerpoint/2010/main" val="2557147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F4921D-0942-4075-8477-50F59883EB43}" type="datetime1">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CB97A2-24C1-41D7-B53B-B0D5C7BC7169}" type="slidenum">
              <a:rPr lang="en-US" smtClean="0"/>
              <a:t>‹#›</a:t>
            </a:fld>
            <a:endParaRPr lang="en-US"/>
          </a:p>
        </p:txBody>
      </p:sp>
    </p:spTree>
    <p:extLst>
      <p:ext uri="{BB962C8B-B14F-4D97-AF65-F5344CB8AC3E}">
        <p14:creationId xmlns:p14="http://schemas.microsoft.com/office/powerpoint/2010/main" val="126343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72D602-E5BD-4E96-9AFF-6B5AD5CA92CE}" type="datetime1">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CB97A2-24C1-41D7-B53B-B0D5C7BC7169}" type="slidenum">
              <a:rPr lang="en-US" smtClean="0"/>
              <a:t>‹#›</a:t>
            </a:fld>
            <a:endParaRPr lang="en-US"/>
          </a:p>
        </p:txBody>
      </p:sp>
    </p:spTree>
    <p:extLst>
      <p:ext uri="{BB962C8B-B14F-4D97-AF65-F5344CB8AC3E}">
        <p14:creationId xmlns:p14="http://schemas.microsoft.com/office/powerpoint/2010/main" val="2441848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01BB98-0F58-4FA0-A767-97179A83F7FD}" type="datetime1">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7CB97A2-24C1-41D7-B53B-B0D5C7BC7169}" type="slidenum">
              <a:rPr lang="en-US" smtClean="0"/>
              <a:t>‹#›</a:t>
            </a:fld>
            <a:endParaRPr lang="en-US"/>
          </a:p>
        </p:txBody>
      </p:sp>
    </p:spTree>
    <p:extLst>
      <p:ext uri="{BB962C8B-B14F-4D97-AF65-F5344CB8AC3E}">
        <p14:creationId xmlns:p14="http://schemas.microsoft.com/office/powerpoint/2010/main" val="3107767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12BB6C-91A8-48F9-8249-460890E387DB}" type="datetime1">
              <a:rPr lang="en-US" smtClean="0"/>
              <a:t>3/31/2016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7CB97A2-24C1-41D7-B53B-B0D5C7BC7169}" type="slidenum">
              <a:rPr lang="en-US" smtClean="0"/>
              <a:t>‹#›</a:t>
            </a:fld>
            <a:endParaRPr lang="en-US"/>
          </a:p>
        </p:txBody>
      </p:sp>
    </p:spTree>
    <p:extLst>
      <p:ext uri="{BB962C8B-B14F-4D97-AF65-F5344CB8AC3E}">
        <p14:creationId xmlns:p14="http://schemas.microsoft.com/office/powerpoint/2010/main" val="1607893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7C371B6-3CEC-4F01-A52D-340730401192}" type="datetime1">
              <a:rPr lang="en-US" smtClean="0"/>
              <a:t>3/31/2016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7CB97A2-24C1-41D7-B53B-B0D5C7BC7169}" type="slidenum">
              <a:rPr lang="en-US" smtClean="0"/>
              <a:t>‹#›</a:t>
            </a:fld>
            <a:endParaRPr lang="en-US"/>
          </a:p>
        </p:txBody>
      </p:sp>
    </p:spTree>
    <p:extLst>
      <p:ext uri="{BB962C8B-B14F-4D97-AF65-F5344CB8AC3E}">
        <p14:creationId xmlns:p14="http://schemas.microsoft.com/office/powerpoint/2010/main" val="2044101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542AC-538D-4704-B381-641DABFF5605}" type="datetime1">
              <a:rPr lang="en-US" smtClean="0"/>
              <a:t>3/31/2016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7CB97A2-24C1-41D7-B53B-B0D5C7BC7169}" type="slidenum">
              <a:rPr lang="en-US" smtClean="0"/>
              <a:t>‹#›</a:t>
            </a:fld>
            <a:endParaRPr lang="en-US"/>
          </a:p>
        </p:txBody>
      </p:sp>
    </p:spTree>
    <p:extLst>
      <p:ext uri="{BB962C8B-B14F-4D97-AF65-F5344CB8AC3E}">
        <p14:creationId xmlns:p14="http://schemas.microsoft.com/office/powerpoint/2010/main" val="3109392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4A731F9-A962-4B79-94FA-8631C1CF63E1}" type="datetime1">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7CB97A2-24C1-41D7-B53B-B0D5C7BC7169}" type="slidenum">
              <a:rPr lang="en-US" smtClean="0"/>
              <a:t>‹#›</a:t>
            </a:fld>
            <a:endParaRPr lang="en-US"/>
          </a:p>
        </p:txBody>
      </p:sp>
    </p:spTree>
    <p:extLst>
      <p:ext uri="{BB962C8B-B14F-4D97-AF65-F5344CB8AC3E}">
        <p14:creationId xmlns:p14="http://schemas.microsoft.com/office/powerpoint/2010/main" val="797759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13B0015-E381-4E64-8484-21D84DDA5885}" type="datetime1">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CB97A2-24C1-41D7-B53B-B0D5C7BC7169}" type="slidenum">
              <a:rPr lang="en-US" smtClean="0"/>
              <a:t>‹#›</a:t>
            </a:fld>
            <a:endParaRPr lang="en-US"/>
          </a:p>
        </p:txBody>
      </p:sp>
    </p:spTree>
    <p:extLst>
      <p:ext uri="{BB962C8B-B14F-4D97-AF65-F5344CB8AC3E}">
        <p14:creationId xmlns:p14="http://schemas.microsoft.com/office/powerpoint/2010/main" val="2300688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F03CD46-3A75-453C-AA4A-2FD4A16E9C56}" type="datetime1">
              <a:rPr lang="en-US" smtClean="0"/>
              <a:t>3/31/2016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7CB97A2-24C1-41D7-B53B-B0D5C7BC7169}" type="slidenum">
              <a:rPr lang="en-US" smtClean="0"/>
              <a:t>‹#›</a:t>
            </a:fld>
            <a:endParaRPr lang="en-US"/>
          </a:p>
        </p:txBody>
      </p:sp>
    </p:spTree>
    <p:extLst>
      <p:ext uri="{BB962C8B-B14F-4D97-AF65-F5344CB8AC3E}">
        <p14:creationId xmlns:p14="http://schemas.microsoft.com/office/powerpoint/2010/main" val="403734418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471411"/>
            <a:ext cx="8915399" cy="2262781"/>
          </a:xfrm>
        </p:spPr>
        <p:txBody>
          <a:bodyPr/>
          <a:lstStyle/>
          <a:p>
            <a:r>
              <a:rPr lang="en-US" dirty="0"/>
              <a:t>SLAM Techniques</a:t>
            </a:r>
          </a:p>
        </p:txBody>
      </p:sp>
      <p:sp>
        <p:nvSpPr>
          <p:cNvPr id="3" name="Subtitle 2"/>
          <p:cNvSpPr>
            <a:spLocks noGrp="1"/>
          </p:cNvSpPr>
          <p:nvPr>
            <p:ph type="subTitle" idx="1"/>
          </p:nvPr>
        </p:nvSpPr>
        <p:spPr/>
        <p:txBody>
          <a:bodyPr/>
          <a:lstStyle/>
          <a:p>
            <a:pPr algn="r"/>
            <a:endParaRPr lang="en-US" dirty="0" smtClean="0"/>
          </a:p>
          <a:p>
            <a:pPr algn="r"/>
            <a:r>
              <a:rPr lang="en-US" dirty="0" smtClean="0"/>
              <a:t>-</a:t>
            </a:r>
            <a:r>
              <a:rPr lang="en-US" dirty="0" err="1" smtClean="0"/>
              <a:t>Venkata</a:t>
            </a:r>
            <a:r>
              <a:rPr lang="en-US" dirty="0" smtClean="0"/>
              <a:t> </a:t>
            </a:r>
            <a:r>
              <a:rPr lang="en-US" dirty="0" err="1" smtClean="0"/>
              <a:t>satya</a:t>
            </a:r>
            <a:r>
              <a:rPr lang="en-US" dirty="0" smtClean="0"/>
              <a:t> jayanth Vuddagiri</a:t>
            </a:r>
            <a:endParaRPr lang="en-US" dirty="0"/>
          </a:p>
        </p:txBody>
      </p:sp>
      <p:sp>
        <p:nvSpPr>
          <p:cNvPr id="4" name="Slide Number Placeholder 3"/>
          <p:cNvSpPr>
            <a:spLocks noGrp="1"/>
          </p:cNvSpPr>
          <p:nvPr>
            <p:ph type="sldNum" sz="quarter" idx="12"/>
          </p:nvPr>
        </p:nvSpPr>
        <p:spPr/>
        <p:txBody>
          <a:bodyPr/>
          <a:lstStyle/>
          <a:p>
            <a:fld id="{87CB97A2-24C1-41D7-B53B-B0D5C7BC7169}" type="slidenum">
              <a:rPr lang="en-US" smtClean="0"/>
              <a:t>1</a:t>
            </a:fld>
            <a:endParaRPr lang="en-US"/>
          </a:p>
        </p:txBody>
      </p:sp>
    </p:spTree>
    <p:extLst>
      <p:ext uri="{BB962C8B-B14F-4D97-AF65-F5344CB8AC3E}">
        <p14:creationId xmlns:p14="http://schemas.microsoft.com/office/powerpoint/2010/main" val="3574858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Landmark Extraction</a:t>
            </a:r>
            <a:endParaRPr lang="en-US" dirty="0"/>
          </a:p>
        </p:txBody>
      </p:sp>
      <p:sp>
        <p:nvSpPr>
          <p:cNvPr id="3" name="Content Placeholder 2"/>
          <p:cNvSpPr>
            <a:spLocks noGrp="1"/>
          </p:cNvSpPr>
          <p:nvPr>
            <p:ph idx="1"/>
          </p:nvPr>
        </p:nvSpPr>
        <p:spPr/>
        <p:txBody>
          <a:bodyPr>
            <a:normAutofit/>
          </a:bodyPr>
          <a:lstStyle/>
          <a:p>
            <a:r>
              <a:rPr lang="en-US" sz="2800" dirty="0" smtClean="0"/>
              <a:t>Once the types of landmarks are decided by the user, we need to successfully extract them from the robot’s sensory inputs</a:t>
            </a:r>
          </a:p>
          <a:p>
            <a:r>
              <a:rPr lang="en-US" sz="2800" dirty="0" smtClean="0"/>
              <a:t>The algorithms that are used in landmark extraction are spikes and RANSAC</a:t>
            </a:r>
          </a:p>
        </p:txBody>
      </p:sp>
      <p:sp>
        <p:nvSpPr>
          <p:cNvPr id="4" name="Slide Number Placeholder 3"/>
          <p:cNvSpPr>
            <a:spLocks noGrp="1"/>
          </p:cNvSpPr>
          <p:nvPr>
            <p:ph type="sldNum" sz="quarter" idx="12"/>
          </p:nvPr>
        </p:nvSpPr>
        <p:spPr/>
        <p:txBody>
          <a:bodyPr/>
          <a:lstStyle/>
          <a:p>
            <a:fld id="{87CB97A2-24C1-41D7-B53B-B0D5C7BC7169}" type="slidenum">
              <a:rPr lang="en-US" smtClean="0"/>
              <a:t>10</a:t>
            </a:fld>
            <a:endParaRPr lang="en-US"/>
          </a:p>
        </p:txBody>
      </p:sp>
    </p:spTree>
    <p:extLst>
      <p:ext uri="{BB962C8B-B14F-4D97-AF65-F5344CB8AC3E}">
        <p14:creationId xmlns:p14="http://schemas.microsoft.com/office/powerpoint/2010/main" val="1234482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Spikes </a:t>
            </a:r>
            <a:endParaRPr lang="en-US" dirty="0"/>
          </a:p>
        </p:txBody>
      </p:sp>
      <p:sp>
        <p:nvSpPr>
          <p:cNvPr id="3" name="Content Placeholder 2"/>
          <p:cNvSpPr>
            <a:spLocks noGrp="1"/>
          </p:cNvSpPr>
          <p:nvPr>
            <p:ph idx="1"/>
          </p:nvPr>
        </p:nvSpPr>
        <p:spPr/>
        <p:txBody>
          <a:bodyPr>
            <a:normAutofit/>
          </a:bodyPr>
          <a:lstStyle/>
          <a:p>
            <a:r>
              <a:rPr lang="en-US" sz="2800" dirty="0"/>
              <a:t>Spike landmark extraction is a simple algorithm concerned with landmark extraction from laser or sonar scan range </a:t>
            </a:r>
            <a:r>
              <a:rPr lang="en-US" sz="2800" dirty="0" smtClean="0"/>
              <a:t>data.</a:t>
            </a:r>
          </a:p>
          <a:p>
            <a:r>
              <a:rPr lang="en-US" sz="2800" dirty="0"/>
              <a:t>In scanning systems where scans yield multiple values within a certain angle of scanning, this algorithm tries to find extreme differences in the values read by the scanners</a:t>
            </a:r>
          </a:p>
        </p:txBody>
      </p:sp>
      <p:sp>
        <p:nvSpPr>
          <p:cNvPr id="4" name="Slide Number Placeholder 3"/>
          <p:cNvSpPr>
            <a:spLocks noGrp="1"/>
          </p:cNvSpPr>
          <p:nvPr>
            <p:ph type="sldNum" sz="quarter" idx="12"/>
          </p:nvPr>
        </p:nvSpPr>
        <p:spPr/>
        <p:txBody>
          <a:bodyPr/>
          <a:lstStyle/>
          <a:p>
            <a:fld id="{87CB97A2-24C1-41D7-B53B-B0D5C7BC7169}" type="slidenum">
              <a:rPr lang="en-US" smtClean="0"/>
              <a:t>11</a:t>
            </a:fld>
            <a:endParaRPr lang="en-US"/>
          </a:p>
        </p:txBody>
      </p:sp>
    </p:spTree>
    <p:extLst>
      <p:ext uri="{BB962C8B-B14F-4D97-AF65-F5344CB8AC3E}">
        <p14:creationId xmlns:p14="http://schemas.microsoft.com/office/powerpoint/2010/main" val="19313935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Spikes</a:t>
            </a:r>
            <a:endParaRPr lang="en-US" dirty="0"/>
          </a:p>
        </p:txBody>
      </p:sp>
      <p:sp>
        <p:nvSpPr>
          <p:cNvPr id="3" name="Content Placeholder 2"/>
          <p:cNvSpPr>
            <a:spLocks noGrp="1"/>
          </p:cNvSpPr>
          <p:nvPr>
            <p:ph idx="1"/>
          </p:nvPr>
        </p:nvSpPr>
        <p:spPr/>
        <p:txBody>
          <a:bodyPr>
            <a:normAutofit/>
          </a:bodyPr>
          <a:lstStyle/>
          <a:p>
            <a:r>
              <a:rPr lang="en-US" sz="2800" dirty="0" smtClean="0"/>
              <a:t>This happens when the </a:t>
            </a:r>
            <a:r>
              <a:rPr lang="en-US" sz="2800" dirty="0"/>
              <a:t>distance measured at one angle </a:t>
            </a:r>
            <a:r>
              <a:rPr lang="en-US" sz="2800" dirty="0" smtClean="0"/>
              <a:t>is </a:t>
            </a:r>
            <a:r>
              <a:rPr lang="en-US" sz="2800" dirty="0"/>
              <a:t>different to the </a:t>
            </a:r>
            <a:r>
              <a:rPr lang="en-US" sz="2800" dirty="0" smtClean="0"/>
              <a:t>distance measured </a:t>
            </a:r>
            <a:r>
              <a:rPr lang="en-US" sz="2800" dirty="0"/>
              <a:t>at the next </a:t>
            </a:r>
            <a:r>
              <a:rPr lang="en-US" sz="2800" dirty="0" smtClean="0"/>
              <a:t>angle.</a:t>
            </a:r>
          </a:p>
          <a:p>
            <a:r>
              <a:rPr lang="en-US" sz="2800" dirty="0" smtClean="0"/>
              <a:t>Which in </a:t>
            </a:r>
            <a:r>
              <a:rPr lang="en-US" sz="2800" dirty="0"/>
              <a:t>turn indicates that there is a geometric </a:t>
            </a:r>
            <a:r>
              <a:rPr lang="en-US" sz="2800" dirty="0" smtClean="0"/>
              <a:t>change between </a:t>
            </a:r>
            <a:r>
              <a:rPr lang="en-US" sz="2800" dirty="0"/>
              <a:t>the angles, which can be interpreted as a landmark</a:t>
            </a:r>
            <a:r>
              <a:rPr lang="en-US" sz="2800" dirty="0" smtClean="0"/>
              <a:t>.</a:t>
            </a:r>
          </a:p>
          <a:p>
            <a:endParaRPr lang="en-US" sz="2800" dirty="0"/>
          </a:p>
        </p:txBody>
      </p:sp>
      <p:sp>
        <p:nvSpPr>
          <p:cNvPr id="4" name="Slide Number Placeholder 3"/>
          <p:cNvSpPr>
            <a:spLocks noGrp="1"/>
          </p:cNvSpPr>
          <p:nvPr>
            <p:ph type="sldNum" sz="quarter" idx="12"/>
          </p:nvPr>
        </p:nvSpPr>
        <p:spPr/>
        <p:txBody>
          <a:bodyPr/>
          <a:lstStyle/>
          <a:p>
            <a:fld id="{87CB97A2-24C1-41D7-B53B-B0D5C7BC7169}" type="slidenum">
              <a:rPr lang="en-US" smtClean="0"/>
              <a:t>12</a:t>
            </a:fld>
            <a:endParaRPr lang="en-US"/>
          </a:p>
        </p:txBody>
      </p:sp>
    </p:spTree>
    <p:extLst>
      <p:ext uri="{BB962C8B-B14F-4D97-AF65-F5344CB8AC3E}">
        <p14:creationId xmlns:p14="http://schemas.microsoft.com/office/powerpoint/2010/main" val="11716346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Spikes</a:t>
            </a:r>
            <a:endParaRPr lang="en-US" dirty="0"/>
          </a:p>
        </p:txBody>
      </p:sp>
      <p:pic>
        <p:nvPicPr>
          <p:cNvPr id="4" name="Content Placeholder 3"/>
          <p:cNvPicPr>
            <a:picLocks noGrp="1" noChangeAspect="1"/>
          </p:cNvPicPr>
          <p:nvPr>
            <p:ph idx="1"/>
          </p:nvPr>
        </p:nvPicPr>
        <p:blipFill>
          <a:blip r:embed="rId2"/>
          <a:stretch>
            <a:fillRect/>
          </a:stretch>
        </p:blipFill>
        <p:spPr>
          <a:xfrm>
            <a:off x="2592925" y="1443517"/>
            <a:ext cx="5237430" cy="3078563"/>
          </a:xfrm>
          <a:prstGeom prst="rect">
            <a:avLst/>
          </a:prstGeom>
        </p:spPr>
      </p:pic>
      <p:sp>
        <p:nvSpPr>
          <p:cNvPr id="6" name="TextBox 5"/>
          <p:cNvSpPr txBox="1"/>
          <p:nvPr/>
        </p:nvSpPr>
        <p:spPr>
          <a:xfrm>
            <a:off x="2592925" y="4816699"/>
            <a:ext cx="8766241" cy="1384995"/>
          </a:xfrm>
          <a:prstGeom prst="rect">
            <a:avLst/>
          </a:prstGeom>
          <a:noFill/>
        </p:spPr>
        <p:txBody>
          <a:bodyPr wrap="square" rtlCol="0">
            <a:spAutoFit/>
          </a:bodyPr>
          <a:lstStyle/>
          <a:p>
            <a:r>
              <a:rPr lang="en-US" sz="2800" dirty="0" smtClean="0"/>
              <a:t>It relies a lot of environment changing between two beams. This means that the algorithm will fail in smooth environments.</a:t>
            </a:r>
            <a:endParaRPr lang="en-US" sz="2800" dirty="0"/>
          </a:p>
        </p:txBody>
      </p:sp>
      <p:sp>
        <p:nvSpPr>
          <p:cNvPr id="3" name="Slide Number Placeholder 2"/>
          <p:cNvSpPr>
            <a:spLocks noGrp="1"/>
          </p:cNvSpPr>
          <p:nvPr>
            <p:ph type="sldNum" sz="quarter" idx="12"/>
          </p:nvPr>
        </p:nvSpPr>
        <p:spPr/>
        <p:txBody>
          <a:bodyPr/>
          <a:lstStyle/>
          <a:p>
            <a:fld id="{87CB97A2-24C1-41D7-B53B-B0D5C7BC7169}" type="slidenum">
              <a:rPr lang="en-US" smtClean="0"/>
              <a:t>13</a:t>
            </a:fld>
            <a:endParaRPr lang="en-US"/>
          </a:p>
        </p:txBody>
      </p:sp>
    </p:spTree>
    <p:extLst>
      <p:ext uri="{BB962C8B-B14F-4D97-AF65-F5344CB8AC3E}">
        <p14:creationId xmlns:p14="http://schemas.microsoft.com/office/powerpoint/2010/main" val="15764629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RANSAC </a:t>
            </a:r>
            <a:r>
              <a:rPr lang="en-US" altLang="en-US" dirty="0"/>
              <a:t>(Random Sampling Consensus)</a:t>
            </a:r>
            <a:r>
              <a:rPr lang="en-US" dirty="0" smtClean="0"/>
              <a:t>: </a:t>
            </a:r>
            <a:endParaRPr lang="en-US" dirty="0"/>
          </a:p>
        </p:txBody>
      </p:sp>
      <p:sp>
        <p:nvSpPr>
          <p:cNvPr id="3" name="Content Placeholder 2"/>
          <p:cNvSpPr>
            <a:spLocks noGrp="1"/>
          </p:cNvSpPr>
          <p:nvPr>
            <p:ph idx="1"/>
          </p:nvPr>
        </p:nvSpPr>
        <p:spPr/>
        <p:txBody>
          <a:bodyPr>
            <a:normAutofit/>
          </a:bodyPr>
          <a:lstStyle/>
          <a:p>
            <a:r>
              <a:rPr lang="en-US" sz="2800" dirty="0" smtClean="0"/>
              <a:t>This </a:t>
            </a:r>
            <a:r>
              <a:rPr lang="en-US" sz="2800" dirty="0"/>
              <a:t>method can be used to extract lines from a laser scan that can in turn be used as landmarks</a:t>
            </a:r>
            <a:r>
              <a:rPr lang="en-US" sz="2800" dirty="0" smtClean="0"/>
              <a:t>.</a:t>
            </a:r>
            <a:endParaRPr lang="en-US" sz="2800" dirty="0"/>
          </a:p>
          <a:p>
            <a:r>
              <a:rPr lang="en-US" sz="2800" dirty="0"/>
              <a:t>RANSAC finds these line landmarks by randomly taking a sample of the laser readings and then using a least squares approximation to find the best fit line that runs through these readings.</a:t>
            </a:r>
          </a:p>
          <a:p>
            <a:endParaRPr lang="en-US" sz="2800" dirty="0"/>
          </a:p>
        </p:txBody>
      </p:sp>
      <p:sp>
        <p:nvSpPr>
          <p:cNvPr id="4" name="Slide Number Placeholder 3"/>
          <p:cNvSpPr>
            <a:spLocks noGrp="1"/>
          </p:cNvSpPr>
          <p:nvPr>
            <p:ph type="sldNum" sz="quarter" idx="12"/>
          </p:nvPr>
        </p:nvSpPr>
        <p:spPr/>
        <p:txBody>
          <a:bodyPr/>
          <a:lstStyle/>
          <a:p>
            <a:fld id="{87CB97A2-24C1-41D7-B53B-B0D5C7BC7169}" type="slidenum">
              <a:rPr lang="en-US" smtClean="0"/>
              <a:t>14</a:t>
            </a:fld>
            <a:endParaRPr lang="en-US"/>
          </a:p>
        </p:txBody>
      </p:sp>
    </p:spTree>
    <p:extLst>
      <p:ext uri="{BB962C8B-B14F-4D97-AF65-F5344CB8AC3E}">
        <p14:creationId xmlns:p14="http://schemas.microsoft.com/office/powerpoint/2010/main" val="27213422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RANSAC </a:t>
            </a:r>
            <a:r>
              <a:rPr lang="en-US" altLang="en-US" dirty="0"/>
              <a:t>(Random Sampling Consensus)</a:t>
            </a:r>
            <a:r>
              <a:rPr lang="en-US" dirty="0"/>
              <a:t>: </a:t>
            </a:r>
          </a:p>
        </p:txBody>
      </p:sp>
      <p:pic>
        <p:nvPicPr>
          <p:cNvPr id="4" name="Content Placeholder 3"/>
          <p:cNvPicPr>
            <a:picLocks noGrp="1" noChangeAspect="1"/>
          </p:cNvPicPr>
          <p:nvPr>
            <p:ph idx="1"/>
          </p:nvPr>
        </p:nvPicPr>
        <p:blipFill>
          <a:blip r:embed="rId2"/>
          <a:stretch>
            <a:fillRect/>
          </a:stretch>
        </p:blipFill>
        <p:spPr>
          <a:xfrm>
            <a:off x="2635586" y="1905000"/>
            <a:ext cx="4413182" cy="4218125"/>
          </a:xfrm>
          <a:prstGeom prst="rect">
            <a:avLst/>
          </a:prstGeom>
        </p:spPr>
      </p:pic>
      <p:sp>
        <p:nvSpPr>
          <p:cNvPr id="3" name="Slide Number Placeholder 2"/>
          <p:cNvSpPr>
            <a:spLocks noGrp="1"/>
          </p:cNvSpPr>
          <p:nvPr>
            <p:ph type="sldNum" sz="quarter" idx="12"/>
          </p:nvPr>
        </p:nvSpPr>
        <p:spPr/>
        <p:txBody>
          <a:bodyPr/>
          <a:lstStyle/>
          <a:p>
            <a:fld id="{87CB97A2-24C1-41D7-B53B-B0D5C7BC7169}" type="slidenum">
              <a:rPr lang="en-US" smtClean="0"/>
              <a:t>15</a:t>
            </a:fld>
            <a:endParaRPr lang="en-US"/>
          </a:p>
        </p:txBody>
      </p:sp>
    </p:spTree>
    <p:extLst>
      <p:ext uri="{BB962C8B-B14F-4D97-AF65-F5344CB8AC3E}">
        <p14:creationId xmlns:p14="http://schemas.microsoft.com/office/powerpoint/2010/main" val="8325704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Association</a:t>
            </a:r>
            <a:endParaRPr lang="en-US" dirty="0"/>
          </a:p>
        </p:txBody>
      </p:sp>
      <p:sp>
        <p:nvSpPr>
          <p:cNvPr id="3" name="Content Placeholder 2"/>
          <p:cNvSpPr>
            <a:spLocks noGrp="1"/>
          </p:cNvSpPr>
          <p:nvPr>
            <p:ph idx="1"/>
          </p:nvPr>
        </p:nvSpPr>
        <p:spPr/>
        <p:txBody>
          <a:bodyPr>
            <a:normAutofit fontScale="85000" lnSpcReduction="20000"/>
          </a:bodyPr>
          <a:lstStyle/>
          <a:p>
            <a:r>
              <a:rPr lang="en-US" sz="2800" dirty="0"/>
              <a:t>The problem of data association is that of matching observed landmarks from different (laser) scans with each other.</a:t>
            </a:r>
          </a:p>
          <a:p>
            <a:endParaRPr lang="en-US" sz="2800" dirty="0"/>
          </a:p>
          <a:p>
            <a:pPr marL="0" indent="0">
              <a:buNone/>
            </a:pPr>
            <a:r>
              <a:rPr lang="en-US" sz="2800" dirty="0"/>
              <a:t>Problems in Data Association</a:t>
            </a:r>
          </a:p>
          <a:p>
            <a:r>
              <a:rPr lang="en-US" sz="2800" dirty="0"/>
              <a:t>You might not re-observe landmarks every time.</a:t>
            </a:r>
          </a:p>
          <a:p>
            <a:r>
              <a:rPr lang="en-US" sz="2800" dirty="0"/>
              <a:t>You might observe something as being a landmark but fail to ever see it again.</a:t>
            </a:r>
          </a:p>
          <a:p>
            <a:r>
              <a:rPr lang="en-US" sz="2800" dirty="0"/>
              <a:t>You might wrongly associate a landmark to a previously seen landmark.</a:t>
            </a:r>
          </a:p>
          <a:p>
            <a:endParaRPr lang="en-US" dirty="0"/>
          </a:p>
        </p:txBody>
      </p:sp>
      <p:sp>
        <p:nvSpPr>
          <p:cNvPr id="4" name="Slide Number Placeholder 3"/>
          <p:cNvSpPr>
            <a:spLocks noGrp="1"/>
          </p:cNvSpPr>
          <p:nvPr>
            <p:ph type="sldNum" sz="quarter" idx="12"/>
          </p:nvPr>
        </p:nvSpPr>
        <p:spPr/>
        <p:txBody>
          <a:bodyPr/>
          <a:lstStyle/>
          <a:p>
            <a:fld id="{87CB97A2-24C1-41D7-B53B-B0D5C7BC7169}" type="slidenum">
              <a:rPr lang="en-US" smtClean="0"/>
              <a:t>16</a:t>
            </a:fld>
            <a:endParaRPr lang="en-US"/>
          </a:p>
        </p:txBody>
      </p:sp>
    </p:spTree>
    <p:extLst>
      <p:ext uri="{BB962C8B-B14F-4D97-AF65-F5344CB8AC3E}">
        <p14:creationId xmlns:p14="http://schemas.microsoft.com/office/powerpoint/2010/main" val="27199265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 Nearest </a:t>
            </a:r>
            <a:r>
              <a:rPr lang="en-US" dirty="0" smtClean="0"/>
              <a:t>Neighbor </a:t>
            </a:r>
            <a:r>
              <a:rPr lang="en-US" dirty="0"/>
              <a:t>Approach</a:t>
            </a:r>
          </a:p>
        </p:txBody>
      </p:sp>
      <p:sp>
        <p:nvSpPr>
          <p:cNvPr id="3" name="Content Placeholder 2"/>
          <p:cNvSpPr>
            <a:spLocks noGrp="1"/>
          </p:cNvSpPr>
          <p:nvPr>
            <p:ph idx="1"/>
          </p:nvPr>
        </p:nvSpPr>
        <p:spPr/>
        <p:txBody>
          <a:bodyPr/>
          <a:lstStyle/>
          <a:p>
            <a:r>
              <a:rPr lang="en-US" sz="2800" dirty="0"/>
              <a:t>When you get a new laser scan use landmark extraction to extract all visible landmarks.</a:t>
            </a:r>
          </a:p>
          <a:p>
            <a:r>
              <a:rPr lang="en-US" sz="2800" dirty="0"/>
              <a:t>Associate each extracted landmark to the closest landmark we have seen more than N times in the database.</a:t>
            </a:r>
          </a:p>
          <a:p>
            <a:r>
              <a:rPr lang="en-US" sz="2800" dirty="0"/>
              <a:t>Pass each of these pairs of associations (extracted landmark, landmark in database) through a validation gate.</a:t>
            </a:r>
          </a:p>
          <a:p>
            <a:endParaRPr lang="en-US" dirty="0"/>
          </a:p>
        </p:txBody>
      </p:sp>
      <p:sp>
        <p:nvSpPr>
          <p:cNvPr id="4" name="Slide Number Placeholder 3"/>
          <p:cNvSpPr>
            <a:spLocks noGrp="1"/>
          </p:cNvSpPr>
          <p:nvPr>
            <p:ph type="sldNum" sz="quarter" idx="12"/>
          </p:nvPr>
        </p:nvSpPr>
        <p:spPr/>
        <p:txBody>
          <a:bodyPr/>
          <a:lstStyle/>
          <a:p>
            <a:fld id="{87CB97A2-24C1-41D7-B53B-B0D5C7BC7169}" type="slidenum">
              <a:rPr lang="en-US" smtClean="0"/>
              <a:t>17</a:t>
            </a:fld>
            <a:endParaRPr lang="en-US"/>
          </a:p>
        </p:txBody>
      </p:sp>
    </p:spTree>
    <p:extLst>
      <p:ext uri="{BB962C8B-B14F-4D97-AF65-F5344CB8AC3E}">
        <p14:creationId xmlns:p14="http://schemas.microsoft.com/office/powerpoint/2010/main" val="4338522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 Nearest </a:t>
            </a:r>
            <a:r>
              <a:rPr lang="en-US" dirty="0" smtClean="0"/>
              <a:t>Neighbor </a:t>
            </a:r>
            <a:r>
              <a:rPr lang="en-US" dirty="0"/>
              <a:t>Approach</a:t>
            </a:r>
          </a:p>
        </p:txBody>
      </p:sp>
      <p:sp>
        <p:nvSpPr>
          <p:cNvPr id="3" name="Content Placeholder 2"/>
          <p:cNvSpPr>
            <a:spLocks noGrp="1"/>
          </p:cNvSpPr>
          <p:nvPr>
            <p:ph idx="1"/>
          </p:nvPr>
        </p:nvSpPr>
        <p:spPr/>
        <p:txBody>
          <a:bodyPr/>
          <a:lstStyle/>
          <a:p>
            <a:pPr lvl="1">
              <a:lnSpc>
                <a:spcPct val="90000"/>
              </a:lnSpc>
            </a:pPr>
            <a:r>
              <a:rPr lang="en-US" altLang="en-US" sz="2800" dirty="0"/>
              <a:t>If the pair passes the validation gate it must be the same landmark we have re-observed so increment the number of times we have seen it in the database.</a:t>
            </a:r>
          </a:p>
          <a:p>
            <a:pPr lvl="1">
              <a:lnSpc>
                <a:spcPct val="90000"/>
              </a:lnSpc>
            </a:pPr>
            <a:r>
              <a:rPr lang="en-US" altLang="en-US" sz="2800" dirty="0"/>
              <a:t>If the pair fails the validation gate add this landmark as a new landmark in the database and set the number of times we have seen it to 1.</a:t>
            </a:r>
          </a:p>
          <a:p>
            <a:endParaRPr lang="en-US" dirty="0"/>
          </a:p>
        </p:txBody>
      </p:sp>
      <p:sp>
        <p:nvSpPr>
          <p:cNvPr id="4" name="Slide Number Placeholder 3"/>
          <p:cNvSpPr>
            <a:spLocks noGrp="1"/>
          </p:cNvSpPr>
          <p:nvPr>
            <p:ph type="sldNum" sz="quarter" idx="12"/>
          </p:nvPr>
        </p:nvSpPr>
        <p:spPr/>
        <p:txBody>
          <a:bodyPr/>
          <a:lstStyle/>
          <a:p>
            <a:fld id="{87CB97A2-24C1-41D7-B53B-B0D5C7BC7169}" type="slidenum">
              <a:rPr lang="en-US" smtClean="0"/>
              <a:t>18</a:t>
            </a:fld>
            <a:endParaRPr lang="en-US"/>
          </a:p>
        </p:txBody>
      </p:sp>
    </p:spTree>
    <p:extLst>
      <p:ext uri="{BB962C8B-B14F-4D97-AF65-F5344CB8AC3E}">
        <p14:creationId xmlns:p14="http://schemas.microsoft.com/office/powerpoint/2010/main" val="23280878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principle of SLAM</a:t>
            </a:r>
            <a:endParaRPr lang="en-US" dirty="0"/>
          </a:p>
        </p:txBody>
      </p:sp>
      <p:pic>
        <p:nvPicPr>
          <p:cNvPr id="4" name="Content Placeholder 3"/>
          <p:cNvPicPr>
            <a:picLocks noGrp="1" noChangeAspect="1"/>
          </p:cNvPicPr>
          <p:nvPr>
            <p:ph idx="1"/>
          </p:nvPr>
        </p:nvPicPr>
        <p:blipFill>
          <a:blip r:embed="rId2"/>
          <a:stretch>
            <a:fillRect/>
          </a:stretch>
        </p:blipFill>
        <p:spPr>
          <a:xfrm>
            <a:off x="2592925" y="1264555"/>
            <a:ext cx="6312512" cy="3778250"/>
          </a:xfrm>
          <a:prstGeom prst="rect">
            <a:avLst/>
          </a:prstGeom>
        </p:spPr>
      </p:pic>
      <p:sp>
        <p:nvSpPr>
          <p:cNvPr id="5" name="TextBox 4"/>
          <p:cNvSpPr txBox="1"/>
          <p:nvPr/>
        </p:nvSpPr>
        <p:spPr>
          <a:xfrm>
            <a:off x="2592925" y="5241701"/>
            <a:ext cx="7980630" cy="830997"/>
          </a:xfrm>
          <a:prstGeom prst="rect">
            <a:avLst/>
          </a:prstGeom>
          <a:noFill/>
        </p:spPr>
        <p:txBody>
          <a:bodyPr wrap="square" rtlCol="0">
            <a:spAutoFit/>
          </a:bodyPr>
          <a:lstStyle/>
          <a:p>
            <a:r>
              <a:rPr lang="en-IN" sz="2400" dirty="0"/>
              <a:t>Stars represent landmarks, initially position is estimated by sensors</a:t>
            </a:r>
          </a:p>
        </p:txBody>
      </p:sp>
      <p:sp>
        <p:nvSpPr>
          <p:cNvPr id="3" name="Slide Number Placeholder 2"/>
          <p:cNvSpPr>
            <a:spLocks noGrp="1"/>
          </p:cNvSpPr>
          <p:nvPr>
            <p:ph type="sldNum" sz="quarter" idx="12"/>
          </p:nvPr>
        </p:nvSpPr>
        <p:spPr/>
        <p:txBody>
          <a:bodyPr/>
          <a:lstStyle/>
          <a:p>
            <a:fld id="{87CB97A2-24C1-41D7-B53B-B0D5C7BC7169}" type="slidenum">
              <a:rPr lang="en-US" smtClean="0"/>
              <a:t>19</a:t>
            </a:fld>
            <a:endParaRPr lang="en-US"/>
          </a:p>
        </p:txBody>
      </p:sp>
    </p:spTree>
    <p:extLst>
      <p:ext uri="{BB962C8B-B14F-4D97-AF65-F5344CB8AC3E}">
        <p14:creationId xmlns:p14="http://schemas.microsoft.com/office/powerpoint/2010/main" val="12255221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What is SLAM</a:t>
            </a:r>
            <a:endParaRPr lang="en-US" sz="4400" dirty="0"/>
          </a:p>
        </p:txBody>
      </p:sp>
      <p:sp>
        <p:nvSpPr>
          <p:cNvPr id="3" name="Content Placeholder 2"/>
          <p:cNvSpPr>
            <a:spLocks noGrp="1"/>
          </p:cNvSpPr>
          <p:nvPr>
            <p:ph idx="1"/>
          </p:nvPr>
        </p:nvSpPr>
        <p:spPr/>
        <p:txBody>
          <a:bodyPr>
            <a:normAutofit/>
          </a:bodyPr>
          <a:lstStyle/>
          <a:p>
            <a:r>
              <a:rPr lang="en-US" sz="2800" dirty="0" smtClean="0"/>
              <a:t>Stands for simultaneous localization and mapping.</a:t>
            </a:r>
          </a:p>
          <a:p>
            <a:r>
              <a:rPr lang="en-US" sz="2800" dirty="0" smtClean="0"/>
              <a:t>Its more of a concept than an algorithm.</a:t>
            </a:r>
          </a:p>
          <a:p>
            <a:r>
              <a:rPr lang="en-US" sz="2800" dirty="0"/>
              <a:t>It consists of different type of steps and these steps can be implemented by a number of different algorithms.</a:t>
            </a:r>
          </a:p>
          <a:p>
            <a:endParaRPr lang="en-US" sz="2800" dirty="0" smtClean="0"/>
          </a:p>
          <a:p>
            <a:endParaRPr lang="en-US" sz="2800" dirty="0" smtClean="0"/>
          </a:p>
          <a:p>
            <a:endParaRPr lang="en-US" dirty="0"/>
          </a:p>
        </p:txBody>
      </p:sp>
      <p:sp>
        <p:nvSpPr>
          <p:cNvPr id="4" name="Slide Number Placeholder 3"/>
          <p:cNvSpPr>
            <a:spLocks noGrp="1"/>
          </p:cNvSpPr>
          <p:nvPr>
            <p:ph type="sldNum" sz="quarter" idx="12"/>
          </p:nvPr>
        </p:nvSpPr>
        <p:spPr/>
        <p:txBody>
          <a:bodyPr/>
          <a:lstStyle/>
          <a:p>
            <a:fld id="{87CB97A2-24C1-41D7-B53B-B0D5C7BC7169}" type="slidenum">
              <a:rPr lang="en-US" smtClean="0"/>
              <a:t>2</a:t>
            </a:fld>
            <a:endParaRPr lang="en-US"/>
          </a:p>
        </p:txBody>
      </p:sp>
    </p:spTree>
    <p:extLst>
      <p:ext uri="{BB962C8B-B14F-4D97-AF65-F5344CB8AC3E}">
        <p14:creationId xmlns:p14="http://schemas.microsoft.com/office/powerpoint/2010/main" val="10235128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principle of SLAM</a:t>
            </a:r>
          </a:p>
        </p:txBody>
      </p:sp>
      <p:pic>
        <p:nvPicPr>
          <p:cNvPr id="4" name="Content Placeholder 3"/>
          <p:cNvPicPr>
            <a:picLocks noGrp="1" noChangeAspect="1"/>
          </p:cNvPicPr>
          <p:nvPr>
            <p:ph idx="1"/>
          </p:nvPr>
        </p:nvPicPr>
        <p:blipFill>
          <a:blip r:embed="rId2"/>
          <a:stretch>
            <a:fillRect/>
          </a:stretch>
        </p:blipFill>
        <p:spPr>
          <a:xfrm>
            <a:off x="2592925" y="1264555"/>
            <a:ext cx="6572881" cy="3778250"/>
          </a:xfrm>
          <a:prstGeom prst="rect">
            <a:avLst/>
          </a:prstGeom>
        </p:spPr>
      </p:pic>
      <p:sp>
        <p:nvSpPr>
          <p:cNvPr id="5" name="TextBox 4"/>
          <p:cNvSpPr txBox="1"/>
          <p:nvPr/>
        </p:nvSpPr>
        <p:spPr>
          <a:xfrm>
            <a:off x="2592925" y="5306096"/>
            <a:ext cx="8263965" cy="1107996"/>
          </a:xfrm>
          <a:prstGeom prst="rect">
            <a:avLst/>
          </a:prstGeom>
          <a:noFill/>
        </p:spPr>
        <p:txBody>
          <a:bodyPr wrap="square" rtlCol="0">
            <a:spAutoFit/>
          </a:bodyPr>
          <a:lstStyle/>
          <a:p>
            <a:r>
              <a:rPr lang="en-IN" sz="2400" dirty="0"/>
              <a:t>The robot moves and it now thinks it is here, distance given by </a:t>
            </a:r>
            <a:r>
              <a:rPr lang="en-IN" sz="2400" dirty="0" err="1"/>
              <a:t>odometry</a:t>
            </a:r>
            <a:r>
              <a:rPr lang="en-IN" sz="2400" dirty="0"/>
              <a:t> alone</a:t>
            </a:r>
          </a:p>
          <a:p>
            <a:endParaRPr lang="en-US" dirty="0"/>
          </a:p>
        </p:txBody>
      </p:sp>
      <p:sp>
        <p:nvSpPr>
          <p:cNvPr id="3" name="Slide Number Placeholder 2"/>
          <p:cNvSpPr>
            <a:spLocks noGrp="1"/>
          </p:cNvSpPr>
          <p:nvPr>
            <p:ph type="sldNum" sz="quarter" idx="12"/>
          </p:nvPr>
        </p:nvSpPr>
        <p:spPr/>
        <p:txBody>
          <a:bodyPr/>
          <a:lstStyle/>
          <a:p>
            <a:fld id="{87CB97A2-24C1-41D7-B53B-B0D5C7BC7169}" type="slidenum">
              <a:rPr lang="en-US" smtClean="0"/>
              <a:t>20</a:t>
            </a:fld>
            <a:endParaRPr lang="en-US"/>
          </a:p>
        </p:txBody>
      </p:sp>
    </p:spTree>
    <p:extLst>
      <p:ext uri="{BB962C8B-B14F-4D97-AF65-F5344CB8AC3E}">
        <p14:creationId xmlns:p14="http://schemas.microsoft.com/office/powerpoint/2010/main" val="4133642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principle of SLAM</a:t>
            </a:r>
          </a:p>
        </p:txBody>
      </p:sp>
      <p:pic>
        <p:nvPicPr>
          <p:cNvPr id="6" name="Content Placeholder 3"/>
          <p:cNvPicPr>
            <a:picLocks noGrp="1" noChangeAspect="1"/>
          </p:cNvPicPr>
          <p:nvPr>
            <p:ph idx="1"/>
          </p:nvPr>
        </p:nvPicPr>
        <p:blipFill>
          <a:blip r:embed="rId2"/>
          <a:stretch>
            <a:fillRect/>
          </a:stretch>
        </p:blipFill>
        <p:spPr>
          <a:xfrm>
            <a:off x="2592925" y="1373746"/>
            <a:ext cx="6584156" cy="3778250"/>
          </a:xfrm>
          <a:prstGeom prst="rect">
            <a:avLst/>
          </a:prstGeom>
          <a:noFill/>
          <a:ln>
            <a:noFill/>
          </a:ln>
        </p:spPr>
      </p:pic>
      <p:sp>
        <p:nvSpPr>
          <p:cNvPr id="7" name="TextBox 6"/>
          <p:cNvSpPr txBox="1"/>
          <p:nvPr/>
        </p:nvSpPr>
        <p:spPr>
          <a:xfrm>
            <a:off x="2592925" y="5383369"/>
            <a:ext cx="8302602" cy="1107996"/>
          </a:xfrm>
          <a:prstGeom prst="rect">
            <a:avLst/>
          </a:prstGeom>
          <a:noFill/>
        </p:spPr>
        <p:txBody>
          <a:bodyPr wrap="square" rtlCol="0">
            <a:spAutoFit/>
          </a:bodyPr>
          <a:lstStyle/>
          <a:p>
            <a:r>
              <a:rPr lang="en-IN" sz="2400" dirty="0"/>
              <a:t>Robot measures distance now using sensors and landmarks</a:t>
            </a:r>
          </a:p>
          <a:p>
            <a:endParaRPr lang="en-US" dirty="0"/>
          </a:p>
        </p:txBody>
      </p:sp>
      <p:sp>
        <p:nvSpPr>
          <p:cNvPr id="3" name="Slide Number Placeholder 2"/>
          <p:cNvSpPr>
            <a:spLocks noGrp="1"/>
          </p:cNvSpPr>
          <p:nvPr>
            <p:ph type="sldNum" sz="quarter" idx="12"/>
          </p:nvPr>
        </p:nvSpPr>
        <p:spPr/>
        <p:txBody>
          <a:bodyPr/>
          <a:lstStyle/>
          <a:p>
            <a:fld id="{87CB97A2-24C1-41D7-B53B-B0D5C7BC7169}" type="slidenum">
              <a:rPr lang="en-US" smtClean="0"/>
              <a:t>21</a:t>
            </a:fld>
            <a:endParaRPr lang="en-US"/>
          </a:p>
        </p:txBody>
      </p:sp>
    </p:spTree>
    <p:extLst>
      <p:ext uri="{BB962C8B-B14F-4D97-AF65-F5344CB8AC3E}">
        <p14:creationId xmlns:p14="http://schemas.microsoft.com/office/powerpoint/2010/main" val="29105415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principle of SLAM</a:t>
            </a:r>
          </a:p>
        </p:txBody>
      </p:sp>
      <p:pic>
        <p:nvPicPr>
          <p:cNvPr id="4" name="Content Placeholder 3"/>
          <p:cNvPicPr>
            <a:picLocks noGrp="1" noChangeAspect="1"/>
          </p:cNvPicPr>
          <p:nvPr>
            <p:ph idx="1"/>
          </p:nvPr>
        </p:nvPicPr>
        <p:blipFill>
          <a:blip r:embed="rId2"/>
          <a:stretch>
            <a:fillRect/>
          </a:stretch>
        </p:blipFill>
        <p:spPr>
          <a:xfrm>
            <a:off x="2592925" y="1264555"/>
            <a:ext cx="6300922" cy="3778250"/>
          </a:xfrm>
          <a:prstGeom prst="rect">
            <a:avLst/>
          </a:prstGeom>
        </p:spPr>
      </p:pic>
      <p:sp>
        <p:nvSpPr>
          <p:cNvPr id="5" name="TextBox 4"/>
          <p:cNvSpPr txBox="1"/>
          <p:nvPr/>
        </p:nvSpPr>
        <p:spPr>
          <a:xfrm>
            <a:off x="2592925" y="5254580"/>
            <a:ext cx="8289723" cy="1200329"/>
          </a:xfrm>
          <a:prstGeom prst="rect">
            <a:avLst/>
          </a:prstGeom>
          <a:noFill/>
        </p:spPr>
        <p:txBody>
          <a:bodyPr wrap="square" rtlCol="0">
            <a:spAutoFit/>
          </a:bodyPr>
          <a:lstStyle/>
          <a:p>
            <a:r>
              <a:rPr lang="en-IN" sz="2400" dirty="0"/>
              <a:t>Robot starts relying more on sensors than </a:t>
            </a:r>
            <a:r>
              <a:rPr lang="en-IN" sz="2400" dirty="0" err="1"/>
              <a:t>odometry</a:t>
            </a:r>
            <a:r>
              <a:rPr lang="en-IN" sz="2400" dirty="0"/>
              <a:t>. The dotted triangle represents where it thinks it is while the solid triangle shows where exactly the robot </a:t>
            </a:r>
            <a:r>
              <a:rPr lang="en-IN" sz="2400" dirty="0" smtClean="0"/>
              <a:t>is.</a:t>
            </a:r>
            <a:endParaRPr lang="en-IN" sz="2400" dirty="0"/>
          </a:p>
        </p:txBody>
      </p:sp>
      <p:sp>
        <p:nvSpPr>
          <p:cNvPr id="3" name="Slide Number Placeholder 2"/>
          <p:cNvSpPr>
            <a:spLocks noGrp="1"/>
          </p:cNvSpPr>
          <p:nvPr>
            <p:ph type="sldNum" sz="quarter" idx="12"/>
          </p:nvPr>
        </p:nvSpPr>
        <p:spPr/>
        <p:txBody>
          <a:bodyPr/>
          <a:lstStyle/>
          <a:p>
            <a:fld id="{87CB97A2-24C1-41D7-B53B-B0D5C7BC7169}" type="slidenum">
              <a:rPr lang="en-US" smtClean="0"/>
              <a:t>22</a:t>
            </a:fld>
            <a:endParaRPr lang="en-US"/>
          </a:p>
        </p:txBody>
      </p:sp>
    </p:spTree>
    <p:extLst>
      <p:ext uri="{BB962C8B-B14F-4D97-AF65-F5344CB8AC3E}">
        <p14:creationId xmlns:p14="http://schemas.microsoft.com/office/powerpoint/2010/main" val="9498376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a:t>
            </a:r>
            <a:r>
              <a:rPr lang="en-US" dirty="0" err="1" smtClean="0"/>
              <a:t>Kalman</a:t>
            </a:r>
            <a:r>
              <a:rPr lang="en-US" dirty="0" smtClean="0"/>
              <a:t> Filter (EKF): </a:t>
            </a:r>
            <a:endParaRPr lang="en-US" dirty="0"/>
          </a:p>
        </p:txBody>
      </p:sp>
      <p:sp>
        <p:nvSpPr>
          <p:cNvPr id="3" name="Content Placeholder 2"/>
          <p:cNvSpPr>
            <a:spLocks noGrp="1"/>
          </p:cNvSpPr>
          <p:nvPr>
            <p:ph idx="1"/>
          </p:nvPr>
        </p:nvSpPr>
        <p:spPr/>
        <p:txBody>
          <a:bodyPr>
            <a:normAutofit/>
          </a:bodyPr>
          <a:lstStyle/>
          <a:p>
            <a:r>
              <a:rPr lang="en-US" sz="2800" dirty="0" smtClean="0"/>
              <a:t>The </a:t>
            </a:r>
            <a:r>
              <a:rPr lang="en-US" sz="2800" dirty="0"/>
              <a:t>Extended </a:t>
            </a:r>
            <a:r>
              <a:rPr lang="en-US" sz="2800" dirty="0" err="1"/>
              <a:t>Kalman</a:t>
            </a:r>
            <a:r>
              <a:rPr lang="en-US" sz="2800" dirty="0"/>
              <a:t> Filter is used to estimate the state (position) of the robot </a:t>
            </a:r>
            <a:r>
              <a:rPr lang="en-US" sz="2800" dirty="0" smtClean="0"/>
              <a:t>from </a:t>
            </a:r>
            <a:r>
              <a:rPr lang="en-US" sz="2800" dirty="0" err="1" smtClean="0"/>
              <a:t>odometry</a:t>
            </a:r>
            <a:r>
              <a:rPr lang="en-US" sz="2800" dirty="0" smtClean="0"/>
              <a:t> </a:t>
            </a:r>
            <a:r>
              <a:rPr lang="en-US" sz="2800" dirty="0"/>
              <a:t>data and landmark observations</a:t>
            </a:r>
            <a:r>
              <a:rPr lang="en-US" sz="2800" dirty="0" smtClean="0"/>
              <a:t>.</a:t>
            </a:r>
          </a:p>
          <a:p>
            <a:r>
              <a:rPr lang="en-US" sz="2800" dirty="0" smtClean="0"/>
              <a:t>The EKF </a:t>
            </a:r>
            <a:r>
              <a:rPr lang="en-US" sz="2800" dirty="0"/>
              <a:t>is usually described in terms </a:t>
            </a:r>
            <a:r>
              <a:rPr lang="en-US" sz="2800" dirty="0" smtClean="0"/>
              <a:t>of state </a:t>
            </a:r>
            <a:r>
              <a:rPr lang="en-US" sz="2800" dirty="0"/>
              <a:t>estimation </a:t>
            </a:r>
            <a:r>
              <a:rPr lang="en-US" sz="2800" dirty="0" smtClean="0"/>
              <a:t>alone.</a:t>
            </a:r>
            <a:endParaRPr lang="en-US" sz="2800" dirty="0"/>
          </a:p>
        </p:txBody>
      </p:sp>
      <p:sp>
        <p:nvSpPr>
          <p:cNvPr id="4" name="Slide Number Placeholder 3"/>
          <p:cNvSpPr>
            <a:spLocks noGrp="1"/>
          </p:cNvSpPr>
          <p:nvPr>
            <p:ph type="sldNum" sz="quarter" idx="12"/>
          </p:nvPr>
        </p:nvSpPr>
        <p:spPr/>
        <p:txBody>
          <a:bodyPr/>
          <a:lstStyle/>
          <a:p>
            <a:fld id="{87CB97A2-24C1-41D7-B53B-B0D5C7BC7169}" type="slidenum">
              <a:rPr lang="en-US" smtClean="0"/>
              <a:t>23</a:t>
            </a:fld>
            <a:endParaRPr lang="en-US"/>
          </a:p>
        </p:txBody>
      </p:sp>
    </p:spTree>
    <p:extLst>
      <p:ext uri="{BB962C8B-B14F-4D97-AF65-F5344CB8AC3E}">
        <p14:creationId xmlns:p14="http://schemas.microsoft.com/office/powerpoint/2010/main" val="20549026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the process in EKF</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smtClean="0"/>
              <a:t>Update </a:t>
            </a:r>
            <a:r>
              <a:rPr lang="en-US" sz="2800" dirty="0"/>
              <a:t>the current state estimate using the </a:t>
            </a:r>
            <a:r>
              <a:rPr lang="en-US" sz="2800" dirty="0" err="1" smtClean="0"/>
              <a:t>odometry</a:t>
            </a:r>
            <a:r>
              <a:rPr lang="en-US" sz="2800" dirty="0" smtClean="0"/>
              <a:t> </a:t>
            </a:r>
            <a:r>
              <a:rPr lang="en-US" sz="2800" dirty="0" smtClean="0"/>
              <a:t>data.</a:t>
            </a:r>
          </a:p>
          <a:p>
            <a:pPr marL="514350" indent="-514350">
              <a:buFont typeface="+mj-lt"/>
              <a:buAutoNum type="arabicPeriod"/>
            </a:pPr>
            <a:r>
              <a:rPr lang="en-US" sz="2800" dirty="0"/>
              <a:t>Update the estimated state from re-observing </a:t>
            </a:r>
            <a:r>
              <a:rPr lang="en-US" sz="2800" dirty="0" smtClean="0"/>
              <a:t>landmarks.</a:t>
            </a:r>
          </a:p>
          <a:p>
            <a:pPr marL="514350" indent="-514350">
              <a:buFont typeface="+mj-lt"/>
              <a:buAutoNum type="arabicPeriod"/>
            </a:pPr>
            <a:r>
              <a:rPr lang="en-US" sz="2800" dirty="0"/>
              <a:t>Add new landmarks to the current state.</a:t>
            </a:r>
          </a:p>
        </p:txBody>
      </p:sp>
      <p:sp>
        <p:nvSpPr>
          <p:cNvPr id="4" name="Slide Number Placeholder 3"/>
          <p:cNvSpPr>
            <a:spLocks noGrp="1"/>
          </p:cNvSpPr>
          <p:nvPr>
            <p:ph type="sldNum" sz="quarter" idx="12"/>
          </p:nvPr>
        </p:nvSpPr>
        <p:spPr/>
        <p:txBody>
          <a:bodyPr/>
          <a:lstStyle/>
          <a:p>
            <a:fld id="{87CB97A2-24C1-41D7-B53B-B0D5C7BC7169}" type="slidenum">
              <a:rPr lang="en-US" smtClean="0"/>
              <a:t>24</a:t>
            </a:fld>
            <a:endParaRPr lang="en-US"/>
          </a:p>
        </p:txBody>
      </p:sp>
    </p:spTree>
    <p:extLst>
      <p:ext uri="{BB962C8B-B14F-4D97-AF65-F5344CB8AC3E}">
        <p14:creationId xmlns:p14="http://schemas.microsoft.com/office/powerpoint/2010/main" val="6542420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SLAM using EKF</a:t>
            </a:r>
            <a:endParaRPr lang="en-US" dirty="0"/>
          </a:p>
        </p:txBody>
      </p:sp>
      <p:pic>
        <p:nvPicPr>
          <p:cNvPr id="4" name="Content Placeholder 3"/>
          <p:cNvPicPr>
            <a:picLocks noGrp="1" noChangeAspect="1"/>
          </p:cNvPicPr>
          <p:nvPr>
            <p:ph idx="1"/>
          </p:nvPr>
        </p:nvPicPr>
        <p:blipFill>
          <a:blip r:embed="rId2"/>
          <a:stretch>
            <a:fillRect/>
          </a:stretch>
        </p:blipFill>
        <p:spPr>
          <a:xfrm>
            <a:off x="2709394" y="1560768"/>
            <a:ext cx="4560971" cy="4955941"/>
          </a:xfrm>
          <a:prstGeom prst="rect">
            <a:avLst/>
          </a:prstGeom>
        </p:spPr>
      </p:pic>
      <p:sp>
        <p:nvSpPr>
          <p:cNvPr id="5" name="TextBox 4"/>
          <p:cNvSpPr txBox="1"/>
          <p:nvPr/>
        </p:nvSpPr>
        <p:spPr>
          <a:xfrm>
            <a:off x="7559899" y="1712890"/>
            <a:ext cx="4327301" cy="4832092"/>
          </a:xfrm>
          <a:prstGeom prst="rect">
            <a:avLst/>
          </a:prstGeom>
          <a:noFill/>
        </p:spPr>
        <p:txBody>
          <a:bodyPr wrap="square" rtlCol="0">
            <a:spAutoFit/>
          </a:bodyPr>
          <a:lstStyle/>
          <a:p>
            <a:pPr marL="285750" indent="-285750">
              <a:buFont typeface="Wingdings" panose="05000000000000000000" pitchFamily="2" charset="2"/>
              <a:buChar char="§"/>
            </a:pPr>
            <a:r>
              <a:rPr lang="en-US" sz="2200" dirty="0" smtClean="0"/>
              <a:t>SLAM cannot be based on </a:t>
            </a:r>
            <a:r>
              <a:rPr lang="en-US" sz="2200" dirty="0" err="1" smtClean="0"/>
              <a:t>odometry</a:t>
            </a:r>
            <a:r>
              <a:rPr lang="en-US" sz="2200" dirty="0" smtClean="0"/>
              <a:t> alone</a:t>
            </a:r>
          </a:p>
          <a:p>
            <a:pPr marL="285750" indent="-285750">
              <a:buFont typeface="Wingdings" panose="05000000000000000000" pitchFamily="2" charset="2"/>
              <a:buChar char="§"/>
            </a:pPr>
            <a:r>
              <a:rPr lang="en-US" sz="2200" dirty="0" smtClean="0"/>
              <a:t>Correction of robot’s position is achieved by observing the robots position</a:t>
            </a:r>
          </a:p>
          <a:p>
            <a:pPr marL="285750" indent="-285750">
              <a:buFont typeface="Wingdings" panose="05000000000000000000" pitchFamily="2" charset="2"/>
              <a:buChar char="§"/>
            </a:pPr>
            <a:r>
              <a:rPr lang="en-US" sz="2200" dirty="0"/>
              <a:t>EKF is responsible for updating the robots position and also keeps track of the estimate of the uncertainty in the robots position and also the uncertainty in these landmarks it has seen in the environment</a:t>
            </a:r>
          </a:p>
        </p:txBody>
      </p:sp>
      <p:sp>
        <p:nvSpPr>
          <p:cNvPr id="3" name="Slide Number Placeholder 2"/>
          <p:cNvSpPr>
            <a:spLocks noGrp="1"/>
          </p:cNvSpPr>
          <p:nvPr>
            <p:ph type="sldNum" sz="quarter" idx="12"/>
          </p:nvPr>
        </p:nvSpPr>
        <p:spPr/>
        <p:txBody>
          <a:bodyPr/>
          <a:lstStyle/>
          <a:p>
            <a:fld id="{87CB97A2-24C1-41D7-B53B-B0D5C7BC7169}" type="slidenum">
              <a:rPr lang="en-US" smtClean="0"/>
              <a:t>25</a:t>
            </a:fld>
            <a:endParaRPr lang="en-US"/>
          </a:p>
        </p:txBody>
      </p:sp>
    </p:spTree>
    <p:extLst>
      <p:ext uri="{BB962C8B-B14F-4D97-AF65-F5344CB8AC3E}">
        <p14:creationId xmlns:p14="http://schemas.microsoft.com/office/powerpoint/2010/main" val="3952890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SLAM	</a:t>
            </a:r>
            <a:endParaRPr lang="en-US" dirty="0"/>
          </a:p>
        </p:txBody>
      </p:sp>
      <p:sp>
        <p:nvSpPr>
          <p:cNvPr id="3" name="Content Placeholder 2"/>
          <p:cNvSpPr>
            <a:spLocks noGrp="1"/>
          </p:cNvSpPr>
          <p:nvPr>
            <p:ph idx="1"/>
          </p:nvPr>
        </p:nvSpPr>
        <p:spPr/>
        <p:txBody>
          <a:bodyPr/>
          <a:lstStyle/>
          <a:p>
            <a:r>
              <a:rPr lang="en-US" dirty="0" smtClean="0"/>
              <a:t>Autonomous vehicles</a:t>
            </a:r>
          </a:p>
          <a:p>
            <a:r>
              <a:rPr lang="en-US" dirty="0" smtClean="0"/>
              <a:t>UAV’s</a:t>
            </a:r>
          </a:p>
          <a:p>
            <a:r>
              <a:rPr lang="en-US" dirty="0" smtClean="0"/>
              <a:t>Autonomous Underwater vehicles</a:t>
            </a:r>
          </a:p>
          <a:p>
            <a:r>
              <a:rPr lang="en-US" dirty="0" smtClean="0"/>
              <a:t>Planetary rovers</a:t>
            </a:r>
          </a:p>
          <a:p>
            <a:r>
              <a:rPr lang="en-US" dirty="0" smtClean="0"/>
              <a:t>Domestic robots like Roomba</a:t>
            </a:r>
          </a:p>
          <a:p>
            <a:r>
              <a:rPr lang="en-US" dirty="0" smtClean="0"/>
              <a:t>Self driving cars</a:t>
            </a:r>
          </a:p>
          <a:p>
            <a:endParaRPr lang="en-US" dirty="0"/>
          </a:p>
        </p:txBody>
      </p:sp>
      <p:sp>
        <p:nvSpPr>
          <p:cNvPr id="4" name="Slide Number Placeholder 3"/>
          <p:cNvSpPr>
            <a:spLocks noGrp="1"/>
          </p:cNvSpPr>
          <p:nvPr>
            <p:ph type="sldNum" sz="quarter" idx="12"/>
          </p:nvPr>
        </p:nvSpPr>
        <p:spPr/>
        <p:txBody>
          <a:bodyPr/>
          <a:lstStyle/>
          <a:p>
            <a:fld id="{87CB97A2-24C1-41D7-B53B-B0D5C7BC7169}" type="slidenum">
              <a:rPr lang="en-US" smtClean="0"/>
              <a:t>26</a:t>
            </a:fld>
            <a:endParaRPr lang="en-US"/>
          </a:p>
        </p:txBody>
      </p:sp>
    </p:spTree>
    <p:extLst>
      <p:ext uri="{BB962C8B-B14F-4D97-AF65-F5344CB8AC3E}">
        <p14:creationId xmlns:p14="http://schemas.microsoft.com/office/powerpoint/2010/main" val="30045054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Multiple objects (confusing landmarks)</a:t>
            </a:r>
          </a:p>
          <a:p>
            <a:r>
              <a:rPr lang="en-US" dirty="0" smtClean="0"/>
              <a:t>Moving objects (vehicles or pedestrians)</a:t>
            </a:r>
          </a:p>
          <a:p>
            <a:r>
              <a:rPr lang="en-US" dirty="0" smtClean="0"/>
              <a:t>Underwater environments</a:t>
            </a:r>
          </a:p>
          <a:p>
            <a:r>
              <a:rPr lang="en-US" dirty="0" smtClean="0"/>
              <a:t>Complexity</a:t>
            </a:r>
          </a:p>
          <a:p>
            <a:r>
              <a:rPr lang="en-US" dirty="0" smtClean="0"/>
              <a:t>Computational power </a:t>
            </a:r>
            <a:endParaRPr lang="en-US" dirty="0"/>
          </a:p>
        </p:txBody>
      </p:sp>
      <p:sp>
        <p:nvSpPr>
          <p:cNvPr id="4" name="Slide Number Placeholder 3"/>
          <p:cNvSpPr>
            <a:spLocks noGrp="1"/>
          </p:cNvSpPr>
          <p:nvPr>
            <p:ph type="sldNum" sz="quarter" idx="12"/>
          </p:nvPr>
        </p:nvSpPr>
        <p:spPr/>
        <p:txBody>
          <a:bodyPr/>
          <a:lstStyle/>
          <a:p>
            <a:fld id="{87CB97A2-24C1-41D7-B53B-B0D5C7BC7169}" type="slidenum">
              <a:rPr lang="en-US" smtClean="0"/>
              <a:t>27</a:t>
            </a:fld>
            <a:endParaRPr lang="en-US"/>
          </a:p>
        </p:txBody>
      </p:sp>
    </p:spTree>
    <p:extLst>
      <p:ext uri="{BB962C8B-B14F-4D97-AF65-F5344CB8AC3E}">
        <p14:creationId xmlns:p14="http://schemas.microsoft.com/office/powerpoint/2010/main" val="26953119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2589212" y="1390918"/>
            <a:ext cx="8915400" cy="4520304"/>
          </a:xfrm>
        </p:spPr>
        <p:txBody>
          <a:bodyPr/>
          <a:lstStyle/>
          <a:p>
            <a:pPr>
              <a:buFont typeface="+mj-lt"/>
              <a:buAutoNum type="arabicPeriod"/>
            </a:pPr>
            <a:r>
              <a:rPr lang="en-US" dirty="0" smtClean="0"/>
              <a:t>‘</a:t>
            </a:r>
            <a:r>
              <a:rPr lang="en-US" i="1" dirty="0" err="1" smtClean="0"/>
              <a:t>FastSLAM</a:t>
            </a:r>
            <a:r>
              <a:rPr lang="en-US" i="1" dirty="0"/>
              <a:t>: A Factored Solution to the Simultaneous Localization and Mapping </a:t>
            </a:r>
            <a:r>
              <a:rPr lang="en-US" i="1" dirty="0" smtClean="0"/>
              <a:t>Problem</a:t>
            </a:r>
            <a:r>
              <a:rPr lang="en-US" dirty="0"/>
              <a:t>’- Michael </a:t>
            </a:r>
            <a:r>
              <a:rPr lang="en-US" dirty="0" err="1"/>
              <a:t>Montemerlo</a:t>
            </a:r>
            <a:r>
              <a:rPr lang="en-US" dirty="0"/>
              <a:t> </a:t>
            </a:r>
            <a:r>
              <a:rPr lang="en-US" dirty="0" smtClean="0"/>
              <a:t>and Sebastian </a:t>
            </a:r>
            <a:r>
              <a:rPr lang="en-US" dirty="0" err="1" smtClean="0"/>
              <a:t>Thrun</a:t>
            </a:r>
            <a:r>
              <a:rPr lang="en-US" dirty="0" smtClean="0"/>
              <a:t>, </a:t>
            </a:r>
            <a:r>
              <a:rPr lang="de-DE" dirty="0"/>
              <a:t>Daphne Koller and Ben </a:t>
            </a:r>
            <a:r>
              <a:rPr lang="de-DE" dirty="0" smtClean="0"/>
              <a:t>Wegbreit</a:t>
            </a:r>
          </a:p>
          <a:p>
            <a:pPr>
              <a:buFont typeface="+mj-lt"/>
              <a:buAutoNum type="arabicPeriod"/>
            </a:pPr>
            <a:r>
              <a:rPr lang="en-US" dirty="0" smtClean="0"/>
              <a:t>‘</a:t>
            </a:r>
            <a:r>
              <a:rPr lang="en-US" i="1" dirty="0" smtClean="0"/>
              <a:t>Simultaneous </a:t>
            </a:r>
            <a:r>
              <a:rPr lang="en-US" i="1" dirty="0" err="1"/>
              <a:t>Localisation</a:t>
            </a:r>
            <a:r>
              <a:rPr lang="en-US" i="1" dirty="0"/>
              <a:t> and Mapping (SLAM): Part I The Essential </a:t>
            </a:r>
            <a:r>
              <a:rPr lang="en-US" i="1" dirty="0" smtClean="0"/>
              <a:t>Algorithms</a:t>
            </a:r>
            <a:r>
              <a:rPr lang="en-US" dirty="0"/>
              <a:t>’ - Hugh </a:t>
            </a:r>
            <a:r>
              <a:rPr lang="en-US" dirty="0" err="1" smtClean="0"/>
              <a:t>Durrant</a:t>
            </a:r>
            <a:r>
              <a:rPr lang="en-US" dirty="0" smtClean="0"/>
              <a:t>-Whyte</a:t>
            </a:r>
            <a:endParaRPr lang="en-US" dirty="0"/>
          </a:p>
          <a:p>
            <a:pPr>
              <a:buFont typeface="+mj-lt"/>
              <a:buAutoNum type="arabicPeriod"/>
            </a:pPr>
            <a:r>
              <a:rPr lang="en-US" dirty="0" smtClean="0"/>
              <a:t>‘</a:t>
            </a:r>
            <a:r>
              <a:rPr lang="en-US" i="1" dirty="0" smtClean="0"/>
              <a:t>Simultaneous Localization and </a:t>
            </a:r>
            <a:r>
              <a:rPr lang="en-US" i="1" dirty="0" err="1" smtClean="0"/>
              <a:t>Mappin</a:t>
            </a:r>
            <a:r>
              <a:rPr lang="en-US" i="1" dirty="0" smtClean="0"/>
              <a:t> </a:t>
            </a:r>
            <a:r>
              <a:rPr lang="en-US" i="1" dirty="0"/>
              <a:t>part 2</a:t>
            </a:r>
            <a:r>
              <a:rPr lang="en-US" dirty="0"/>
              <a:t>’ - Hugh </a:t>
            </a:r>
            <a:r>
              <a:rPr lang="en-US" dirty="0" err="1"/>
              <a:t>Durrant</a:t>
            </a:r>
            <a:r>
              <a:rPr lang="en-US" dirty="0"/>
              <a:t>-Whyte, </a:t>
            </a:r>
            <a:r>
              <a:rPr lang="en-US" dirty="0" smtClean="0"/>
              <a:t>Tim Bailey</a:t>
            </a:r>
          </a:p>
          <a:p>
            <a:pPr>
              <a:buFont typeface="+mj-lt"/>
              <a:buAutoNum type="arabicPeriod"/>
            </a:pPr>
            <a:r>
              <a:rPr lang="en-US" dirty="0" smtClean="0"/>
              <a:t>‘</a:t>
            </a:r>
            <a:r>
              <a:rPr lang="en-US" i="1" dirty="0" smtClean="0"/>
              <a:t>Real-Time </a:t>
            </a:r>
            <a:r>
              <a:rPr lang="en-US" i="1" dirty="0"/>
              <a:t>Simultaneous </a:t>
            </a:r>
            <a:r>
              <a:rPr lang="en-US" i="1" dirty="0" err="1"/>
              <a:t>Localisation</a:t>
            </a:r>
            <a:r>
              <a:rPr lang="en-US" i="1" dirty="0"/>
              <a:t> and Mapping with a Single </a:t>
            </a:r>
            <a:r>
              <a:rPr lang="en-US" i="1" dirty="0" smtClean="0"/>
              <a:t>Camera</a:t>
            </a:r>
            <a:r>
              <a:rPr lang="en-US" dirty="0"/>
              <a:t>’ - Andrew J. </a:t>
            </a:r>
            <a:r>
              <a:rPr lang="en-US" dirty="0" smtClean="0"/>
              <a:t>Davison</a:t>
            </a:r>
          </a:p>
          <a:p>
            <a:pPr>
              <a:buFont typeface="+mj-lt"/>
              <a:buAutoNum type="arabicPeriod"/>
            </a:pPr>
            <a:r>
              <a:rPr lang="en-US" dirty="0" smtClean="0"/>
              <a:t>‘</a:t>
            </a:r>
            <a:r>
              <a:rPr lang="en-US" i="1" dirty="0" smtClean="0"/>
              <a:t>Optimization </a:t>
            </a:r>
            <a:r>
              <a:rPr lang="en-US" i="1" dirty="0"/>
              <a:t>of the Simultaneous Localization and Map-Building Algorithm for Real-Time </a:t>
            </a:r>
            <a:r>
              <a:rPr lang="en-US" i="1" dirty="0" smtClean="0"/>
              <a:t>Implementation</a:t>
            </a:r>
            <a:r>
              <a:rPr lang="en-US" dirty="0"/>
              <a:t>’- José E. </a:t>
            </a:r>
            <a:r>
              <a:rPr lang="en-US" dirty="0" err="1"/>
              <a:t>Guivant</a:t>
            </a:r>
            <a:r>
              <a:rPr lang="en-US" dirty="0"/>
              <a:t> and Eduardo Mario </a:t>
            </a:r>
            <a:r>
              <a:rPr lang="en-US"/>
              <a:t>Nebot</a:t>
            </a:r>
            <a:endParaRPr lang="en-US" dirty="0"/>
          </a:p>
        </p:txBody>
      </p:sp>
      <p:sp>
        <p:nvSpPr>
          <p:cNvPr id="4" name="Slide Number Placeholder 3"/>
          <p:cNvSpPr>
            <a:spLocks noGrp="1"/>
          </p:cNvSpPr>
          <p:nvPr>
            <p:ph type="sldNum" sz="quarter" idx="12"/>
          </p:nvPr>
        </p:nvSpPr>
        <p:spPr/>
        <p:txBody>
          <a:bodyPr/>
          <a:lstStyle/>
          <a:p>
            <a:fld id="{87CB97A2-24C1-41D7-B53B-B0D5C7BC7169}" type="slidenum">
              <a:rPr lang="en-US" smtClean="0"/>
              <a:t>28</a:t>
            </a:fld>
            <a:endParaRPr lang="en-US"/>
          </a:p>
        </p:txBody>
      </p:sp>
    </p:spTree>
    <p:extLst>
      <p:ext uri="{BB962C8B-B14F-4D97-AF65-F5344CB8AC3E}">
        <p14:creationId xmlns:p14="http://schemas.microsoft.com/office/powerpoint/2010/main" val="1229015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8000" dirty="0" smtClean="0"/>
              <a:t>THANK YOU !</a:t>
            </a:r>
            <a:endParaRPr lang="en-US" sz="8000" dirty="0"/>
          </a:p>
        </p:txBody>
      </p:sp>
      <p:sp>
        <p:nvSpPr>
          <p:cNvPr id="4" name="Slide Number Placeholder 3"/>
          <p:cNvSpPr>
            <a:spLocks noGrp="1"/>
          </p:cNvSpPr>
          <p:nvPr>
            <p:ph type="sldNum" sz="quarter" idx="12"/>
          </p:nvPr>
        </p:nvSpPr>
        <p:spPr/>
        <p:txBody>
          <a:bodyPr/>
          <a:lstStyle/>
          <a:p>
            <a:fld id="{87CB97A2-24C1-41D7-B53B-B0D5C7BC7169}" type="slidenum">
              <a:rPr lang="en-US" smtClean="0"/>
              <a:t>29</a:t>
            </a:fld>
            <a:endParaRPr lang="en-US"/>
          </a:p>
        </p:txBody>
      </p:sp>
    </p:spTree>
    <p:extLst>
      <p:ext uri="{BB962C8B-B14F-4D97-AF65-F5344CB8AC3E}">
        <p14:creationId xmlns:p14="http://schemas.microsoft.com/office/powerpoint/2010/main" val="1075723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What is SLAM</a:t>
            </a:r>
          </a:p>
        </p:txBody>
      </p:sp>
      <p:sp>
        <p:nvSpPr>
          <p:cNvPr id="3" name="Content Placeholder 2"/>
          <p:cNvSpPr>
            <a:spLocks noGrp="1"/>
          </p:cNvSpPr>
          <p:nvPr>
            <p:ph idx="1"/>
          </p:nvPr>
        </p:nvSpPr>
        <p:spPr/>
        <p:txBody>
          <a:bodyPr/>
          <a:lstStyle/>
          <a:p>
            <a:r>
              <a:rPr lang="en-US" sz="2800" dirty="0" smtClean="0"/>
              <a:t>SLAM is two fold as the name suggests, it needs to construct or update map of an environment while simultaneously keeping track of the object location.</a:t>
            </a:r>
          </a:p>
          <a:p>
            <a:r>
              <a:rPr lang="en-US" sz="2800" dirty="0" smtClean="0"/>
              <a:t>SLAM </a:t>
            </a:r>
            <a:r>
              <a:rPr lang="en-US" sz="2800" dirty="0"/>
              <a:t>is initially compared to a chicken and egg problem.</a:t>
            </a:r>
          </a:p>
          <a:p>
            <a:endParaRPr lang="en-US" dirty="0"/>
          </a:p>
        </p:txBody>
      </p:sp>
      <p:sp>
        <p:nvSpPr>
          <p:cNvPr id="4" name="Slide Number Placeholder 3"/>
          <p:cNvSpPr>
            <a:spLocks noGrp="1"/>
          </p:cNvSpPr>
          <p:nvPr>
            <p:ph type="sldNum" sz="quarter" idx="12"/>
          </p:nvPr>
        </p:nvSpPr>
        <p:spPr/>
        <p:txBody>
          <a:bodyPr/>
          <a:lstStyle/>
          <a:p>
            <a:fld id="{87CB97A2-24C1-41D7-B53B-B0D5C7BC7169}" type="slidenum">
              <a:rPr lang="en-US" smtClean="0"/>
              <a:t>3</a:t>
            </a:fld>
            <a:endParaRPr lang="en-US"/>
          </a:p>
        </p:txBody>
      </p:sp>
    </p:spTree>
    <p:extLst>
      <p:ext uri="{BB962C8B-B14F-4D97-AF65-F5344CB8AC3E}">
        <p14:creationId xmlns:p14="http://schemas.microsoft.com/office/powerpoint/2010/main" val="4190337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Chicken and Egg problem</a:t>
            </a:r>
            <a:endParaRPr lang="en-US" dirty="0"/>
          </a:p>
        </p:txBody>
      </p:sp>
      <p:sp>
        <p:nvSpPr>
          <p:cNvPr id="3" name="Content Placeholder 2"/>
          <p:cNvSpPr>
            <a:spLocks noGrp="1"/>
          </p:cNvSpPr>
          <p:nvPr>
            <p:ph idx="1"/>
          </p:nvPr>
        </p:nvSpPr>
        <p:spPr/>
        <p:txBody>
          <a:bodyPr>
            <a:normAutofit/>
          </a:bodyPr>
          <a:lstStyle/>
          <a:p>
            <a:r>
              <a:rPr lang="en-US" sz="2800" dirty="0" smtClean="0"/>
              <a:t> It is the problem of </a:t>
            </a:r>
            <a:r>
              <a:rPr lang="en-US" sz="2800" dirty="0"/>
              <a:t>building </a:t>
            </a:r>
            <a:r>
              <a:rPr lang="en-US" sz="2800" dirty="0" smtClean="0"/>
              <a:t>a </a:t>
            </a:r>
            <a:r>
              <a:rPr lang="en-US" sz="2800" dirty="0"/>
              <a:t>map while at the same time localizing the robot within that </a:t>
            </a:r>
            <a:r>
              <a:rPr lang="en-US" sz="2800" dirty="0" smtClean="0"/>
              <a:t>map</a:t>
            </a:r>
          </a:p>
          <a:p>
            <a:r>
              <a:rPr lang="en-US" sz="2800" dirty="0"/>
              <a:t> In practice, these two problems cannot be solved independently of each </a:t>
            </a:r>
            <a:r>
              <a:rPr lang="en-US" sz="2800" dirty="0" smtClean="0"/>
              <a:t>other</a:t>
            </a:r>
          </a:p>
          <a:p>
            <a:r>
              <a:rPr lang="en-US" sz="2800" dirty="0"/>
              <a:t> Before a robot can answer the question of what the environment looks like given a set of observations, it needs to know from which locations these observations have been made. </a:t>
            </a:r>
          </a:p>
        </p:txBody>
      </p:sp>
      <p:sp>
        <p:nvSpPr>
          <p:cNvPr id="4" name="Slide Number Placeholder 3"/>
          <p:cNvSpPr>
            <a:spLocks noGrp="1"/>
          </p:cNvSpPr>
          <p:nvPr>
            <p:ph type="sldNum" sz="quarter" idx="12"/>
          </p:nvPr>
        </p:nvSpPr>
        <p:spPr/>
        <p:txBody>
          <a:bodyPr/>
          <a:lstStyle/>
          <a:p>
            <a:fld id="{87CB97A2-24C1-41D7-B53B-B0D5C7BC7169}" type="slidenum">
              <a:rPr lang="en-US" smtClean="0"/>
              <a:t>4</a:t>
            </a:fld>
            <a:endParaRPr lang="en-US"/>
          </a:p>
        </p:txBody>
      </p:sp>
    </p:spTree>
    <p:extLst>
      <p:ext uri="{BB962C8B-B14F-4D97-AF65-F5344CB8AC3E}">
        <p14:creationId xmlns:p14="http://schemas.microsoft.com/office/powerpoint/2010/main" val="2418246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Chicken and Egg problem</a:t>
            </a:r>
          </a:p>
        </p:txBody>
      </p:sp>
      <p:sp>
        <p:nvSpPr>
          <p:cNvPr id="3" name="Content Placeholder 2"/>
          <p:cNvSpPr>
            <a:spLocks noGrp="1"/>
          </p:cNvSpPr>
          <p:nvPr>
            <p:ph idx="1"/>
          </p:nvPr>
        </p:nvSpPr>
        <p:spPr/>
        <p:txBody>
          <a:bodyPr>
            <a:normAutofit/>
          </a:bodyPr>
          <a:lstStyle/>
          <a:p>
            <a:r>
              <a:rPr lang="en-US" sz="2800" dirty="0"/>
              <a:t>At the same time, it is hard to estimate the current position of a vehicle without a </a:t>
            </a:r>
            <a:r>
              <a:rPr lang="en-US" sz="2800" dirty="0" smtClean="0"/>
              <a:t>map.</a:t>
            </a:r>
          </a:p>
          <a:p>
            <a:r>
              <a:rPr lang="en-US" sz="2800" dirty="0" smtClean="0"/>
              <a:t>Hence the comparisons with chicken and egg problem.</a:t>
            </a:r>
          </a:p>
          <a:p>
            <a:r>
              <a:rPr lang="en-US" sz="2800" dirty="0"/>
              <a:t>A good map is needed for localization while an accurate pose estimate is needed to build a map.</a:t>
            </a:r>
          </a:p>
        </p:txBody>
      </p:sp>
      <p:sp>
        <p:nvSpPr>
          <p:cNvPr id="4" name="Slide Number Placeholder 3"/>
          <p:cNvSpPr>
            <a:spLocks noGrp="1"/>
          </p:cNvSpPr>
          <p:nvPr>
            <p:ph type="sldNum" sz="quarter" idx="12"/>
          </p:nvPr>
        </p:nvSpPr>
        <p:spPr/>
        <p:txBody>
          <a:bodyPr/>
          <a:lstStyle/>
          <a:p>
            <a:fld id="{87CB97A2-24C1-41D7-B53B-B0D5C7BC7169}" type="slidenum">
              <a:rPr lang="en-US" smtClean="0"/>
              <a:t>5</a:t>
            </a:fld>
            <a:endParaRPr lang="en-US"/>
          </a:p>
        </p:txBody>
      </p:sp>
    </p:spTree>
    <p:extLst>
      <p:ext uri="{BB962C8B-B14F-4D97-AF65-F5344CB8AC3E}">
        <p14:creationId xmlns:p14="http://schemas.microsoft.com/office/powerpoint/2010/main" val="2697836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SLAM</a:t>
            </a:r>
            <a:endParaRPr lang="en-US" dirty="0"/>
          </a:p>
        </p:txBody>
      </p:sp>
      <p:sp>
        <p:nvSpPr>
          <p:cNvPr id="3" name="Content Placeholder 2"/>
          <p:cNvSpPr>
            <a:spLocks noGrp="1"/>
          </p:cNvSpPr>
          <p:nvPr>
            <p:ph idx="1"/>
          </p:nvPr>
        </p:nvSpPr>
        <p:spPr/>
        <p:txBody>
          <a:bodyPr>
            <a:normAutofit/>
          </a:bodyPr>
          <a:lstStyle/>
          <a:p>
            <a:r>
              <a:rPr lang="en-US" sz="2800" dirty="0" smtClean="0"/>
              <a:t>Landmark Extraction.</a:t>
            </a:r>
          </a:p>
          <a:p>
            <a:r>
              <a:rPr lang="en-US" sz="2800" dirty="0" smtClean="0"/>
              <a:t>Data association. </a:t>
            </a:r>
          </a:p>
          <a:p>
            <a:r>
              <a:rPr lang="en-US" sz="2800" dirty="0" smtClean="0"/>
              <a:t>State estimation.</a:t>
            </a:r>
          </a:p>
          <a:p>
            <a:r>
              <a:rPr lang="en-US" sz="2800" dirty="0" smtClean="0"/>
              <a:t>State update.</a:t>
            </a:r>
          </a:p>
          <a:p>
            <a:r>
              <a:rPr lang="en-US" sz="2800" dirty="0" smtClean="0"/>
              <a:t>Landmark update.</a:t>
            </a:r>
          </a:p>
          <a:p>
            <a:endParaRPr lang="en-US" sz="2800" dirty="0"/>
          </a:p>
        </p:txBody>
      </p:sp>
      <p:sp>
        <p:nvSpPr>
          <p:cNvPr id="4" name="Slide Number Placeholder 3"/>
          <p:cNvSpPr>
            <a:spLocks noGrp="1"/>
          </p:cNvSpPr>
          <p:nvPr>
            <p:ph type="sldNum" sz="quarter" idx="12"/>
          </p:nvPr>
        </p:nvSpPr>
        <p:spPr/>
        <p:txBody>
          <a:bodyPr/>
          <a:lstStyle/>
          <a:p>
            <a:fld id="{87CB97A2-24C1-41D7-B53B-B0D5C7BC7169}" type="slidenum">
              <a:rPr lang="en-US" smtClean="0"/>
              <a:t>6</a:t>
            </a:fld>
            <a:endParaRPr lang="en-US"/>
          </a:p>
        </p:txBody>
      </p:sp>
    </p:spTree>
    <p:extLst>
      <p:ext uri="{BB962C8B-B14F-4D97-AF65-F5344CB8AC3E}">
        <p14:creationId xmlns:p14="http://schemas.microsoft.com/office/powerpoint/2010/main" val="3466738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a:t>
            </a:r>
            <a:r>
              <a:rPr lang="en-US" dirty="0"/>
              <a:t>:</a:t>
            </a:r>
          </a:p>
        </p:txBody>
      </p:sp>
      <p:sp>
        <p:nvSpPr>
          <p:cNvPr id="3" name="Content Placeholder 2"/>
          <p:cNvSpPr>
            <a:spLocks noGrp="1"/>
          </p:cNvSpPr>
          <p:nvPr>
            <p:ph idx="1"/>
          </p:nvPr>
        </p:nvSpPr>
        <p:spPr/>
        <p:txBody>
          <a:bodyPr>
            <a:normAutofit/>
          </a:bodyPr>
          <a:lstStyle/>
          <a:p>
            <a:r>
              <a:rPr lang="en-US" sz="2800" dirty="0" smtClean="0"/>
              <a:t>Mobile robot to test the algorithms and programs</a:t>
            </a:r>
          </a:p>
          <a:p>
            <a:r>
              <a:rPr lang="en-US" sz="2800" dirty="0" smtClean="0"/>
              <a:t>Range measurement devices:</a:t>
            </a:r>
          </a:p>
          <a:p>
            <a:pPr>
              <a:buFont typeface="Wingdings" panose="05000000000000000000" pitchFamily="2" charset="2"/>
              <a:buChar char="§"/>
            </a:pPr>
            <a:r>
              <a:rPr lang="en-US" sz="2800" dirty="0" smtClean="0"/>
              <a:t>Laser scanner – Cant be used in underwater and foggy environments</a:t>
            </a:r>
          </a:p>
          <a:p>
            <a:pPr>
              <a:buFont typeface="Wingdings" panose="05000000000000000000" pitchFamily="2" charset="2"/>
              <a:buChar char="§"/>
            </a:pPr>
            <a:r>
              <a:rPr lang="en-US" sz="2800" dirty="0" smtClean="0"/>
              <a:t>Sonar – not exactly accurate</a:t>
            </a:r>
          </a:p>
          <a:p>
            <a:pPr>
              <a:buFont typeface="Wingdings" panose="05000000000000000000" pitchFamily="2" charset="2"/>
              <a:buChar char="§"/>
            </a:pPr>
            <a:r>
              <a:rPr lang="en-US" sz="2800" dirty="0" smtClean="0"/>
              <a:t>Vision – needs a constant light source </a:t>
            </a:r>
            <a:endParaRPr lang="en-US" sz="2800" dirty="0"/>
          </a:p>
          <a:p>
            <a:pPr>
              <a:buFont typeface="Wingdings" panose="05000000000000000000" pitchFamily="2" charset="2"/>
              <a:buChar char="§"/>
            </a:pPr>
            <a:endParaRPr lang="en-US" sz="2800" dirty="0" smtClean="0"/>
          </a:p>
        </p:txBody>
      </p:sp>
      <p:sp>
        <p:nvSpPr>
          <p:cNvPr id="4" name="Slide Number Placeholder 3"/>
          <p:cNvSpPr>
            <a:spLocks noGrp="1"/>
          </p:cNvSpPr>
          <p:nvPr>
            <p:ph type="sldNum" sz="quarter" idx="12"/>
          </p:nvPr>
        </p:nvSpPr>
        <p:spPr/>
        <p:txBody>
          <a:bodyPr/>
          <a:lstStyle/>
          <a:p>
            <a:fld id="{87CB97A2-24C1-41D7-B53B-B0D5C7BC7169}" type="slidenum">
              <a:rPr lang="en-US" smtClean="0"/>
              <a:t>7</a:t>
            </a:fld>
            <a:endParaRPr lang="en-US"/>
          </a:p>
        </p:txBody>
      </p:sp>
    </p:spTree>
    <p:extLst>
      <p:ext uri="{BB962C8B-B14F-4D97-AF65-F5344CB8AC3E}">
        <p14:creationId xmlns:p14="http://schemas.microsoft.com/office/powerpoint/2010/main" val="3430266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Landmarks</a:t>
            </a:r>
            <a:endParaRPr lang="en-US" dirty="0"/>
          </a:p>
        </p:txBody>
      </p:sp>
      <p:sp>
        <p:nvSpPr>
          <p:cNvPr id="3" name="Content Placeholder 2"/>
          <p:cNvSpPr>
            <a:spLocks noGrp="1"/>
          </p:cNvSpPr>
          <p:nvPr>
            <p:ph idx="1"/>
          </p:nvPr>
        </p:nvSpPr>
        <p:spPr/>
        <p:txBody>
          <a:bodyPr>
            <a:normAutofit/>
          </a:bodyPr>
          <a:lstStyle/>
          <a:p>
            <a:r>
              <a:rPr lang="en-US" sz="2800" dirty="0"/>
              <a:t>Landmarks are features which can easily be re-observed and distinguished from the environment. </a:t>
            </a:r>
          </a:p>
          <a:p>
            <a:r>
              <a:rPr lang="en-US" sz="2800" dirty="0"/>
              <a:t>These are used by the robot to find out where it is (to localize itself).</a:t>
            </a:r>
          </a:p>
          <a:p>
            <a:endParaRPr lang="en-US" sz="2800" dirty="0"/>
          </a:p>
        </p:txBody>
      </p:sp>
      <p:sp>
        <p:nvSpPr>
          <p:cNvPr id="4" name="Slide Number Placeholder 3"/>
          <p:cNvSpPr>
            <a:spLocks noGrp="1"/>
          </p:cNvSpPr>
          <p:nvPr>
            <p:ph type="sldNum" sz="quarter" idx="12"/>
          </p:nvPr>
        </p:nvSpPr>
        <p:spPr/>
        <p:txBody>
          <a:bodyPr/>
          <a:lstStyle/>
          <a:p>
            <a:fld id="{87CB97A2-24C1-41D7-B53B-B0D5C7BC7169}" type="slidenum">
              <a:rPr lang="en-US" smtClean="0"/>
              <a:t>8</a:t>
            </a:fld>
            <a:endParaRPr lang="en-US"/>
          </a:p>
        </p:txBody>
      </p:sp>
    </p:spTree>
    <p:extLst>
      <p:ext uri="{BB962C8B-B14F-4D97-AF65-F5344CB8AC3E}">
        <p14:creationId xmlns:p14="http://schemas.microsoft.com/office/powerpoint/2010/main" val="2227407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a good landmark:</a:t>
            </a:r>
            <a:endParaRPr lang="en-US" dirty="0"/>
          </a:p>
        </p:txBody>
      </p:sp>
      <p:sp>
        <p:nvSpPr>
          <p:cNvPr id="3" name="Content Placeholder 2"/>
          <p:cNvSpPr>
            <a:spLocks noGrp="1"/>
          </p:cNvSpPr>
          <p:nvPr>
            <p:ph idx="1"/>
          </p:nvPr>
        </p:nvSpPr>
        <p:spPr/>
        <p:txBody>
          <a:bodyPr>
            <a:normAutofit/>
          </a:bodyPr>
          <a:lstStyle/>
          <a:p>
            <a:r>
              <a:rPr lang="en-US" sz="2800" dirty="0"/>
              <a:t>Landmarks should be easily re-observable.</a:t>
            </a:r>
          </a:p>
          <a:p>
            <a:r>
              <a:rPr lang="en-US" sz="2800" dirty="0"/>
              <a:t>Individual landmarks should be distinguishable from each other.</a:t>
            </a:r>
          </a:p>
          <a:p>
            <a:r>
              <a:rPr lang="en-US" sz="2800" dirty="0"/>
              <a:t>Landmarks should be plentiful in the environment.</a:t>
            </a:r>
          </a:p>
          <a:p>
            <a:r>
              <a:rPr lang="en-US" sz="2800" dirty="0"/>
              <a:t>Landmarks should be stationary.</a:t>
            </a:r>
          </a:p>
          <a:p>
            <a:endParaRPr lang="en-US" sz="2800" dirty="0"/>
          </a:p>
        </p:txBody>
      </p:sp>
      <p:sp>
        <p:nvSpPr>
          <p:cNvPr id="4" name="Slide Number Placeholder 3"/>
          <p:cNvSpPr>
            <a:spLocks noGrp="1"/>
          </p:cNvSpPr>
          <p:nvPr>
            <p:ph type="sldNum" sz="quarter" idx="12"/>
          </p:nvPr>
        </p:nvSpPr>
        <p:spPr/>
        <p:txBody>
          <a:bodyPr/>
          <a:lstStyle/>
          <a:p>
            <a:fld id="{87CB97A2-24C1-41D7-B53B-B0D5C7BC7169}" type="slidenum">
              <a:rPr lang="en-US" smtClean="0"/>
              <a:t>9</a:t>
            </a:fld>
            <a:endParaRPr lang="en-US"/>
          </a:p>
        </p:txBody>
      </p:sp>
    </p:spTree>
    <p:extLst>
      <p:ext uri="{BB962C8B-B14F-4D97-AF65-F5344CB8AC3E}">
        <p14:creationId xmlns:p14="http://schemas.microsoft.com/office/powerpoint/2010/main" val="311688012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245</TotalTime>
  <Words>1110</Words>
  <Application>Microsoft Office PowerPoint</Application>
  <PresentationFormat>Widescreen</PresentationFormat>
  <Paragraphs>136</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Century Gothic</vt:lpstr>
      <vt:lpstr>Wingdings</vt:lpstr>
      <vt:lpstr>Wingdings 3</vt:lpstr>
      <vt:lpstr>Wisp</vt:lpstr>
      <vt:lpstr>SLAM Techniques</vt:lpstr>
      <vt:lpstr>What is SLAM</vt:lpstr>
      <vt:lpstr>What is SLAM</vt:lpstr>
      <vt:lpstr>Chicken and Egg problem</vt:lpstr>
      <vt:lpstr>Chicken and Egg problem</vt:lpstr>
      <vt:lpstr>Steps in SLAM</vt:lpstr>
      <vt:lpstr>Hardware:</vt:lpstr>
      <vt:lpstr>Landmarks</vt:lpstr>
      <vt:lpstr>Characteristics of a good landmark:</vt:lpstr>
      <vt:lpstr>Landmark Extraction</vt:lpstr>
      <vt:lpstr>Spikes </vt:lpstr>
      <vt:lpstr>Spikes</vt:lpstr>
      <vt:lpstr>Spikes</vt:lpstr>
      <vt:lpstr>RANSAC (Random Sampling Consensus): </vt:lpstr>
      <vt:lpstr>RANSAC (Random Sampling Consensus): </vt:lpstr>
      <vt:lpstr>Data Association</vt:lpstr>
      <vt:lpstr>Algorithm – Nearest Neighbor Approach</vt:lpstr>
      <vt:lpstr>Algorithm – Nearest Neighbor Approach</vt:lpstr>
      <vt:lpstr>Basic principle of SLAM</vt:lpstr>
      <vt:lpstr>Basic principle of SLAM</vt:lpstr>
      <vt:lpstr>Basic principle of SLAM</vt:lpstr>
      <vt:lpstr>Basic principle of SLAM</vt:lpstr>
      <vt:lpstr>Extended Kalman Filter (EKF): </vt:lpstr>
      <vt:lpstr>Overview of the process in EKF</vt:lpstr>
      <vt:lpstr>Overview of SLAM using EKF</vt:lpstr>
      <vt:lpstr>Applications of SLAM </vt:lpstr>
      <vt:lpstr>Limitations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SLAM Techniques</dc:title>
  <dc:creator>Jayanth Vuddagiri</dc:creator>
  <cp:lastModifiedBy>agrawvd</cp:lastModifiedBy>
  <cp:revision>21</cp:revision>
  <dcterms:created xsi:type="dcterms:W3CDTF">2016-03-29T23:39:54Z</dcterms:created>
  <dcterms:modified xsi:type="dcterms:W3CDTF">2016-03-31T06:53:17Z</dcterms:modified>
</cp:coreProperties>
</file>