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103453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36BE6B-887C-4D93-B834-528D6C5C625F}"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288217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3068299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831012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2333770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3877633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2338282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871430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50974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185309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6BE6B-887C-4D93-B834-528D6C5C625F}"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406302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36BE6B-887C-4D93-B834-528D6C5C625F}"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128365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36BE6B-887C-4D93-B834-528D6C5C625F}" type="datetimeFigureOut">
              <a:rPr lang="en-US" smtClean="0"/>
              <a:t>8/22/2020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386657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36BE6B-887C-4D93-B834-528D6C5C625F}" type="datetimeFigureOut">
              <a:rPr lang="en-US" smtClean="0"/>
              <a:t>8/22/2020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3573207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6BE6B-887C-4D93-B834-528D6C5C625F}" type="datetimeFigureOut">
              <a:rPr lang="en-US" smtClean="0"/>
              <a:t>8/22/2020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3682711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36BE6B-887C-4D93-B834-528D6C5C625F}"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1049688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36BE6B-887C-4D93-B834-528D6C5C625F}"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156D1-DCEC-469A-B6A3-7E2B3F580778}" type="slidenum">
              <a:rPr lang="en-US" smtClean="0"/>
              <a:t>‹#›</a:t>
            </a:fld>
            <a:endParaRPr lang="en-US"/>
          </a:p>
        </p:txBody>
      </p:sp>
    </p:spTree>
    <p:extLst>
      <p:ext uri="{BB962C8B-B14F-4D97-AF65-F5344CB8AC3E}">
        <p14:creationId xmlns:p14="http://schemas.microsoft.com/office/powerpoint/2010/main" val="98822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36BE6B-887C-4D93-B834-528D6C5C625F}" type="datetimeFigureOut">
              <a:rPr lang="en-US" smtClean="0"/>
              <a:t>8/22/2020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D156D1-DCEC-469A-B6A3-7E2B3F580778}" type="slidenum">
              <a:rPr lang="en-US" smtClean="0"/>
              <a:t>‹#›</a:t>
            </a:fld>
            <a:endParaRPr lang="en-US"/>
          </a:p>
        </p:txBody>
      </p:sp>
    </p:spTree>
    <p:extLst>
      <p:ext uri="{BB962C8B-B14F-4D97-AF65-F5344CB8AC3E}">
        <p14:creationId xmlns:p14="http://schemas.microsoft.com/office/powerpoint/2010/main" val="375720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631F-8333-4F3F-8F6E-848AFBB41594}"/>
              </a:ext>
            </a:extLst>
          </p:cNvPr>
          <p:cNvSpPr>
            <a:spLocks noGrp="1"/>
          </p:cNvSpPr>
          <p:nvPr>
            <p:ph type="ctrTitle"/>
          </p:nvPr>
        </p:nvSpPr>
        <p:spPr/>
        <p:txBody>
          <a:bodyPr/>
          <a:lstStyle/>
          <a:p>
            <a:r>
              <a:rPr lang="es-AR" dirty="0" err="1"/>
              <a:t>Accident</a:t>
            </a:r>
            <a:r>
              <a:rPr lang="es-AR" dirty="0"/>
              <a:t> </a:t>
            </a:r>
            <a:r>
              <a:rPr lang="es-AR" dirty="0" err="1"/>
              <a:t>Severity</a:t>
            </a:r>
            <a:r>
              <a:rPr lang="es-AR" dirty="0"/>
              <a:t> </a:t>
            </a:r>
            <a:r>
              <a:rPr lang="es-AR" dirty="0" err="1"/>
              <a:t>Model</a:t>
            </a:r>
            <a:endParaRPr lang="en-US" dirty="0"/>
          </a:p>
        </p:txBody>
      </p:sp>
      <p:sp>
        <p:nvSpPr>
          <p:cNvPr id="3" name="Subtitle 2">
            <a:extLst>
              <a:ext uri="{FF2B5EF4-FFF2-40B4-BE49-F238E27FC236}">
                <a16:creationId xmlns:a16="http://schemas.microsoft.com/office/drawing/2014/main" id="{7E72848B-8EE9-4BC1-B0D0-59DDFCEA86EF}"/>
              </a:ext>
            </a:extLst>
          </p:cNvPr>
          <p:cNvSpPr>
            <a:spLocks noGrp="1"/>
          </p:cNvSpPr>
          <p:nvPr>
            <p:ph type="subTitle" idx="1"/>
          </p:nvPr>
        </p:nvSpPr>
        <p:spPr/>
        <p:txBody>
          <a:bodyPr/>
          <a:lstStyle/>
          <a:p>
            <a:r>
              <a:rPr lang="es-AR" dirty="0"/>
              <a:t>Ray Julin</a:t>
            </a:r>
          </a:p>
          <a:p>
            <a:r>
              <a:rPr lang="es-AR" dirty="0"/>
              <a:t>Coursera </a:t>
            </a:r>
            <a:r>
              <a:rPr lang="es-AR" dirty="0" err="1"/>
              <a:t>Capstone</a:t>
            </a:r>
            <a:endParaRPr lang="en-US" dirty="0"/>
          </a:p>
        </p:txBody>
      </p:sp>
    </p:spTree>
    <p:extLst>
      <p:ext uri="{BB962C8B-B14F-4D97-AF65-F5344CB8AC3E}">
        <p14:creationId xmlns:p14="http://schemas.microsoft.com/office/powerpoint/2010/main" val="60406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0734D6-E5CE-4529-B60F-6D671323D9DA}"/>
              </a:ext>
            </a:extLst>
          </p:cNvPr>
          <p:cNvPicPr/>
          <p:nvPr/>
        </p:nvPicPr>
        <p:blipFill>
          <a:blip r:embed="rId2"/>
          <a:stretch>
            <a:fillRect/>
          </a:stretch>
        </p:blipFill>
        <p:spPr>
          <a:xfrm>
            <a:off x="2915920" y="1189286"/>
            <a:ext cx="8624570" cy="5138807"/>
          </a:xfrm>
          <a:prstGeom prst="rect">
            <a:avLst/>
          </a:prstGeom>
        </p:spPr>
      </p:pic>
      <p:sp>
        <p:nvSpPr>
          <p:cNvPr id="5" name="Rectangle 4">
            <a:extLst>
              <a:ext uri="{FF2B5EF4-FFF2-40B4-BE49-F238E27FC236}">
                <a16:creationId xmlns:a16="http://schemas.microsoft.com/office/drawing/2014/main" id="{B113508F-63BC-4880-AA81-022C1311E1F1}"/>
              </a:ext>
            </a:extLst>
          </p:cNvPr>
          <p:cNvSpPr/>
          <p:nvPr/>
        </p:nvSpPr>
        <p:spPr>
          <a:xfrm>
            <a:off x="2804160" y="437495"/>
            <a:ext cx="8736330" cy="646331"/>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The data set used is from the SDOT Traffic Management Division for Collisions—All Years. from the Traffic Records Group. SDOT GIS Analyst.</a:t>
            </a:r>
            <a:endParaRPr lang="en-US" dirty="0"/>
          </a:p>
        </p:txBody>
      </p:sp>
    </p:spTree>
    <p:extLst>
      <p:ext uri="{BB962C8B-B14F-4D97-AF65-F5344CB8AC3E}">
        <p14:creationId xmlns:p14="http://schemas.microsoft.com/office/powerpoint/2010/main" val="103508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2" descr="B7558B7E">
            <a:extLst>
              <a:ext uri="{FF2B5EF4-FFF2-40B4-BE49-F238E27FC236}">
                <a16:creationId xmlns:a16="http://schemas.microsoft.com/office/drawing/2014/main" id="{22CE98E4-5675-4AFA-BE73-4AB1219BC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790575"/>
            <a:ext cx="52197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9B43C43C">
            <a:extLst>
              <a:ext uri="{FF2B5EF4-FFF2-40B4-BE49-F238E27FC236}">
                <a16:creationId xmlns:a16="http://schemas.microsoft.com/office/drawing/2014/main" id="{3CB4E60B-2F0B-446C-B2E9-A089E252F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5" y="685800"/>
            <a:ext cx="47625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4" descr="2B7B81AA">
            <a:extLst>
              <a:ext uri="{FF2B5EF4-FFF2-40B4-BE49-F238E27FC236}">
                <a16:creationId xmlns:a16="http://schemas.microsoft.com/office/drawing/2014/main" id="{4DB37863-197C-4C9E-8B78-C1A366D80E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1130" y="3838575"/>
            <a:ext cx="4648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descr="BA6B1748">
            <a:extLst>
              <a:ext uri="{FF2B5EF4-FFF2-40B4-BE49-F238E27FC236}">
                <a16:creationId xmlns:a16="http://schemas.microsoft.com/office/drawing/2014/main" id="{98AF2AE8-0026-48D6-9235-C666CCF2B9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6070" y="3838575"/>
            <a:ext cx="57277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a:extLst>
              <a:ext uri="{FF2B5EF4-FFF2-40B4-BE49-F238E27FC236}">
                <a16:creationId xmlns:a16="http://schemas.microsoft.com/office/drawing/2014/main" id="{12EB7351-70C3-4837-A1FF-D8111909D7C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6">
            <a:extLst>
              <a:ext uri="{FF2B5EF4-FFF2-40B4-BE49-F238E27FC236}">
                <a16:creationId xmlns:a16="http://schemas.microsoft.com/office/drawing/2014/main" id="{187ABFA1-9D2E-4AEC-B9D6-50B92988D82C}"/>
              </a:ext>
            </a:extLst>
          </p:cNvPr>
          <p:cNvSpPr>
            <a:spLocks noChangeArrowheads="1"/>
          </p:cNvSpPr>
          <p:nvPr/>
        </p:nvSpPr>
        <p:spPr bwMode="auto">
          <a:xfrm>
            <a:off x="457200" y="1828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7">
            <a:extLst>
              <a:ext uri="{FF2B5EF4-FFF2-40B4-BE49-F238E27FC236}">
                <a16:creationId xmlns:a16="http://schemas.microsoft.com/office/drawing/2014/main" id="{68F46FA6-3E85-4212-AF67-FA27C5E1F2DE}"/>
              </a:ext>
            </a:extLst>
          </p:cNvPr>
          <p:cNvSpPr>
            <a:spLocks noChangeArrowheads="1"/>
          </p:cNvSpPr>
          <p:nvPr/>
        </p:nvSpPr>
        <p:spPr bwMode="auto">
          <a:xfrm>
            <a:off x="0" y="3200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72F26627-87FB-4A11-81A8-BEEB70854923}"/>
              </a:ext>
            </a:extLst>
          </p:cNvPr>
          <p:cNvSpPr txBox="1"/>
          <p:nvPr/>
        </p:nvSpPr>
        <p:spPr>
          <a:xfrm>
            <a:off x="2524125" y="278368"/>
            <a:ext cx="2228850" cy="523220"/>
          </a:xfrm>
          <a:prstGeom prst="rect">
            <a:avLst/>
          </a:prstGeom>
          <a:noFill/>
        </p:spPr>
        <p:txBody>
          <a:bodyPr wrap="square" rtlCol="0">
            <a:spAutoFit/>
          </a:bodyPr>
          <a:lstStyle/>
          <a:p>
            <a:r>
              <a:rPr lang="es-AR" sz="2800" dirty="0"/>
              <a:t>Data </a:t>
            </a:r>
            <a:r>
              <a:rPr lang="es-AR" sz="2800" dirty="0" err="1"/>
              <a:t>Review</a:t>
            </a:r>
            <a:endParaRPr lang="en-US" sz="2800" dirty="0"/>
          </a:p>
        </p:txBody>
      </p:sp>
    </p:spTree>
    <p:extLst>
      <p:ext uri="{BB962C8B-B14F-4D97-AF65-F5344CB8AC3E}">
        <p14:creationId xmlns:p14="http://schemas.microsoft.com/office/powerpoint/2010/main" val="250283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rj59812\AppData\Local\Microsoft\Windows\INetCache\Content.MSO\1CE9A496.tmp">
            <a:extLst>
              <a:ext uri="{FF2B5EF4-FFF2-40B4-BE49-F238E27FC236}">
                <a16:creationId xmlns:a16="http://schemas.microsoft.com/office/drawing/2014/main" id="{68D39ABE-1F09-44DD-BE36-EB58012D979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45714" y="1610360"/>
            <a:ext cx="8508365" cy="4577080"/>
          </a:xfrm>
          <a:prstGeom prst="rect">
            <a:avLst/>
          </a:prstGeom>
          <a:noFill/>
          <a:ln>
            <a:noFill/>
          </a:ln>
        </p:spPr>
      </p:pic>
      <p:sp>
        <p:nvSpPr>
          <p:cNvPr id="3" name="TextBox 2">
            <a:extLst>
              <a:ext uri="{FF2B5EF4-FFF2-40B4-BE49-F238E27FC236}">
                <a16:creationId xmlns:a16="http://schemas.microsoft.com/office/drawing/2014/main" id="{C88C1BA6-33F9-4CAC-9A2E-DE09D18F9AD0}"/>
              </a:ext>
            </a:extLst>
          </p:cNvPr>
          <p:cNvSpPr txBox="1"/>
          <p:nvPr/>
        </p:nvSpPr>
        <p:spPr>
          <a:xfrm>
            <a:off x="2885440" y="457200"/>
            <a:ext cx="7183120" cy="646331"/>
          </a:xfrm>
          <a:prstGeom prst="rect">
            <a:avLst/>
          </a:prstGeom>
          <a:noFill/>
        </p:spPr>
        <p:txBody>
          <a:bodyPr wrap="square" rtlCol="0">
            <a:spAutoFit/>
          </a:bodyPr>
          <a:lstStyle/>
          <a:p>
            <a:r>
              <a:rPr lang="es-AR" dirty="0" err="1"/>
              <a:t>Severity</a:t>
            </a:r>
            <a:r>
              <a:rPr lang="es-AR" dirty="0"/>
              <a:t> </a:t>
            </a:r>
            <a:r>
              <a:rPr lang="es-AR" dirty="0" err="1"/>
              <a:t>Code</a:t>
            </a:r>
            <a:r>
              <a:rPr lang="es-AR" dirty="0"/>
              <a:t> 1: </a:t>
            </a:r>
            <a:r>
              <a:rPr lang="es-AR" dirty="0" err="1"/>
              <a:t>Property</a:t>
            </a:r>
            <a:r>
              <a:rPr lang="es-AR" dirty="0"/>
              <a:t> </a:t>
            </a:r>
            <a:r>
              <a:rPr lang="es-AR" dirty="0" err="1"/>
              <a:t>Damage</a:t>
            </a:r>
            <a:r>
              <a:rPr lang="es-AR" dirty="0"/>
              <a:t> = </a:t>
            </a:r>
            <a:r>
              <a:rPr lang="es-AR" dirty="0" err="1"/>
              <a:t>Most</a:t>
            </a:r>
            <a:r>
              <a:rPr lang="es-AR" dirty="0"/>
              <a:t> </a:t>
            </a:r>
            <a:r>
              <a:rPr lang="es-AR" dirty="0" err="1"/>
              <a:t>Common</a:t>
            </a:r>
            <a:r>
              <a:rPr lang="es-AR" dirty="0"/>
              <a:t> </a:t>
            </a:r>
            <a:r>
              <a:rPr lang="es-AR" dirty="0" err="1"/>
              <a:t>Accident</a:t>
            </a:r>
            <a:endParaRPr lang="es-AR" dirty="0"/>
          </a:p>
          <a:p>
            <a:r>
              <a:rPr lang="es-AR" dirty="0" err="1"/>
              <a:t>Severity</a:t>
            </a:r>
            <a:r>
              <a:rPr lang="es-AR" dirty="0"/>
              <a:t> </a:t>
            </a:r>
            <a:r>
              <a:rPr lang="es-AR" dirty="0" err="1"/>
              <a:t>Code</a:t>
            </a:r>
            <a:r>
              <a:rPr lang="es-AR" dirty="0"/>
              <a:t> 2: </a:t>
            </a:r>
            <a:r>
              <a:rPr lang="es-AR" dirty="0" err="1"/>
              <a:t>Injury</a:t>
            </a:r>
            <a:r>
              <a:rPr lang="es-AR" dirty="0"/>
              <a:t> </a:t>
            </a:r>
            <a:r>
              <a:rPr lang="es-AR" dirty="0" err="1"/>
              <a:t>Accident</a:t>
            </a:r>
            <a:r>
              <a:rPr lang="es-AR" dirty="0"/>
              <a:t> </a:t>
            </a:r>
            <a:endParaRPr lang="en-US" dirty="0"/>
          </a:p>
        </p:txBody>
      </p:sp>
    </p:spTree>
    <p:extLst>
      <p:ext uri="{BB962C8B-B14F-4D97-AF65-F5344CB8AC3E}">
        <p14:creationId xmlns:p14="http://schemas.microsoft.com/office/powerpoint/2010/main" val="80074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rj59812\AppData\Local\Microsoft\Windows\INetCache\Content.MSO\884CF514.tmp">
            <a:extLst>
              <a:ext uri="{FF2B5EF4-FFF2-40B4-BE49-F238E27FC236}">
                <a16:creationId xmlns:a16="http://schemas.microsoft.com/office/drawing/2014/main" id="{340858BB-CF78-4624-B6A6-D3D6E24FE2C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41611" y="1647824"/>
            <a:ext cx="8736213" cy="4286251"/>
          </a:xfrm>
          <a:prstGeom prst="rect">
            <a:avLst/>
          </a:prstGeom>
          <a:noFill/>
          <a:ln>
            <a:noFill/>
          </a:ln>
        </p:spPr>
      </p:pic>
      <p:sp>
        <p:nvSpPr>
          <p:cNvPr id="3" name="TextBox 2">
            <a:extLst>
              <a:ext uri="{FF2B5EF4-FFF2-40B4-BE49-F238E27FC236}">
                <a16:creationId xmlns:a16="http://schemas.microsoft.com/office/drawing/2014/main" id="{115DE977-A242-47DA-86DA-D130F9DF1208}"/>
              </a:ext>
            </a:extLst>
          </p:cNvPr>
          <p:cNvSpPr txBox="1"/>
          <p:nvPr/>
        </p:nvSpPr>
        <p:spPr>
          <a:xfrm>
            <a:off x="2885440" y="457200"/>
            <a:ext cx="7183120" cy="923330"/>
          </a:xfrm>
          <a:prstGeom prst="rect">
            <a:avLst/>
          </a:prstGeom>
          <a:noFill/>
        </p:spPr>
        <p:txBody>
          <a:bodyPr wrap="square" rtlCol="0">
            <a:spAutoFit/>
          </a:bodyPr>
          <a:lstStyle/>
          <a:p>
            <a:r>
              <a:rPr lang="es-AR" dirty="0" err="1"/>
              <a:t>Accidents</a:t>
            </a:r>
            <a:r>
              <a:rPr lang="es-AR" dirty="0"/>
              <a:t> </a:t>
            </a:r>
            <a:r>
              <a:rPr lang="es-AR" dirty="0" err="1"/>
              <a:t>involving</a:t>
            </a:r>
            <a:r>
              <a:rPr lang="es-AR" dirty="0"/>
              <a:t> </a:t>
            </a:r>
            <a:r>
              <a:rPr lang="es-AR" dirty="0" err="1"/>
              <a:t>parked</a:t>
            </a:r>
            <a:r>
              <a:rPr lang="es-AR" dirty="0"/>
              <a:t> cars </a:t>
            </a:r>
            <a:r>
              <a:rPr lang="es-AR" dirty="0" err="1"/>
              <a:t>most</a:t>
            </a:r>
            <a:r>
              <a:rPr lang="es-AR" dirty="0"/>
              <a:t> </a:t>
            </a:r>
            <a:r>
              <a:rPr lang="es-AR" dirty="0" err="1"/>
              <a:t>often</a:t>
            </a:r>
            <a:r>
              <a:rPr lang="es-AR" dirty="0"/>
              <a:t> </a:t>
            </a:r>
            <a:r>
              <a:rPr lang="es-AR" dirty="0" err="1"/>
              <a:t>occur</a:t>
            </a:r>
            <a:r>
              <a:rPr lang="es-AR" dirty="0"/>
              <a:t> at </a:t>
            </a:r>
            <a:r>
              <a:rPr lang="es-AR" dirty="0" err="1"/>
              <a:t>night</a:t>
            </a:r>
            <a:endParaRPr lang="es-AR" dirty="0"/>
          </a:p>
          <a:p>
            <a:r>
              <a:rPr lang="es-AR" dirty="0" err="1"/>
              <a:t>Left</a:t>
            </a:r>
            <a:r>
              <a:rPr lang="es-AR" dirty="0"/>
              <a:t> </a:t>
            </a:r>
            <a:r>
              <a:rPr lang="es-AR" dirty="0" err="1"/>
              <a:t>turn</a:t>
            </a:r>
            <a:r>
              <a:rPr lang="es-AR" dirty="0"/>
              <a:t> </a:t>
            </a:r>
            <a:r>
              <a:rPr lang="es-AR" dirty="0" err="1"/>
              <a:t>accidents</a:t>
            </a:r>
            <a:r>
              <a:rPr lang="es-AR" dirty="0"/>
              <a:t> are more </a:t>
            </a:r>
            <a:r>
              <a:rPr lang="es-AR" dirty="0" err="1"/>
              <a:t>common</a:t>
            </a:r>
            <a:r>
              <a:rPr lang="es-AR" dirty="0"/>
              <a:t> </a:t>
            </a:r>
            <a:r>
              <a:rPr lang="es-AR" dirty="0" err="1"/>
              <a:t>during</a:t>
            </a:r>
            <a:r>
              <a:rPr lang="es-AR" dirty="0"/>
              <a:t> </a:t>
            </a:r>
            <a:r>
              <a:rPr lang="es-AR" dirty="0" err="1"/>
              <a:t>the</a:t>
            </a:r>
            <a:r>
              <a:rPr lang="es-AR" dirty="0"/>
              <a:t> </a:t>
            </a:r>
            <a:r>
              <a:rPr lang="es-AR" dirty="0" err="1"/>
              <a:t>day</a:t>
            </a:r>
            <a:endParaRPr lang="es-AR" dirty="0"/>
          </a:p>
          <a:p>
            <a:r>
              <a:rPr lang="es-AR" dirty="0" err="1"/>
              <a:t>The</a:t>
            </a:r>
            <a:r>
              <a:rPr lang="es-AR" dirty="0"/>
              <a:t> </a:t>
            </a:r>
            <a:r>
              <a:rPr lang="es-AR" dirty="0" err="1"/>
              <a:t>most</a:t>
            </a:r>
            <a:r>
              <a:rPr lang="es-AR" dirty="0"/>
              <a:t> </a:t>
            </a:r>
            <a:r>
              <a:rPr lang="es-AR" dirty="0" err="1"/>
              <a:t>common</a:t>
            </a:r>
            <a:r>
              <a:rPr lang="es-AR" dirty="0"/>
              <a:t> </a:t>
            </a:r>
            <a:r>
              <a:rPr lang="es-AR" dirty="0" err="1"/>
              <a:t>day</a:t>
            </a:r>
            <a:r>
              <a:rPr lang="es-AR" dirty="0"/>
              <a:t> time </a:t>
            </a:r>
            <a:r>
              <a:rPr lang="es-AR" dirty="0" err="1"/>
              <a:t>accident</a:t>
            </a:r>
            <a:r>
              <a:rPr lang="es-AR" dirty="0"/>
              <a:t> </a:t>
            </a:r>
            <a:r>
              <a:rPr lang="es-AR" dirty="0" err="1"/>
              <a:t>is</a:t>
            </a:r>
            <a:r>
              <a:rPr lang="es-AR" dirty="0"/>
              <a:t> Getting </a:t>
            </a:r>
            <a:r>
              <a:rPr lang="es-AR" dirty="0" err="1"/>
              <a:t>rear</a:t>
            </a:r>
            <a:r>
              <a:rPr lang="es-AR" dirty="0"/>
              <a:t> </a:t>
            </a:r>
            <a:r>
              <a:rPr lang="es-AR" dirty="0" err="1"/>
              <a:t>ended</a:t>
            </a:r>
            <a:endParaRPr lang="en-US" dirty="0"/>
          </a:p>
        </p:txBody>
      </p:sp>
    </p:spTree>
    <p:extLst>
      <p:ext uri="{BB962C8B-B14F-4D97-AF65-F5344CB8AC3E}">
        <p14:creationId xmlns:p14="http://schemas.microsoft.com/office/powerpoint/2010/main" val="166104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rj59812\AppData\Local\Microsoft\Windows\INetCache\Content.MSO\B6F0C413.tmp">
            <a:extLst>
              <a:ext uri="{FF2B5EF4-FFF2-40B4-BE49-F238E27FC236}">
                <a16:creationId xmlns:a16="http://schemas.microsoft.com/office/drawing/2014/main" id="{692C5112-631D-40B4-B4F0-79FCB3E12D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81350" y="1321932"/>
            <a:ext cx="7223760" cy="4888866"/>
          </a:xfrm>
          <a:prstGeom prst="rect">
            <a:avLst/>
          </a:prstGeom>
          <a:noFill/>
          <a:ln>
            <a:noFill/>
          </a:ln>
        </p:spPr>
      </p:pic>
      <p:sp>
        <p:nvSpPr>
          <p:cNvPr id="3" name="TextBox 2">
            <a:extLst>
              <a:ext uri="{FF2B5EF4-FFF2-40B4-BE49-F238E27FC236}">
                <a16:creationId xmlns:a16="http://schemas.microsoft.com/office/drawing/2014/main" id="{9EE8C5E4-5B0A-4ED0-A06B-93A8EE7E7FDF}"/>
              </a:ext>
            </a:extLst>
          </p:cNvPr>
          <p:cNvSpPr txBox="1"/>
          <p:nvPr/>
        </p:nvSpPr>
        <p:spPr>
          <a:xfrm>
            <a:off x="3423920" y="798712"/>
            <a:ext cx="2672080" cy="523220"/>
          </a:xfrm>
          <a:prstGeom prst="rect">
            <a:avLst/>
          </a:prstGeom>
          <a:noFill/>
        </p:spPr>
        <p:txBody>
          <a:bodyPr wrap="square" rtlCol="0">
            <a:spAutoFit/>
          </a:bodyPr>
          <a:lstStyle/>
          <a:p>
            <a:r>
              <a:rPr lang="es-AR" sz="2800" dirty="0"/>
              <a:t>KNN </a:t>
            </a:r>
            <a:r>
              <a:rPr lang="es-AR" sz="2800" dirty="0" err="1"/>
              <a:t>Model</a:t>
            </a:r>
            <a:endParaRPr lang="en-US" sz="2800" dirty="0"/>
          </a:p>
        </p:txBody>
      </p:sp>
    </p:spTree>
    <p:extLst>
      <p:ext uri="{BB962C8B-B14F-4D97-AF65-F5344CB8AC3E}">
        <p14:creationId xmlns:p14="http://schemas.microsoft.com/office/powerpoint/2010/main" val="3653017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A726EB-26C0-4227-9F19-E1F59B67AFE8}"/>
              </a:ext>
            </a:extLst>
          </p:cNvPr>
          <p:cNvSpPr/>
          <p:nvPr/>
        </p:nvSpPr>
        <p:spPr>
          <a:xfrm>
            <a:off x="2352675" y="1334602"/>
            <a:ext cx="8743950" cy="4444871"/>
          </a:xfrm>
          <a:prstGeom prst="rect">
            <a:avLst/>
          </a:prstGeom>
        </p:spPr>
        <p:txBody>
          <a:bodyPr wrap="square">
            <a:spAutoFit/>
          </a:bodyPr>
          <a:lstStyle/>
          <a:p>
            <a:pPr marL="742950" marR="0" indent="-285750" algn="just">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We can see here that if an accident occurs at night it is more likely to be on a weekend Friday, Saturday or Sunday, it is least likely to be on a Monday</a:t>
            </a:r>
          </a:p>
          <a:p>
            <a:pPr marL="742950" marR="0" indent="-285750" algn="just">
              <a:lnSpc>
                <a:spcPct val="107000"/>
              </a:lnSpc>
              <a:spcBef>
                <a:spcPts val="0"/>
              </a:spcBef>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742950" marR="0" indent="-285750" algn="just">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Fridays have a high occurrence of daytime and nighttime accidents but Sunday is the least dangerous day for daytime accidents which makes sense since most people stay home on Sundays and go out on weekends</a:t>
            </a:r>
          </a:p>
          <a:p>
            <a:pPr marL="742950" marR="0" indent="-285750" algn="just">
              <a:lnSpc>
                <a:spcPct val="107000"/>
              </a:lnSpc>
              <a:spcBef>
                <a:spcPts val="0"/>
              </a:spcBef>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742950" indent="-285750" algn="just">
              <a:lnSpc>
                <a:spcPct val="107000"/>
              </a:lnSpc>
              <a:spcAft>
                <a:spcPts val="800"/>
              </a:spcAft>
              <a:buFont typeface="Arial" panose="020B0604020202020204" pitchFamily="34" charset="0"/>
              <a:buChar char="•"/>
            </a:pPr>
            <a:r>
              <a:rPr lang="en-US" dirty="0"/>
              <a:t>The model does a reasonably good job of predicting injuries or property damage only accidents. Unfortunately the data does not include further classification of fatalities or types of injuries incurred and by who. With this data we could better prepare first responders to react to accidents give a time of day, day of week, weather, and road conditions.</a:t>
            </a:r>
          </a:p>
          <a:p>
            <a:pPr marL="457200" marR="0" algn="just">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C789179C-3EFF-47F5-8C4E-3DDEDAEFB3CC}"/>
              </a:ext>
            </a:extLst>
          </p:cNvPr>
          <p:cNvSpPr txBox="1"/>
          <p:nvPr/>
        </p:nvSpPr>
        <p:spPr>
          <a:xfrm>
            <a:off x="2352675" y="723900"/>
            <a:ext cx="2419350" cy="461665"/>
          </a:xfrm>
          <a:prstGeom prst="rect">
            <a:avLst/>
          </a:prstGeom>
          <a:noFill/>
        </p:spPr>
        <p:txBody>
          <a:bodyPr wrap="square" rtlCol="0">
            <a:spAutoFit/>
          </a:bodyPr>
          <a:lstStyle/>
          <a:p>
            <a:r>
              <a:rPr lang="es-AR" sz="2400" dirty="0" err="1"/>
              <a:t>Conclusions</a:t>
            </a:r>
            <a:endParaRPr lang="en-US" sz="2400" dirty="0"/>
          </a:p>
        </p:txBody>
      </p:sp>
    </p:spTree>
    <p:extLst>
      <p:ext uri="{BB962C8B-B14F-4D97-AF65-F5344CB8AC3E}">
        <p14:creationId xmlns:p14="http://schemas.microsoft.com/office/powerpoint/2010/main" val="3436998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158</TotalTime>
  <Words>218</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Corbel</vt:lpstr>
      <vt:lpstr>Parallax</vt:lpstr>
      <vt:lpstr>Accident Severity Model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Model</dc:title>
  <dc:creator>Julin Ramen D</dc:creator>
  <cp:lastModifiedBy>Julin Ramen D</cp:lastModifiedBy>
  <cp:revision>4</cp:revision>
  <dcterms:created xsi:type="dcterms:W3CDTF">2020-08-22T15:34:48Z</dcterms:created>
  <dcterms:modified xsi:type="dcterms:W3CDTF">2020-08-22T18:12:54Z</dcterms:modified>
</cp:coreProperties>
</file>