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7"/>
  </p:notesMasterIdLst>
  <p:sldIdLst>
    <p:sldId id="259" r:id="rId5"/>
    <p:sldId id="280" r:id="rId6"/>
    <p:sldId id="262" r:id="rId7"/>
    <p:sldId id="281" r:id="rId8"/>
    <p:sldId id="282" r:id="rId9"/>
    <p:sldId id="283" r:id="rId10"/>
    <p:sldId id="284" r:id="rId11"/>
    <p:sldId id="264" r:id="rId12"/>
    <p:sldId id="285" r:id="rId13"/>
    <p:sldId id="286" r:id="rId14"/>
    <p:sldId id="265" r:id="rId15"/>
    <p:sldId id="287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16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94481-C2FD-9142-A6A2-79D2430FC3C5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8BF71-C841-FC47-8625-7E39BB7F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2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fld id="{9B90E171-EDF2-3047-949E-B569B1390EE0}" type="slidenum">
              <a:rPr lang="pt-BR" sz="1200"/>
              <a:pPr/>
              <a:t>2</a:t>
            </a:fld>
            <a:endParaRPr lang="pt-BR" sz="1200"/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86646" tIns="43323" rIns="86646" bIns="4332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19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mcast_pos_RGB_Digit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0263" y="330200"/>
            <a:ext cx="15160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2284419"/>
            <a:ext cx="7772400" cy="152558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tx2">
                    <a:alpha val="0"/>
                  </a:schemeClr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rgbClr val="0050B9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8" y="4113219"/>
            <a:ext cx="7773988" cy="76358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tx2">
                    <a:alpha val="0"/>
                  </a:schemeClr>
                </a:solidFill>
              </a14:hiddenFill>
            </a:ext>
          </a:extLst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55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D409D-9C09-3742-826E-06F4E7FD53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29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2284419"/>
            <a:ext cx="7772400" cy="152558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tx2">
                    <a:alpha val="0"/>
                  </a:schemeClr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rgbClr val="0050B9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07519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omcast_pos_RGB_Digit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5944" y="2865727"/>
            <a:ext cx="3050056" cy="110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0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7" y="455614"/>
            <a:ext cx="8229601" cy="83978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8787" y="1362075"/>
            <a:ext cx="8229600" cy="4809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DD6C2-2E78-E144-898F-830B271C1F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8787" y="455614"/>
            <a:ext cx="8229601" cy="83978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8787" y="1362075"/>
            <a:ext cx="8229600" cy="4809744"/>
          </a:xfrm>
        </p:spPr>
        <p:txBody>
          <a:bodyPr/>
          <a:lstStyle>
            <a:lvl1pPr>
              <a:tabLst>
                <a:tab pos="7772400" algn="r"/>
              </a:tabLst>
              <a:defRPr/>
            </a:lvl1pPr>
            <a:lvl2pPr>
              <a:tabLst>
                <a:tab pos="7772400" algn="r"/>
              </a:tabLst>
              <a:defRPr/>
            </a:lvl2pPr>
            <a:lvl3pPr>
              <a:tabLst>
                <a:tab pos="7772400" algn="r"/>
              </a:tabLst>
              <a:defRPr/>
            </a:lvl3pPr>
            <a:lvl4pPr>
              <a:tabLst>
                <a:tab pos="7772400" algn="r"/>
              </a:tabLst>
              <a:defRPr/>
            </a:lvl4pPr>
            <a:lvl5pPr>
              <a:tabLst>
                <a:tab pos="7772400" algn="r"/>
              </a:tabLs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06A19F-2B14-4643-88B8-326955634C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1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14" y="1362385"/>
            <a:ext cx="3883124" cy="45259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7687" y="1362385"/>
            <a:ext cx="3879112" cy="45259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797A69-8D46-3648-8877-C5041C55D6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323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4026" y="1362075"/>
            <a:ext cx="8228394" cy="647033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454764" y="2118878"/>
            <a:ext cx="3883124" cy="4000936"/>
          </a:xfrm>
        </p:spPr>
        <p:txBody>
          <a:bodyPr>
            <a:noAutofit/>
          </a:bodyPr>
          <a:lstStyle>
            <a:lvl1pPr>
              <a:defRPr sz="1400" b="1">
                <a:solidFill>
                  <a:srgbClr val="000000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96220" y="2118878"/>
            <a:ext cx="3886200" cy="4000936"/>
          </a:xfrm>
        </p:spPr>
        <p:txBody>
          <a:bodyPr>
            <a:noAutofit/>
          </a:bodyPr>
          <a:lstStyle>
            <a:lvl1pPr>
              <a:defRPr sz="1400" b="1">
                <a:solidFill>
                  <a:srgbClr val="000000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105DA8B-4579-384E-B1B9-C5CC532B5F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8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0249" y="1362075"/>
            <a:ext cx="8221790" cy="12858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460248" y="2880234"/>
            <a:ext cx="2560765" cy="3214179"/>
          </a:xfrm>
        </p:spPr>
        <p:txBody>
          <a:bodyPr>
            <a:noAutofit/>
          </a:bodyPr>
          <a:lstStyle>
            <a:lvl1pPr>
              <a:defRPr sz="1200" b="1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291206" y="2880234"/>
            <a:ext cx="2560320" cy="3214179"/>
          </a:xfrm>
        </p:spPr>
        <p:txBody>
          <a:bodyPr>
            <a:noAutofit/>
          </a:bodyPr>
          <a:lstStyle>
            <a:lvl1pPr>
              <a:defRPr sz="1200" b="1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6121719" y="2880234"/>
            <a:ext cx="2560320" cy="3214179"/>
          </a:xfrm>
        </p:spPr>
        <p:txBody>
          <a:bodyPr>
            <a:noAutofit/>
          </a:bodyPr>
          <a:lstStyle>
            <a:lvl1pPr>
              <a:defRPr sz="1200" b="1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B23B83D-41CB-C74D-ADB6-8D358BFA83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27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0249" y="1362075"/>
            <a:ext cx="8221790" cy="12858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460248" y="2880234"/>
            <a:ext cx="1900365" cy="3214179"/>
          </a:xfrm>
        </p:spPr>
        <p:txBody>
          <a:bodyPr>
            <a:noAutofit/>
          </a:bodyPr>
          <a:lstStyle>
            <a:lvl1pPr>
              <a:defRPr sz="1200" b="1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565804" y="2880234"/>
            <a:ext cx="1901951" cy="3214179"/>
          </a:xfrm>
        </p:spPr>
        <p:txBody>
          <a:bodyPr>
            <a:noAutofit/>
          </a:bodyPr>
          <a:lstStyle>
            <a:lvl1pPr>
              <a:defRPr sz="1200" b="1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72946" y="2880234"/>
            <a:ext cx="1901951" cy="3214179"/>
          </a:xfrm>
        </p:spPr>
        <p:txBody>
          <a:bodyPr>
            <a:noAutofit/>
          </a:bodyPr>
          <a:lstStyle>
            <a:lvl1pPr>
              <a:defRPr sz="1200" b="1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5"/>
          </p:nvPr>
        </p:nvSpPr>
        <p:spPr>
          <a:xfrm>
            <a:off x="6780088" y="2880234"/>
            <a:ext cx="1901951" cy="3214179"/>
          </a:xfrm>
        </p:spPr>
        <p:txBody>
          <a:bodyPr>
            <a:noAutofit/>
          </a:bodyPr>
          <a:lstStyle>
            <a:lvl1pPr>
              <a:defRPr sz="1200" b="1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F1276310-E821-1A43-A138-9E0A4C1582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2944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8787" y="455614"/>
            <a:ext cx="8229601" cy="8397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128903" y="1362075"/>
            <a:ext cx="2559485" cy="480213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52438" y="1362075"/>
            <a:ext cx="5657850" cy="4806892"/>
          </a:xfrm>
        </p:spPr>
        <p:txBody>
          <a:bodyPr anchor="ctr" anchorCtr="1"/>
          <a:lstStyle>
            <a:lvl1pPr>
              <a:defRPr sz="1200"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2776438A-5AA9-8240-BCCE-0D1C79B487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2511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2075"/>
            <a:ext cx="2509520" cy="22867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50640"/>
            <a:ext cx="8229600" cy="201358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3317240" y="1362075"/>
            <a:ext cx="2509520" cy="22867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177280" y="1362075"/>
            <a:ext cx="2509520" cy="22867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C870B288-AEB7-494C-BF52-AD1DD520CD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0202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omcast_pos_RGB_Digital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4667" y="6283325"/>
            <a:ext cx="84372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8788" y="455613"/>
            <a:ext cx="82296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70013"/>
            <a:ext cx="82296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7250" y="6480175"/>
            <a:ext cx="3656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8788" y="6480175"/>
            <a:ext cx="2968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9800" eaLnBrk="0" hangingPunct="0">
              <a:defRPr sz="800">
                <a:cs typeface="ＭＳ Ｐゴシック" charset="0"/>
              </a:defRPr>
            </a:lvl1pPr>
          </a:lstStyle>
          <a:p>
            <a:fld id="{5749FEBD-C9BA-E141-BD0D-EC90BB418C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1" r:id="rId2"/>
    <p:sldLayoutId id="2147483982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84" r:id="rId10"/>
    <p:sldLayoutId id="2147483992" r:id="rId11"/>
    <p:sldLayoutId id="2147483993" r:id="rId12"/>
    <p:sldLayoutId id="2147483994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+mj-lt"/>
          <a:ea typeface="ヒラギノ角ゴ Pro W3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9F0812"/>
          </a:solidFill>
          <a:latin typeface="Arial" charset="0"/>
          <a:ea typeface="ヒラギノ角ゴ Pro W3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9F0812"/>
          </a:solidFill>
          <a:latin typeface="Arial" charset="0"/>
          <a:ea typeface="ヒラギノ角ゴ Pro W3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9F0812"/>
          </a:solidFill>
          <a:latin typeface="Arial" charset="0"/>
          <a:ea typeface="ヒラギノ角ゴ Pro W3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9F0812"/>
          </a:solidFill>
          <a:latin typeface="Arial" charset="0"/>
          <a:ea typeface="ヒラギノ角ゴ Pro W3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ts val="400"/>
        </a:spcBef>
        <a:spcAft>
          <a:spcPct val="0"/>
        </a:spcAft>
        <a:buFont typeface="Arial" charset="0"/>
        <a:defRPr sz="1400">
          <a:solidFill>
            <a:schemeClr val="tx1"/>
          </a:solidFill>
          <a:latin typeface="+mn-lt"/>
          <a:ea typeface="ヒラギノ角ゴ Pro W3" charset="0"/>
          <a:cs typeface="+mn-cs"/>
        </a:defRPr>
      </a:lvl1pPr>
      <a:lvl2pPr marL="173038" indent="-173038" algn="l" rtl="0" eaLnBrk="1" fontAlgn="base" hangingPunct="1">
        <a:spcBef>
          <a:spcPts val="4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41313" indent="-173038" algn="l" rtl="0" eaLnBrk="1" fontAlgn="base" hangingPunct="1">
        <a:spcBef>
          <a:spcPts val="400"/>
        </a:spcBef>
        <a:spcAft>
          <a:spcPct val="0"/>
        </a:spcAft>
        <a:buFont typeface="Lucida Grande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14350" indent="-174625" algn="l" rtl="0" eaLnBrk="1" fontAlgn="base" hangingPunct="1">
        <a:spcBef>
          <a:spcPts val="400"/>
        </a:spcBef>
        <a:spcAft>
          <a:spcPct val="0"/>
        </a:spcAft>
        <a:buFont typeface="Lucida Grande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174625" algn="l" rtl="0" eaLnBrk="1" fontAlgn="base" hangingPunct="1">
        <a:spcBef>
          <a:spcPts val="400"/>
        </a:spcBef>
        <a:spcAft>
          <a:spcPct val="0"/>
        </a:spcAft>
        <a:buFont typeface="Lucida Grande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AAMP Auto Triage Tool V2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Fed 04 2022</a:t>
            </a:r>
          </a:p>
        </p:txBody>
      </p:sp>
    </p:spTree>
    <p:extLst>
      <p:ext uri="{BB962C8B-B14F-4D97-AF65-F5344CB8AC3E}">
        <p14:creationId xmlns:p14="http://schemas.microsoft.com/office/powerpoint/2010/main" val="25442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1">
            <a:extLst>
              <a:ext uri="{FF2B5EF4-FFF2-40B4-BE49-F238E27FC236}">
                <a16:creationId xmlns:a16="http://schemas.microsoft.com/office/drawing/2014/main" id="{86EBDD55-B723-4DA7-ACF4-4680E3A6CE7B}"/>
              </a:ext>
            </a:extLst>
          </p:cNvPr>
          <p:cNvSpPr txBox="1">
            <a:spLocks/>
          </p:cNvSpPr>
          <p:nvPr/>
        </p:nvSpPr>
        <p:spPr>
          <a:xfrm>
            <a:off x="857250" y="6480175"/>
            <a:ext cx="3656013" cy="228600"/>
          </a:xfrm>
          <a:prstGeom prst="rect">
            <a:avLst/>
          </a:prstGeom>
        </p:spPr>
        <p:txBody>
          <a:bodyPr wrap="square" anchor="t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800"/>
              <a:t>Presentation title (optional)</a:t>
            </a:r>
          </a:p>
        </p:txBody>
      </p: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78B8A889-016B-4826-A2E8-F0B701501536}"/>
              </a:ext>
            </a:extLst>
          </p:cNvPr>
          <p:cNvSpPr txBox="1">
            <a:spLocks/>
          </p:cNvSpPr>
          <p:nvPr/>
        </p:nvSpPr>
        <p:spPr>
          <a:xfrm>
            <a:off x="458788" y="6480175"/>
            <a:ext cx="296862" cy="228600"/>
          </a:xfrm>
          <a:prstGeom prst="rect">
            <a:avLst/>
          </a:prstGeom>
        </p:spPr>
        <p:txBody>
          <a:bodyPr wrap="square" anchor="t">
            <a:normAutofit fontScale="92500"/>
          </a:bodyPr>
          <a:lstStyle>
            <a:defPPr>
              <a:defRPr lang="en-US"/>
            </a:defPPr>
            <a:lvl1pPr algn="l" defTabSz="9398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Aft>
                <a:spcPts val="600"/>
              </a:spcAft>
            </a:pPr>
            <a:fld id="{DDEB16D0-E734-C843-95FC-6DC61314C312}" type="slidenum">
              <a:rPr lang="en-US" sz="800" smtClean="0"/>
              <a:pPr>
                <a:spcAft>
                  <a:spcPts val="600"/>
                </a:spcAft>
              </a:pPr>
              <a:t>10</a:t>
            </a:fld>
            <a:endParaRPr lang="en-US" sz="800"/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D072F54D-773F-489F-8DE7-F522C888704C}"/>
              </a:ext>
            </a:extLst>
          </p:cNvPr>
          <p:cNvSpPr txBox="1">
            <a:spLocks/>
          </p:cNvSpPr>
          <p:nvPr/>
        </p:nvSpPr>
        <p:spPr>
          <a:xfrm>
            <a:off x="458788" y="527905"/>
            <a:ext cx="8298350" cy="51079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173038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1313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238" lvl="4" indent="-285750"/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All tune session can be exportable through the	              button.</a:t>
            </a:r>
          </a:p>
          <a:p>
            <a:pPr marL="630238" lvl="4" indent="-285750"/>
            <a:endParaRPr lang="en-US" kern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0238" lvl="4" indent="-285750"/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For log analysis clicking the markers will get the log line in the log viewer and this can be wise versa. </a:t>
            </a:r>
          </a:p>
          <a:p>
            <a:pPr marL="630238" lvl="4" indent="-285750"/>
            <a:endParaRPr lang="en-US" kern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0238" lvl="4" indent="-285750"/>
            <a:endParaRPr lang="en-US" kern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0238" lvl="4" indent="-285750"/>
            <a:endParaRPr lang="en-US" kern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0238" lvl="4" indent="-285750"/>
            <a:endParaRPr lang="en-US" kern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0238" lvl="4" indent="-285750"/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Fog download viewer for Linear with TSB sessions.</a:t>
            </a:r>
          </a:p>
          <a:p>
            <a:pPr marL="630238" lvl="4" indent="-285750"/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Timed metadata parsing duration plot (especially for VOD tunes).</a:t>
            </a:r>
          </a:p>
          <a:p>
            <a:pPr marL="630238" lvl="4" indent="-285750"/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Based on the markers and its flow, try to locate the possible issues and shows to the user for easy RCA identification rather than rolling the logs </a:t>
            </a:r>
            <a:r>
              <a:rPr lang="en-US" sz="1200" kern="0" dirty="0">
                <a:latin typeface="Arial" charset="0"/>
                <a:ea typeface="ＭＳ Ｐゴシック" charset="0"/>
                <a:cs typeface="ＭＳ Ｐゴシック" charset="0"/>
              </a:rPr>
              <a:t>(Kind of artificial intelligence)</a:t>
            </a:r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 marL="630238" lvl="4" indent="-285750"/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Buffering graph in the timeline based in the underflow markers.</a:t>
            </a:r>
          </a:p>
          <a:p>
            <a:pPr marL="630238" lvl="4" indent="-285750"/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Discontinuity analysis.</a:t>
            </a:r>
          </a:p>
          <a:p>
            <a:pPr marL="630238" lvl="4" indent="-285750"/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ID3 Marking.</a:t>
            </a:r>
          </a:p>
          <a:p>
            <a:pPr marL="630238" lvl="4" indent="-285750"/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Platform/SoC specific Markers for </a:t>
            </a:r>
            <a:r>
              <a:rPr lang="en-US" kern="0" dirty="0" err="1">
                <a:latin typeface="Arial" charset="0"/>
                <a:ea typeface="ＭＳ Ｐゴシック" charset="0"/>
                <a:cs typeface="ＭＳ Ｐゴシック" charset="0"/>
              </a:rPr>
              <a:t>XiOne</a:t>
            </a:r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 / </a:t>
            </a:r>
            <a:r>
              <a:rPr lang="en-US" kern="0" dirty="0" err="1">
                <a:latin typeface="Arial" charset="0"/>
                <a:ea typeface="ＭＳ Ｐゴシック" charset="0"/>
                <a:cs typeface="ＭＳ Ｐゴシック" charset="0"/>
              </a:rPr>
              <a:t>PlatCo</a:t>
            </a:r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 for better understanding of the issue.</a:t>
            </a:r>
          </a:p>
          <a:p>
            <a:pPr marL="630238" lvl="4" indent="-285750"/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Multi search option in the log viewer, so no need to go and use notepad for log analysis, everything can be done in a single place in the tool.</a:t>
            </a:r>
          </a:p>
          <a:p>
            <a:pPr marL="344488" lvl="4" indent="0">
              <a:buNone/>
            </a:pPr>
            <a:endParaRPr lang="en-US" kern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0238" lvl="4" indent="-285750"/>
            <a:endParaRPr lang="en-US" kern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2605C-7243-4F52-B454-BF748DFCE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51" y="563073"/>
            <a:ext cx="854563" cy="230963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137718CD-56EB-4D71-BEB7-40843CAD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62" y="2064608"/>
            <a:ext cx="8229601" cy="423616"/>
          </a:xfrm>
        </p:spPr>
        <p:txBody>
          <a:bodyPr wrap="square" anchor="t">
            <a:normAutofit/>
          </a:bodyPr>
          <a:lstStyle/>
          <a:p>
            <a:pPr eaLnBrk="1" hangingPunct="1"/>
            <a:r>
              <a:rPr lang="en-US" dirty="0"/>
              <a:t>Improvements for future (easy Triage)</a:t>
            </a:r>
          </a:p>
        </p:txBody>
      </p:sp>
    </p:spTree>
    <p:extLst>
      <p:ext uri="{BB962C8B-B14F-4D97-AF65-F5344CB8AC3E}">
        <p14:creationId xmlns:p14="http://schemas.microsoft.com/office/powerpoint/2010/main" val="6875386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5"/>
          <p:cNvSpPr>
            <a:spLocks noGrp="1"/>
          </p:cNvSpPr>
          <p:nvPr>
            <p:ph type="title"/>
          </p:nvPr>
        </p:nvSpPr>
        <p:spPr>
          <a:xfrm>
            <a:off x="2357926" y="763343"/>
            <a:ext cx="4113212" cy="839787"/>
          </a:xfrm>
        </p:spPr>
        <p:txBody>
          <a:bodyPr/>
          <a:lstStyle/>
          <a:p>
            <a:pPr eaLnBrk="1" hangingPunct="1"/>
            <a:r>
              <a:rPr lang="en-US" sz="5400" dirty="0">
                <a:latin typeface="Arial" charset="0"/>
              </a:rPr>
              <a:t>Feedbacks</a:t>
            </a:r>
          </a:p>
        </p:txBody>
      </p:sp>
      <p:sp>
        <p:nvSpPr>
          <p:cNvPr id="24582" name="Footer Placeholder 1"/>
          <p:cNvSpPr>
            <a:spLocks noGrp="1"/>
          </p:cNvSpPr>
          <p:nvPr>
            <p:ph type="ftr" sz="quarter" idx="1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800"/>
              <a:t>Presentation title (optional)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fld id="{77B90435-DAE7-B141-A102-819FB0A5F90D}" type="slidenum">
              <a:rPr lang="en-US" sz="800">
                <a:cs typeface="ＭＳ Ｐゴシック" charset="0"/>
              </a:rPr>
              <a:pPr/>
              <a:t>11</a:t>
            </a:fld>
            <a:endParaRPr lang="en-US" sz="800">
              <a:cs typeface="ＭＳ Ｐゴシック" charset="0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23B9F0B-B76E-47F8-A21B-D9D9455AB7D3}"/>
              </a:ext>
            </a:extLst>
          </p:cNvPr>
          <p:cNvSpPr txBox="1">
            <a:spLocks/>
          </p:cNvSpPr>
          <p:nvPr/>
        </p:nvSpPr>
        <p:spPr bwMode="auto">
          <a:xfrm>
            <a:off x="607219" y="2180492"/>
            <a:ext cx="83407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defRPr sz="1200" b="1">
                <a:solidFill>
                  <a:srgbClr val="000000"/>
                </a:solidFill>
                <a:latin typeface="+mn-lt"/>
                <a:ea typeface="ヒラギノ角ゴ Pro W3" charset="0"/>
                <a:cs typeface="+mn-cs"/>
              </a:defRPr>
            </a:lvl1pPr>
            <a:lvl2pPr marL="173038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1313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endParaRPr lang="en-US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3503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5"/>
          <p:cNvSpPr>
            <a:spLocks noGrp="1"/>
          </p:cNvSpPr>
          <p:nvPr>
            <p:ph type="title"/>
          </p:nvPr>
        </p:nvSpPr>
        <p:spPr>
          <a:xfrm>
            <a:off x="2241794" y="2180492"/>
            <a:ext cx="5071574" cy="2023819"/>
          </a:xfrm>
        </p:spPr>
        <p:txBody>
          <a:bodyPr/>
          <a:lstStyle/>
          <a:p>
            <a:pPr eaLnBrk="1" hangingPunct="1"/>
            <a:r>
              <a:rPr lang="en-US" sz="5400" dirty="0">
                <a:latin typeface="Arial" charset="0"/>
              </a:rPr>
              <a:t>Thank You !!</a:t>
            </a:r>
          </a:p>
        </p:txBody>
      </p:sp>
      <p:sp>
        <p:nvSpPr>
          <p:cNvPr id="24582" name="Footer Placeholder 1"/>
          <p:cNvSpPr>
            <a:spLocks noGrp="1"/>
          </p:cNvSpPr>
          <p:nvPr>
            <p:ph type="ftr" sz="quarter" idx="1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800"/>
              <a:t>Presentation title (optional)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fld id="{77B90435-DAE7-B141-A102-819FB0A5F90D}" type="slidenum">
              <a:rPr lang="en-US" sz="800">
                <a:cs typeface="ＭＳ Ｐゴシック" charset="0"/>
              </a:rPr>
              <a:pPr/>
              <a:t>12</a:t>
            </a:fld>
            <a:endParaRPr lang="en-US" sz="800">
              <a:cs typeface="ＭＳ Ｐゴシック" charset="0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23B9F0B-B76E-47F8-A21B-D9D9455AB7D3}"/>
              </a:ext>
            </a:extLst>
          </p:cNvPr>
          <p:cNvSpPr txBox="1">
            <a:spLocks/>
          </p:cNvSpPr>
          <p:nvPr/>
        </p:nvSpPr>
        <p:spPr bwMode="auto">
          <a:xfrm>
            <a:off x="703659" y="2180492"/>
            <a:ext cx="7736681" cy="94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defRPr sz="1200" b="1">
                <a:solidFill>
                  <a:srgbClr val="000000"/>
                </a:solidFill>
                <a:latin typeface="+mn-lt"/>
                <a:ea typeface="ヒラギノ角ゴ Pro W3" charset="0"/>
                <a:cs typeface="+mn-cs"/>
              </a:defRPr>
            </a:lvl1pPr>
            <a:lvl2pPr marL="173038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1313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endParaRPr lang="en-US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8325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455613"/>
            <a:ext cx="8229600" cy="839787"/>
          </a:xfrm>
        </p:spPr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Today’s agenda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58788" y="1362075"/>
            <a:ext cx="8229600" cy="4810125"/>
          </a:xfrm>
        </p:spPr>
        <p:txBody>
          <a:bodyPr/>
          <a:lstStyle/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Auto Triage Tool Overview and Usage of the tool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Sample pages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How to use the tool and Visualization of the tool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Improvements for future (easy Triage)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Feedback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800"/>
              <a:t>Presentation title (optional)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fld id="{8C84797A-4C50-1145-BCBF-072A471E84C8}" type="slidenum">
              <a:rPr lang="en-US" sz="800">
                <a:cs typeface="ＭＳ Ｐゴシック" charset="0"/>
              </a:rPr>
              <a:pPr/>
              <a:t>2</a:t>
            </a:fld>
            <a:endParaRPr lang="en-US" sz="800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21027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4"/>
          <p:cNvSpPr>
            <a:spLocks noGrp="1"/>
          </p:cNvSpPr>
          <p:nvPr>
            <p:ph type="title"/>
          </p:nvPr>
        </p:nvSpPr>
        <p:spPr>
          <a:xfrm>
            <a:off x="458788" y="455613"/>
            <a:ext cx="8229600" cy="8397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Auto Triage Tool Overview</a:t>
            </a:r>
          </a:p>
        </p:txBody>
      </p:sp>
      <p:sp>
        <p:nvSpPr>
          <p:cNvPr id="21506" name="Content Placeholder 5"/>
          <p:cNvSpPr>
            <a:spLocks noGrp="1"/>
          </p:cNvSpPr>
          <p:nvPr>
            <p:ph idx="10"/>
          </p:nvPr>
        </p:nvSpPr>
        <p:spPr>
          <a:xfrm>
            <a:off x="458788" y="1362075"/>
            <a:ext cx="8229600" cy="4810125"/>
          </a:xfrm>
        </p:spPr>
        <p:txBody>
          <a:bodyPr/>
          <a:lstStyle/>
          <a:p>
            <a:pPr marL="0" indent="0" eaLnBrk="1" hangingPunct="1"/>
            <a:r>
              <a:rPr lang="en-US" dirty="0">
                <a:latin typeface="Arial" charset="0"/>
              </a:rPr>
              <a:t>Basically, this is a tool that will help easy log triage for the day-to-day analysis.</a:t>
            </a:r>
          </a:p>
          <a:p>
            <a:pPr marL="0" indent="0" eaLnBrk="1" hangingPunct="1"/>
            <a:endParaRPr lang="en-US" dirty="0">
              <a:latin typeface="Arial" charset="0"/>
            </a:endParaRPr>
          </a:p>
          <a:p>
            <a:pPr lvl="2">
              <a:buFont typeface="+mj-lt"/>
              <a:buAutoNum type="arabicPeriod"/>
            </a:pPr>
            <a:r>
              <a:rPr lang="en-US" u="sng" dirty="0">
                <a:latin typeface="Arial" charset="0"/>
              </a:rPr>
              <a:t>Triage tool main page</a:t>
            </a:r>
            <a:r>
              <a:rPr lang="en-US" dirty="0">
                <a:latin typeface="Arial" charset="0"/>
              </a:rPr>
              <a:t>, which will have all the static strings used for log triage and here in the tool it is called </a:t>
            </a:r>
            <a:r>
              <a:rPr lang="en-US" b="1" dirty="0">
                <a:latin typeface="Arial" charset="0"/>
              </a:rPr>
              <a:t>Pre-Defined Markers</a:t>
            </a:r>
            <a:r>
              <a:rPr lang="en-US" dirty="0">
                <a:latin typeface="Arial" charset="0"/>
              </a:rPr>
              <a:t>.</a:t>
            </a:r>
          </a:p>
          <a:p>
            <a:pPr lvl="2">
              <a:buFont typeface="+mj-lt"/>
              <a:buAutoNum type="arabicPeriod"/>
            </a:pPr>
            <a:r>
              <a:rPr lang="en-US" u="sng" dirty="0">
                <a:latin typeface="Arial" charset="0"/>
              </a:rPr>
              <a:t>Log Viewer</a:t>
            </a:r>
            <a:r>
              <a:rPr lang="en-US" dirty="0">
                <a:latin typeface="Arial" charset="0"/>
              </a:rPr>
              <a:t>, which can show the AAMP Video Engine logs and other module logs, basically all the logs line from the file uploaded.</a:t>
            </a:r>
          </a:p>
          <a:p>
            <a:pPr lvl="2">
              <a:buFont typeface="+mj-lt"/>
              <a:buAutoNum type="arabicPeriod"/>
            </a:pPr>
            <a:r>
              <a:rPr lang="en-US" dirty="0">
                <a:latin typeface="Arial" charset="0"/>
              </a:rPr>
              <a:t>This tool has a provision for the user to add their own markers to triage the logs in their own way. Which is added here as an option called </a:t>
            </a:r>
            <a:r>
              <a:rPr lang="en-US" b="1" dirty="0">
                <a:latin typeface="Arial" charset="0"/>
              </a:rPr>
              <a:t>User-Defined Markers</a:t>
            </a:r>
            <a:r>
              <a:rPr lang="en-US" dirty="0">
                <a:latin typeface="Arial" charset="0"/>
              </a:rPr>
              <a:t>. Simply a JSON file.</a:t>
            </a:r>
          </a:p>
          <a:p>
            <a:pPr lvl="2">
              <a:buFont typeface="+mj-lt"/>
              <a:buAutoNum type="arabicPeriod"/>
            </a:pPr>
            <a:r>
              <a:rPr lang="en-US" dirty="0">
                <a:latin typeface="Arial" charset="0"/>
              </a:rPr>
              <a:t>Through this tool download statistics can be viewed and can able to pull all the IP_AAMP_TUNETIME statistics data as a </a:t>
            </a:r>
            <a:r>
              <a:rPr lang="en-US" b="1" dirty="0">
                <a:latin typeface="Arial" charset="0"/>
              </a:rPr>
              <a:t>.csv</a:t>
            </a:r>
            <a:r>
              <a:rPr lang="en-US" dirty="0">
                <a:latin typeface="Arial" charset="0"/>
              </a:rPr>
              <a:t> file.</a:t>
            </a:r>
          </a:p>
          <a:p>
            <a:pPr lvl="2">
              <a:buFont typeface="+mj-lt"/>
              <a:buAutoNum type="arabicPeriod"/>
            </a:pPr>
            <a:endParaRPr lang="en-US" dirty="0">
              <a:latin typeface="Arial" charset="0"/>
            </a:endParaRPr>
          </a:p>
          <a:p>
            <a:pPr marL="0" indent="0" eaLnBrk="1" hangingPunct="1"/>
            <a:endParaRPr lang="en-US" dirty="0">
              <a:latin typeface="Arial" charset="0"/>
            </a:endParaRPr>
          </a:p>
          <a:p>
            <a:pPr marL="0" indent="0" eaLnBrk="1" hangingPunct="1"/>
            <a:endParaRPr lang="en-US" dirty="0">
              <a:latin typeface="Arial" charset="0"/>
            </a:endParaRP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800" dirty="0"/>
              <a:t>Auto Triage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fld id="{24507289-09DF-F84F-8681-257EEFE55A3E}" type="slidenum">
              <a:rPr lang="en-US" sz="800">
                <a:cs typeface="ＭＳ Ｐゴシック" charset="0"/>
              </a:rPr>
              <a:pPr/>
              <a:t>3</a:t>
            </a:fld>
            <a:endParaRPr lang="en-US" sz="800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>
          <a:xfrm>
            <a:off x="458787" y="455614"/>
            <a:ext cx="8229601" cy="839787"/>
          </a:xfrm>
        </p:spPr>
        <p:txBody>
          <a:bodyPr wrap="square" anchor="t">
            <a:normAutofit/>
          </a:bodyPr>
          <a:lstStyle/>
          <a:p>
            <a:pPr eaLnBrk="1" hangingPunct="1"/>
            <a:r>
              <a:rPr lang="en-US" dirty="0"/>
              <a:t>Tool Main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8E27F9-BF3C-4E95-BAE5-B2AFE4DE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7" y="845873"/>
            <a:ext cx="8229600" cy="2448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53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57250" y="6480175"/>
            <a:ext cx="3656013" cy="228600"/>
          </a:xfrm>
        </p:spPr>
        <p:txBody>
          <a:bodyPr wrap="square" anchor="t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800"/>
              <a:t>Presentation title (optional)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8788" y="6480175"/>
            <a:ext cx="296862" cy="228600"/>
          </a:xfrm>
        </p:spPr>
        <p:txBody>
          <a:bodyPr wrap="square" anchor="t">
            <a:normAutofit/>
          </a:bodyPr>
          <a:lstStyle>
            <a:lvl1pPr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spcAft>
                <a:spcPts val="600"/>
              </a:spcAft>
            </a:pPr>
            <a:fld id="{DDEB16D0-E734-C843-95FC-6DC61314C312}" type="slidenum">
              <a:rPr lang="en-US" sz="800"/>
              <a:pPr>
                <a:spcAft>
                  <a:spcPts val="600"/>
                </a:spcAft>
              </a:pPr>
              <a:t>4</a:t>
            </a:fld>
            <a:endParaRPr lang="en-US" sz="80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F84248-D2C7-4F9E-B0E3-FB6038670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3777838"/>
            <a:ext cx="8232775" cy="2379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86CC641F-6442-4927-8F6B-D914A5E423F4}"/>
              </a:ext>
            </a:extLst>
          </p:cNvPr>
          <p:cNvSpPr txBox="1">
            <a:spLocks/>
          </p:cNvSpPr>
          <p:nvPr/>
        </p:nvSpPr>
        <p:spPr bwMode="auto">
          <a:xfrm>
            <a:off x="458788" y="3378371"/>
            <a:ext cx="8229601" cy="41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+mj-lt"/>
                <a:ea typeface="ヒラギノ角ゴ Pro W3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9F0812"/>
                </a:solidFill>
                <a:latin typeface="Arial" charset="0"/>
                <a:ea typeface="ヒラギノ角ゴ Pro W3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9F0812"/>
                </a:solidFill>
                <a:latin typeface="Arial" charset="0"/>
                <a:ea typeface="ヒラギノ角ゴ Pro W3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9F0812"/>
                </a:solidFill>
                <a:latin typeface="Arial" charset="0"/>
                <a:ea typeface="ヒラギノ角ゴ Pro W3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9F0812"/>
                </a:solidFill>
                <a:latin typeface="Arial" charset="0"/>
                <a:ea typeface="ヒラギノ角ゴ Pro W3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kern="0" dirty="0"/>
              <a:t>Allow Popup-Blockers in order to get log viewer to display (Known Issue)</a:t>
            </a:r>
          </a:p>
        </p:txBody>
      </p:sp>
    </p:spTree>
    <p:extLst>
      <p:ext uri="{BB962C8B-B14F-4D97-AF65-F5344CB8AC3E}">
        <p14:creationId xmlns:p14="http://schemas.microsoft.com/office/powerpoint/2010/main" val="219323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>
          <a:xfrm>
            <a:off x="458787" y="455614"/>
            <a:ext cx="8229601" cy="839787"/>
          </a:xfrm>
        </p:spPr>
        <p:txBody>
          <a:bodyPr wrap="square" anchor="t">
            <a:normAutofit/>
          </a:bodyPr>
          <a:lstStyle/>
          <a:p>
            <a:pPr eaLnBrk="1" hangingPunct="1"/>
            <a:r>
              <a:rPr lang="en-US" dirty="0"/>
              <a:t>Tool Log Viewer Page (</a:t>
            </a:r>
            <a:r>
              <a:rPr lang="en-US" sz="1600" dirty="0"/>
              <a:t>After allowing Popup blockers, then refresh the page</a:t>
            </a:r>
            <a:r>
              <a:rPr lang="en-US" dirty="0"/>
              <a:t>)</a:t>
            </a:r>
          </a:p>
        </p:txBody>
      </p:sp>
      <p:sp>
        <p:nvSpPr>
          <p:cNvPr id="2253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57250" y="6480175"/>
            <a:ext cx="3656013" cy="228600"/>
          </a:xfrm>
        </p:spPr>
        <p:txBody>
          <a:bodyPr wrap="square" anchor="t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800"/>
              <a:t>Presentation title (optional)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8788" y="6480175"/>
            <a:ext cx="296862" cy="228600"/>
          </a:xfrm>
        </p:spPr>
        <p:txBody>
          <a:bodyPr wrap="square" anchor="t">
            <a:normAutofit/>
          </a:bodyPr>
          <a:lstStyle>
            <a:lvl1pPr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spcAft>
                <a:spcPts val="600"/>
              </a:spcAft>
            </a:pPr>
            <a:fld id="{DDEB16D0-E734-C843-95FC-6DC61314C312}" type="slidenum">
              <a:rPr lang="en-US" sz="800"/>
              <a:pPr>
                <a:spcAft>
                  <a:spcPts val="600"/>
                </a:spcAft>
              </a:pPr>
              <a:t>5</a:t>
            </a:fld>
            <a:endParaRPr lang="en-US" sz="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A282F-4DAA-4ECC-BF02-6EB47132C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7" y="1166478"/>
            <a:ext cx="5773372" cy="5058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96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>
          <a:xfrm>
            <a:off x="458787" y="455614"/>
            <a:ext cx="8229601" cy="839787"/>
          </a:xfrm>
        </p:spPr>
        <p:txBody>
          <a:bodyPr wrap="square" anchor="t">
            <a:normAutofit/>
          </a:bodyPr>
          <a:lstStyle/>
          <a:p>
            <a:pPr eaLnBrk="1" hangingPunct="1"/>
            <a:r>
              <a:rPr lang="en-US" dirty="0"/>
              <a:t>How to use the tool</a:t>
            </a:r>
          </a:p>
        </p:txBody>
      </p:sp>
      <p:sp>
        <p:nvSpPr>
          <p:cNvPr id="2253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57250" y="6480175"/>
            <a:ext cx="3656013" cy="228600"/>
          </a:xfrm>
        </p:spPr>
        <p:txBody>
          <a:bodyPr wrap="square" anchor="t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800"/>
              <a:t>Presentation title (optional)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8788" y="6480175"/>
            <a:ext cx="296862" cy="228600"/>
          </a:xfrm>
        </p:spPr>
        <p:txBody>
          <a:bodyPr wrap="square" anchor="t">
            <a:normAutofit/>
          </a:bodyPr>
          <a:lstStyle>
            <a:lvl1pPr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spcAft>
                <a:spcPts val="600"/>
              </a:spcAft>
            </a:pPr>
            <a:fld id="{DDEB16D0-E734-C843-95FC-6DC61314C312}" type="slidenum">
              <a:rPr lang="en-US" sz="800"/>
              <a:pPr>
                <a:spcAft>
                  <a:spcPts val="600"/>
                </a:spcAft>
              </a:pPr>
              <a:t>6</a:t>
            </a:fld>
            <a:endParaRPr lang="en-US" sz="80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F5B215FA-445D-46E1-9478-770DC3313D81}"/>
              </a:ext>
            </a:extLst>
          </p:cNvPr>
          <p:cNvSpPr txBox="1">
            <a:spLocks/>
          </p:cNvSpPr>
          <p:nvPr/>
        </p:nvSpPr>
        <p:spPr>
          <a:xfrm>
            <a:off x="458788" y="1029067"/>
            <a:ext cx="8298350" cy="51079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173038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1313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Readme file is available inside the tool package. That will help to start and use the tool.</a:t>
            </a:r>
          </a:p>
          <a:p>
            <a:pPr marL="0" indent="0"/>
            <a:endParaRPr lang="en-US" kern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4488" lvl="4" indent="0">
              <a:buNone/>
            </a:pPr>
            <a:r>
              <a:rPr lang="en-US" b="1" u="sng" kern="0" dirty="0">
                <a:latin typeface="Arial" charset="0"/>
                <a:ea typeface="ＭＳ Ｐゴシック" charset="0"/>
                <a:cs typeface="ＭＳ Ｐゴシック" charset="0"/>
              </a:rPr>
              <a:t>Few steps for easy start</a:t>
            </a:r>
          </a:p>
          <a:p>
            <a:pPr marL="630238" lvl="4" indent="-285750"/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Open </a:t>
            </a:r>
            <a:r>
              <a:rPr lang="en-US" kern="0" dirty="0" err="1">
                <a:latin typeface="Arial" charset="0"/>
                <a:ea typeface="ＭＳ Ｐゴシック" charset="0"/>
                <a:cs typeface="ＭＳ Ｐゴシック" charset="0"/>
              </a:rPr>
              <a:t>autotriage.html</a:t>
            </a:r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 in chrome.</a:t>
            </a:r>
          </a:p>
          <a:p>
            <a:pPr marL="630238" lvl="4" indent="-285750"/>
            <a:endParaRPr lang="en-US" kern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0238" lvl="4" indent="-285750"/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As described on page#3, if ”Log Viewer” is not also displayed, disable popup blocking, then refresh the browser.</a:t>
            </a:r>
          </a:p>
          <a:p>
            <a:pPr marL="630238" lvl="4" indent="-285750"/>
            <a:endParaRPr lang="en-US" kern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0238" lvl="4" indent="-285750"/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Then Upload the Log file using the	        button.</a:t>
            </a:r>
          </a:p>
          <a:p>
            <a:pPr marL="630238" lvl="4" indent="-285750"/>
            <a:endParaRPr lang="en-US" kern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0238" lvl="4" indent="-285750"/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Pre-defined markers are loaded by default.  User defined markers can be defined and uploaded using the                    button.</a:t>
            </a:r>
          </a:p>
          <a:p>
            <a:pPr marL="630238" lvl="4" indent="-285750"/>
            <a:endParaRPr lang="en-US" kern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5F1EC-9630-4BD8-88DF-7601CB75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25" y="3146408"/>
            <a:ext cx="626575" cy="199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263CB-7B8A-4C9F-8151-1D4D20CB6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34" y="3907666"/>
            <a:ext cx="884073" cy="2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0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C90C7B-FA60-4E8E-87C3-34FA9CB2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594984"/>
            <a:ext cx="8963025" cy="5445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0E7DA-2862-437B-A4A5-9AC0C628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Presentation title (optional)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8D693551-E703-4BDA-A6BA-0B58D5D9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73DD6C2-2E78-E144-898F-830B271C1F0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5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1">
            <a:extLst>
              <a:ext uri="{FF2B5EF4-FFF2-40B4-BE49-F238E27FC236}">
                <a16:creationId xmlns:a16="http://schemas.microsoft.com/office/drawing/2014/main" id="{86EBDD55-B723-4DA7-ACF4-4680E3A6CE7B}"/>
              </a:ext>
            </a:extLst>
          </p:cNvPr>
          <p:cNvSpPr txBox="1">
            <a:spLocks/>
          </p:cNvSpPr>
          <p:nvPr/>
        </p:nvSpPr>
        <p:spPr>
          <a:xfrm>
            <a:off x="857250" y="6480175"/>
            <a:ext cx="3656013" cy="228600"/>
          </a:xfrm>
          <a:prstGeom prst="rect">
            <a:avLst/>
          </a:prstGeom>
        </p:spPr>
        <p:txBody>
          <a:bodyPr wrap="square" anchor="t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800"/>
              <a:t>Presentation title (optional)</a:t>
            </a:r>
          </a:p>
        </p:txBody>
      </p: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78B8A889-016B-4826-A2E8-F0B701501536}"/>
              </a:ext>
            </a:extLst>
          </p:cNvPr>
          <p:cNvSpPr txBox="1">
            <a:spLocks/>
          </p:cNvSpPr>
          <p:nvPr/>
        </p:nvSpPr>
        <p:spPr>
          <a:xfrm>
            <a:off x="458788" y="6480175"/>
            <a:ext cx="296862" cy="228600"/>
          </a:xfrm>
          <a:prstGeom prst="rect">
            <a:avLst/>
          </a:prstGeom>
        </p:spPr>
        <p:txBody>
          <a:bodyPr wrap="square" anchor="t">
            <a:normAutofit/>
          </a:bodyPr>
          <a:lstStyle>
            <a:defPPr>
              <a:defRPr lang="en-US"/>
            </a:defPPr>
            <a:lvl1pPr algn="l" defTabSz="9398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Aft>
                <a:spcPts val="600"/>
              </a:spcAft>
            </a:pPr>
            <a:fld id="{DDEB16D0-E734-C843-95FC-6DC61314C312}" type="slidenum">
              <a:rPr lang="en-US" sz="800" smtClean="0"/>
              <a:pPr>
                <a:spcAft>
                  <a:spcPts val="600"/>
                </a:spcAft>
              </a:pPr>
              <a:t>8</a:t>
            </a:fld>
            <a:endParaRPr lang="en-US" sz="800"/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D072F54D-773F-489F-8DE7-F522C888704C}"/>
              </a:ext>
            </a:extLst>
          </p:cNvPr>
          <p:cNvSpPr txBox="1">
            <a:spLocks/>
          </p:cNvSpPr>
          <p:nvPr/>
        </p:nvSpPr>
        <p:spPr>
          <a:xfrm>
            <a:off x="458788" y="527905"/>
            <a:ext cx="8298350" cy="51079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173038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1313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238" lvl="4" indent="-285750"/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Along with the timeline page, log viewer also getting loaded with the log line and markers are colored for easy understanding in the page.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5F38A1-379B-461B-9E94-D7EB9829D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9" y="1538230"/>
            <a:ext cx="8767741" cy="4097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1447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1">
            <a:extLst>
              <a:ext uri="{FF2B5EF4-FFF2-40B4-BE49-F238E27FC236}">
                <a16:creationId xmlns:a16="http://schemas.microsoft.com/office/drawing/2014/main" id="{86EBDD55-B723-4DA7-ACF4-4680E3A6CE7B}"/>
              </a:ext>
            </a:extLst>
          </p:cNvPr>
          <p:cNvSpPr txBox="1">
            <a:spLocks/>
          </p:cNvSpPr>
          <p:nvPr/>
        </p:nvSpPr>
        <p:spPr>
          <a:xfrm>
            <a:off x="857250" y="6480175"/>
            <a:ext cx="3656013" cy="228600"/>
          </a:xfrm>
          <a:prstGeom prst="rect">
            <a:avLst/>
          </a:prstGeom>
        </p:spPr>
        <p:txBody>
          <a:bodyPr wrap="square" anchor="t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800"/>
              <a:t>Presentation title (optional)</a:t>
            </a:r>
          </a:p>
        </p:txBody>
      </p: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78B8A889-016B-4826-A2E8-F0B701501536}"/>
              </a:ext>
            </a:extLst>
          </p:cNvPr>
          <p:cNvSpPr txBox="1">
            <a:spLocks/>
          </p:cNvSpPr>
          <p:nvPr/>
        </p:nvSpPr>
        <p:spPr>
          <a:xfrm>
            <a:off x="458788" y="6480175"/>
            <a:ext cx="296862" cy="228600"/>
          </a:xfrm>
          <a:prstGeom prst="rect">
            <a:avLst/>
          </a:prstGeom>
        </p:spPr>
        <p:txBody>
          <a:bodyPr wrap="square" anchor="t">
            <a:normAutofit/>
          </a:bodyPr>
          <a:lstStyle>
            <a:defPPr>
              <a:defRPr lang="en-US"/>
            </a:defPPr>
            <a:lvl1pPr algn="l" defTabSz="9398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Aft>
                <a:spcPts val="600"/>
              </a:spcAft>
            </a:pPr>
            <a:fld id="{DDEB16D0-E734-C843-95FC-6DC61314C312}" type="slidenum">
              <a:rPr lang="en-US" sz="800" smtClean="0"/>
              <a:pPr>
                <a:spcAft>
                  <a:spcPts val="600"/>
                </a:spcAft>
              </a:pPr>
              <a:t>9</a:t>
            </a:fld>
            <a:endParaRPr lang="en-US" sz="800"/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D072F54D-773F-489F-8DE7-F522C888704C}"/>
              </a:ext>
            </a:extLst>
          </p:cNvPr>
          <p:cNvSpPr txBox="1">
            <a:spLocks/>
          </p:cNvSpPr>
          <p:nvPr/>
        </p:nvSpPr>
        <p:spPr>
          <a:xfrm>
            <a:off x="458788" y="527905"/>
            <a:ext cx="8298350" cy="51079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173038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1313" indent="-173038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174625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238" lvl="4" indent="-285750"/>
            <a:r>
              <a:rPr lang="en-US" kern="0" dirty="0">
                <a:latin typeface="Arial" charset="0"/>
                <a:ea typeface="ＭＳ Ｐゴシック" charset="0"/>
                <a:cs typeface="ＭＳ Ｐゴシック" charset="0"/>
              </a:rPr>
              <a:t>2 more additional fields are Session point to Tune sessions totally available in the log file and Markets points the all the available markers from the logs for easy traversal.</a:t>
            </a:r>
          </a:p>
          <a:p>
            <a:pPr marL="630238" lvl="4" indent="-285750"/>
            <a:endParaRPr lang="en-US" kern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0238" lvl="4" indent="-285750"/>
            <a:endParaRPr lang="en-US" kern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22A14-A695-4B3C-91D1-7CAC901B3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8" y="1342214"/>
            <a:ext cx="8226424" cy="1748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48407A-D6B2-4127-A02A-436134574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2" y="3345560"/>
            <a:ext cx="8370276" cy="2753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06849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mcast_PPT_20130711">
  <a:themeElements>
    <a:clrScheme name="Comcast">
      <a:dk1>
        <a:srgbClr val="000000"/>
      </a:dk1>
      <a:lt1>
        <a:srgbClr val="FFFFFF"/>
      </a:lt1>
      <a:dk2>
        <a:srgbClr val="54585A"/>
      </a:dk2>
      <a:lt2>
        <a:srgbClr val="97999B"/>
      </a:lt2>
      <a:accent1>
        <a:srgbClr val="0050B9"/>
      </a:accent1>
      <a:accent2>
        <a:srgbClr val="003359"/>
      </a:accent2>
      <a:accent3>
        <a:srgbClr val="007377"/>
      </a:accent3>
      <a:accent4>
        <a:srgbClr val="6F5091"/>
      </a:accent4>
      <a:accent5>
        <a:srgbClr val="E87722"/>
      </a:accent5>
      <a:accent6>
        <a:srgbClr val="FFB81C"/>
      </a:accent6>
      <a:hlink>
        <a:srgbClr val="0050B9"/>
      </a:hlink>
      <a:folHlink>
        <a:srgbClr val="6F5091"/>
      </a:folHlink>
    </a:clrScheme>
    <a:fontScheme name="XFN_PowerPoint_2010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XFN_PowerPoint_2010 1">
        <a:dk1>
          <a:srgbClr val="000000"/>
        </a:dk1>
        <a:lt1>
          <a:srgbClr val="FFFFFF"/>
        </a:lt1>
        <a:dk2>
          <a:srgbClr val="C8001D"/>
        </a:dk2>
        <a:lt2>
          <a:srgbClr val="808080"/>
        </a:lt2>
        <a:accent1>
          <a:srgbClr val="C8001D"/>
        </a:accent1>
        <a:accent2>
          <a:srgbClr val="FFCB00"/>
        </a:accent2>
        <a:accent3>
          <a:srgbClr val="FFFFFF"/>
        </a:accent3>
        <a:accent4>
          <a:srgbClr val="000000"/>
        </a:accent4>
        <a:accent5>
          <a:srgbClr val="E0AAAB"/>
        </a:accent5>
        <a:accent6>
          <a:srgbClr val="E7B800"/>
        </a:accent6>
        <a:hlink>
          <a:srgbClr val="5A5A5C"/>
        </a:hlink>
        <a:folHlink>
          <a:srgbClr val="15C4E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87D077264F3041AC983F72B8D3B674" ma:contentTypeVersion="3" ma:contentTypeDescription="Create a new document." ma:contentTypeScope="" ma:versionID="1491432ee21c7c9c65c87b91a2abb71e">
  <xsd:schema xmlns:xsd="http://www.w3.org/2001/XMLSchema" xmlns:xs="http://www.w3.org/2001/XMLSchema" xmlns:p="http://schemas.microsoft.com/office/2006/metadata/properties" xmlns:ns2="6517703b-679c-47cf-bb24-d68a62b50127" targetNamespace="http://schemas.microsoft.com/office/2006/metadata/properties" ma:root="true" ma:fieldsID="6788f0027daa246bd1c9f87c825c3cd0" ns2:_="">
    <xsd:import namespace="6517703b-679c-47cf-bb24-d68a62b501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7703b-679c-47cf-bb24-d68a62b501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9D1BED-C6FF-4C75-AF5F-616D1C75F9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17703b-679c-47cf-bb24-d68a62b501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44F3BC-F055-4924-B8F7-A7C75C5DB5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E7C8A-968B-4868-A968-0FEC6BD2D10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AAMP-AutoTriageTool</Template>
  <TotalTime>507</TotalTime>
  <Words>589</Words>
  <Application>Microsoft Macintosh PowerPoint</Application>
  <PresentationFormat>On-screen Show (4:3)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Lucida Grande</vt:lpstr>
      <vt:lpstr>Comcast_PPT_20130711</vt:lpstr>
      <vt:lpstr>AAMP Auto Triage Tool V2</vt:lpstr>
      <vt:lpstr>Today’s agenda</vt:lpstr>
      <vt:lpstr>Auto Triage Tool Overview</vt:lpstr>
      <vt:lpstr>Tool Main Page</vt:lpstr>
      <vt:lpstr>Tool Log Viewer Page (After allowing Popup blockers, then refresh the page)</vt:lpstr>
      <vt:lpstr>How to use the tool</vt:lpstr>
      <vt:lpstr>PowerPoint Presentation</vt:lpstr>
      <vt:lpstr>PowerPoint Presentation</vt:lpstr>
      <vt:lpstr>PowerPoint Presentation</vt:lpstr>
      <vt:lpstr>Improvements for future (easy Triage)</vt:lpstr>
      <vt:lpstr>Feedbacks</vt:lpstr>
      <vt:lpstr>Thank You !!</vt:lpstr>
    </vt:vector>
  </TitlesOfParts>
  <Company>Comcast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tips!</dc:title>
  <dc:creator>Mariappan, Paulpandian</dc:creator>
  <cp:lastModifiedBy>Stroffolino, Philip</cp:lastModifiedBy>
  <cp:revision>99</cp:revision>
  <dcterms:created xsi:type="dcterms:W3CDTF">2022-02-04T04:55:21Z</dcterms:created>
  <dcterms:modified xsi:type="dcterms:W3CDTF">2022-02-07T15:41:18Z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0x0101008D87D077264F3041AC983F72B8D3B674</vt:lpwstr>
  </property>
</Properties>
</file>