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1" r:id="rId2"/>
    <p:sldId id="283" r:id="rId3"/>
    <p:sldId id="296" r:id="rId4"/>
    <p:sldId id="301" r:id="rId5"/>
    <p:sldId id="302" r:id="rId6"/>
    <p:sldId id="303" r:id="rId7"/>
    <p:sldId id="304" r:id="rId8"/>
    <p:sldId id="286" r:id="rId9"/>
    <p:sldId id="305" r:id="rId10"/>
    <p:sldId id="287" r:id="rId11"/>
    <p:sldId id="288" r:id="rId12"/>
    <p:sldId id="289" r:id="rId13"/>
    <p:sldId id="292" r:id="rId14"/>
    <p:sldId id="310" r:id="rId15"/>
    <p:sldId id="306" r:id="rId16"/>
    <p:sldId id="290" r:id="rId17"/>
    <p:sldId id="291" r:id="rId18"/>
    <p:sldId id="293" r:id="rId19"/>
    <p:sldId id="307" r:id="rId20"/>
    <p:sldId id="308" r:id="rId21"/>
    <p:sldId id="294" r:id="rId22"/>
    <p:sldId id="295" r:id="rId23"/>
    <p:sldId id="309" r:id="rId24"/>
    <p:sldId id="297" r:id="rId25"/>
    <p:sldId id="298" r:id="rId26"/>
    <p:sldId id="299" r:id="rId27"/>
    <p:sldId id="300" r:id="rId28"/>
    <p:sldId id="31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0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7E2BD-DA31-0748-806E-52444B6963EC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127A-65A9-AE4B-AC45-027E0C65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6DA-43F8-D620-BF73-8903EA61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8E03-5057-69F4-EBB3-8DABCA76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7EA2-2210-A8A6-4EDE-422F13DA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03F3-3908-7C12-69AB-89B797AB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0AAA-0F21-1AB3-619A-664CA1EE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CB34-00F1-3C74-630C-ABE5F88E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6322-4114-F9D9-CD3F-56387154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B114-38FF-5166-B762-40BA56C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026-25FC-3E4D-0472-389553A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D59F-C638-80C8-7BF3-C337CEE1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3C734-8E8B-C5DA-0307-A2CAFB790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9D9A-83B6-1035-7E38-9F4B0249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E03C-9D1B-D866-8AA4-33CE4B06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B133-86EE-7A63-1C59-52DFE1FC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C17D-01F4-CE41-E660-20239D1C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Only">
  <p:cSld name="Blue Title Onl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3169036" y="204419"/>
            <a:ext cx="8652000" cy="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" name="Google Shape;12;p28"/>
          <p:cNvCxnSpPr/>
          <p:nvPr/>
        </p:nvCxnSpPr>
        <p:spPr>
          <a:xfrm>
            <a:off x="2338387" y="730251"/>
            <a:ext cx="948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463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5545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B43F-C006-D5E7-08B9-AC9B721C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3D68-0B69-E37C-CF77-B154AC28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E7CE-F1A0-26D8-0F8D-FF1C235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4569-1173-DA4C-F40D-5A0F7FD3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AFBF-85F3-01B5-5D01-3602D28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88E4-F162-166D-CD0C-A6E39238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941A-DB0F-DED0-0319-A731DA3B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F3D6-2502-B118-A10C-55A52007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2E02-6037-A0E2-A13D-7C3C1FD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00F9-9368-161A-C19C-1454D20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83A4-4E04-89F6-6767-3318CE31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EA6B-DA94-5168-D9BC-F39E87EE5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16A6-53BC-03B1-2E74-919453EF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CF607-32AB-33EC-86F6-AD6C6119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43F2-0CE8-1F4F-DD50-3BFCF30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C83A-811A-580A-E7DE-9E96879F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732C-D22C-1B36-856A-CF2DE94C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AA18C-6FF1-C52B-8353-DE90E9BD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BCFF-D183-C90F-38AB-B325C7C1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2FCB0-5E8E-6688-D97B-09CFD3CB2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98FD1-907E-2EE8-3E41-E94CFDC01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87BB0-6159-19DF-E278-1B91A538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B7093-2880-4D64-9AE1-751C5F3C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D36F-3FCE-2D87-84BE-89898030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5731-88F8-1AE4-40EE-A818CFA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CD4F8-F4F0-4016-13B4-FF7B1B42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BAD2-F7C0-68E1-619F-A591505F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E1C24-A6EF-3C83-E840-133B1B3E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7F3B4-9E1A-8678-5984-32CEB168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BC2BC-E7E5-78BC-E139-08171107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CBED6-0199-C9C5-FE06-AD945D77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4127-CBBA-9B23-D7F2-2502ABD9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BD62-C48E-E32B-3097-2DD6CC6C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883B-F68F-8F28-C515-93F969B7B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21F-A65F-553B-C252-000FDFB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A168-9958-7376-4593-4B178778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264D-BC47-ECAF-C9B2-1E4BB85D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CB6-C67C-40DA-E1CA-C568AA1F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BF25-0BB6-3191-BEDC-B9196B35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8420-2CD6-E700-3A1F-D5697A22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EDF5-C807-40EE-ADFE-1967653B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3DB6-E5F3-42A2-4EAB-D775D66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40E66-BA53-4FC6-D972-743E023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3EE0E-E73D-EDB7-6B02-FDE9D40B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37E0-D422-823B-4D8C-511D551B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C5EC-47E6-5E15-AD43-31BB9758E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DD0FE-566C-3649-B60A-E9DD991AF4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FAA6-86F9-0558-CC31-CC9B884C2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7683-6F1A-9C39-9289-DA4BB453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28E79-71BE-C741-ADE6-823E1F6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" descr="A blue background with hexago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949" r="9854" b="1890"/>
          <a:stretch/>
        </p:blipFill>
        <p:spPr>
          <a:xfrm>
            <a:off x="-1" y="203200"/>
            <a:ext cx="121895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2271534" y="444777"/>
            <a:ext cx="7646465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Collaborative Drug Discovery</a:t>
            </a: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RDKit Enhancements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defRPr/>
            </a:pPr>
            <a:endParaRPr sz="2400" b="1" i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2400" b="1" i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Dr. Tad Hurst</a:t>
            </a:r>
          </a:p>
          <a:p>
            <a:pPr algn="ctr" defTabSz="1219170">
              <a:buClr>
                <a:srgbClr val="000000"/>
              </a:buClr>
              <a:defRPr/>
            </a:pPr>
            <a:endParaRPr lang="en-US" sz="2400" b="1" i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2400" b="1" i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April 10-11, 2025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9" name="Google Shape;39;p1" descr="A blue square with white circle and do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6013" y="5243265"/>
            <a:ext cx="1243588" cy="149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60B9-7925-D586-7F61-2D6FE5382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C348-E97D-AAA3-39F5-47EDF96D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Molecule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8D9B-2AF9-C199-AFDB-7C839E5D5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CTAB in v3000 format</a:t>
            </a:r>
          </a:p>
          <a:p>
            <a:r>
              <a:rPr lang="en-US" dirty="0">
                <a:solidFill>
                  <a:srgbClr val="000000"/>
                </a:solidFill>
              </a:rPr>
              <a:t>Can contain elemental atoms and macro atoms</a:t>
            </a:r>
          </a:p>
          <a:p>
            <a:r>
              <a:rPr lang="en-US" dirty="0">
                <a:solidFill>
                  <a:srgbClr val="000000"/>
                </a:solidFill>
              </a:rPr>
              <a:t>Macro atoms must have: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Description of the macro name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Class attribute: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As per </a:t>
            </a:r>
            <a:r>
              <a:rPr lang="en-US" dirty="0" err="1">
                <a:solidFill>
                  <a:srgbClr val="000000"/>
                </a:solidFill>
              </a:rPr>
              <a:t>BIOVia</a:t>
            </a:r>
            <a:r>
              <a:rPr lang="en-US" dirty="0">
                <a:solidFill>
                  <a:srgbClr val="000000"/>
                </a:solidFill>
              </a:rPr>
              <a:t> document, one of: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DNA, RNA, SUGAR, BASE, PHOSPHATE, LINKER, CHEM, LGR, P MODAA,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MODdAA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MODDNA, MODRNA, XLINKAA,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XLINKdAA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XLINKDNA, XLINKRNA.  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This implementation ignores the allowed list (any class name is allowed)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ATTCHORD </a:t>
            </a:r>
            <a:r>
              <a:rPr lang="en-US" dirty="0">
                <a:solidFill>
                  <a:srgbClr val="000000"/>
                </a:solidFill>
              </a:rPr>
              <a:t>attribute – describes bonds to other atoms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ATTCHORD=(6 15 Al 21 Br 13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Optional SEQID – sequence ID – the 3 parts of an RNA or DNA element typically have the same sequence ID. This implementation ignores the SEQID</a:t>
            </a:r>
          </a:p>
        </p:txBody>
      </p:sp>
    </p:spTree>
    <p:extLst>
      <p:ext uri="{BB962C8B-B14F-4D97-AF65-F5344CB8AC3E}">
        <p14:creationId xmlns:p14="http://schemas.microsoft.com/office/powerpoint/2010/main" val="18687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3199A-51C6-2FF7-B1D8-7D8C0B0C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9F94-70C7-745A-DD71-5C6EB735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9DFA-68AF-9395-547A-60160489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 TEMPLATES</a:t>
            </a:r>
          </a:p>
          <a:p>
            <a:pPr marL="169329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 V30 TEMPLATE 1 SUGAR/Rib/R NATREPLACE=SUGAR/R</a:t>
            </a: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&lt;CTAB&gt;</a:t>
            </a: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V30 TEMPLATE 2 BASE/Ade/A NATREPLACE=BASE/A</a:t>
            </a: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&lt;CTAB&gt;</a:t>
            </a: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 V30 TEMPLATE 3 PHOSPHATE/P/P NATREPLACE=PHOSPHATE/P</a:t>
            </a: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&lt;CTAB&gt;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8B15-84C3-AA0E-F750-EBD46B4E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6D58-58EA-167B-7748-5236ED5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CTAB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5AE2-B4AB-977D-85B1-5BE45C6DE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Normal atoms and bonds</a:t>
            </a:r>
          </a:p>
          <a:p>
            <a:r>
              <a:rPr lang="en-US" dirty="0"/>
              <a:t>Main SUP (</a:t>
            </a:r>
            <a:r>
              <a:rPr lang="en-US" dirty="0" err="1"/>
              <a:t>Sgroup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ATOMS – the atoms of the macro atom (not leaving group atoms)</a:t>
            </a:r>
          </a:p>
          <a:p>
            <a:pPr lvl="1"/>
            <a:r>
              <a:rPr lang="en-US" dirty="0"/>
              <a:t>XBONDS – bonds to atoms NOT in the macro atom (to leaving groups) (ignored)</a:t>
            </a:r>
          </a:p>
          <a:p>
            <a:pPr lvl="1"/>
            <a:r>
              <a:rPr lang="en-US" dirty="0"/>
              <a:t>LABEL – must be one of the names of the template in the TEMPLATE definition line</a:t>
            </a:r>
          </a:p>
          <a:p>
            <a:pPr lvl="1"/>
            <a:r>
              <a:rPr lang="en-US" dirty="0"/>
              <a:t>CLASS – must be the same as the class from the TEMPLATE definition line</a:t>
            </a:r>
          </a:p>
          <a:p>
            <a:pPr lvl="1"/>
            <a:r>
              <a:rPr lang="en-US" dirty="0"/>
              <a:t>SAP (</a:t>
            </a:r>
            <a:r>
              <a:rPr lang="en-US" dirty="0" err="1"/>
              <a:t>Sgroup</a:t>
            </a:r>
            <a:r>
              <a:rPr lang="en-US" dirty="0"/>
              <a:t> Attachment Point) for each leaving group:</a:t>
            </a:r>
          </a:p>
          <a:p>
            <a:pPr lvl="2"/>
            <a:r>
              <a:rPr lang="it-IT" dirty="0"/>
              <a:t>SAP=(3 10 11 Al)</a:t>
            </a:r>
            <a:endParaRPr lang="en-US" dirty="0"/>
          </a:p>
          <a:p>
            <a:r>
              <a:rPr lang="en-US" dirty="0"/>
              <a:t>Leaving group SUPs</a:t>
            </a:r>
          </a:p>
          <a:p>
            <a:pPr lvl="1"/>
            <a:r>
              <a:rPr lang="en-US" dirty="0"/>
              <a:t>ATOMS – all atoms of the leaving group</a:t>
            </a:r>
          </a:p>
          <a:p>
            <a:pPr lvl="1"/>
            <a:r>
              <a:rPr lang="en-US" dirty="0"/>
              <a:t>XBONDS – bonds from a leaving group atom to a main SUP atom (ignored)</a:t>
            </a:r>
          </a:p>
          <a:p>
            <a:pPr lvl="1"/>
            <a:r>
              <a:rPr lang="en-US" dirty="0"/>
              <a:t>LABEL – name for the leaving group (</a:t>
            </a:r>
            <a:r>
              <a:rPr lang="en-US" i="1" dirty="0"/>
              <a:t>e.g. </a:t>
            </a:r>
            <a:r>
              <a:rPr lang="en-US" dirty="0"/>
              <a:t>H, OH)</a:t>
            </a:r>
          </a:p>
          <a:p>
            <a:pPr lvl="1"/>
            <a:r>
              <a:rPr lang="en-US" dirty="0"/>
              <a:t>CLASS – must be LGRP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7FEF-DCBC-855F-21AC-62C81595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E270-EF5F-BCB8-2AA2-FDE125A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 Methods – C+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E688E-B841-4F6E-0354-29ACF8468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MolFromSCSRDataStream</a:t>
            </a:r>
            <a:r>
              <a:rPr lang="en-US" dirty="0">
                <a:solidFill>
                  <a:srgbClr val="000000"/>
                </a:solidFill>
              </a:rPr>
              <a:t>(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std::</a:t>
            </a:r>
            <a:r>
              <a:rPr lang="en-US" dirty="0" err="1">
                <a:solidFill>
                  <a:srgbClr val="000000"/>
                </a:solidFill>
              </a:rPr>
              <a:t>istream</a:t>
            </a:r>
            <a:r>
              <a:rPr lang="en-US" dirty="0">
                <a:solidFill>
                  <a:srgbClr val="000000"/>
                </a:solidFill>
              </a:rPr>
              <a:t> &amp;</a:t>
            </a:r>
            <a:r>
              <a:rPr lang="en-US" dirty="0" err="1">
                <a:solidFill>
                  <a:srgbClr val="000000"/>
                </a:solidFill>
              </a:rPr>
              <a:t>inStream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unsigned int &amp;line,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const </a:t>
            </a:r>
            <a:r>
              <a:rPr lang="en-US" dirty="0" err="1">
                <a:solidFill>
                  <a:srgbClr val="000000"/>
                </a:solidFill>
              </a:rPr>
              <a:t>MolFileParserParams</a:t>
            </a:r>
            <a:r>
              <a:rPr lang="en-US" dirty="0">
                <a:solidFill>
                  <a:srgbClr val="000000"/>
                </a:solidFill>
              </a:rPr>
              <a:t> &amp;</a:t>
            </a:r>
            <a:r>
              <a:rPr lang="en-US" dirty="0" err="1">
                <a:solidFill>
                  <a:srgbClr val="000000"/>
                </a:solidFill>
              </a:rPr>
              <a:t>molFileParserParams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const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MolFromSCSRParams</a:t>
            </a:r>
            <a:r>
              <a:rPr lang="en-US" dirty="0">
                <a:solidFill>
                  <a:srgbClr val="000000"/>
                </a:solidFill>
              </a:rPr>
              <a:t> &amp;</a:t>
            </a:r>
            <a:r>
              <a:rPr lang="en-US" dirty="0" err="1">
                <a:solidFill>
                  <a:srgbClr val="000000"/>
                </a:solidFill>
              </a:rPr>
              <a:t>molFromSCSRParams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MolFromSCSRBlock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std::string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MolFileParserParams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molFileParserParams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MolFromSCSRParams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molFromSCSRParams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MolFromSCSRFile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std::string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MolFileParserParams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molFileParserParams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const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MolFromSCSRParam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molFromSCSRParams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0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28D3-6773-B95D-F23D-410EC6A51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DD-0A1C-4DD4-2922-0A8D543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 Methods -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AA54-0206-D590-FEEE-CC9DB226D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MolFromSCSRBlock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molBlock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sanitize,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molFromSCSRParams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MolFromSCSRFile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sanitize,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molFromSCSRParams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69329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C7C1A-F035-5E56-6468-1C36C0BB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D37-B036-F70F-FBB9-2B03A044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MolFromSCSRParams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3B274-B72F-2638-24CE-AE561431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65" y="813619"/>
            <a:ext cx="11521200" cy="5200400"/>
          </a:xfrm>
        </p:spPr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SCSRBaseHbondOptions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(more later)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ScsrTemplateNames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Control how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 created for the atoms derived from templates.  The value is one of: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UseSecondName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AsEntered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includeLeavingGroups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(bool):  If set to True, the leaving groups that are not replaced by connection to another atom in the main molecule are included in the final atomistic version of the structure.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CBA75-9851-98D3-DADF-52F21314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21" t="42321" r="26485" b="41322"/>
          <a:stretch/>
        </p:blipFill>
        <p:spPr>
          <a:xfrm>
            <a:off x="565505" y="4715701"/>
            <a:ext cx="4408825" cy="103447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ACCED6-BA7E-5342-3F68-53A37D7C1D4F}"/>
              </a:ext>
            </a:extLst>
          </p:cNvPr>
          <p:cNvSpPr/>
          <p:nvPr/>
        </p:nvSpPr>
        <p:spPr>
          <a:xfrm>
            <a:off x="5355167" y="5076105"/>
            <a:ext cx="886691" cy="480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D9E2F3"/>
              </a:solidFill>
              <a:latin typeface="Arial" panose="020B0604020202020204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1D39A-6C78-EBC9-92E3-128022BD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3" t="47037" r="8820" b="11864"/>
          <a:stretch/>
        </p:blipFill>
        <p:spPr>
          <a:xfrm>
            <a:off x="6241858" y="4510723"/>
            <a:ext cx="5384639" cy="15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0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1B218-800D-BD10-B08D-67A5BC59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2B4-1929-40D8-6B61-CB7275EB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Bonding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26B9-BD4B-4EEF-9E30-C4D648F34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addressed in </a:t>
            </a:r>
            <a:r>
              <a:rPr lang="en-US" dirty="0" err="1"/>
              <a:t>BIOvia</a:t>
            </a:r>
            <a:r>
              <a:rPr lang="en-US" dirty="0"/>
              <a:t> document, nor in the one example, and not handled by </a:t>
            </a:r>
            <a:r>
              <a:rPr lang="en-US" dirty="0" err="1"/>
              <a:t>BIOvia</a:t>
            </a:r>
            <a:r>
              <a:rPr lang="en-US" dirty="0"/>
              <a:t> Draw.</a:t>
            </a:r>
          </a:p>
          <a:p>
            <a:r>
              <a:rPr lang="en-US" dirty="0"/>
              <a:t>Represented in SCSR blocks as main molecule bonds between two macro atoms, typically between two base units.  (Hydrogen atoms are not involved).</a:t>
            </a:r>
          </a:p>
          <a:p>
            <a:r>
              <a:rPr lang="en-US" dirty="0"/>
              <a:t>The bond is of type H (10) in V3000 format, and only 1 bond appears between two associated BASE atoms.  This bond can represent more than one bond – typically 2 or 3 bonds.  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231C0-00D0-A069-4BC4-5F822A21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6" t="47189" r="12424" b="16010"/>
          <a:stretch/>
        </p:blipFill>
        <p:spPr>
          <a:xfrm>
            <a:off x="2222071" y="4054570"/>
            <a:ext cx="7240007" cy="2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75BE-37F6-0E95-FC41-CF55B875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485-21AC-247B-AAAC-9CDFCFA7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Bond Specification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E476-F610-181B-8A57-3E0D4A8C4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SCSRBaseHbondOptions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Ignore – all hydrogen bonds in the main molecule are ignored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UseSapAll</a:t>
            </a:r>
            <a:r>
              <a:rPr lang="en-US" dirty="0">
                <a:solidFill>
                  <a:srgbClr val="000000"/>
                </a:solidFill>
              </a:rPr>
              <a:t> - Use all ATTCHORD/SAP defined H-bonds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UseSapOne</a:t>
            </a:r>
            <a:r>
              <a:rPr lang="en-US" dirty="0">
                <a:solidFill>
                  <a:srgbClr val="000000"/>
                </a:solidFill>
              </a:rPr>
              <a:t> - Use only the first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ATTCHORD</a:t>
            </a:r>
            <a:r>
              <a:rPr lang="en-US" dirty="0">
                <a:solidFill>
                  <a:srgbClr val="000000"/>
                </a:solidFill>
              </a:rPr>
              <a:t>/SAP defined H-bond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May NOT give a final H-bond between a donor and an acceptor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Does indicate which BASES comprise a base-pair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Auto - Automatically determine Hydrogen bonding sites for common bases and their derivatives.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Uses substructure searching for common bases and derivatives</a:t>
            </a:r>
          </a:p>
        </p:txBody>
      </p:sp>
    </p:spTree>
    <p:extLst>
      <p:ext uri="{BB962C8B-B14F-4D97-AF65-F5344CB8AC3E}">
        <p14:creationId xmlns:p14="http://schemas.microsoft.com/office/powerpoint/2010/main" val="211621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C463-20BF-0547-AA1F-8FD650E78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2F67-39AF-7CE4-DFC5-7032875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UseSapAll</a:t>
            </a:r>
            <a:r>
              <a:rPr lang="en-US" dirty="0"/>
              <a:t> and </a:t>
            </a:r>
            <a:r>
              <a:rPr lang="en-US" dirty="0" err="1"/>
              <a:t>UseSapOne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7A4D-48BD-26CA-27A6-02FB8BE40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the main molecule, each macro atom to be part of a hydrogen bond has an ATTACHORD entry.  Typically, the entry will be named “Ch”, as in:</a:t>
            </a:r>
          </a:p>
          <a:p>
            <a:pPr lvl="1"/>
            <a:r>
              <a:rPr lang="en-US" dirty="0"/>
              <a:t>M  V30 2 A 32.9805 -19.6796 0.0 0 CLASS=BASE SEQID=1 ATTCHORD=(4 1 Al </a:t>
            </a:r>
            <a:r>
              <a:rPr lang="en-US" dirty="0">
                <a:highlight>
                  <a:srgbClr val="FFFF00"/>
                </a:highlight>
              </a:rPr>
              <a:t>6 Ch</a:t>
            </a:r>
            <a:r>
              <a:rPr lang="en-US" dirty="0"/>
              <a:t>)</a:t>
            </a:r>
          </a:p>
          <a:p>
            <a:r>
              <a:rPr lang="en-US" dirty="0"/>
              <a:t>In the template, the main SUP with have one or more SAPs for the hydrogen bond(s) to be produced in the atomistic molecule.  Typically, 2 or 3 SAPs will be provided:</a:t>
            </a:r>
          </a:p>
          <a:p>
            <a:pPr lvl="1"/>
            <a:r>
              <a:rPr lang="it-IT" dirty="0"/>
              <a:t>SAP=(3 7 11 Al) SAP=(3 </a:t>
            </a:r>
            <a:r>
              <a:rPr lang="it-IT" dirty="0">
                <a:highlight>
                  <a:srgbClr val="FFFF00"/>
                </a:highlight>
              </a:rPr>
              <a:t>5 0 Ch</a:t>
            </a:r>
            <a:r>
              <a:rPr lang="it-IT" dirty="0"/>
              <a:t>) SAP=(3 </a:t>
            </a:r>
            <a:r>
              <a:rPr lang="it-IT" dirty="0">
                <a:highlight>
                  <a:srgbClr val="FFFF00"/>
                </a:highlight>
              </a:rPr>
              <a:t>6 0 Ch</a:t>
            </a:r>
            <a:r>
              <a:rPr lang="it-IT" dirty="0"/>
              <a:t>) SAP=(3 </a:t>
            </a:r>
            <a:r>
              <a:rPr lang="it-IT" dirty="0">
                <a:highlight>
                  <a:srgbClr val="FFFF00"/>
                </a:highlight>
              </a:rPr>
              <a:t>10 0 Ch</a:t>
            </a:r>
            <a:r>
              <a:rPr lang="it-IT" dirty="0"/>
              <a:t>)</a:t>
            </a:r>
          </a:p>
          <a:p>
            <a:r>
              <a:rPr lang="it-IT" dirty="0"/>
              <a:t>The H-bond sites on each expanded template examined to see if they are acceptors or donors.  </a:t>
            </a:r>
          </a:p>
          <a:p>
            <a:endParaRPr lang="it-IT" dirty="0"/>
          </a:p>
          <a:p>
            <a:endParaRPr lang="en-US" dirty="0"/>
          </a:p>
          <a:p>
            <a:pPr marL="795847" lvl="1" indent="0"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264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8633-F0DD-3E0E-BB3B-73B489CA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147-7D9F-4D32-F27C-BBB32CFF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Hbond</a:t>
            </a:r>
            <a:r>
              <a:rPr lang="en-US" dirty="0"/>
              <a:t> Site Determination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41FD-3235-DB6A-2031-DCE6B3623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Substructure searching of the template</a:t>
            </a:r>
          </a:p>
          <a:p>
            <a:pPr lvl="1"/>
            <a:r>
              <a:rPr lang="it-IT" dirty="0"/>
              <a:t>Guanine</a:t>
            </a:r>
          </a:p>
          <a:p>
            <a:pPr lvl="1"/>
            <a:r>
              <a:rPr lang="it-IT" dirty="0"/>
              <a:t>Adenine</a:t>
            </a:r>
          </a:p>
          <a:p>
            <a:pPr lvl="1"/>
            <a:r>
              <a:rPr lang="it-IT" dirty="0"/>
              <a:t>Cytosine</a:t>
            </a:r>
          </a:p>
          <a:p>
            <a:pPr lvl="1"/>
            <a:r>
              <a:rPr lang="it-IT" dirty="0"/>
              <a:t>Thyamine-Uracyl</a:t>
            </a:r>
          </a:p>
          <a:p>
            <a:pPr lvl="1"/>
            <a:r>
              <a:rPr lang="it-IT" dirty="0"/>
              <a:t>Inosine</a:t>
            </a:r>
          </a:p>
          <a:p>
            <a:r>
              <a:rPr lang="it-IT" dirty="0"/>
              <a:t>Searches determine the Donor-Acceptor sites on the base.</a:t>
            </a:r>
          </a:p>
          <a:p>
            <a:endParaRPr lang="en-US" dirty="0"/>
          </a:p>
          <a:p>
            <a:pPr marL="795847" lvl="1" indent="0"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8629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85EF-5B69-B7D6-C709-17F5EF1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 </a:t>
            </a:r>
            <a:r>
              <a:rPr lang="en-US" dirty="0" err="1"/>
              <a:t>Enahancments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61C3-3093-990D-7373-AEFA93289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Self-Contained Sequence Representation (SCSR)</a:t>
            </a:r>
          </a:p>
          <a:p>
            <a:pPr lvl="1"/>
            <a:r>
              <a:rPr lang="en-US" dirty="0"/>
              <a:t>For Macromolecules</a:t>
            </a:r>
          </a:p>
          <a:p>
            <a:pPr lvl="1"/>
            <a:r>
              <a:rPr lang="en-US" dirty="0"/>
              <a:t>Read support</a:t>
            </a:r>
          </a:p>
          <a:p>
            <a:pPr lvl="1"/>
            <a:r>
              <a:rPr lang="en-US" dirty="0"/>
              <a:t>Internal macro format</a:t>
            </a:r>
          </a:p>
          <a:p>
            <a:pPr lvl="1"/>
            <a:r>
              <a:rPr lang="en-US" dirty="0"/>
              <a:t>Converts to full-atom representation</a:t>
            </a:r>
          </a:p>
          <a:p>
            <a:r>
              <a:rPr lang="en-US" dirty="0"/>
              <a:t>Rigorous Enhanced Stereochemistry</a:t>
            </a:r>
          </a:p>
          <a:p>
            <a:pPr lvl="1"/>
            <a:r>
              <a:rPr lang="en-US" dirty="0"/>
              <a:t>Removes ambiguity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6F6233-3749-6384-C01D-A9BAD248DE0A}"/>
              </a:ext>
            </a:extLst>
          </p:cNvPr>
          <p:cNvSpPr/>
          <p:nvPr/>
        </p:nvSpPr>
        <p:spPr>
          <a:xfrm>
            <a:off x="125818" y="1269999"/>
            <a:ext cx="347921" cy="292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D9E2F3"/>
              </a:solidFill>
              <a:latin typeface="Arial" panose="020B060402020202020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20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794F9-CA1B-5EE9-82F5-8937B069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0B7D-15D9-1126-5266-4C30375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</a:t>
            </a:r>
            <a:r>
              <a:rPr lang="en-US" dirty="0" err="1"/>
              <a:t>Hbond</a:t>
            </a:r>
            <a:r>
              <a:rPr lang="en-US" dirty="0"/>
              <a:t> 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828A-6A5E-A08C-8D00-F11DA3FBE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t-IT" dirty="0"/>
              <a:t>If there are 3 H-bond sites on both ends, and they are complimentary, all three bonds are created.  (Standard Watson-Crick binding).</a:t>
            </a:r>
          </a:p>
          <a:p>
            <a:pPr marL="795847" lvl="1" indent="0">
              <a:buNone/>
            </a:pP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4427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E9C-8ACE-3B27-0388-4B3D97AB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332D-15E4-6C25-EBE4-0D747EF7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Wobbly Pairs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A5BF-E93B-0E2F-DB44-69467CC7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Wobbly pairs contain only 2 H-bonds between the bases.  </a:t>
            </a:r>
          </a:p>
          <a:p>
            <a:r>
              <a:rPr lang="en-US" dirty="0"/>
              <a:t>There are 4 recognized wobbly pairs:</a:t>
            </a:r>
          </a:p>
          <a:p>
            <a:pPr lvl="1"/>
            <a:r>
              <a:rPr lang="en-US" dirty="0"/>
              <a:t>I-C</a:t>
            </a:r>
          </a:p>
          <a:p>
            <a:pPr lvl="1"/>
            <a:r>
              <a:rPr lang="en-US" dirty="0"/>
              <a:t>I-U</a:t>
            </a:r>
          </a:p>
          <a:p>
            <a:pPr lvl="1"/>
            <a:r>
              <a:rPr lang="en-US" dirty="0"/>
              <a:t>I-A</a:t>
            </a:r>
          </a:p>
          <a:p>
            <a:pPr lvl="1"/>
            <a:r>
              <a:rPr lang="en-US" dirty="0"/>
              <a:t>G-U</a:t>
            </a:r>
          </a:p>
          <a:p>
            <a:r>
              <a:rPr lang="en-US" dirty="0"/>
              <a:t>I is Inosine, and has only 2 H-bonding sites (DA configuration)</a:t>
            </a:r>
          </a:p>
          <a:p>
            <a:pPr lvl="1"/>
            <a:r>
              <a:rPr lang="en-US" dirty="0"/>
              <a:t>For I-C and I-A, the second and third sites for A or C are used (AD).</a:t>
            </a:r>
          </a:p>
          <a:p>
            <a:pPr lvl="1"/>
            <a:r>
              <a:rPr lang="en-US" dirty="0"/>
              <a:t>For I-U, the first type sites for U are used (AD).</a:t>
            </a:r>
          </a:p>
          <a:p>
            <a:pPr lvl="1"/>
            <a:r>
              <a:rPr lang="en-US" dirty="0"/>
              <a:t>For G-U, the second and third sites of G and used (DA), and first two sites for U are used (AD)</a:t>
            </a:r>
          </a:p>
          <a:p>
            <a:r>
              <a:rPr lang="en-US" dirty="0"/>
              <a:t>For anything else, only one (1) hydrogen bond is created</a:t>
            </a:r>
          </a:p>
          <a:p>
            <a:pPr lvl="1"/>
            <a:r>
              <a:rPr lang="en-US" dirty="0"/>
              <a:t>Between the first site on each side</a:t>
            </a:r>
          </a:p>
          <a:p>
            <a:pPr lvl="1"/>
            <a:r>
              <a:rPr lang="en-US" dirty="0"/>
              <a:t>They may NOT be complimentary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4BD63-F180-B65E-6C73-C6F51339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4669-ACFC-45B8-52CA-8AC60F0C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7127-B93C-4355-C11D-19132FA6A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84677-75D6-F3C9-E38E-B220E953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02" t="27655" r="27714" b="13087"/>
          <a:stretch/>
        </p:blipFill>
        <p:spPr>
          <a:xfrm>
            <a:off x="671365" y="993380"/>
            <a:ext cx="2336968" cy="17487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9552B1-2D70-A16C-AD24-B78A77451C18}"/>
              </a:ext>
            </a:extLst>
          </p:cNvPr>
          <p:cNvSpPr/>
          <p:nvPr/>
        </p:nvSpPr>
        <p:spPr>
          <a:xfrm>
            <a:off x="4229547" y="1867757"/>
            <a:ext cx="414675" cy="3694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D9E2F3"/>
              </a:solidFill>
              <a:latin typeface="Arial" panose="020B0604020202020204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D1D6F-33FC-FB27-C14A-83C9D1DE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98" t="31784" r="15205" b="13267"/>
          <a:stretch/>
        </p:blipFill>
        <p:spPr>
          <a:xfrm>
            <a:off x="492606" y="4239355"/>
            <a:ext cx="3744153" cy="19719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CB3E7DE-C6CE-7D22-C753-C32A39FBE402}"/>
              </a:ext>
            </a:extLst>
          </p:cNvPr>
          <p:cNvSpPr/>
          <p:nvPr/>
        </p:nvSpPr>
        <p:spPr>
          <a:xfrm>
            <a:off x="4229547" y="5040609"/>
            <a:ext cx="414675" cy="3694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D9E2F3"/>
              </a:solidFill>
              <a:latin typeface="Arial" panose="020B0604020202020204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3EA22-E472-1F3B-F84D-B4B52615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473" t="29450" r="15442" b="11274"/>
          <a:stretch/>
        </p:blipFill>
        <p:spPr>
          <a:xfrm>
            <a:off x="5184600" y="3429001"/>
            <a:ext cx="6096000" cy="33150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18894-A524-92F5-04E2-7693B363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99" t="29144" r="33617" b="4262"/>
          <a:stretch/>
        </p:blipFill>
        <p:spPr>
          <a:xfrm>
            <a:off x="5184601" y="366317"/>
            <a:ext cx="3939415" cy="29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5D98-3C87-02D4-6537-003E0698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4459-400E-34E8-0759-358A596F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 </a:t>
            </a:r>
            <a:r>
              <a:rPr lang="en-US" dirty="0" err="1"/>
              <a:t>Enahancments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7CE4-345B-54FB-3FA0-7291A293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Self-Contained Sequence Representation (SCSR)</a:t>
            </a:r>
          </a:p>
          <a:p>
            <a:pPr lvl="1"/>
            <a:r>
              <a:rPr lang="en-US" dirty="0"/>
              <a:t>For Macromolecules</a:t>
            </a:r>
          </a:p>
          <a:p>
            <a:pPr lvl="1"/>
            <a:r>
              <a:rPr lang="en-US" dirty="0"/>
              <a:t>Read support</a:t>
            </a:r>
          </a:p>
          <a:p>
            <a:pPr lvl="1"/>
            <a:r>
              <a:rPr lang="en-US" dirty="0"/>
              <a:t>Internal macro format</a:t>
            </a:r>
          </a:p>
          <a:p>
            <a:pPr lvl="1"/>
            <a:r>
              <a:rPr lang="en-US" dirty="0"/>
              <a:t>Converts to full-atom representation</a:t>
            </a:r>
          </a:p>
          <a:p>
            <a:r>
              <a:rPr lang="en-US" dirty="0"/>
              <a:t>Rigorous Enhanced Stereochemistry</a:t>
            </a:r>
          </a:p>
          <a:p>
            <a:pPr lvl="1"/>
            <a:r>
              <a:rPr lang="en-US" dirty="0"/>
              <a:t>Removes ambiguity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2A83729-030C-B8B2-F268-A19A0E535B66}"/>
              </a:ext>
            </a:extLst>
          </p:cNvPr>
          <p:cNvSpPr/>
          <p:nvPr/>
        </p:nvSpPr>
        <p:spPr>
          <a:xfrm>
            <a:off x="125818" y="3238499"/>
            <a:ext cx="347921" cy="292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D9E2F3"/>
              </a:solidFill>
              <a:latin typeface="Arial" panose="020B060402020202020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95553-9FB0-A9D3-BB1D-6DE599B4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2A30-CA59-6AB5-EEB9-CAB94133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Rigorous Enhanced Stereochemistry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4E24A-BA55-62CC-ACA4-2E00E00B4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1F55009-4604-3703-AEFA-21E862BC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9" y="1699301"/>
            <a:ext cx="2540000" cy="2540000"/>
          </a:xfrm>
          <a:prstGeom prst="rect">
            <a:avLst/>
          </a:prstGeo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273ACBB-F99E-B145-3218-B9080DA0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65" y="1699301"/>
            <a:ext cx="2540000" cy="2540000"/>
          </a:xfrm>
          <a:prstGeom prst="rect">
            <a:avLst/>
          </a:prstGeom>
        </p:spPr>
      </p:pic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015DBE35-D1B3-C650-97C8-8A7138AE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15" y="1699301"/>
            <a:ext cx="2540000" cy="2540000"/>
          </a:xfrm>
          <a:prstGeom prst="rect">
            <a:avLst/>
          </a:prstGeom>
        </p:spPr>
      </p:pic>
      <p:pic>
        <p:nvPicPr>
          <p:cNvPr id="11" name="Picture 1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04D744D-ED38-A9CC-D22B-24871787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315" y="1699301"/>
            <a:ext cx="2540000" cy="2540000"/>
          </a:xfrm>
          <a:prstGeom prst="rect">
            <a:avLst/>
          </a:prstGeom>
        </p:spPr>
      </p:pic>
      <p:pic>
        <p:nvPicPr>
          <p:cNvPr id="13" name="Picture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2CCC55E-8C45-9963-AD9B-64C2C883E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647" y="1699301"/>
            <a:ext cx="2540000" cy="2540000"/>
          </a:xfrm>
          <a:prstGeom prst="rect">
            <a:avLst/>
          </a:prstGeom>
        </p:spPr>
      </p:pic>
      <p:pic>
        <p:nvPicPr>
          <p:cNvPr id="15" name="Picture 1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626992D-A74F-8CAC-97DF-466001236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653" y="169930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1158-1B5E-5A0F-8665-481FFFBF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9606-6D7A-E952-13F7-BF6447A8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71F6-C2A9-7724-D741-73DBF1F13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657A7-82AB-F39D-8BA5-65335B87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36" t="47236" r="27459" b="13488"/>
          <a:stretch/>
        </p:blipFill>
        <p:spPr>
          <a:xfrm>
            <a:off x="1248463" y="2379135"/>
            <a:ext cx="9398163" cy="29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488A1-5AE3-C1F7-86D3-8BBFC259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3193-6C0B-3A49-E3E8-E68F1FBB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2E98E-9C68-6782-36D7-5AFE67C5F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D0DD4-8781-EA83-2F59-9D924367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5" t="34689" r="65208" b="12597"/>
          <a:stretch/>
        </p:blipFill>
        <p:spPr>
          <a:xfrm>
            <a:off x="2311402" y="1409699"/>
            <a:ext cx="4578349" cy="48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75C02-512E-7E64-900D-96B62308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7F1F-FCA2-9E63-AB6C-1F7B8536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ANDs and Ors together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AC166-BC85-1B5F-B56D-C2FE2E34E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FE2928-47CA-7BE3-22F5-C57E5000B269}"/>
              </a:ext>
            </a:extLst>
          </p:cNvPr>
          <p:cNvGrpSpPr/>
          <p:nvPr/>
        </p:nvGrpSpPr>
        <p:grpSpPr>
          <a:xfrm>
            <a:off x="2425701" y="1496739"/>
            <a:ext cx="7562983" cy="4962685"/>
            <a:chOff x="1966145" y="756249"/>
            <a:chExt cx="7897092" cy="5507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2484BE-EBA3-986E-137C-0B21C741E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85" t="13037" r="31743" b="7329"/>
            <a:stretch/>
          </p:blipFill>
          <p:spPr>
            <a:xfrm>
              <a:off x="1966145" y="900689"/>
              <a:ext cx="7897092" cy="521854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A989FA-69DE-574A-A1E4-6A0ED87A3DF8}"/>
                </a:ext>
              </a:extLst>
            </p:cNvPr>
            <p:cNvCxnSpPr/>
            <p:nvPr/>
          </p:nvCxnSpPr>
          <p:spPr>
            <a:xfrm>
              <a:off x="2909455" y="1459345"/>
              <a:ext cx="683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D170D1-86B6-322F-E0F5-619AC841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820826" y="1993392"/>
              <a:ext cx="772119" cy="206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4C81D-0352-6C85-60BB-4BA8E577CC67}"/>
                </a:ext>
              </a:extLst>
            </p:cNvPr>
            <p:cNvSpPr txBox="1"/>
            <p:nvPr/>
          </p:nvSpPr>
          <p:spPr>
            <a:xfrm>
              <a:off x="2820826" y="1090013"/>
              <a:ext cx="1108403" cy="42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And first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72B2CB-D1B9-A373-4609-FF55EDD83754}"/>
                </a:ext>
              </a:extLst>
            </p:cNvPr>
            <p:cNvSpPr txBox="1"/>
            <p:nvPr/>
          </p:nvSpPr>
          <p:spPr>
            <a:xfrm rot="4002066">
              <a:off x="2861586" y="2429517"/>
              <a:ext cx="954789" cy="696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Or first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019E74-308F-E574-3553-D6A6768CE643}"/>
                </a:ext>
              </a:extLst>
            </p:cNvPr>
            <p:cNvCxnSpPr>
              <a:cxnSpLocks/>
            </p:cNvCxnSpPr>
            <p:nvPr/>
          </p:nvCxnSpPr>
          <p:spPr>
            <a:xfrm>
              <a:off x="5572946" y="1452602"/>
              <a:ext cx="523053" cy="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D2E74D-8E53-0E3C-0119-9FA29FBB6E44}"/>
                </a:ext>
              </a:extLst>
            </p:cNvPr>
            <p:cNvCxnSpPr/>
            <p:nvPr/>
          </p:nvCxnSpPr>
          <p:spPr>
            <a:xfrm>
              <a:off x="5412510" y="4256762"/>
              <a:ext cx="683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B93C2B-3BEC-16BD-9C84-75EE5CDAE9F2}"/>
                </a:ext>
              </a:extLst>
            </p:cNvPr>
            <p:cNvCxnSpPr/>
            <p:nvPr/>
          </p:nvCxnSpPr>
          <p:spPr>
            <a:xfrm>
              <a:off x="5412510" y="2709995"/>
              <a:ext cx="683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C05A3B-4223-3DE4-F369-ECE15106594A}"/>
                </a:ext>
              </a:extLst>
            </p:cNvPr>
            <p:cNvCxnSpPr/>
            <p:nvPr/>
          </p:nvCxnSpPr>
          <p:spPr>
            <a:xfrm>
              <a:off x="5572946" y="5381474"/>
              <a:ext cx="683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90AE873-AFA6-6EC7-B04D-8F36E746E910}"/>
                </a:ext>
              </a:extLst>
            </p:cNvPr>
            <p:cNvSpPr/>
            <p:nvPr/>
          </p:nvSpPr>
          <p:spPr>
            <a:xfrm>
              <a:off x="6095999" y="768098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28178ED4-F626-89C7-4706-35EE78AE76E8}"/>
                </a:ext>
              </a:extLst>
            </p:cNvPr>
            <p:cNvSpPr/>
            <p:nvPr/>
          </p:nvSpPr>
          <p:spPr>
            <a:xfrm>
              <a:off x="7899399" y="756249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56CF4CDB-8C9F-E2C8-56F3-D7DDE4A6975D}"/>
                </a:ext>
              </a:extLst>
            </p:cNvPr>
            <p:cNvSpPr/>
            <p:nvPr/>
          </p:nvSpPr>
          <p:spPr>
            <a:xfrm>
              <a:off x="6997699" y="1993392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6EE93CF-FFB4-FE3B-892F-B2701321DEE4}"/>
                </a:ext>
              </a:extLst>
            </p:cNvPr>
            <p:cNvSpPr/>
            <p:nvPr/>
          </p:nvSpPr>
          <p:spPr>
            <a:xfrm>
              <a:off x="6015780" y="3509962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6ACAB43-87E6-3EBC-6632-D1DF9239497D}"/>
                </a:ext>
              </a:extLst>
            </p:cNvPr>
            <p:cNvSpPr/>
            <p:nvPr/>
          </p:nvSpPr>
          <p:spPr>
            <a:xfrm>
              <a:off x="7839408" y="3542313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76D316D-41A4-B3B2-F5D7-850ADCD16E1F}"/>
                </a:ext>
              </a:extLst>
            </p:cNvPr>
            <p:cNvSpPr/>
            <p:nvPr/>
          </p:nvSpPr>
          <p:spPr>
            <a:xfrm>
              <a:off x="7158136" y="4805464"/>
              <a:ext cx="160437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B2BC745C-3F1A-13D1-734A-5F991B5F77A9}"/>
                </a:ext>
              </a:extLst>
            </p:cNvPr>
            <p:cNvSpPr/>
            <p:nvPr/>
          </p:nvSpPr>
          <p:spPr>
            <a:xfrm flipH="1">
              <a:off x="7528768" y="757053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727612A4-0CB0-6074-2511-D2832AD28D25}"/>
                </a:ext>
              </a:extLst>
            </p:cNvPr>
            <p:cNvSpPr/>
            <p:nvPr/>
          </p:nvSpPr>
          <p:spPr>
            <a:xfrm flipH="1">
              <a:off x="9513850" y="800659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5D77067C-7D64-47B1-D644-17B8AC2E72F9}"/>
                </a:ext>
              </a:extLst>
            </p:cNvPr>
            <p:cNvSpPr/>
            <p:nvPr/>
          </p:nvSpPr>
          <p:spPr>
            <a:xfrm flipH="1">
              <a:off x="8777011" y="2037680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9C1B6A26-D18F-2501-E551-6B1557843CBD}"/>
                </a:ext>
              </a:extLst>
            </p:cNvPr>
            <p:cNvSpPr/>
            <p:nvPr/>
          </p:nvSpPr>
          <p:spPr>
            <a:xfrm flipH="1">
              <a:off x="7466071" y="3526818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ED8D854C-5E7B-86E8-D49F-1B3FABEB5BA7}"/>
                </a:ext>
              </a:extLst>
            </p:cNvPr>
            <p:cNvSpPr/>
            <p:nvPr/>
          </p:nvSpPr>
          <p:spPr>
            <a:xfrm flipH="1">
              <a:off x="9432732" y="3579749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4103152F-6EB4-6853-B3D8-EF240C910B89}"/>
                </a:ext>
              </a:extLst>
            </p:cNvPr>
            <p:cNvSpPr/>
            <p:nvPr/>
          </p:nvSpPr>
          <p:spPr>
            <a:xfrm flipH="1">
              <a:off x="8836143" y="4857963"/>
              <a:ext cx="160436" cy="14058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1F3864"/>
                </a:solidFill>
                <a:latin typeface="Arial" panose="020B0604020202020204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4B941-ACB1-39B1-AA9C-49F50D71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7C4C-8EE4-1481-EBBE-C254CD90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808A-07FA-FDD7-FA06-9BC17EC3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779" y="723900"/>
            <a:ext cx="11521200" cy="5512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there are ANDs and ORs, process the ORs first, then the ANDs (arbitrary)</a:t>
            </a:r>
          </a:p>
          <a:p>
            <a:r>
              <a:rPr lang="en-US" dirty="0"/>
              <a:t>Expand all stereo groups to multiple structures.</a:t>
            </a:r>
          </a:p>
          <a:p>
            <a:r>
              <a:rPr lang="en-US" dirty="0"/>
              <a:t>Canonicalize all expanded structures</a:t>
            </a:r>
          </a:p>
          <a:p>
            <a:r>
              <a:rPr lang="en-US" dirty="0"/>
              <a:t>Compare stereochemistry atom-by-atom in the expanded, canonical structures</a:t>
            </a:r>
          </a:p>
          <a:p>
            <a:r>
              <a:rPr lang="en-US" dirty="0"/>
              <a:t>Any stereo centers (atom and atropisomers) that do NOT vary become part of an ABS group</a:t>
            </a:r>
          </a:p>
          <a:p>
            <a:r>
              <a:rPr lang="en-US" dirty="0"/>
              <a:t>For a center that varies, create an AND or </a:t>
            </a:r>
            <a:r>
              <a:rPr lang="en-US" dirty="0" err="1"/>
              <a:t>OR</a:t>
            </a:r>
            <a:r>
              <a:rPr lang="en-US" dirty="0"/>
              <a:t> group for all atoms/bonds that vary the same way across all unique mols. </a:t>
            </a:r>
          </a:p>
          <a:p>
            <a:pPr marL="169329" indent="0">
              <a:buNone/>
            </a:pPr>
            <a:r>
              <a:rPr lang="en-US" dirty="0"/>
              <a:t>	R…R….S    First two vary the same, the third does not                  R…S….S </a:t>
            </a:r>
            <a:br>
              <a:rPr lang="en-US" dirty="0"/>
            </a:br>
            <a:r>
              <a:rPr lang="en-US" dirty="0"/>
              <a:t>	R…R….R                                                                                        R…S….R</a:t>
            </a:r>
            <a:br>
              <a:rPr lang="en-US" dirty="0"/>
            </a:br>
            <a:r>
              <a:rPr lang="en-US" dirty="0"/>
              <a:t>	S…S….S                                                                                         S…R….S</a:t>
            </a:r>
            <a:br>
              <a:rPr lang="en-US" dirty="0"/>
            </a:br>
            <a:r>
              <a:rPr lang="en-US" dirty="0"/>
              <a:t>	S…S….R                                                                                         S…R….R</a:t>
            </a:r>
          </a:p>
          <a:p>
            <a:r>
              <a:rPr lang="en-US" dirty="0"/>
              <a:t>Re-unique the one result.</a:t>
            </a:r>
          </a:p>
        </p:txBody>
      </p:sp>
    </p:spTree>
    <p:extLst>
      <p:ext uri="{BB962C8B-B14F-4D97-AF65-F5344CB8AC3E}">
        <p14:creationId xmlns:p14="http://schemas.microsoft.com/office/powerpoint/2010/main" val="39942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6" descr="A blue background with hexagons"/>
          <p:cNvPicPr preferRelativeResize="0"/>
          <p:nvPr/>
        </p:nvPicPr>
        <p:blipFill rotWithShape="1">
          <a:blip r:embed="rId3">
            <a:alphaModFix/>
          </a:blip>
          <a:srcRect r="16804"/>
          <a:stretch/>
        </p:blipFill>
        <p:spPr>
          <a:xfrm>
            <a:off x="-29809" y="-66350"/>
            <a:ext cx="12221809" cy="692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 descr="A blue square with white circle and do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5693" y="5131505"/>
            <a:ext cx="1243588" cy="149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6"/>
          <p:cNvSpPr txBox="1"/>
          <p:nvPr/>
        </p:nvSpPr>
        <p:spPr>
          <a:xfrm>
            <a:off x="1234775" y="363738"/>
            <a:ext cx="9692639" cy="13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2667" b="1" kern="0">
                <a:solidFill>
                  <a:srgbClr val="E7EDF7"/>
                </a:solidFill>
                <a:latin typeface="Calibri"/>
                <a:ea typeface="Calibri"/>
                <a:cs typeface="Calibri"/>
                <a:sym typeface="Calibri"/>
              </a:rPr>
              <a:t>Collaborative Drug Discovery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defRPr/>
            </a:pPr>
            <a:r>
              <a:rPr lang="en-US" sz="2667" b="1" kern="0">
                <a:solidFill>
                  <a:srgbClr val="E7EDF7"/>
                </a:solidFill>
                <a:latin typeface="Calibri"/>
                <a:ea typeface="Calibri"/>
                <a:cs typeface="Calibri"/>
                <a:sym typeface="Calibri"/>
              </a:rPr>
              <a:t>www.collaborativedrug.com</a:t>
            </a:r>
            <a:br>
              <a:rPr lang="en-US" sz="2667" b="1" kern="0">
                <a:solidFill>
                  <a:srgbClr val="E7EDF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67" b="1" i="1" kern="0">
              <a:solidFill>
                <a:srgbClr val="E7ED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1E13-377D-D2C9-3D74-D41DEEFE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6B06-B2F2-D2A6-BC2F-B0FBE726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C6FE8-D39E-CD7B-F076-4160584A5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18A78-BC18-415F-D699-1F6ADFE7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2B43D-9101-F010-8C5A-E7174894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7C2C03-8E0D-09E7-2EA0-BEA5DB2D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237D-4999-0187-C53C-0711ACDB9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9D6-A5D5-CB21-14AF-4AB5DC29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7BECC-F0B9-F2D2-62E5-3E5268295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04465-9497-9B5E-28C4-A840B147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14CF8-C0E2-1191-0BB8-2DCDB4EDB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3FE8-DD3D-7CB7-93F3-9C4DF9F1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CC803-245B-E5DD-A66F-1C849BC30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827E-0DB2-94E9-1273-CC907AEC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BB00B-C1EF-3C83-4A29-A9D3C9F4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BB82-4900-8CDB-2982-C2B28BF3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2D91A-21DF-F20D-0FE8-0E8E958F8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0C7FD-CAC0-7E93-4757-EA4135A2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1123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6D4CE-B4A8-4060-C271-E4672D95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80C9-B6E9-2B86-B059-F4109D4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SCSR</a:t>
            </a:r>
            <a:b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AC25-EBA8-FB38-0FF6-A182F1DC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00" y="1060951"/>
            <a:ext cx="11521200" cy="5200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9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Self-Contained Structure Representation </a:t>
            </a:r>
          </a:p>
          <a:p>
            <a:pPr>
              <a:lnSpc>
                <a:spcPts val="19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Macromolecules</a:t>
            </a:r>
          </a:p>
          <a:p>
            <a:pPr>
              <a:lnSpc>
                <a:spcPts val="19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SCSR support tentative added to RDKit follows the description in the BIOVIA document “biovia_ctfileformats_2020.pdf” available from:</a:t>
            </a:r>
          </a:p>
          <a:p>
            <a:pPr>
              <a:lnSpc>
                <a:spcPts val="19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CTfile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Formats - Dassault </a:t>
            </a:r>
            <a:r>
              <a:rPr lang="en-U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Systèmes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 </a:t>
            </a:r>
          </a:p>
          <a:p>
            <a:pPr>
              <a:lnSpc>
                <a:spcPts val="19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document does not provide any real detail for that format, and contains one example file</a:t>
            </a:r>
          </a:p>
          <a:p>
            <a:pPr>
              <a:lnSpc>
                <a:spcPts val="19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</a:t>
            </a:r>
            <a:r>
              <a:rPr lang="en-U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Biovia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Draw supports reading and writing this format.  As much as possible, the RDKit support allows the functionality supported by </a:t>
            </a:r>
            <a:r>
              <a:rPr lang="en-U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Biovia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Draw  </a:t>
            </a:r>
          </a:p>
          <a:p>
            <a:pPr>
              <a:lnSpc>
                <a:spcPts val="1900"/>
              </a:lnSpc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xception: treatment of hydrogen bonds in SCSR files/blocks</a:t>
            </a:r>
            <a:b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CD837246-86A4-09B9-45A7-4331892424B7}"/>
              </a:ext>
            </a:extLst>
          </p:cNvPr>
          <p:cNvSpPr/>
          <p:nvPr/>
        </p:nvSpPr>
        <p:spPr>
          <a:xfrm>
            <a:off x="4231667" y="1216843"/>
            <a:ext cx="3894228" cy="5193437"/>
          </a:xfrm>
          <a:prstGeom prst="rect">
            <a:avLst/>
          </a:prstGeom>
          <a:solidFill>
            <a:srgbClr val="E1F2F9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pPr defTabSz="1100639">
              <a:buClr>
                <a:srgbClr val="000000"/>
              </a:buCl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26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2339803-6D12-CDC3-F665-D617D3413980}"/>
              </a:ext>
            </a:extLst>
          </p:cNvPr>
          <p:cNvSpPr/>
          <p:nvPr/>
        </p:nvSpPr>
        <p:spPr>
          <a:xfrm>
            <a:off x="8125895" y="1219273"/>
            <a:ext cx="3783939" cy="4421883"/>
          </a:xfrm>
          <a:prstGeom prst="rect">
            <a:avLst/>
          </a:prstGeom>
          <a:solidFill>
            <a:srgbClr val="F3F9D3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pPr defTabSz="1100639">
              <a:buClr>
                <a:srgbClr val="000000"/>
              </a:buCl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26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D82DCDF-C51D-37A1-4A41-C0731747B106}"/>
              </a:ext>
            </a:extLst>
          </p:cNvPr>
          <p:cNvSpPr/>
          <p:nvPr/>
        </p:nvSpPr>
        <p:spPr>
          <a:xfrm>
            <a:off x="270521" y="5926408"/>
            <a:ext cx="3564879" cy="220392"/>
          </a:xfrm>
          <a:prstGeom prst="rect">
            <a:avLst/>
          </a:prstGeom>
          <a:solidFill>
            <a:srgbClr val="F9D3C3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pPr defTabSz="1100639">
              <a:buClr>
                <a:srgbClr val="000000"/>
              </a:buCl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26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7CDA12E0-91FA-32CD-38E9-18ED2A5E719F}"/>
              </a:ext>
            </a:extLst>
          </p:cNvPr>
          <p:cNvSpPr/>
          <p:nvPr/>
        </p:nvSpPr>
        <p:spPr>
          <a:xfrm>
            <a:off x="270522" y="3736909"/>
            <a:ext cx="3780777" cy="403292"/>
          </a:xfrm>
          <a:prstGeom prst="rect">
            <a:avLst/>
          </a:prstGeom>
          <a:solidFill>
            <a:srgbClr val="F3F9D3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pPr defTabSz="1100639">
              <a:buClr>
                <a:srgbClr val="000000"/>
              </a:buCl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26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37D988AA-A5DD-71A7-471E-D5264750E7C4}"/>
              </a:ext>
            </a:extLst>
          </p:cNvPr>
          <p:cNvSpPr/>
          <p:nvPr/>
        </p:nvSpPr>
        <p:spPr>
          <a:xfrm>
            <a:off x="282167" y="3156796"/>
            <a:ext cx="3769132" cy="551605"/>
          </a:xfrm>
          <a:prstGeom prst="rect">
            <a:avLst/>
          </a:prstGeom>
          <a:solidFill>
            <a:srgbClr val="E1F2F9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pPr defTabSz="1100639">
              <a:buClr>
                <a:srgbClr val="000000"/>
              </a:buCl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426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6044" y="6686951"/>
            <a:ext cx="120701" cy="23833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219170">
              <a:buClr>
                <a:srgbClr val="898989"/>
              </a:buClr>
              <a:buSzPts val="700"/>
              <a:defRPr/>
            </a:pPr>
            <a:fld id="{86CB4B4D-7CA3-9044-876B-883B54F8677D}" type="slidenum">
              <a:rPr sz="933" kern="0">
                <a:solidFill>
                  <a:srgbClr val="898989"/>
                </a:solidFill>
                <a:latin typeface="Calibri"/>
                <a:cs typeface="Calibri"/>
                <a:sym typeface="Calibri"/>
              </a:rPr>
              <a:pPr defTabSz="1219170">
                <a:buClr>
                  <a:srgbClr val="898989"/>
                </a:buClr>
                <a:buSzPts val="700"/>
                <a:defRPr/>
              </a:pPr>
              <a:t>9</a:t>
            </a:fld>
            <a:endParaRPr sz="933" kern="0">
              <a:solidFill>
                <a:srgbClr val="898989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44" name="M  V30 TEMPLATE 1 AA/Tza/Tza/ NATREPLACE=AA/A…"/>
          <p:cNvSpPr txBox="1"/>
          <p:nvPr/>
        </p:nvSpPr>
        <p:spPr>
          <a:xfrm>
            <a:off x="4300362" y="1216845"/>
            <a:ext cx="3949799" cy="522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TEMPLATE 1 AA/</a:t>
            </a:r>
            <a:r>
              <a:rPr sz="800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Tza</a:t>
            </a: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</a:t>
            </a:r>
            <a:r>
              <a:rPr sz="800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Tza</a:t>
            </a: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 NATREPLACE=AA/A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CTAB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COUNTS 12 12 3 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ATOM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C 0.8925 0.4863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C 0.8948 -1.0144 0.0 0 CFG=1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C 2.1952 -1.7637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N -0.4056 -1.7637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O 2.197 -2.9637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O 3.2337 -1.1625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H -1.4447 -1.1635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N -0.5669 2.7257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9 C -0.4057 1.2344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10 C -1.7742 0.6202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11 S -2.7811 1.7319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12 C -2.035 3.0333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ATOM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BOND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1 2 1 CFG=1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1 4 2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1 2 3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2 3 5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1 3 6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1 4 7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1 8 9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2 9 10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9 1 10 11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10 1 11 12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11 2 8 12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12 1 9 1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BOND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COLLECTION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MDLV30/STEABS ATOMS=(1 2)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COLLECTION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SGROUP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SUP 1 ATOMS=(1 7) XBONDS=(1 6) LABEL=H CLASS=LGRP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SUP 2 ATOMS=(1 6) XBONDS=(1 5) LABEL=OH CLASS=LGRP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SUP 3 ATOMS=(10 1 2 3 4 5 8 9 10 11 12) XBONDS=(2 5 6) </a:t>
            </a:r>
          </a:p>
          <a:p>
            <a:pPr marL="0" lvl="2"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LABEL=</a:t>
            </a:r>
            <a:r>
              <a:rPr sz="800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Tza</a:t>
            </a: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CLASS=AA SAP=(3 4 7 Al) SAP=(3 3 6 Br) </a:t>
            </a:r>
          </a:p>
          <a:p>
            <a:pPr marL="0" lvl="2"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NATREPLACE=AA/A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SGROUP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CTAB</a:t>
            </a:r>
          </a:p>
        </p:txBody>
      </p:sp>
      <p:sp>
        <p:nvSpPr>
          <p:cNvPr id="245" name="M  V30 TEMPLATE 2 AA/Cys/C/ NATREPLACE=AA/C…"/>
          <p:cNvSpPr txBox="1"/>
          <p:nvPr/>
        </p:nvSpPr>
        <p:spPr>
          <a:xfrm>
            <a:off x="8167082" y="1196908"/>
            <a:ext cx="3827971" cy="47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TEMPLATE 2 AA/</a:t>
            </a:r>
            <a:r>
              <a:rPr sz="800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Cys</a:t>
            </a: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/C/ NATREPLACE=AA/C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CTAB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COUNTS 9 8 4 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ATOM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N -0.866 -1.0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C 0.0 -0.5 0.0 0 CFG=2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H -1.732 -0.5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C 0.866 -1.0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O 1.732 -0.5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O 0.866 -2.0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C 0.0 0.5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S -0.866 1.0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9 H -0.866 2.0 0.0 0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ATOM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BOND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1 1 2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1 1 3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1 2 4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1 4 5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2 4 6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1 2 7 CFG=1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1 7 8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1 8 9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BOND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COLLECTION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MDLV30/STEABS ATOMS=(1 2)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COLLECTION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SGROUP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SUP 1 ATOMS=(1 3) XBONDS=(1 2) LABEL=H CLASS=LGRP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SUP 2 ATOMS=(1 5) XBONDS=(1 4) LABEL=OH CLASS=LGRP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SUP 3 ATOMS=(1 9) XBONDS=(1 8) LABEL=H CLASS=LGRP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SUP 4 ATOMS=(6 1 2 4 6 7 8) XBONDS=(3 2 4 8) LABEL=C </a:t>
            </a:r>
          </a:p>
          <a:p>
            <a:pPr marL="0" lvl="2"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CLASS=AA SAP=(3 1 3 Al) SAP=(3 4 5 Br) SAP=(3 8 9 </a:t>
            </a:r>
            <a:r>
              <a:rPr sz="800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Cx</a:t>
            </a: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 </a:t>
            </a:r>
          </a:p>
          <a:p>
            <a:pPr marL="0" lvl="2"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NATREPLACE=AA/C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SGROUP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CTAB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TEMPLATE</a:t>
            </a:r>
          </a:p>
          <a:p>
            <a:pPr defTabSz="1219170">
              <a:buClr>
                <a:srgbClr val="000000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800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END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5A5A5C-E655-8453-4990-54A7BE4F4A93}"/>
              </a:ext>
            </a:extLst>
          </p:cNvPr>
          <p:cNvSpPr txBox="1">
            <a:spLocks/>
          </p:cNvSpPr>
          <p:nvPr/>
        </p:nvSpPr>
        <p:spPr>
          <a:xfrm>
            <a:off x="3691782" y="127002"/>
            <a:ext cx="8362097" cy="9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00" b="1" i="0" u="none" strike="noStrike" cap="none">
                <a:solidFill>
                  <a:srgbClr val="0064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defTabSz="1219170">
              <a:defRPr/>
            </a:pPr>
            <a:r>
              <a:rPr lang="en-US" sz="3333" kern="0"/>
              <a:t>SCSR Representation</a:t>
            </a:r>
            <a:br>
              <a:rPr lang="en-US" sz="3333" kern="0"/>
            </a:br>
            <a:endParaRPr lang="en-US" sz="3333" kern="0" dirty="0"/>
          </a:p>
        </p:txBody>
      </p:sp>
      <p:sp>
        <p:nvSpPr>
          <p:cNvPr id="8" name="M  V30 TEMPLATE 1 AA/Tza/Tza/ NATREPLACE=AA/A…">
            <a:extLst>
              <a:ext uri="{FF2B5EF4-FFF2-40B4-BE49-F238E27FC236}">
                <a16:creationId xmlns:a16="http://schemas.microsoft.com/office/drawing/2014/main" id="{0C4307B0-19BF-06EE-9EC6-22CBB33C7993}"/>
              </a:ext>
            </a:extLst>
          </p:cNvPr>
          <p:cNvSpPr txBox="1"/>
          <p:nvPr/>
        </p:nvSpPr>
        <p:spPr>
          <a:xfrm>
            <a:off x="270521" y="1050821"/>
            <a:ext cx="4018195" cy="530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-INDIGO-03112510242D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1067" kern="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0  0  0  0  0  0  0  0  0  0  0 V3000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CTAB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COUNTS 9 8 0 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ATOM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C 3.075 0.2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C 4.075 0.2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C 2.075 0.2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C 3.075 1.2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C -0.325 -1.275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O -0.825 -0.408975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C -0.825 -2.14103 0.0 0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</a:t>
            </a:r>
            <a:r>
              <a:rPr lang="en-US" sz="1067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Tza</a:t>
            </a: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1.25 -1.25 0.0 0 </a:t>
            </a:r>
          </a:p>
          <a:p>
            <a:pPr marL="0" lvl="2"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CLASS=AA SEQID=1 </a:t>
            </a:r>
          </a:p>
          <a:p>
            <a:pPr marL="0" lvl="2"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ATTCHORD=(4 9 Br 5 Al)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9 C 3.0625 -1.24375 0.0 0 </a:t>
            </a:r>
          </a:p>
          <a:p>
            <a:pPr marL="0" lvl="2"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CLASS=AA SEQID=2 </a:t>
            </a:r>
          </a:p>
          <a:p>
            <a:pPr marL="0" lvl="2"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ATTCHORD=(4 8 Al 1 </a:t>
            </a:r>
            <a:r>
              <a:rPr lang="en-US" sz="1067" kern="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Cx</a:t>
            </a: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ATOM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BOND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1 1 1 2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2 1 1 3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3 1 1 4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4 2 5 6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5 1 5 7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6 1 8 9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7 1 9 1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8 1 8 5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BOND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END CTAB</a:t>
            </a:r>
          </a:p>
          <a:p>
            <a:pPr defTabSz="1219170">
              <a:buClr>
                <a:srgbClr val="000000"/>
              </a:buCl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067" kern="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M  V30 BEGIN TEMPLATE</a:t>
            </a:r>
            <a:endParaRPr sz="133" kern="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2228</Words>
  <Application>Microsoft Macintosh PowerPoint</Application>
  <PresentationFormat>Widescreen</PresentationFormat>
  <Paragraphs>264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Consolas</vt:lpstr>
      <vt:lpstr>Courier New</vt:lpstr>
      <vt:lpstr>Helvetica Neue Medium</vt:lpstr>
      <vt:lpstr>Office Theme</vt:lpstr>
      <vt:lpstr>PowerPoint Presentation</vt:lpstr>
      <vt:lpstr>RDKit Enahancments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SCSR </vt:lpstr>
      <vt:lpstr>PowerPoint Presentation</vt:lpstr>
      <vt:lpstr>Main Molecule</vt:lpstr>
      <vt:lpstr>Templates</vt:lpstr>
      <vt:lpstr>Template CTAB</vt:lpstr>
      <vt:lpstr>RDKit Methods – C+</vt:lpstr>
      <vt:lpstr>RDKit Methods - Python</vt:lpstr>
      <vt:lpstr>MolFromSCSRParams</vt:lpstr>
      <vt:lpstr>Hydrogen Bonding</vt:lpstr>
      <vt:lpstr>Hydrogen Bond Specification Methods</vt:lpstr>
      <vt:lpstr>UseSapAll and UseSapOne</vt:lpstr>
      <vt:lpstr>Auto Hbond Site Determination</vt:lpstr>
      <vt:lpstr>Connecting the Hbond Sites</vt:lpstr>
      <vt:lpstr>Wobbly Pairs</vt:lpstr>
      <vt:lpstr>PowerPoint Presentation</vt:lpstr>
      <vt:lpstr>RDKit Enahancments</vt:lpstr>
      <vt:lpstr>Rigorous Enhanced Stereochemistry</vt:lpstr>
      <vt:lpstr>More Complex Example</vt:lpstr>
      <vt:lpstr>PowerPoint Presentation</vt:lpstr>
      <vt:lpstr>ANDs and Ors together </vt:lpstr>
      <vt:lpstr>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Neann Mathai</dc:creator>
  <cp:lastModifiedBy>Neann Mathai</cp:lastModifiedBy>
  <cp:revision>1</cp:revision>
  <dcterms:created xsi:type="dcterms:W3CDTF">2025-04-22T15:18:49Z</dcterms:created>
  <dcterms:modified xsi:type="dcterms:W3CDTF">2025-04-22T15:19:39Z</dcterms:modified>
</cp:coreProperties>
</file>