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Merriweath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953598-75D3-4AA8-8AB4-4F088963BDD6}">
  <a:tblStyle styleId="{BA953598-75D3-4AA8-8AB4-4F088963BD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BEF5B5A-3706-42D1-9E72-1399820D514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22" Type="http://schemas.openxmlformats.org/officeDocument/2006/relationships/slide" Target="slides/slide16.xml"/><Relationship Id="rId44" Type="http://schemas.openxmlformats.org/officeDocument/2006/relationships/font" Target="fonts/Merriweather-boldItalic.fntdata"/><Relationship Id="rId21" Type="http://schemas.openxmlformats.org/officeDocument/2006/relationships/slide" Target="slides/slide15.xml"/><Relationship Id="rId43" Type="http://schemas.openxmlformats.org/officeDocument/2006/relationships/font" Target="fonts/Merriweather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actus.nci.nih.gov/tautomerizer/rules_rc_03_00.html" TargetMode="External"/><Relationship Id="rId3" Type="http://schemas.openxmlformats.org/officeDocument/2006/relationships/hyperlink" Target="https://cactus.nci.nih.gov/tautomerizer/rules_vt_01_00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68155826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68155826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1bbab2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1bbab2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88061a1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88061a1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6815582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6815582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68155826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68155826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Ring-chain tautomerization </a:t>
            </a:r>
            <a:r>
              <a:rPr lang="en" u="sng">
                <a:solidFill>
                  <a:schemeClr val="hlink"/>
                </a:solidFill>
                <a:hlinkClick r:id="rId2"/>
              </a:rPr>
              <a:t>Rule RC_03_00: 5_exo_trig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Valence </a:t>
            </a:r>
            <a:r>
              <a:rPr lang="en">
                <a:solidFill>
                  <a:schemeClr val="dk1"/>
                </a:solidFill>
              </a:rPr>
              <a:t>tautomerization </a:t>
            </a:r>
            <a:r>
              <a:rPr lang="en" u="sng">
                <a:solidFill>
                  <a:schemeClr val="hlink"/>
                </a:solidFill>
                <a:hlinkClick r:id="rId3"/>
              </a:rPr>
              <a:t>Rule VT_01_00: monothio-o-benzoquinone/benzoxathiete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6815582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6815582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88061a1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88061a1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68155826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68155826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68155826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68155826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688eb947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688eb947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681558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681558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6815582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6815582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688eb94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688eb94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6815582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6815582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688eb947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688eb947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68155826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68155826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6815582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6815582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88061a1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88061a1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688eb94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688eb94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688eb94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688eb94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88061a1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88061a1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815582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815582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88061a1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88061a1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88061a16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88061a16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68155826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68155826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6815582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6815582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6815582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6815582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68155826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68155826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6815582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6815582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9144000" cy="822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ertiewooster/" TargetMode="External"/><Relationship Id="rId4" Type="http://schemas.openxmlformats.org/officeDocument/2006/relationships/hyperlink" Target="mailto:jemonat@gmail.com" TargetMode="External"/><Relationship Id="rId5" Type="http://schemas.openxmlformats.org/officeDocument/2006/relationships/hyperlink" Target="http://bertiewooster.github.io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pngimg.com/image/25114" TargetMode="External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reglandrum.github.io/rdkit-blog/posts/2023-10-25-molsmatrixtogridimage.html" TargetMode="External"/><Relationship Id="rId4" Type="http://schemas.openxmlformats.org/officeDocument/2006/relationships/hyperlink" Target="https://greglandrum.github.io/rdkit-blog/posts/2023-10-25-molsmatrixtogridimage.html" TargetMode="External"/><Relationship Id="rId5" Type="http://schemas.openxmlformats.org/officeDocument/2006/relationships/hyperlink" Target="https://greglandrum.github.io/rdkit-blog/posts/2023-10-25-molsmatrixtogridimage.html" TargetMode="External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dkit.org/docs/source/rdkit.Chem.Draw.html#rdkit.Chem.Draw.MolsToGridImage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reglandrum.github.io/rdkit-blog/posts/2023-10-25-molsmatrixtogridimag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dkit.org/docs/source/rdkit.Chem.Draw.html#rdkit.Chem.Draw.MolsToGridImage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greglandrum.github.io/rdkit-blog/posts/2023-10-25-molsmatrixtogridimag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xemistry.com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hyperlink" Target="https://cactus.nci.nih.gov/tautomeriz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ertiewooster.github.io/2024/05/01/Tautomer-Sources-Comparison.html" TargetMode="External"/><Relationship Id="rId4" Type="http://schemas.openxmlformats.org/officeDocument/2006/relationships/hyperlink" Target="https://doi.org/10.59350/j8vcr-a9x2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x.doi.org/10.1021/acs.jcim.9b0108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bertiewooster/" TargetMode="External"/><Relationship Id="rId4" Type="http://schemas.openxmlformats.org/officeDocument/2006/relationships/hyperlink" Target="mailto:jemonat@gmail.com" TargetMode="External"/><Relationship Id="rId5" Type="http://schemas.openxmlformats.org/officeDocument/2006/relationships/hyperlink" Target="http://bertiewooster.github.io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pngimg.com/image/25114" TargetMode="External"/><Relationship Id="rId8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hyperlink" Target="https://commons.wikimedia.org/wiki/File:Amino_acid_zwitterions.svg" TargetMode="External"/><Relationship Id="rId5" Type="http://schemas.openxmlformats.org/officeDocument/2006/relationships/hyperlink" Target="https://en.wikipedia.org/wiki/User:TimVickers" TargetMode="External"/><Relationship Id="rId6" Type="http://schemas.openxmlformats.org/officeDocument/2006/relationships/hyperlink" Target="https://commons.wikimedia.org/wiki/User:YassineMrabe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Structural_isomer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hyperlink" Target="https://commons.wikimedia.org/wiki/File:Amino_acid_zwitterions.svg" TargetMode="External"/><Relationship Id="rId7" Type="http://schemas.openxmlformats.org/officeDocument/2006/relationships/hyperlink" Target="https://en.wikipedia.org/wiki/User:TimVickers" TargetMode="External"/><Relationship Id="rId8" Type="http://schemas.openxmlformats.org/officeDocument/2006/relationships/hyperlink" Target="https://commons.wikimedia.org/wiki/User:YassineMrab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ctus.nci.nih.gov/download/tautomer/" TargetMode="External"/><Relationship Id="rId4" Type="http://schemas.openxmlformats.org/officeDocument/2006/relationships/hyperlink" Target="https://www.rdkit.org/docs/source/rdkit.Chem.MolStandardize.rdMolStandardize.html#rdkit.Chem.MolStandardize.rdMolStandardize.GetV1TautomerEnumerator" TargetMode="External"/><Relationship Id="rId5" Type="http://schemas.openxmlformats.org/officeDocument/2006/relationships/hyperlink" Target="https://www.rdkit.org/docs/source/rdkit.Chem.MolStandardize.rdMolStandardize.html#rdkit.Chem.MolStandardize.rdMolStandardize.TautomerEnumerator" TargetMode="External"/><Relationship Id="rId6" Type="http://schemas.openxmlformats.org/officeDocument/2006/relationships/hyperlink" Target="https://cactus.nci.nih.gov/" TargetMode="External"/><Relationship Id="rId7" Type="http://schemas.openxmlformats.org/officeDocument/2006/relationships/hyperlink" Target="https://www.cactvs.com/academic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21/acs.jcim.9b0115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dkit/rdkit/blob/master/Code/GraphMol/MolStandardize/TautomerCatalog/tautomerTransforms.v1.in" TargetMode="External"/><Relationship Id="rId4" Type="http://schemas.openxmlformats.org/officeDocument/2006/relationships/hyperlink" Target="https://github.com/rdkit/rdkit/blob/master/Code/GraphMol/MolStandardize/TautomerCatalog/tautomerTransforms.in" TargetMode="External"/><Relationship Id="rId5" Type="http://schemas.openxmlformats.org/officeDocument/2006/relationships/hyperlink" Target="https://github.com/rdkit/rdkit/pull/47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592175"/>
            <a:ext cx="8520600" cy="11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Finding Tautomers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986525"/>
            <a:ext cx="48177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 American RDKit UGM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11,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Monat, Ph.D.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GitHub: </a:t>
            </a:r>
            <a:r>
              <a:rPr lang="en" sz="2100">
                <a:uFill>
                  <a:noFill/>
                </a:uFill>
                <a:hlinkClick r:id="rId3"/>
              </a:rPr>
              <a:t>@bertiewooster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Email: </a:t>
            </a:r>
            <a:r>
              <a:rPr lang="en" sz="2100">
                <a:uFill>
                  <a:noFill/>
                </a:uFill>
                <a:hlinkClick r:id="rId4"/>
              </a:rPr>
              <a:t>jemonat@gmail.com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Blog: </a:t>
            </a:r>
            <a:r>
              <a:rPr lang="en" sz="2100">
                <a:uFill>
                  <a:noFill/>
                </a:uFill>
                <a:hlinkClick r:id="rId5"/>
              </a:rPr>
              <a:t>bertiewooster.github.io</a:t>
            </a:r>
            <a:endParaRPr sz="2100"/>
          </a:p>
        </p:txBody>
      </p:sp>
      <p:pic>
        <p:nvPicPr>
          <p:cNvPr id="57" name="Google Shape;57;p13" title="bertiewooster.github.io QR cod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0600" y="3091025"/>
            <a:ext cx="1722100" cy="17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99475" y="4758343"/>
            <a:ext cx="449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Fish image attribution: </a:t>
            </a:r>
            <a:r>
              <a:rPr lang="en" sz="800" u="sng">
                <a:solidFill>
                  <a:schemeClr val="dk2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https://pngimg.com/image/25114</a:t>
            </a:r>
            <a:r>
              <a:rPr lang="en" sz="800">
                <a:solidFill>
                  <a:schemeClr val="dk2"/>
                </a:solidFill>
              </a:rPr>
              <a:t> </a:t>
            </a:r>
            <a:br>
              <a:rPr lang="en" sz="800">
                <a:solidFill>
                  <a:schemeClr val="dk2"/>
                </a:solidFill>
              </a:rPr>
            </a:br>
            <a:r>
              <a:rPr lang="en" sz="800">
                <a:solidFill>
                  <a:schemeClr val="dk2"/>
                </a:solidFill>
              </a:rPr>
              <a:t>License: Attribution-NonCommercial 4.0 International (CC BY-NC 4.0)</a:t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59" name="Google Shape;59;p13" title="fish_PNG2511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7601" y="1603225"/>
            <a:ext cx="1828797" cy="107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RDKit Tautomer Enumerators Examples 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847675"/>
            <a:ext cx="22353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Ref 42, v1 and v2 find all three experimental tautomers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1 also finds two additional tautomers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Graphic </a:t>
            </a:r>
            <a:r>
              <a:rPr lang="en"/>
              <a:t>made using my RDKit contribution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Draw.</a:t>
            </a:r>
            <a:br>
              <a:rPr lang="en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</a:br>
            <a:r>
              <a:rPr lang="en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MolsMatrixToGridImage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2" title="tautomers_ref4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9375" y="824200"/>
            <a:ext cx="6212925" cy="37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MolsMatrixToGridImage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847675"/>
            <a:ext cx="5490600" cy="4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 RDKit 2023.09.1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on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MolsToGridImage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reates a rectangular row-and-column format using nested input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graphic can be made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MolsMatrixToGridImage([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[ex_a, ex_b,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ex_c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[v2_a, v2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_b, v2_c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[v1_a, v1_b, v1_c, v1_d, v1_e]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 would have to use</a:t>
            </a:r>
            <a:br>
              <a:rPr lang="en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MolsToGridImage([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ex_a, ex_b, ex_c, None, None,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v2_a, v2_b, v2_c, None, None,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v1_a, v1_b, v1_c, v1_d, v1_e],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molsPerRow=5)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3" title="tautomers_ref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800" y="1842025"/>
            <a:ext cx="4126900" cy="24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5228525" y="4316325"/>
            <a:ext cx="3243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Tutorial blog post: “Plotting rows and columns of molecules with MolsMatrixToGridImage,” </a:t>
            </a:r>
            <a:r>
              <a:rPr lang="en" sz="1000" u="sng">
                <a:solidFill>
                  <a:schemeClr val="hlink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https://greglandrum.github.io/rdkit-blog/posts/2023-10-25-molsmatrixtogridimage.html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MolsMatrixToGridImage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847675"/>
            <a:ext cx="5490600" cy="4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in RDKit 2023.09.1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on 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MolsToGridImage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rectangular row-and-column format using nested input data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graphic can be made using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MolsMatrixToGridImage([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[ex_a, ex_b, ex_c],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[v2_a, v2_b, v2_c],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[v1_a, v1_b, v1_c, v1_d, v1_e]])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 would have to use</a:t>
            </a:r>
            <a:br>
              <a:rPr lang="en"/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MolsToGridImage([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ex_a, ex_b, ex_c, None, </a:t>
            </a:r>
            <a:r>
              <a:rPr lang="en" sz="1200" strike="sngStrike">
                <a:latin typeface="Courier New"/>
                <a:ea typeface="Courier New"/>
                <a:cs typeface="Courier New"/>
                <a:sym typeface="Courier New"/>
              </a:rPr>
              <a:t>None,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v2_a, v2_b, v2_c, None, </a:t>
            </a:r>
            <a:r>
              <a:rPr lang="en" sz="1200" strike="sngStrike">
                <a:latin typeface="Courier New"/>
                <a:ea typeface="Courier New"/>
                <a:cs typeface="Courier New"/>
                <a:sym typeface="Courier New"/>
              </a:rPr>
              <a:t>None,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v1_a, v1_b, v1_c, v1_d, </a:t>
            </a:r>
            <a:r>
              <a:rPr lang="en" sz="1200" strike="sngStrike">
                <a:latin typeface="Courier New"/>
                <a:ea typeface="Courier New"/>
                <a:cs typeface="Courier New"/>
                <a:sym typeface="Courier New"/>
              </a:rPr>
              <a:t>v1_e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molsPerRow=4)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must be updated if # mols changes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5377300" y="3896600"/>
            <a:ext cx="42600" cy="10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5286928" y="3818631"/>
            <a:ext cx="170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</a:rPr>
              <a:t>4</a:t>
            </a:r>
            <a:endParaRPr sz="500">
              <a:solidFill>
                <a:schemeClr val="dk2"/>
              </a:solidFill>
            </a:endParaRPr>
          </a:p>
        </p:txBody>
      </p:sp>
      <p:pic>
        <p:nvPicPr>
          <p:cNvPr id="151" name="Google Shape;151;p24" title="tautomers_ref42.png"/>
          <p:cNvPicPr preferRelativeResize="0"/>
          <p:nvPr/>
        </p:nvPicPr>
        <p:blipFill rotWithShape="1">
          <a:blip r:embed="rId4">
            <a:alphaModFix/>
          </a:blip>
          <a:srcRect b="4150" l="0" r="0" t="0"/>
          <a:stretch/>
        </p:blipFill>
        <p:spPr>
          <a:xfrm>
            <a:off x="4750800" y="1842025"/>
            <a:ext cx="4126900" cy="23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228525" y="4316325"/>
            <a:ext cx="32439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Tutorial blog post: “Plotting rows and columns of molecules with MolsMatrixToGridImage,” </a:t>
            </a:r>
            <a:r>
              <a:rPr lang="en" sz="1000" u="sng">
                <a:solidFill>
                  <a:schemeClr val="hlink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https://greglandrum.github.io/rdkit-blog/posts/2023-10-25-molsmatrixtogridimage.html</a:t>
            </a:r>
            <a:endParaRPr sz="10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8175775" y="3471525"/>
            <a:ext cx="644700" cy="828900"/>
            <a:chOff x="8251975" y="3547725"/>
            <a:chExt cx="644700" cy="828900"/>
          </a:xfrm>
        </p:grpSpPr>
        <p:cxnSp>
          <p:nvCxnSpPr>
            <p:cNvPr id="154" name="Google Shape;154;p24"/>
            <p:cNvCxnSpPr/>
            <p:nvPr/>
          </p:nvCxnSpPr>
          <p:spPr>
            <a:xfrm rot="10800000">
              <a:off x="8251975" y="3547725"/>
              <a:ext cx="644700" cy="82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4"/>
            <p:cNvCxnSpPr/>
            <p:nvPr/>
          </p:nvCxnSpPr>
          <p:spPr>
            <a:xfrm flipH="1" rot="10800000">
              <a:off x="8251975" y="3547725"/>
              <a:ext cx="644700" cy="82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Cheminformatic </a:t>
            </a:r>
            <a:br>
              <a:rPr lang="en"/>
            </a:br>
            <a:r>
              <a:rPr lang="en"/>
              <a:t>Tautomer Enumerators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CACTVS Enumerators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847675"/>
            <a:ext cx="85206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CACTVS is a cheminformatics package from </a:t>
            </a:r>
            <a:r>
              <a:rPr lang="en" u="sng">
                <a:highlight>
                  <a:srgbClr val="FDFDFD"/>
                </a:highlight>
                <a:hlinkClick r:id="rId3"/>
              </a:rPr>
              <a:t>Xemistry GmbH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NIH </a:t>
            </a:r>
            <a:r>
              <a:rPr lang="en"/>
              <a:t>Tautomerizer</a:t>
            </a:r>
            <a:r>
              <a:rPr lang="en"/>
              <a:t> </a:t>
            </a:r>
            <a:r>
              <a:rPr lang="en"/>
              <a:t>c</a:t>
            </a:r>
            <a:r>
              <a:rPr lang="en"/>
              <a:t>actus web interface has 86 rules from CACTVS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54 protoropic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21 ring-chain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11 valence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 ran multi step with all rules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CACTVS has 120 rules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Marc Nicklaus ran “exhaustive multi-step enumeration iteratively with all rules, until no more new tautomer is found (with a limit of 1,000 attempts)”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26"/>
          <p:cNvGrpSpPr/>
          <p:nvPr/>
        </p:nvGrpSpPr>
        <p:grpSpPr>
          <a:xfrm>
            <a:off x="3216568" y="2929169"/>
            <a:ext cx="3444178" cy="1756839"/>
            <a:chOff x="2483100" y="2549492"/>
            <a:chExt cx="4177800" cy="2136494"/>
          </a:xfrm>
        </p:grpSpPr>
        <p:pic>
          <p:nvPicPr>
            <p:cNvPr id="170" name="Google Shape;170;p26"/>
            <p:cNvPicPr preferRelativeResize="0"/>
            <p:nvPr/>
          </p:nvPicPr>
          <p:blipFill rotWithShape="1">
            <a:blip r:embed="rId4">
              <a:alphaModFix/>
            </a:blip>
            <a:srcRect b="0" l="9369" r="8656" t="62539"/>
            <a:stretch/>
          </p:blipFill>
          <p:spPr>
            <a:xfrm>
              <a:off x="2483100" y="2549492"/>
              <a:ext cx="4177800" cy="8859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6"/>
            <p:cNvPicPr preferRelativeResize="0"/>
            <p:nvPr/>
          </p:nvPicPr>
          <p:blipFill rotWithShape="1">
            <a:blip r:embed="rId5">
              <a:alphaModFix/>
            </a:blip>
            <a:srcRect b="0" l="4834" r="0" t="63194"/>
            <a:stretch/>
          </p:blipFill>
          <p:spPr>
            <a:xfrm>
              <a:off x="2601200" y="3694865"/>
              <a:ext cx="3849560" cy="991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6"/>
            <p:cNvSpPr txBox="1"/>
            <p:nvPr/>
          </p:nvSpPr>
          <p:spPr>
            <a:xfrm>
              <a:off x="3580671" y="3778506"/>
              <a:ext cx="1535400" cy="6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Valence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tautomerization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173" name="Google Shape;173;p26"/>
            <p:cNvSpPr txBox="1"/>
            <p:nvPr/>
          </p:nvSpPr>
          <p:spPr>
            <a:xfrm>
              <a:off x="3561822" y="2650724"/>
              <a:ext cx="1535400" cy="6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Ring-chain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tautomerization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174" name="Google Shape;174;p26"/>
          <p:cNvSpPr txBox="1"/>
          <p:nvPr/>
        </p:nvSpPr>
        <p:spPr>
          <a:xfrm>
            <a:off x="311700" y="4721575"/>
            <a:ext cx="84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Tautomerization rules from </a:t>
            </a:r>
            <a:r>
              <a:rPr lang="en" sz="1200" u="sng">
                <a:solidFill>
                  <a:schemeClr val="hlink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https://cactus.nci.nih.gov/tautomerizer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Tautomer Sources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Tautomers from RDKit v2 Algorithm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1,776 Refs, the number of tautomers has mean 11.9, stdev 42.6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1400"/>
            <a:ext cx="9144001" cy="3301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Comparison of RDKit v1, v2, Experimental 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59775" y="1113300"/>
            <a:ext cx="30888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68% of Refs, RDKit v1 and v2 enumerators find same number of tautomers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1 generally finds more tautomers than v2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Fewer tautomers are observed experimentally than v2 finds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algorithmically- predicted tautomer may be energetically unfavored and so not observed</a:t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9" title="2024-05-01-Tautomer-Sources-Comparison_162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988" y="819150"/>
            <a:ext cx="54387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Tautomer Structure Comparison </a:t>
            </a:r>
            <a:r>
              <a:rPr lang="en"/>
              <a:t>of RDKit v1, v2, Expt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 3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30" title="tautomers_ref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50" y="1416675"/>
            <a:ext cx="5718450" cy="34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CACTVS Enumerators Graphical Results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3403050"/>
            <a:ext cx="85206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5 structures where I have data for all sources, compared to RDKit v2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CACTVS algorithm (120 rules) finds about 56 fewer tautomers per Ref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cactus algorithm (86 rules) finds about 211 fewer tautomers per Ref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why CACTVS-based algorithms find fewer tautomers despite having more rules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1" title="2024-05-01-Tautomer-Sources-Comparison_166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875" y="847675"/>
            <a:ext cx="4626250" cy="24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6940525" y="1472850"/>
            <a:ext cx="216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Datasets are limited because I didn’t have programmatic access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</a:t>
            </a:r>
            <a:r>
              <a:rPr lang="en"/>
              <a:t>Tautomers and Why Are They Important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Several Methods</a:t>
            </a:r>
            <a:r>
              <a:rPr lang="en"/>
              <a:t> Find For Tautomers?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Experimental Tautomer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RDKit Tautomer Enumerators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Cheminformatic Tautomer Enumerators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Comparing Tautomer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Tautomer-Invariant is InChI?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4569175"/>
            <a:ext cx="84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Talk based on my blog post </a:t>
            </a:r>
            <a:r>
              <a:rPr lang="en" sz="1200" u="sng">
                <a:solidFill>
                  <a:schemeClr val="hlink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Comparing Tautomer Generation Algorithms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, doi: </a:t>
            </a:r>
            <a:r>
              <a:rPr lang="en" sz="1200" u="sng">
                <a:solidFill>
                  <a:schemeClr val="hlink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https://doi.org/10.59350/j8vcr-a9x26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CACTVS Enumerators </a:t>
            </a:r>
            <a:r>
              <a:rPr lang="en"/>
              <a:t>Visual Results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 467</a:t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2" title="tautomers_cact_s_ref467_inverte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765275"/>
            <a:ext cx="8520600" cy="28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Tautomeric Structure Comparison Tip 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e</a:t>
            </a:r>
            <a:r>
              <a:rPr lang="en"/>
              <a:t>asiest</a:t>
            </a:r>
            <a:r>
              <a:rPr lang="en"/>
              <a:t> to compare tautomeric structures when they’re visually aligned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 using maximum common substructure via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FindMCS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Tip: A</a:t>
            </a:r>
            <a:r>
              <a:rPr lang="en"/>
              <a:t>llow matching of any bond type because tautomers often have different bond orders at the same position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bondCompare=rdFMCS.BondCompare.CompareAny</a:t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3" title="2024-05-01-Tautomer-Sources-Comparison_194_1.png"/>
          <p:cNvPicPr preferRelativeResize="0"/>
          <p:nvPr/>
        </p:nvPicPr>
        <p:blipFill rotWithShape="1">
          <a:blip r:embed="rId3">
            <a:alphaModFix/>
          </a:blip>
          <a:srcRect b="0" l="15483" r="0" t="0"/>
          <a:stretch/>
        </p:blipFill>
        <p:spPr>
          <a:xfrm>
            <a:off x="608448" y="2701050"/>
            <a:ext cx="36225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 title="2024-05-01-Tautomer-Sources-Comparison_196_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838" y="4484125"/>
            <a:ext cx="1430100" cy="4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 title="2024-05-01-Tautomer-Sources-Comparison_198_0.png"/>
          <p:cNvPicPr preferRelativeResize="0"/>
          <p:nvPr/>
        </p:nvPicPr>
        <p:blipFill rotWithShape="1">
          <a:blip r:embed="rId5">
            <a:alphaModFix/>
          </a:blip>
          <a:srcRect b="39609" l="0" r="0" t="0"/>
          <a:stretch/>
        </p:blipFill>
        <p:spPr>
          <a:xfrm>
            <a:off x="4103675" y="2603050"/>
            <a:ext cx="4685226" cy="23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/>
          <p:cNvSpPr txBox="1"/>
          <p:nvPr/>
        </p:nvSpPr>
        <p:spPr>
          <a:xfrm>
            <a:off x="97175" y="2603050"/>
            <a:ext cx="40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MCS with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CompareAny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97175" y="4237150"/>
            <a:ext cx="40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MCS w</a:t>
            </a:r>
            <a:r>
              <a:rPr lang="en" sz="1200">
                <a:solidFill>
                  <a:schemeClr val="dk2"/>
                </a:solidFill>
              </a:rPr>
              <a:t>ithout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CompareAny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6183400" y="2669750"/>
            <a:ext cx="260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Alignment</a:t>
            </a:r>
            <a:r>
              <a:rPr lang="en" sz="1200">
                <a:solidFill>
                  <a:schemeClr val="dk2"/>
                </a:solidFill>
              </a:rPr>
              <a:t> without 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CompareAny</a:t>
            </a:r>
            <a:r>
              <a:rPr lang="en" sz="1200">
                <a:solidFill>
                  <a:schemeClr val="dk2"/>
                </a:solidFill>
              </a:rPr>
              <a:t> yields odd-looking structures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5" name="Google Shape;235;p33"/>
          <p:cNvCxnSpPr>
            <a:endCxn id="231" idx="1"/>
          </p:cNvCxnSpPr>
          <p:nvPr/>
        </p:nvCxnSpPr>
        <p:spPr>
          <a:xfrm flipH="1" rot="10800000">
            <a:off x="2848175" y="3781938"/>
            <a:ext cx="1255500" cy="8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Tautomer-Invariant is InChI?</a:t>
            </a:r>
            <a:endParaRPr/>
          </a:p>
        </p:txBody>
      </p:sp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InChI is Designed to be Tautomer-Invariant</a:t>
            </a:r>
            <a:endParaRPr/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Meaning all tautomers of a structure should be assigned the same InChI*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Why: Facilitates storing and searching in databases for equivalent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How: Describes molecule at multiple levels, e.g. hydrogen atom sublayer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/>
              <a:t>It was recognized early on that important types of tautomerism are missing”* so we should not expect InChI to be completely successful yet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InChI v2 </a:t>
            </a:r>
            <a:r>
              <a:rPr lang="en"/>
              <a:t>should</a:t>
            </a:r>
            <a:r>
              <a:rPr lang="en"/>
              <a:t> improve</a:t>
            </a:r>
            <a:r>
              <a:rPr baseline="30000" lang="en" sz="1200">
                <a:solidFill>
                  <a:schemeClr val="dk1"/>
                </a:solidFill>
                <a:highlight>
                  <a:srgbClr val="FDFDFD"/>
                </a:highlight>
              </a:rPr>
              <a:t>†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successful is InChI at representing all tautomers (experimental or generated by RDKit v2 enumerator) of a Ref?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by converting SMILES-derived molecules to InChI using RDKit’s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Chem.MolToInchi</a:t>
            </a:r>
            <a:r>
              <a:rPr lang="en"/>
              <a:t> and then removing duplicate InChI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311700" y="4170225"/>
            <a:ext cx="8402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*”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Tautomers in InChI,” Marc C. Nicklaus, NIH InChI Workshop, March 22-24, 2021.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200">
                <a:solidFill>
                  <a:schemeClr val="dk1"/>
                </a:solidFill>
                <a:highlight>
                  <a:srgbClr val="FDFDFD"/>
                </a:highlight>
              </a:rPr>
              <a:t>†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”Toward a Comprehensive Treatment of Tautomerism in Chemoinformatics Including in InChI V2,” Devendra K. Dhaked, Wolf-Dietrich Ihlenfeldt, Hitesh Patel, Victorien Delannée, and Marc C. Nicklaus, </a:t>
            </a:r>
            <a:r>
              <a:rPr i="1" lang="en" sz="1200">
                <a:solidFill>
                  <a:schemeClr val="dk1"/>
                </a:solidFill>
                <a:highlight>
                  <a:srgbClr val="FDFDFD"/>
                </a:highlight>
              </a:rPr>
              <a:t>J Chem Inf Model.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 2020; 60: 1253−1275, doi: </a:t>
            </a:r>
            <a:r>
              <a:rPr lang="en" sz="1200" u="sng">
                <a:solidFill>
                  <a:schemeClr val="hlink"/>
                </a:solidFill>
                <a:highlight>
                  <a:srgbClr val="FDFDFD"/>
                </a:highlight>
                <a:hlinkClick r:id="rId3"/>
              </a:rPr>
              <a:t>10.1021/acs.jcim.9b01080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.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InChI Tautomer Invariance For RDKit v2: Statistical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847675"/>
            <a:ext cx="58365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fewer InChI are required than SMILES to represent all tautomers for a Ref from RDKit v2 enumerator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~73% of the Refs, InChI cannot reduce the number of representations compared to SMILES: one InChI is not covering multiple SMILES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about 9% of Refs, InChI needs one fewer representation than SMILES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Ref, on average 10.5 InChI representations are needed vs. 11.9 SMILES; InChI goal is 1.0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~12%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~12% reduction for tautomers from experiment: 1.95 InChI needed per Ref, vs. 2.2 SMILES</a:t>
            </a:r>
            <a:endParaRPr/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6237600" y="129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{7BEF5B5A-3706-42D1-9E72-1399820D5145}</a:tableStyleId>
              </a:tblPr>
              <a:tblGrid>
                <a:gridCol w="643275"/>
                <a:gridCol w="556525"/>
                <a:gridCol w="522875"/>
                <a:gridCol w="1077125"/>
              </a:tblGrid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# fewer InChI than SMILES</a:t>
                      </a:r>
                      <a:endParaRPr b="1" sz="1000"/>
                    </a:p>
                  </a:txBody>
                  <a:tcPr marT="38100" marB="38100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r>
                        <a:rPr b="1" lang="en" sz="1000"/>
                        <a:t>ount</a:t>
                      </a:r>
                      <a:endParaRPr b="1" sz="1000"/>
                    </a:p>
                  </a:txBody>
                  <a:tcPr marT="38100" marB="38100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%</a:t>
                      </a:r>
                      <a:endParaRPr b="1" sz="1000"/>
                    </a:p>
                  </a:txBody>
                  <a:tcPr marT="38100" marB="38100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r>
                        <a:rPr b="1" lang="en" sz="1000"/>
                        <a:t>umulative %</a:t>
                      </a:r>
                      <a:endParaRPr b="1" sz="1000"/>
                    </a:p>
                  </a:txBody>
                  <a:tcPr marT="38100" marB="38100" marR="76200" marL="76200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38100" marB="38100" marR="76200" marL="762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1292</a:t>
                      </a:r>
                      <a:endParaRPr sz="1000"/>
                    </a:p>
                  </a:txBody>
                  <a:tcPr marT="38100" marB="38100" marR="76200" marL="762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72.7</a:t>
                      </a:r>
                      <a:endParaRPr sz="1000"/>
                    </a:p>
                  </a:txBody>
                  <a:tcPr marT="38100" marB="38100" marR="76200" marL="762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72.7</a:t>
                      </a:r>
                      <a:endParaRPr sz="1000"/>
                    </a:p>
                  </a:txBody>
                  <a:tcPr marT="38100" marB="38100" marR="76200" marL="762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162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9.1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81.9</a:t>
                      </a:r>
                      <a:endParaRPr sz="1000"/>
                    </a:p>
                  </a:txBody>
                  <a:tcPr marT="38100" marB="38100" marR="76200" marL="76200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</a:t>
                      </a:r>
                      <a:endParaRPr sz="1000"/>
                    </a:p>
                  </a:txBody>
                  <a:tcPr marT="38100" marB="38100" marR="76200" marL="76200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91.2</a:t>
                      </a:r>
                      <a:endParaRPr sz="1000"/>
                    </a:p>
                  </a:txBody>
                  <a:tcPr marT="38100" marB="38100" marR="76200" marL="76200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93.2</a:t>
                      </a:r>
                      <a:endParaRPr sz="1000"/>
                    </a:p>
                  </a:txBody>
                  <a:tcPr marT="38100" marB="38100" marR="76200" marL="76200"/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</a:t>
                      </a:r>
                      <a:endParaRPr sz="1000"/>
                    </a:p>
                  </a:txBody>
                  <a:tcPr marT="38100" marB="38100" marR="76200" marL="76200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94.8</a:t>
                      </a:r>
                      <a:endParaRPr sz="1000"/>
                    </a:p>
                  </a:txBody>
                  <a:tcPr marT="38100" marB="38100" marR="76200" marL="76200"/>
                </a:tc>
              </a:tr>
            </a:tbl>
          </a:graphicData>
        </a:graphic>
      </p:graphicFrame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InChI Tautomer Invariance </a:t>
            </a:r>
            <a:r>
              <a:rPr lang="en"/>
              <a:t>For RDKit v2</a:t>
            </a:r>
            <a:r>
              <a:rPr lang="en"/>
              <a:t>: Graphical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847675"/>
            <a:ext cx="8520600" cy="1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here are 37 Refs (2%) reduced by ≥ 10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InChI reduces the number of representations by about 12%</a:t>
            </a:r>
            <a:endParaRPr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5" name="Google Shape;265;p37"/>
          <p:cNvGrpSpPr/>
          <p:nvPr/>
        </p:nvGrpSpPr>
        <p:grpSpPr>
          <a:xfrm>
            <a:off x="1783877" y="2148825"/>
            <a:ext cx="5576246" cy="2918476"/>
            <a:chOff x="1783877" y="1691625"/>
            <a:chExt cx="5576246" cy="2918476"/>
          </a:xfrm>
        </p:grpSpPr>
        <p:pic>
          <p:nvPicPr>
            <p:cNvPr id="266" name="Google Shape;266;p37" title="2024-05-01-Tautomer-Sources-Comparison_179_0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3877" y="1694251"/>
              <a:ext cx="5576246" cy="2915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37"/>
            <p:cNvSpPr txBox="1"/>
            <p:nvPr/>
          </p:nvSpPr>
          <p:spPr>
            <a:xfrm>
              <a:off x="2663075" y="1691625"/>
              <a:ext cx="428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InChI needs as many representations as SMILES: 73%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268" name="Google Shape;268;p37"/>
            <p:cNvSpPr txBox="1"/>
            <p:nvPr/>
          </p:nvSpPr>
          <p:spPr>
            <a:xfrm>
              <a:off x="2646025" y="3475650"/>
              <a:ext cx="4535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InChI needs dozens or hundreds </a:t>
              </a:r>
              <a:br>
                <a:rPr lang="en" sz="1200">
                  <a:solidFill>
                    <a:schemeClr val="dk2"/>
                  </a:solidFill>
                </a:rPr>
              </a:br>
              <a:r>
                <a:rPr lang="en" sz="1200">
                  <a:solidFill>
                    <a:schemeClr val="dk2"/>
                  </a:solidFill>
                </a:rPr>
                <a:t>fewer </a:t>
              </a:r>
              <a:r>
                <a:rPr lang="en" sz="1200">
                  <a:solidFill>
                    <a:schemeClr val="dk2"/>
                  </a:solidFill>
                </a:rPr>
                <a:t>representations </a:t>
              </a:r>
              <a:r>
                <a:rPr lang="en" sz="1200">
                  <a:solidFill>
                    <a:schemeClr val="dk2"/>
                  </a:solidFill>
                </a:rPr>
                <a:t>for some Refs</a:t>
              </a:r>
              <a:endParaRPr sz="1200">
                <a:solidFill>
                  <a:schemeClr val="dk2"/>
                </a:solidFill>
              </a:endParaRPr>
            </a:p>
          </p:txBody>
        </p:sp>
        <p:cxnSp>
          <p:nvCxnSpPr>
            <p:cNvPr id="269" name="Google Shape;269;p37"/>
            <p:cNvCxnSpPr/>
            <p:nvPr/>
          </p:nvCxnSpPr>
          <p:spPr>
            <a:xfrm flipH="1">
              <a:off x="2459625" y="1870150"/>
              <a:ext cx="274200" cy="9000"/>
            </a:xfrm>
            <a:prstGeom prst="straightConnector1">
              <a:avLst/>
            </a:pr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" name="Google Shape;270;p37"/>
            <p:cNvSpPr/>
            <p:nvPr/>
          </p:nvSpPr>
          <p:spPr>
            <a:xfrm>
              <a:off x="2646025" y="3997350"/>
              <a:ext cx="4535075" cy="176875"/>
            </a:xfrm>
            <a:custGeom>
              <a:rect b="b" l="l" r="r" t="t"/>
              <a:pathLst>
                <a:path extrusionOk="0" h="7075" w="181403">
                  <a:moveTo>
                    <a:pt x="0" y="6509"/>
                  </a:moveTo>
                  <a:lnTo>
                    <a:pt x="0" y="0"/>
                  </a:lnTo>
                  <a:lnTo>
                    <a:pt x="181403" y="0"/>
                  </a:lnTo>
                  <a:lnTo>
                    <a:pt x="181403" y="7075"/>
                  </a:lnTo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tautomers found, from most to fewest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*RDKit’s </a:t>
            </a:r>
            <a:r>
              <a:rPr lang="en"/>
              <a:t>v1 algorithm</a:t>
            </a:r>
            <a:r>
              <a:rPr lang="en"/>
              <a:t> produces the most, about 5 more per Ref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*RDKit’s v2 algorithm is our baseline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+CACTVS’s algorithm finds about 56 fewer tautomers per Ref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+cactus’s algorithm finds about 211 fewer tautomers per Ref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*Experimental results find about 229 fewer tautomers per Ref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more tautomers isn’t necessarily better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Energies determine which will be observed in 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InChI is currently about 12% better than SMILES at representing all tautomers of a given structure with one identifier, but has a ways to </a:t>
            </a:r>
            <a:r>
              <a:rPr lang="en"/>
              <a:t>go</a:t>
            </a:r>
            <a:r>
              <a:rPr lang="en"/>
              <a:t>: </a:t>
            </a:r>
            <a:br>
              <a:rPr lang="en"/>
            </a:br>
            <a:r>
              <a:rPr lang="en"/>
              <a:t>Per Ref, goal is 1.0 InChI, but average is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10.5 InChI for RDKit v2 tautomers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1.95 InChI for experimental tautomers</a:t>
            </a:r>
            <a:endParaRPr/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311700" y="4551225"/>
            <a:ext cx="8402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*Comparison of all Refs because data source includes all Refs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+Comparison of 5 Refs because data source does not include all Refs because it had to be run manually for each Ref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847675"/>
            <a:ext cx="85206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 Nicklaus for running CACTVS tautomer enumerations, giving background on the web tool, informative discussions, and reviewing a draft of the blog post this talk is based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Former co-workers at Aionics, Inc. for discussions about tautomers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Blog post and talk were done on my own and do not necessarily represent my former employer’s views</a:t>
            </a:r>
            <a:endParaRPr/>
          </a:p>
        </p:txBody>
      </p:sp>
      <p:sp>
        <p:nvSpPr>
          <p:cNvPr id="291" name="Google Shape;29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0"/>
          <p:cNvSpPr txBox="1"/>
          <p:nvPr/>
        </p:nvSpPr>
        <p:spPr>
          <a:xfrm>
            <a:off x="311700" y="2986525"/>
            <a:ext cx="8520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Jeremy Monat, Ph.D.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GitHub: </a:t>
            </a:r>
            <a:r>
              <a:rPr lang="en" sz="2100">
                <a:solidFill>
                  <a:srgbClr val="0097A7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@bertiewooster</a:t>
            </a:r>
            <a:endParaRPr sz="2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Email: </a:t>
            </a:r>
            <a:r>
              <a:rPr lang="en" sz="2100">
                <a:solidFill>
                  <a:srgbClr val="0097A7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jemonat@gmail.com</a:t>
            </a:r>
            <a:endParaRPr sz="2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</a:rPr>
              <a:t>Blog: </a:t>
            </a:r>
            <a:r>
              <a:rPr lang="en" sz="2100">
                <a:solidFill>
                  <a:srgbClr val="0097A7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bertiewooster.github.io</a:t>
            </a:r>
            <a:endParaRPr sz="2100">
              <a:solidFill>
                <a:srgbClr val="595959"/>
              </a:solidFill>
            </a:endParaRPr>
          </a:p>
        </p:txBody>
      </p:sp>
      <p:pic>
        <p:nvPicPr>
          <p:cNvPr id="293" name="Google Shape;293;p40" title="bertiewooster.github.io QR cod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5800" y="3097650"/>
            <a:ext cx="1722100" cy="17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4194675" y="4758343"/>
            <a:ext cx="449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Fish image attribution: 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https://pngimg.com/image/25114</a:t>
            </a:r>
            <a:r>
              <a:rPr lang="en" sz="800"/>
              <a:t> </a:t>
            </a:r>
            <a:br>
              <a:rPr lang="en" sz="800"/>
            </a:br>
            <a:r>
              <a:rPr lang="en" sz="800"/>
              <a:t>License: Attribution-NonCommercial 4.0 International (CC BY-NC 4.0)</a:t>
            </a:r>
            <a:endParaRPr sz="800"/>
          </a:p>
        </p:txBody>
      </p:sp>
      <p:pic>
        <p:nvPicPr>
          <p:cNvPr id="295" name="Google Shape;295;p40" title="fish_PNG2511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95561" y="0"/>
            <a:ext cx="1367941" cy="804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Tautomers?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tructural isomers that readily interconvert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molecule may be configured differently in nature than how we draw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Tautomers are important because multiple different arrangements of atoms may be in the same form in 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We’d like to synthesize or purchase compounds knowing what their structure will be in 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Prototropic example (migration of a proton)</a:t>
            </a:r>
            <a:endParaRPr/>
          </a:p>
        </p:txBody>
      </p:sp>
      <p:pic>
        <p:nvPicPr>
          <p:cNvPr id="74" name="Google Shape;74;p15" title="Amino_acid_zwitterions.png"/>
          <p:cNvPicPr preferRelativeResize="0"/>
          <p:nvPr/>
        </p:nvPicPr>
        <p:blipFill rotWithShape="1">
          <a:blip r:embed="rId3">
            <a:alphaModFix/>
          </a:blip>
          <a:srcRect b="17991" l="0" r="0" t="18366"/>
          <a:stretch/>
        </p:blipFill>
        <p:spPr>
          <a:xfrm>
            <a:off x="2202250" y="3048475"/>
            <a:ext cx="4739501" cy="14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4703625"/>
            <a:ext cx="354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55B99"/>
                </a:solidFill>
                <a:highlight>
                  <a:srgbClr val="FDFDFD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</a:t>
            </a:r>
            <a:r>
              <a:rPr lang="en" sz="1000">
                <a:solidFill>
                  <a:srgbClr val="111111"/>
                </a:solidFill>
                <a:highlight>
                  <a:srgbClr val="FDFDFD"/>
                </a:highlight>
              </a:rPr>
              <a:t> credit: </a:t>
            </a:r>
            <a:r>
              <a:rPr lang="en" sz="1000">
                <a:solidFill>
                  <a:srgbClr val="055B99"/>
                </a:solidFill>
                <a:highlight>
                  <a:srgbClr val="FDFDFD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TimVickers</a:t>
            </a:r>
            <a:r>
              <a:rPr lang="en" sz="1000">
                <a:solidFill>
                  <a:srgbClr val="111111"/>
                </a:solidFill>
                <a:highlight>
                  <a:srgbClr val="FDFDFD"/>
                </a:highlight>
              </a:rPr>
              <a:t> vector version by </a:t>
            </a:r>
            <a:r>
              <a:rPr lang="en" sz="1000">
                <a:solidFill>
                  <a:srgbClr val="055B99"/>
                </a:solidFill>
                <a:highlight>
                  <a:srgbClr val="FDFDFD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YassineMrabet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Graphical Comparison of RDKit v1, v2 Zoomed Out 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42" title="2024-05-01-Tautomer-Sources-Comparison_164_0.png"/>
          <p:cNvPicPr preferRelativeResize="0"/>
          <p:nvPr/>
        </p:nvPicPr>
        <p:blipFill rotWithShape="1">
          <a:blip r:embed="rId3">
            <a:alphaModFix/>
          </a:blip>
          <a:srcRect b="4388" l="0" r="0" t="0"/>
          <a:stretch/>
        </p:blipFill>
        <p:spPr>
          <a:xfrm>
            <a:off x="0" y="865325"/>
            <a:ext cx="9144001" cy="391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Tautomers vs. Other Structural Isomers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847675"/>
            <a:ext cx="85206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Tautomers are a special case of structural isomers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structural isomers may not easily interconvert, so they may be chemically distinct species in 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tautomers, it must be easy for the required bonds to be broken and formed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032600" y="4700025"/>
            <a:ext cx="421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highlight>
                  <a:srgbClr val="FDFDFD"/>
                </a:highlight>
              </a:rPr>
              <a:t>Image</a:t>
            </a:r>
            <a:r>
              <a:rPr lang="en" sz="1000">
                <a:solidFill>
                  <a:srgbClr val="111111"/>
                </a:solidFill>
                <a:highlight>
                  <a:srgbClr val="FDFDFD"/>
                </a:highlight>
              </a:rPr>
              <a:t> credit: Wikipedia </a:t>
            </a:r>
            <a:r>
              <a:rPr lang="en" sz="1000" u="sng">
                <a:solidFill>
                  <a:schemeClr val="hlink"/>
                </a:solidFill>
                <a:highlight>
                  <a:srgbClr val="FDFDFD"/>
                </a:highlight>
                <a:hlinkClick r:id="rId3"/>
              </a:rPr>
              <a:t>https://en.wikipedia.org/wiki/Structural_isomer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6" title="Skeletal isomers of pentane.png"/>
          <p:cNvPicPr preferRelativeResize="0"/>
          <p:nvPr/>
        </p:nvPicPr>
        <p:blipFill rotWithShape="1">
          <a:blip r:embed="rId4">
            <a:alphaModFix/>
          </a:blip>
          <a:srcRect b="0" l="0" r="0" t="12907"/>
          <a:stretch/>
        </p:blipFill>
        <p:spPr>
          <a:xfrm>
            <a:off x="3980000" y="2749350"/>
            <a:ext cx="5163999" cy="17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Amino_acid_zwitterions.png"/>
          <p:cNvPicPr preferRelativeResize="0"/>
          <p:nvPr/>
        </p:nvPicPr>
        <p:blipFill rotWithShape="1">
          <a:blip r:embed="rId5">
            <a:alphaModFix/>
          </a:blip>
          <a:srcRect b="17991" l="0" r="0" t="18366"/>
          <a:stretch/>
        </p:blipFill>
        <p:spPr>
          <a:xfrm>
            <a:off x="0" y="3241400"/>
            <a:ext cx="3305926" cy="10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311700" y="4703625"/>
            <a:ext cx="354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055B99"/>
                </a:solidFill>
                <a:highlight>
                  <a:srgbClr val="FDFDFD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</a:t>
            </a:r>
            <a:r>
              <a:rPr lang="en" sz="1000">
                <a:solidFill>
                  <a:srgbClr val="111111"/>
                </a:solidFill>
                <a:highlight>
                  <a:srgbClr val="FDFDFD"/>
                </a:highlight>
              </a:rPr>
              <a:t> credit: </a:t>
            </a:r>
            <a:r>
              <a:rPr lang="en" sz="1000">
                <a:solidFill>
                  <a:srgbClr val="055B99"/>
                </a:solidFill>
                <a:highlight>
                  <a:srgbClr val="FDFDFD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TimVickers</a:t>
            </a:r>
            <a:r>
              <a:rPr lang="en" sz="1000">
                <a:solidFill>
                  <a:srgbClr val="111111"/>
                </a:solidFill>
                <a:highlight>
                  <a:srgbClr val="FDFDFD"/>
                </a:highlight>
              </a:rPr>
              <a:t> vector version by </a:t>
            </a:r>
            <a:r>
              <a:rPr lang="en" sz="1000">
                <a:solidFill>
                  <a:srgbClr val="055B99"/>
                </a:solidFill>
                <a:highlight>
                  <a:srgbClr val="FDFDFD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YassineMrabet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59150" y="2414016"/>
            <a:ext cx="297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Tautomers because O-H and N-H bonds labile, proton can move between O and 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080550" y="2413825"/>
            <a:ext cx="49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 t</a:t>
            </a:r>
            <a:r>
              <a:rPr lang="en">
                <a:solidFill>
                  <a:schemeClr val="dk2"/>
                </a:solidFill>
              </a:rPr>
              <a:t>automers because C-C bonds not labile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Find Tautomers (Sources)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3630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{BA953598-75D3-4AA8-8AB4-4F088963BDD6}</a:tableStyleId>
              </a:tblPr>
              <a:tblGrid>
                <a:gridCol w="1331025"/>
                <a:gridCol w="1324125"/>
                <a:gridCol w="1413325"/>
                <a:gridCol w="1255625"/>
                <a:gridCol w="1467150"/>
                <a:gridCol w="119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</a:t>
                      </a:r>
                      <a:endParaRPr b="1"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Have data for all compounds</a:t>
                      </a:r>
                      <a:endParaRPr b="1"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Nature</a:t>
                      </a:r>
                      <a:endParaRPr b="1"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Algorithm source</a:t>
                      </a:r>
                      <a:endParaRPr b="1"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Interface</a:t>
                      </a:r>
                      <a:endParaRPr b="1"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b="1"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</a:t>
                      </a:r>
                      <a:endParaRPr b="1"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DEDED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DED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055B99"/>
                          </a:solidFill>
                          <a:highlight>
                            <a:srgbClr val="FDFDFD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Experiment</a:t>
                      </a:r>
                      <a:endParaRPr sz="1200">
                        <a:solidFill>
                          <a:srgbClr val="055B99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Experimental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applicable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applicable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Comparison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C9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055B99"/>
                          </a:solidFill>
                          <a:highlight>
                            <a:srgbClr val="FDFDFD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RDKit v1 Enumerator</a:t>
                      </a:r>
                      <a:endParaRPr sz="1200">
                        <a:solidFill>
                          <a:srgbClr val="055B99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Cheminformatic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RDKit </a:t>
                      </a:r>
                      <a:b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(36 rules)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Programmatic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Comparison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055B99"/>
                          </a:solidFill>
                          <a:highlight>
                            <a:srgbClr val="FDFDFD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RDKit v2 Enumerator</a:t>
                      </a:r>
                      <a:endParaRPr sz="1200">
                        <a:solidFill>
                          <a:srgbClr val="055B99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Cheminformatic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RDKit </a:t>
                      </a:r>
                      <a:b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(37 rules)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Programmatic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Baseline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055B99"/>
                          </a:solidFill>
                          <a:highlight>
                            <a:srgbClr val="FDFDFD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cactus</a:t>
                      </a:r>
                      <a:endParaRPr sz="1200">
                        <a:solidFill>
                          <a:srgbClr val="055B99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Cheminformatic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CACTVS </a:t>
                      </a:r>
                      <a:b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(86 rules)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page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Comparison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055B99"/>
                          </a:solidFill>
                          <a:highlight>
                            <a:srgbClr val="FDFDFD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CACTVS</a:t>
                      </a:r>
                      <a:endParaRPr sz="1200">
                        <a:solidFill>
                          <a:srgbClr val="055B99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Cheminformatic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CACTVS </a:t>
                      </a:r>
                      <a:b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(120 rules)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Programmatic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30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highlight>
                            <a:srgbClr val="FDFDFD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Comparison</a:t>
                      </a:r>
                      <a:endParaRPr sz="1200">
                        <a:solidFill>
                          <a:srgbClr val="3F3F3F"/>
                        </a:solidFill>
                        <a:highlight>
                          <a:srgbClr val="FDFDFD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5250" marB="95250" marR="142875" marL="142875">
                    <a:lnL cap="flat" cmpd="sng" w="9525">
                      <a:solidFill>
                        <a:srgbClr val="E8E8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8E8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Tautomer Data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Tautomer Database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847675"/>
            <a:ext cx="85206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as a source of structures that have tautomers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</a:t>
            </a:r>
            <a:r>
              <a:rPr lang="en"/>
              <a:t> </a:t>
            </a:r>
            <a:r>
              <a:rPr lang="en"/>
              <a:t>cheminformatic</a:t>
            </a:r>
            <a:r>
              <a:rPr lang="en"/>
              <a:t> algorithms to experimental structures to find predicted tautomers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Marc </a:t>
            </a:r>
            <a:r>
              <a:rPr lang="en"/>
              <a:t>Nicklaus and team created Tautomer Structures Extracted from Experimental Literature*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</a:t>
            </a:r>
            <a:r>
              <a:rPr lang="en"/>
              <a:t>1,776 structurally different tautomeric tuples, termed Refs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</a:t>
            </a:r>
            <a:r>
              <a:rPr lang="en"/>
              <a:t>omprise 3,911 different structures, averaging 2.2 structures per Ref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3484300" y="179857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4569175"/>
            <a:ext cx="8422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*”Tautomer Database: A Comprehensive Resource for Tautomerism Analyses,” Devendra Dhaked, Laura Guasch, Marc Nicklaus, </a:t>
            </a:r>
            <a:r>
              <a:rPr i="1" lang="en" sz="12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J Chem Inf Model.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 2020; 60(3): 1090–1100, doi: </a:t>
            </a:r>
            <a:r>
              <a:rPr lang="en" sz="1200" u="sng">
                <a:solidFill>
                  <a:schemeClr val="hlink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10.1021/acs.jcim.9b01156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RDKit Tautomer Enumerators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RDKit Tautomer Enumerators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847675"/>
            <a:ext cx="8520600" cy="4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Usage: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TautomerEnumerator </a:t>
            </a:r>
            <a:r>
              <a:rPr lang="en"/>
              <a:t>or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GetV1TautomerEnumerator</a:t>
            </a:r>
            <a:r>
              <a:rPr lang="en"/>
              <a:t> in</a:t>
            </a:r>
            <a:r>
              <a:rPr lang="en"/>
              <a:t>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rdkit.Chem.MolStandardize.rdMolStandardize.&lt;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ENUMERATOR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&gt;.Enumerate(mol)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are in SMARTS (SMiles ARbitrary Target Specification)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RDKit tautomer rules are prototropic (involve migration of protons)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v1</a:t>
            </a:r>
            <a:r>
              <a:rPr lang="en"/>
              <a:t> has 36 rules; </a:t>
            </a:r>
            <a:r>
              <a:rPr lang="en" u="sng">
                <a:solidFill>
                  <a:schemeClr val="hlink"/>
                </a:solidFill>
                <a:hlinkClick r:id="rId4"/>
              </a:rPr>
              <a:t>v2</a:t>
            </a:r>
            <a:r>
              <a:rPr lang="en"/>
              <a:t> has 37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v2 follows published rules more closely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Enabled by RDKit supporting more SMARTS extensions; v1 kept as an option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v2, one more rule is added, </a:t>
            </a:r>
            <a:r>
              <a:rPr i="1" lang="en"/>
              <a:t>special imine r2</a:t>
            </a:r>
            <a:r>
              <a:rPr lang="en"/>
              <a:t>, for six-membered 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v2, 17 rules are more specific, for example the number of rings an atom belongs to is constrained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v2, two rules are generalized to allow for </a:t>
            </a:r>
            <a:r>
              <a:rPr lang="en"/>
              <a:t>aromaticity beyond </a:t>
            </a:r>
            <a:r>
              <a:rPr lang="en"/>
              <a:t>Kekulé (alternating double and single bonds)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v1 and v2 to all 3,911 distinct experimental structures in database took about 1.5 minutes total on a laptop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