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61" r:id="rId2"/>
  </p:sldIdLst>
  <p:sldSz cx="10693400" cy="7556500"/>
  <p:notesSz cx="6858000" cy="9144000"/>
  <p:embeddedFontLst>
    <p:embeddedFont>
      <p:font typeface="DM Sans" pitchFamily="2" charset="0"/>
      <p:regular r:id="rId3"/>
      <p:bold r:id="rId4"/>
      <p:italic r:id="rId5"/>
      <p:boldItalic r:id="rId6"/>
    </p:embeddedFont>
    <p:embeddedFont>
      <p:font typeface="DM Sans Black" pitchFamily="2" charset="0"/>
      <p:bold r:id="rId7"/>
      <p:boldItalic r:id="rId8"/>
    </p:embeddedFont>
    <p:embeddedFont>
      <p:font typeface="DM Sans Light" pitchFamily="2" charset="0"/>
      <p:regular r:id="rId9"/>
      <p: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6DA9"/>
    <a:srgbClr val="4C7867"/>
    <a:srgbClr val="D25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7" autoAdjust="0"/>
    <p:restoredTop sz="0" autoAdjust="0"/>
  </p:normalViewPr>
  <p:slideViewPr>
    <p:cSldViewPr>
      <p:cViewPr varScale="1">
        <p:scale>
          <a:sx n="71" d="100"/>
          <a:sy n="71" d="100"/>
        </p:scale>
        <p:origin x="66" y="6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7">
            <a:extLst>
              <a:ext uri="{FF2B5EF4-FFF2-40B4-BE49-F238E27FC236}">
                <a16:creationId xmlns:a16="http://schemas.microsoft.com/office/drawing/2014/main" id="{B82102AB-AE1B-9108-AD0D-78C545E7C67B}"/>
              </a:ext>
            </a:extLst>
          </p:cNvPr>
          <p:cNvGrpSpPr/>
          <p:nvPr/>
        </p:nvGrpSpPr>
        <p:grpSpPr>
          <a:xfrm>
            <a:off x="251158" y="773079"/>
            <a:ext cx="10341806" cy="6442778"/>
            <a:chOff x="251158" y="773079"/>
            <a:chExt cx="10341806" cy="644277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2497AB0-A748-AB25-B124-3B66674033F6}"/>
                </a:ext>
              </a:extLst>
            </p:cNvPr>
            <p:cNvGrpSpPr/>
            <p:nvPr/>
          </p:nvGrpSpPr>
          <p:grpSpPr>
            <a:xfrm>
              <a:off x="756000" y="773079"/>
              <a:ext cx="9180000" cy="6031333"/>
              <a:chOff x="756000" y="773079"/>
              <a:chExt cx="9180000" cy="6031333"/>
            </a:xfrm>
          </p:grpSpPr>
          <p:sp>
            <p:nvSpPr>
              <p:cNvPr id="5" name="Freeform 3">
                <a:extLst>
                  <a:ext uri="{FF2B5EF4-FFF2-40B4-BE49-F238E27FC236}">
                    <a16:creationId xmlns:a16="http://schemas.microsoft.com/office/drawing/2014/main" id="{4BF20D32-26B6-8DAF-B1CB-D74B56659093}"/>
                  </a:ext>
                </a:extLst>
              </p:cNvPr>
              <p:cNvSpPr/>
              <p:nvPr/>
            </p:nvSpPr>
            <p:spPr>
              <a:xfrm>
                <a:off x="5396345" y="3837888"/>
                <a:ext cx="4539655" cy="2966524"/>
              </a:xfrm>
              <a:prstGeom prst="roundRect">
                <a:avLst>
                  <a:gd name="adj" fmla="val 8961"/>
                </a:avLst>
              </a:prstGeom>
              <a:solidFill>
                <a:srgbClr val="4C7867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Freeform 3">
                <a:extLst>
                  <a:ext uri="{FF2B5EF4-FFF2-40B4-BE49-F238E27FC236}">
                    <a16:creationId xmlns:a16="http://schemas.microsoft.com/office/drawing/2014/main" id="{8D646B3E-0A52-5625-DBC5-73F126EB8842}"/>
                  </a:ext>
                </a:extLst>
              </p:cNvPr>
              <p:cNvSpPr/>
              <p:nvPr/>
            </p:nvSpPr>
            <p:spPr>
              <a:xfrm>
                <a:off x="756000" y="3837888"/>
                <a:ext cx="4539655" cy="2966524"/>
              </a:xfrm>
              <a:prstGeom prst="roundRect">
                <a:avLst>
                  <a:gd name="adj" fmla="val 8961"/>
                </a:avLst>
              </a:prstGeom>
              <a:solidFill>
                <a:srgbClr val="A86DA9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" name="Freeform 3">
                <a:extLst>
                  <a:ext uri="{FF2B5EF4-FFF2-40B4-BE49-F238E27FC236}">
                    <a16:creationId xmlns:a16="http://schemas.microsoft.com/office/drawing/2014/main" id="{908C93D9-AD57-381F-999C-4691A2F77072}"/>
                  </a:ext>
                </a:extLst>
              </p:cNvPr>
              <p:cNvSpPr/>
              <p:nvPr/>
            </p:nvSpPr>
            <p:spPr>
              <a:xfrm>
                <a:off x="5396345" y="773079"/>
                <a:ext cx="4539655" cy="2966524"/>
              </a:xfrm>
              <a:prstGeom prst="roundRect">
                <a:avLst>
                  <a:gd name="adj" fmla="val 8961"/>
                </a:avLst>
              </a:prstGeom>
              <a:solidFill>
                <a:srgbClr val="D2553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" name="Freeform 3"/>
              <p:cNvSpPr/>
              <p:nvPr/>
            </p:nvSpPr>
            <p:spPr>
              <a:xfrm>
                <a:off x="756000" y="773079"/>
                <a:ext cx="4539655" cy="2966524"/>
              </a:xfrm>
              <a:prstGeom prst="roundRect">
                <a:avLst>
                  <a:gd name="adj" fmla="val 8961"/>
                </a:avLst>
              </a:prstGeom>
              <a:solidFill>
                <a:srgbClr val="EB8600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2B1B15-CA14-517B-CC40-C83BBDF1E6B3}"/>
                </a:ext>
              </a:extLst>
            </p:cNvPr>
            <p:cNvGrpSpPr/>
            <p:nvPr/>
          </p:nvGrpSpPr>
          <p:grpSpPr>
            <a:xfrm>
              <a:off x="251158" y="1135315"/>
              <a:ext cx="10341806" cy="5182850"/>
              <a:chOff x="251158" y="1135315"/>
              <a:chExt cx="10341806" cy="5182850"/>
            </a:xfrm>
          </p:grpSpPr>
          <p:sp>
            <p:nvSpPr>
              <p:cNvPr id="25" name="TextBox 25"/>
              <p:cNvSpPr txBox="1"/>
              <p:nvPr/>
            </p:nvSpPr>
            <p:spPr>
              <a:xfrm>
                <a:off x="8323845" y="2940663"/>
                <a:ext cx="1687647" cy="33775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7513"/>
                  </a:lnSpc>
                  <a:spcBef>
                    <a:spcPct val="0"/>
                  </a:spcBef>
                </a:pPr>
                <a:r>
                  <a:rPr lang="en-US" sz="19652" u="none" strike="noStrike" dirty="0">
                    <a:solidFill>
                      <a:srgbClr val="FFFFFF">
                        <a:alpha val="14902"/>
                      </a:srgbClr>
                    </a:solidFill>
                    <a:latin typeface="DM Sans Black" pitchFamily="2" charset="0"/>
                  </a:rPr>
                  <a:t>T</a:t>
                </a:r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251158" y="2940663"/>
                <a:ext cx="1687647" cy="33775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7513"/>
                  </a:lnSpc>
                  <a:spcBef>
                    <a:spcPct val="0"/>
                  </a:spcBef>
                </a:pPr>
                <a:r>
                  <a:rPr lang="en-US" sz="19652" u="none" strike="noStrike" dirty="0">
                    <a:solidFill>
                      <a:srgbClr val="FFFFFF">
                        <a:alpha val="14902"/>
                      </a:srgbClr>
                    </a:solidFill>
                    <a:latin typeface="DM Sans Black" pitchFamily="2" charset="0"/>
                  </a:rPr>
                  <a:t>0</a:t>
                </a:r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7742373" y="1135315"/>
                <a:ext cx="2850591" cy="33775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27513"/>
                  </a:lnSpc>
                  <a:spcBef>
                    <a:spcPct val="0"/>
                  </a:spcBef>
                </a:pPr>
                <a:r>
                  <a:rPr lang="en-US" sz="19652" u="none" strike="noStrike" dirty="0">
                    <a:solidFill>
                      <a:srgbClr val="FFFFFF">
                        <a:alpha val="14902"/>
                      </a:srgbClr>
                    </a:solidFill>
                    <a:latin typeface="DM Sans Black" pitchFamily="2" charset="0"/>
                  </a:rPr>
                  <a:t>W</a:t>
                </a:r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251158" y="1135315"/>
                <a:ext cx="1687647" cy="337750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27513"/>
                  </a:lnSpc>
                  <a:spcBef>
                    <a:spcPct val="0"/>
                  </a:spcBef>
                </a:pPr>
                <a:r>
                  <a:rPr lang="en-US" sz="19652" dirty="0">
                    <a:solidFill>
                      <a:srgbClr val="FFFFFF">
                        <a:alpha val="14902"/>
                      </a:srgbClr>
                    </a:solidFill>
                    <a:latin typeface="DM Sans Black" pitchFamily="2" charset="0"/>
                  </a:rPr>
                  <a:t>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DDD319-8B1B-3DE8-AA2E-D45D9BAF187F}"/>
                </a:ext>
              </a:extLst>
            </p:cNvPr>
            <p:cNvGrpSpPr/>
            <p:nvPr/>
          </p:nvGrpSpPr>
          <p:grpSpPr>
            <a:xfrm>
              <a:off x="1272782" y="1186028"/>
              <a:ext cx="8146436" cy="5157373"/>
              <a:chOff x="1272782" y="1186028"/>
              <a:chExt cx="8146436" cy="5157373"/>
            </a:xfrm>
          </p:grpSpPr>
          <p:sp>
            <p:nvSpPr>
              <p:cNvPr id="29" name="TextBox 29"/>
              <p:cNvSpPr txBox="1"/>
              <p:nvPr/>
            </p:nvSpPr>
            <p:spPr>
              <a:xfrm>
                <a:off x="6568627" y="5507531"/>
                <a:ext cx="2850591" cy="83587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1320"/>
                  </a:lnSpc>
                  <a:spcBef>
                    <a:spcPct val="0"/>
                  </a:spcBef>
                </a:pPr>
                <a:r>
                  <a:rPr lang="en-US" sz="1200" u="none" strike="noStrike" dirty="0">
                    <a:solidFill>
                      <a:srgbClr val="FFFFFF"/>
                    </a:solidFill>
                    <a:latin typeface="DM Sans Light"/>
                  </a:rPr>
                  <a:t>Rapid technological changes, </a:t>
                </a:r>
              </a:p>
              <a:p>
                <a:pPr marL="0" lvl="0" indent="0" algn="r">
                  <a:lnSpc>
                    <a:spcPts val="1320"/>
                  </a:lnSpc>
                  <a:spcBef>
                    <a:spcPct val="0"/>
                  </a:spcBef>
                </a:pPr>
                <a:r>
                  <a:rPr lang="en-US" sz="1200" u="none" strike="noStrike" dirty="0">
                    <a:solidFill>
                      <a:srgbClr val="FFFFFF"/>
                    </a:solidFill>
                    <a:latin typeface="DM Sans Light"/>
                  </a:rPr>
                  <a:t>intense competition, and regulatory uncertainties present risks that demand proactive adaptation and strategic planning for resilience</a:t>
                </a:r>
              </a:p>
            </p:txBody>
          </p:sp>
          <p:sp>
            <p:nvSpPr>
              <p:cNvPr id="33" name="TextBox 33"/>
              <p:cNvSpPr txBox="1"/>
              <p:nvPr/>
            </p:nvSpPr>
            <p:spPr>
              <a:xfrm>
                <a:off x="8432099" y="4271280"/>
                <a:ext cx="987119" cy="20563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1553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latin typeface="DM Sans" pitchFamily="2" charset="0"/>
                  </a:rPr>
                  <a:t>Threats</a:t>
                </a:r>
              </a:p>
            </p:txBody>
          </p:sp>
          <p:sp>
            <p:nvSpPr>
              <p:cNvPr id="27" name="TextBox 27"/>
              <p:cNvSpPr txBox="1"/>
              <p:nvPr/>
            </p:nvSpPr>
            <p:spPr>
              <a:xfrm>
                <a:off x="1272782" y="5507531"/>
                <a:ext cx="2541226" cy="82486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l">
                  <a:lnSpc>
                    <a:spcPts val="1320"/>
                  </a:lnSpc>
                  <a:spcBef>
                    <a:spcPct val="0"/>
                  </a:spcBef>
                </a:pPr>
                <a:r>
                  <a:rPr lang="en-US" sz="1200" u="none" strike="noStrike" dirty="0">
                    <a:solidFill>
                      <a:srgbClr val="FFFFFF"/>
                    </a:solidFill>
                    <a:latin typeface="DM Sans Light"/>
                  </a:rPr>
                  <a:t>Emerging markets, strategic partnerships, and advancements </a:t>
                </a:r>
              </a:p>
              <a:p>
                <a:pPr marL="0" lvl="0" indent="0" algn="l">
                  <a:lnSpc>
                    <a:spcPts val="1320"/>
                  </a:lnSpc>
                  <a:spcBef>
                    <a:spcPct val="0"/>
                  </a:spcBef>
                </a:pPr>
                <a:r>
                  <a:rPr lang="en-US" sz="1200" u="none" strike="noStrike" dirty="0">
                    <a:solidFill>
                      <a:srgbClr val="FFFFFF"/>
                    </a:solidFill>
                    <a:latin typeface="DM Sans Light"/>
                  </a:rPr>
                  <a:t>in technology create avenues for expansion, market leadership, and increased profitability</a:t>
                </a:r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1272782" y="4271280"/>
                <a:ext cx="1522051" cy="20563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553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latin typeface="DM Sans" pitchFamily="2" charset="0"/>
                  </a:rPr>
                  <a:t>Opportunities</a:t>
                </a:r>
              </a:p>
            </p:txBody>
          </p:sp>
          <p:sp>
            <p:nvSpPr>
              <p:cNvPr id="28" name="TextBox 28"/>
              <p:cNvSpPr txBox="1"/>
              <p:nvPr/>
            </p:nvSpPr>
            <p:spPr>
              <a:xfrm>
                <a:off x="6980324" y="1186028"/>
                <a:ext cx="2438894" cy="98679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0" lvl="0" indent="0" algn="r">
                  <a:lnSpc>
                    <a:spcPts val="1320"/>
                  </a:lnSpc>
                  <a:spcBef>
                    <a:spcPct val="0"/>
                  </a:spcBef>
                </a:pPr>
                <a:r>
                  <a:rPr lang="en-US" sz="1200" u="none" strike="noStrike" dirty="0">
                    <a:solidFill>
                      <a:srgbClr val="FFFFFF"/>
                    </a:solidFill>
                    <a:latin typeface="DM Sans Light"/>
                  </a:rPr>
                  <a:t>Limited diversification, dependence on a single technology, and potential cybersecurity vulnerabilities pose challenges for sustained growth and resilience</a:t>
                </a:r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8142538" y="3153362"/>
                <a:ext cx="1276680" cy="20563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r">
                  <a:lnSpc>
                    <a:spcPts val="1553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latin typeface="DM Sans" pitchFamily="2" charset="0"/>
                  </a:rPr>
                  <a:t>Weaknesses</a:t>
                </a:r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1272782" y="1186028"/>
                <a:ext cx="2990537" cy="986790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320"/>
                  </a:lnSpc>
                </a:pPr>
                <a:r>
                  <a:rPr lang="en-US" sz="1200" dirty="0">
                    <a:solidFill>
                      <a:srgbClr val="FFFFFF"/>
                    </a:solidFill>
                    <a:latin typeface="DM Sans Light"/>
                  </a:rPr>
                  <a:t>The company's cutting-edge </a:t>
                </a:r>
              </a:p>
              <a:p>
                <a:pPr>
                  <a:lnSpc>
                    <a:spcPts val="1320"/>
                  </a:lnSpc>
                </a:pPr>
                <a:r>
                  <a:rPr lang="en-US" sz="1200" dirty="0">
                    <a:solidFill>
                      <a:srgbClr val="FFFFFF"/>
                    </a:solidFill>
                    <a:latin typeface="DM Sans Light"/>
                  </a:rPr>
                  <a:t>technology, skilled workforce, </a:t>
                </a:r>
              </a:p>
              <a:p>
                <a:pPr>
                  <a:lnSpc>
                    <a:spcPts val="1320"/>
                  </a:lnSpc>
                </a:pPr>
                <a:r>
                  <a:rPr lang="en-US" sz="1200" dirty="0">
                    <a:solidFill>
                      <a:srgbClr val="FFFFFF"/>
                    </a:solidFill>
                    <a:latin typeface="DM Sans Light"/>
                  </a:rPr>
                  <a:t>and robust infrastructure </a:t>
                </a:r>
              </a:p>
              <a:p>
                <a:pPr>
                  <a:lnSpc>
                    <a:spcPts val="1320"/>
                  </a:lnSpc>
                </a:pPr>
                <a:r>
                  <a:rPr lang="en-US" sz="1200" dirty="0">
                    <a:solidFill>
                      <a:srgbClr val="FFFFFF"/>
                    </a:solidFill>
                    <a:latin typeface="DM Sans Light"/>
                  </a:rPr>
                  <a:t>ensure innovation, efficiency, </a:t>
                </a:r>
              </a:p>
              <a:p>
                <a:pPr>
                  <a:lnSpc>
                    <a:spcPts val="1320"/>
                  </a:lnSpc>
                </a:pPr>
                <a:r>
                  <a:rPr lang="en-US" sz="1200" dirty="0">
                    <a:solidFill>
                      <a:srgbClr val="FFFFFF"/>
                    </a:solidFill>
                    <a:latin typeface="DM Sans Light"/>
                  </a:rPr>
                  <a:t>and competitive advantage </a:t>
                </a:r>
              </a:p>
              <a:p>
                <a:pPr>
                  <a:lnSpc>
                    <a:spcPts val="1320"/>
                  </a:lnSpc>
                </a:pPr>
                <a:r>
                  <a:rPr lang="en-US" sz="1200" dirty="0">
                    <a:solidFill>
                      <a:srgbClr val="FFFFFF"/>
                    </a:solidFill>
                    <a:latin typeface="DM Sans Light"/>
                  </a:rPr>
                  <a:t>in the market</a:t>
                </a:r>
              </a:p>
            </p:txBody>
          </p:sp>
          <p:sp>
            <p:nvSpPr>
              <p:cNvPr id="30" name="TextBox 30"/>
              <p:cNvSpPr txBox="1"/>
              <p:nvPr/>
            </p:nvSpPr>
            <p:spPr>
              <a:xfrm>
                <a:off x="1272782" y="3153362"/>
                <a:ext cx="954330" cy="205634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1553"/>
                  </a:lnSpc>
                </a:pPr>
                <a:r>
                  <a:rPr lang="en-US" sz="1400" b="1" dirty="0">
                    <a:solidFill>
                      <a:srgbClr val="FFFFFF"/>
                    </a:solidFill>
                    <a:latin typeface="DM Sans" pitchFamily="2" charset="0"/>
                  </a:rPr>
                  <a:t>Strengths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CF2734-17D4-48B0-826E-8EC7FCA67BD9}"/>
                </a:ext>
              </a:extLst>
            </p:cNvPr>
            <p:cNvGrpSpPr/>
            <p:nvPr/>
          </p:nvGrpSpPr>
          <p:grpSpPr>
            <a:xfrm>
              <a:off x="3814008" y="2256753"/>
              <a:ext cx="3063985" cy="3063985"/>
              <a:chOff x="3814008" y="2256753"/>
              <a:chExt cx="3063985" cy="306398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3814008" y="2256753"/>
                <a:ext cx="3063985" cy="3063985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DF9">
                  <a:alpha val="29804"/>
                </a:srgbClr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4044864" y="2487609"/>
                <a:ext cx="2602272" cy="260227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3" name="TextBox 23"/>
              <p:cNvSpPr txBox="1"/>
              <p:nvPr/>
            </p:nvSpPr>
            <p:spPr>
              <a:xfrm>
                <a:off x="3864774" y="3169927"/>
                <a:ext cx="2962452" cy="123763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246"/>
                  </a:lnSpc>
                </a:pPr>
                <a:r>
                  <a:rPr lang="en-US" sz="2951" b="1" dirty="0">
                    <a:solidFill>
                      <a:srgbClr val="444444"/>
                    </a:solidFill>
                    <a:latin typeface="DM Sans" pitchFamily="2" charset="0"/>
                  </a:rPr>
                  <a:t>SWOT</a:t>
                </a:r>
              </a:p>
              <a:p>
                <a:pPr algn="ctr">
                  <a:lnSpc>
                    <a:spcPts val="3246"/>
                  </a:lnSpc>
                </a:pPr>
                <a:r>
                  <a:rPr lang="en-US" sz="2951" b="1" dirty="0">
                    <a:solidFill>
                      <a:srgbClr val="444444"/>
                    </a:solidFill>
                    <a:latin typeface="DM Sans" pitchFamily="2" charset="0"/>
                  </a:rPr>
                  <a:t>analysis </a:t>
                </a:r>
              </a:p>
              <a:p>
                <a:pPr algn="ctr">
                  <a:lnSpc>
                    <a:spcPts val="3246"/>
                  </a:lnSpc>
                </a:pPr>
                <a:r>
                  <a:rPr lang="en-US" sz="2951" b="1" dirty="0">
                    <a:solidFill>
                      <a:srgbClr val="444444"/>
                    </a:solidFill>
                    <a:latin typeface="DM Sans" pitchFamily="2" charset="0"/>
                  </a:rPr>
                  <a:t>diagram</a:t>
                </a:r>
              </a:p>
            </p:txBody>
          </p:sp>
        </p:grpSp>
        <p:sp>
          <p:nvSpPr>
            <p:cNvPr id="22" name="TemplateLAB"/>
            <p:cNvSpPr/>
            <p:nvPr/>
          </p:nvSpPr>
          <p:spPr>
            <a:xfrm>
              <a:off x="5005777" y="7103583"/>
              <a:ext cx="680446" cy="112274"/>
            </a:xfrm>
            <a:custGeom>
              <a:avLst/>
              <a:gdLst/>
              <a:ahLst/>
              <a:cxnLst/>
              <a:rect l="l" t="t" r="r" b="b"/>
              <a:pathLst>
                <a:path w="680446" h="112274">
                  <a:moveTo>
                    <a:pt x="0" y="0"/>
                  </a:moveTo>
                  <a:lnTo>
                    <a:pt x="680446" y="0"/>
                  </a:lnTo>
                  <a:lnTo>
                    <a:pt x="680446" y="112274"/>
                  </a:lnTo>
                  <a:lnTo>
                    <a:pt x="0" y="1122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95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DM Sans Light</vt:lpstr>
      <vt:lpstr>Arial</vt:lpstr>
      <vt:lpstr>DM Sans Black</vt:lpstr>
      <vt:lpstr>DM Sans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SWOT Analysis Templates (Landscape)</dc:title>
  <dc:creator>Hoang Anh</dc:creator>
  <cp:lastModifiedBy>Hoang Anh</cp:lastModifiedBy>
  <cp:revision>27</cp:revision>
  <dcterms:created xsi:type="dcterms:W3CDTF">2006-08-16T00:00:00Z</dcterms:created>
  <dcterms:modified xsi:type="dcterms:W3CDTF">2024-01-27T07:45:50Z</dcterms:modified>
  <dc:identifier>DAF66AsoOy8</dc:identifier>
</cp:coreProperties>
</file>