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70" r:id="rId13"/>
    <p:sldId id="268"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E0D8161-C224-4CA6-8A81-909292DE0CBB}" type="datetimeFigureOut">
              <a:rPr lang="es-AR" smtClean="0"/>
              <a:t>14/6/2019</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1C5271-4539-4C14-8D27-FDE04619FD19}"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802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14/6/2019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68088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14/6/2019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287376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E0D8161-C224-4CA6-8A81-909292DE0CBB}" type="datetimeFigureOut">
              <a:rPr lang="es-AR" smtClean="0"/>
              <a:t>14/6/2019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226785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E0D8161-C224-4CA6-8A81-909292DE0CBB}" type="datetimeFigureOut">
              <a:rPr lang="es-AR" smtClean="0"/>
              <a:t>14/6/2019</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1C5271-4539-4C14-8D27-FDE04619FD19}"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278192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E0D8161-C224-4CA6-8A81-909292DE0CBB}" type="datetimeFigureOut">
              <a:rPr lang="es-AR" smtClean="0"/>
              <a:t>14/6/2019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27316049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0D8161-C224-4CA6-8A81-909292DE0CBB}" type="datetimeFigureOut">
              <a:rPr lang="es-AR" smtClean="0"/>
              <a:t>14/6/2019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98858251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E0D8161-C224-4CA6-8A81-909292DE0CBB}" type="datetimeFigureOut">
              <a:rPr lang="es-AR" smtClean="0"/>
              <a:t>14/6/2019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192695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D8161-C224-4CA6-8A81-909292DE0CBB}" type="datetimeFigureOut">
              <a:rPr lang="es-AR" smtClean="0"/>
              <a:t>14/6/2019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308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EE0D8161-C224-4CA6-8A81-909292DE0CBB}" type="datetimeFigureOut">
              <a:rPr lang="es-AR" smtClean="0"/>
              <a:t>14/6/2019</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AA1C5271-4539-4C14-8D27-FDE04619FD19}"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508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EE0D8161-C224-4CA6-8A81-909292DE0CBB}" type="datetimeFigureOut">
              <a:rPr lang="es-AR" smtClean="0"/>
              <a:t>14/6/2019</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AA1C5271-4539-4C14-8D27-FDE04619FD19}" type="slidenum">
              <a:rPr lang="es-AR" smtClean="0"/>
              <a:t>‹Nº›</a:t>
            </a:fld>
            <a:endParaRPr lang="es-AR"/>
          </a:p>
        </p:txBody>
      </p:sp>
    </p:spTree>
    <p:extLst>
      <p:ext uri="{BB962C8B-B14F-4D97-AF65-F5344CB8AC3E}">
        <p14:creationId xmlns:p14="http://schemas.microsoft.com/office/powerpoint/2010/main" val="331928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E0D8161-C224-4CA6-8A81-909292DE0CBB}" type="datetimeFigureOut">
              <a:rPr lang="es-AR" smtClean="0"/>
              <a:t>14/6/2019</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1C5271-4539-4C14-8D27-FDE04619FD19}"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218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etcomposer.org/" TargetMode="External"/><Relationship Id="rId1" Type="http://schemas.openxmlformats.org/officeDocument/2006/relationships/slideLayout" Target="../slideLayouts/slideLayout2.xml"/><Relationship Id="rId4" Type="http://schemas.openxmlformats.org/officeDocument/2006/relationships/hyperlink" Target="https://getcomposer.org/downlo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wikipedia.org/wiki/Interfaz_de_usuar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wampserver.com/en/#download-wrapper"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Curso Laravel Clase 1</a:t>
            </a:r>
            <a:br>
              <a:rPr lang="es-AR" dirty="0" smtClean="0"/>
            </a:br>
            <a:endParaRPr lang="es-AR" dirty="0"/>
          </a:p>
        </p:txBody>
      </p:sp>
      <p:sp>
        <p:nvSpPr>
          <p:cNvPr id="3" name="Subtítulo 2"/>
          <p:cNvSpPr>
            <a:spLocks noGrp="1"/>
          </p:cNvSpPr>
          <p:nvPr>
            <p:ph type="subTitle" idx="1"/>
          </p:nvPr>
        </p:nvSpPr>
        <p:spPr/>
        <p:txBody>
          <a:bodyPr/>
          <a:lstStyle/>
          <a:p>
            <a:r>
              <a:rPr lang="es-AR" dirty="0"/>
              <a:t>Introducción</a:t>
            </a:r>
          </a:p>
        </p:txBody>
      </p:sp>
    </p:spTree>
    <p:extLst>
      <p:ext uri="{BB962C8B-B14F-4D97-AF65-F5344CB8AC3E}">
        <p14:creationId xmlns:p14="http://schemas.microsoft.com/office/powerpoint/2010/main" val="118005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3" name="Marcador de contenido 2"/>
          <p:cNvSpPr>
            <a:spLocks noGrp="1"/>
          </p:cNvSpPr>
          <p:nvPr>
            <p:ph idx="1"/>
          </p:nvPr>
        </p:nvSpPr>
        <p:spPr>
          <a:xfrm>
            <a:off x="1251678" y="2286001"/>
            <a:ext cx="7091934" cy="3593591"/>
          </a:xfrm>
        </p:spPr>
        <p:txBody>
          <a:bodyPr>
            <a:normAutofit/>
          </a:bodyPr>
          <a:lstStyle/>
          <a:p>
            <a:r>
              <a:rPr lang="es-AR" dirty="0" smtClean="0"/>
              <a:t> Server </a:t>
            </a:r>
            <a:r>
              <a:rPr lang="es-AR" dirty="0" err="1" smtClean="0"/>
              <a:t>Requeriments</a:t>
            </a:r>
            <a:endParaRPr lang="es-AR" dirty="0" smtClean="0"/>
          </a:p>
          <a:p>
            <a:pPr algn="just"/>
            <a:r>
              <a:rPr lang="en-US" sz="2800" i="1" dirty="0"/>
              <a:t>Laravel utilizes </a:t>
            </a:r>
            <a:r>
              <a:rPr lang="en-US" sz="2800" i="1" dirty="0">
                <a:hlinkClick r:id="rId2"/>
              </a:rPr>
              <a:t>Composer</a:t>
            </a:r>
            <a:r>
              <a:rPr lang="en-US" sz="2800" i="1" dirty="0"/>
              <a:t> to manage its dependencies. So, before using Laravel, make sure you have Composer installed on your machine.</a:t>
            </a:r>
            <a:endParaRPr lang="es-AR" sz="2800" i="1" dirty="0"/>
          </a:p>
        </p:txBody>
      </p:sp>
      <p:pic>
        <p:nvPicPr>
          <p:cNvPr id="2050" name="Picture 2" descr="https://getcomposer.org/img/logo-composer-transparen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612" y="2076739"/>
            <a:ext cx="276225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348944" y="4615934"/>
            <a:ext cx="3448701" cy="369332"/>
          </a:xfrm>
          <a:prstGeom prst="rect">
            <a:avLst/>
          </a:prstGeom>
        </p:spPr>
        <p:txBody>
          <a:bodyPr wrap="none">
            <a:spAutoFit/>
          </a:bodyPr>
          <a:lstStyle/>
          <a:p>
            <a:r>
              <a:rPr lang="es-AR" dirty="0">
                <a:hlinkClick r:id="rId4"/>
              </a:rPr>
              <a:t>https://getcomposer.org/download/</a:t>
            </a:r>
            <a:endParaRPr lang="es-AR" dirty="0"/>
          </a:p>
        </p:txBody>
      </p:sp>
    </p:spTree>
    <p:extLst>
      <p:ext uri="{BB962C8B-B14F-4D97-AF65-F5344CB8AC3E}">
        <p14:creationId xmlns:p14="http://schemas.microsoft.com/office/powerpoint/2010/main" val="1472575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9" name="Rectangle 3"/>
          <p:cNvSpPr>
            <a:spLocks noChangeArrowheads="1"/>
          </p:cNvSpPr>
          <p:nvPr/>
        </p:nvSpPr>
        <p:spPr bwMode="auto">
          <a:xfrm>
            <a:off x="1371599" y="1469854"/>
            <a:ext cx="8515152" cy="294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sz="2400" b="0" i="0" u="none" strike="noStrike" cap="none" normalizeH="0" baseline="0" dirty="0" err="1" smtClean="0">
                <a:ln>
                  <a:noFill/>
                </a:ln>
                <a:solidFill>
                  <a:srgbClr val="000000"/>
                </a:solidFill>
                <a:effectLst/>
                <a:latin typeface="Operator Mono"/>
              </a:rPr>
              <a:t>composer</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err="1" smtClean="0">
                <a:ln>
                  <a:noFill/>
                </a:ln>
                <a:solidFill>
                  <a:srgbClr val="000000"/>
                </a:solidFill>
                <a:effectLst/>
                <a:latin typeface="Operator Mono"/>
              </a:rPr>
              <a:t>create</a:t>
            </a:r>
            <a:r>
              <a:rPr kumimoji="0" lang="es-AR" altLang="es-AR" sz="2400" b="0" i="0" u="none" strike="noStrike" cap="none" normalizeH="0" baseline="0" dirty="0" err="1"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project</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prefer</a:t>
            </a:r>
            <a:r>
              <a:rPr kumimoji="0" lang="es-AR" altLang="es-AR" sz="2400" b="0" i="0" u="none" strike="noStrike" cap="none" normalizeH="0" baseline="0" dirty="0" err="1"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dist</a:t>
            </a:r>
            <a:r>
              <a:rPr kumimoji="0" lang="es-AR" altLang="es-AR" sz="2400" b="0" i="0" u="none" strike="noStrike" cap="none" normalizeH="0" baseline="0" dirty="0" smtClean="0">
                <a:ln>
                  <a:noFill/>
                </a:ln>
                <a:solidFill>
                  <a:srgbClr val="000000"/>
                </a:solidFill>
                <a:effectLst/>
                <a:latin typeface="Operator Mono"/>
              </a:rPr>
              <a:t> </a:t>
            </a:r>
            <a:r>
              <a:rPr kumimoji="0" lang="es-AR" altLang="es-AR" sz="2400" b="0" i="0" u="none" strike="noStrike" cap="none" normalizeH="0" baseline="0" dirty="0" err="1" smtClean="0">
                <a:ln>
                  <a:noFill/>
                </a:ln>
                <a:solidFill>
                  <a:srgbClr val="000000"/>
                </a:solidFill>
                <a:effectLst/>
                <a:latin typeface="Operator Mono"/>
              </a:rPr>
              <a:t>laravel</a:t>
            </a:r>
            <a:r>
              <a:rPr kumimoji="0" lang="es-AR" altLang="es-AR" sz="2400" b="0" i="0" u="none" strike="noStrike" cap="none" normalizeH="0" baseline="0" dirty="0" smtClean="0">
                <a:ln>
                  <a:noFill/>
                </a:ln>
                <a:solidFill>
                  <a:srgbClr val="555555"/>
                </a:solidFill>
                <a:effectLst/>
                <a:latin typeface="Operator Mono"/>
              </a:rPr>
              <a:t>/</a:t>
            </a:r>
            <a:r>
              <a:rPr kumimoji="0" lang="es-AR" altLang="es-AR" sz="2400" b="0" i="0" u="none" strike="noStrike" cap="none" normalizeH="0" baseline="0" dirty="0" err="1" smtClean="0">
                <a:ln>
                  <a:noFill/>
                </a:ln>
                <a:solidFill>
                  <a:srgbClr val="000000"/>
                </a:solidFill>
                <a:effectLst/>
                <a:latin typeface="Operator Mono"/>
              </a:rPr>
              <a:t>laravel</a:t>
            </a:r>
            <a:r>
              <a:rPr kumimoji="0" lang="es-AR" altLang="es-AR" sz="2400" b="0" i="0" u="none" strike="noStrike" cap="none" normalizeH="0" baseline="0" dirty="0" smtClean="0">
                <a:ln>
                  <a:noFill/>
                </a:ln>
                <a:solidFill>
                  <a:srgbClr val="000000"/>
                </a:solidFill>
                <a:effectLst/>
                <a:latin typeface="Operator Mono"/>
              </a:rPr>
              <a:t> </a:t>
            </a:r>
            <a:r>
              <a:rPr lang="es-AR" altLang="es-AR" sz="2400" dirty="0" smtClean="0">
                <a:solidFill>
                  <a:srgbClr val="FF0000"/>
                </a:solidFill>
                <a:latin typeface="Operator Mono"/>
              </a:rPr>
              <a:t>app</a:t>
            </a:r>
            <a:r>
              <a:rPr kumimoji="0" lang="es-AR" altLang="es-AR" sz="2400" b="0" i="0" u="none" strike="noStrike" cap="none" normalizeH="0" baseline="0" dirty="0" smtClean="0">
                <a:ln>
                  <a:noFill/>
                </a:ln>
                <a:solidFill>
                  <a:srgbClr val="FF0000"/>
                </a:solidFill>
                <a:effectLst/>
                <a:latin typeface="Operator Mono"/>
              </a:rPr>
              <a:t> </a:t>
            </a:r>
            <a:r>
              <a:rPr kumimoji="0" lang="es-AR" altLang="es-AR" sz="2400" b="0" i="0" u="none" strike="noStrike" cap="none" normalizeH="0" baseline="0" dirty="0" smtClean="0">
                <a:ln>
                  <a:noFill/>
                </a:ln>
                <a:solidFill>
                  <a:srgbClr val="2E7D32"/>
                </a:solidFill>
                <a:effectLst/>
                <a:latin typeface="Operator Mono"/>
              </a:rPr>
              <a:t>"5.2.*“</a:t>
            </a:r>
          </a:p>
          <a:p>
            <a:pPr marR="0" lvl="0" algn="l" defTabSz="914400" rtl="0" eaLnBrk="0" fontAlgn="ctr" latinLnBrk="0" hangingPunct="0">
              <a:lnSpc>
                <a:spcPct val="100000"/>
              </a:lnSpc>
              <a:spcBef>
                <a:spcPct val="0"/>
              </a:spcBef>
              <a:spcAft>
                <a:spcPct val="0"/>
              </a:spcAft>
              <a:buClrTx/>
              <a:buSzTx/>
              <a:tabLst/>
            </a:pPr>
            <a:endParaRPr lang="es-AR" altLang="es-AR" sz="2400" dirty="0" smtClean="0">
              <a:solidFill>
                <a:srgbClr val="2E7D32"/>
              </a:solidFill>
              <a:latin typeface="Operator Mono"/>
            </a:endParaRPr>
          </a:p>
          <a:p>
            <a:pPr marL="685800" indent="-685800" eaLnBrk="0" fontAlgn="ctr" hangingPunct="0">
              <a:spcBef>
                <a:spcPct val="0"/>
              </a:spcBef>
              <a:spcAft>
                <a:spcPct val="0"/>
              </a:spcAft>
              <a:buFont typeface="Arial" panose="020B0604020202020204" pitchFamily="34" charset="0"/>
              <a:buChar char="•"/>
            </a:pPr>
            <a:r>
              <a:rPr lang="es-AR" altLang="es-AR" sz="2400" dirty="0">
                <a:solidFill>
                  <a:srgbClr val="FF0000"/>
                </a:solidFill>
                <a:latin typeface="Operator Mono"/>
              </a:rPr>
              <a:t>Nombre del proyecto</a:t>
            </a:r>
          </a:p>
          <a:p>
            <a:pPr marL="685800" marR="0" lvl="0" indent="-685800" algn="l" defTabSz="914400" rtl="0" eaLnBrk="0" fontAlgn="ctr" latinLnBrk="0" hangingPunct="0">
              <a:lnSpc>
                <a:spcPct val="100000"/>
              </a:lnSpc>
              <a:spcBef>
                <a:spcPct val="0"/>
              </a:spcBef>
              <a:spcAft>
                <a:spcPct val="0"/>
              </a:spcAft>
              <a:buClrTx/>
              <a:buSzTx/>
              <a:buFont typeface="Arial" panose="020B0604020202020204" pitchFamily="34" charset="0"/>
              <a:buChar char="•"/>
              <a:tabLst/>
            </a:pPr>
            <a:r>
              <a:rPr lang="es-AR" altLang="es-AR" sz="2400" dirty="0" smtClean="0">
                <a:solidFill>
                  <a:srgbClr val="2E7D32"/>
                </a:solidFill>
                <a:latin typeface="Operator Mono"/>
              </a:rPr>
              <a:t>Versión de Laravel</a:t>
            </a:r>
          </a:p>
          <a:p>
            <a:pPr marR="0" lvl="0" algn="l" defTabSz="914400" rtl="0" eaLnBrk="0" fontAlgn="ctr" latinLnBrk="0" hangingPunct="0">
              <a:lnSpc>
                <a:spcPct val="100000"/>
              </a:lnSpc>
              <a:spcBef>
                <a:spcPct val="0"/>
              </a:spcBef>
              <a:spcAft>
                <a:spcPct val="0"/>
              </a:spcAft>
              <a:buClrTx/>
              <a:buSzTx/>
              <a:tabLst/>
            </a:pPr>
            <a:endParaRPr lang="es-AR" altLang="es-AR" sz="5400" dirty="0">
              <a:solidFill>
                <a:srgbClr val="FF0000"/>
              </a:solidFill>
              <a:latin typeface="Arial" panose="020B0604020202020204" pitchFamily="34" charset="0"/>
            </a:endParaRPr>
          </a:p>
          <a:p>
            <a:pPr marR="0" lvl="0" algn="l" defTabSz="914400" rtl="0" eaLnBrk="0" fontAlgn="ctr" latinLnBrk="0" hangingPunct="0">
              <a:lnSpc>
                <a:spcPct val="100000"/>
              </a:lnSpc>
              <a:spcBef>
                <a:spcPct val="0"/>
              </a:spcBef>
              <a:spcAft>
                <a:spcPct val="0"/>
              </a:spcAft>
              <a:buClrTx/>
              <a:buSzTx/>
              <a:tabLst/>
            </a:pPr>
            <a:endParaRPr kumimoji="0" lang="es-AR" altLang="es-AR" sz="2400" b="0" i="0" u="none" strike="noStrike" cap="none" normalizeH="0" baseline="0" dirty="0">
              <a:ln>
                <a:noFill/>
              </a:ln>
              <a:solidFill>
                <a:srgbClr val="FF0000"/>
              </a:solidFill>
              <a:effectLst/>
              <a:latin typeface="Operator Mono"/>
            </a:endParaRPr>
          </a:p>
        </p:txBody>
      </p:sp>
      <p:sp>
        <p:nvSpPr>
          <p:cNvPr id="10" name="Rectangle 4"/>
          <p:cNvSpPr>
            <a:spLocks noChangeArrowheads="1"/>
          </p:cNvSpPr>
          <p:nvPr/>
        </p:nvSpPr>
        <p:spPr bwMode="auto">
          <a:xfrm>
            <a:off x="1371598" y="4016107"/>
            <a:ext cx="10210801" cy="1871260"/>
          </a:xfrm>
          <a:prstGeom prst="rect">
            <a:avLst/>
          </a:prstGeom>
          <a:solidFill>
            <a:srgbClr val="F0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smtClean="0">
                <a:ln>
                  <a:noFill/>
                </a:ln>
                <a:effectLst/>
                <a:latin typeface="Whitney A"/>
              </a:rPr>
              <a:t>Local Development Server</a:t>
            </a:r>
          </a:p>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sz="1600" b="0" i="0" u="none" strike="noStrike" cap="none" normalizeH="0" baseline="0" dirty="0" err="1" smtClean="0">
                <a:ln>
                  <a:noFill/>
                </a:ln>
                <a:effectLst/>
                <a:latin typeface="Whitney SSm A"/>
              </a:rPr>
              <a:t>If</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have</a:t>
            </a:r>
            <a:r>
              <a:rPr kumimoji="0" lang="es-AR" altLang="es-AR" sz="1600" b="0" i="0" u="none" strike="noStrike" cap="none" normalizeH="0" baseline="0" dirty="0" smtClean="0">
                <a:ln>
                  <a:noFill/>
                </a:ln>
                <a:effectLst/>
                <a:latin typeface="Whitney SSm A"/>
              </a:rPr>
              <a:t> PHP </a:t>
            </a:r>
            <a:r>
              <a:rPr kumimoji="0" lang="es-AR" altLang="es-AR" sz="1600" b="0" i="0" u="none" strike="noStrike" cap="none" normalizeH="0" baseline="0" dirty="0" err="1" smtClean="0">
                <a:ln>
                  <a:noFill/>
                </a:ln>
                <a:effectLst/>
                <a:latin typeface="Whitney SSm A"/>
              </a:rPr>
              <a:t>installed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locally</a:t>
            </a:r>
            <a:r>
              <a:rPr kumimoji="0" lang="es-AR" altLang="es-AR" sz="1600" b="0" i="0" u="none" strike="noStrike" cap="none" normalizeH="0" baseline="0" dirty="0" smtClean="0">
                <a:ln>
                  <a:noFill/>
                </a:ln>
                <a:effectLst/>
                <a:latin typeface="Whitney SSm A"/>
              </a:rPr>
              <a:t> and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would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like</a:t>
            </a:r>
            <a:r>
              <a:rPr kumimoji="0" lang="es-AR" altLang="es-AR" sz="1600" b="0" i="0" u="none" strike="noStrike" cap="none" normalizeH="0" baseline="0" dirty="0" smtClean="0">
                <a:ln>
                  <a:noFill/>
                </a:ln>
                <a:effectLst/>
                <a:latin typeface="Whitney SSm A"/>
              </a:rPr>
              <a:t> to use </a:t>
            </a:r>
            <a:r>
              <a:rPr kumimoji="0" lang="es-AR" altLang="es-AR" sz="1600" b="0" i="0" u="none" strike="noStrike" cap="none" normalizeH="0" baseline="0" dirty="0" err="1" smtClean="0">
                <a:ln>
                  <a:noFill/>
                </a:ln>
                <a:effectLst/>
                <a:latin typeface="Whitney SSm A"/>
              </a:rPr>
              <a:t>PHP's</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built</a:t>
            </a:r>
            <a:r>
              <a:rPr kumimoji="0" lang="es-AR" altLang="es-AR" sz="1600" b="0" i="0" u="none" strike="noStrike" cap="none" normalizeH="0" baseline="0" dirty="0" smtClean="0">
                <a:ln>
                  <a:noFill/>
                </a:ln>
                <a:effectLst/>
                <a:latin typeface="Whitney SSm A"/>
              </a:rPr>
              <a:t>-in </a:t>
            </a:r>
            <a:r>
              <a:rPr kumimoji="0" lang="es-AR" altLang="es-AR" sz="1600" b="0" i="0" u="none" strike="noStrike" cap="none" normalizeH="0" baseline="0" dirty="0" err="1" smtClean="0">
                <a:ln>
                  <a:noFill/>
                </a:ln>
                <a:effectLst/>
                <a:latin typeface="Whitney SSm A"/>
              </a:rPr>
              <a:t>development</a:t>
            </a:r>
            <a:r>
              <a:rPr kumimoji="0" lang="es-AR" altLang="es-AR" sz="1600" b="0" i="0" u="none" strike="noStrike" cap="none" normalizeH="0" baseline="0" dirty="0" smtClean="0">
                <a:ln>
                  <a:noFill/>
                </a:ln>
                <a:effectLst/>
                <a:latin typeface="Whitney SSm A"/>
              </a:rPr>
              <a:t> server to </a:t>
            </a:r>
            <a:r>
              <a:rPr kumimoji="0" lang="es-AR" altLang="es-AR" sz="1600" b="0" i="0" u="none" strike="noStrike" cap="none" normalizeH="0" baseline="0" dirty="0" err="1" smtClean="0">
                <a:ln>
                  <a:noFill/>
                </a:ln>
                <a:effectLst/>
                <a:latin typeface="Whitney SSm A"/>
              </a:rPr>
              <a:t>serve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your</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application</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you</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may</a:t>
            </a:r>
            <a:r>
              <a:rPr kumimoji="0" lang="es-AR" altLang="es-AR" sz="1600" b="0" i="0" u="none" strike="noStrike" cap="none" normalizeH="0" baseline="0" dirty="0" smtClean="0">
                <a:ln>
                  <a:noFill/>
                </a:ln>
                <a:effectLst/>
                <a:latin typeface="Whitney SSm A"/>
              </a:rPr>
              <a:t> use </a:t>
            </a:r>
            <a:r>
              <a:rPr kumimoji="0" lang="es-AR" altLang="es-AR" sz="1600" b="0" i="0" u="none" strike="noStrike" cap="none" normalizeH="0" baseline="0" dirty="0" err="1" smtClean="0">
                <a:ln>
                  <a:noFill/>
                </a:ln>
                <a:effectLst/>
                <a:latin typeface="Whitney SSm A"/>
              </a:rPr>
              <a:t>the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Operator Mono"/>
              </a:rPr>
              <a:t>serve</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Artisan</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command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This</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command</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will</a:t>
            </a:r>
            <a:r>
              <a:rPr kumimoji="0" lang="es-AR" altLang="es-AR" sz="1600" b="0" i="0" u="none" strike="noStrike" cap="none" normalizeH="0" baseline="0" dirty="0" smtClean="0">
                <a:ln>
                  <a:noFill/>
                </a:ln>
                <a:effectLst/>
                <a:latin typeface="Whitney SSm A"/>
              </a:rPr>
              <a:t> </a:t>
            </a:r>
            <a:r>
              <a:rPr kumimoji="0" lang="es-AR" altLang="es-AR" sz="1600" b="0" i="0" u="none" strike="noStrike" cap="none" normalizeH="0" baseline="0" dirty="0" err="1" smtClean="0">
                <a:ln>
                  <a:noFill/>
                </a:ln>
                <a:effectLst/>
                <a:latin typeface="Whitney SSm A"/>
              </a:rPr>
              <a:t>start</a:t>
            </a:r>
            <a:r>
              <a:rPr kumimoji="0" lang="es-AR" altLang="es-AR" sz="1600" b="0" i="0" u="none" strike="noStrike" cap="none" normalizeH="0" baseline="0" dirty="0" smtClean="0">
                <a:ln>
                  <a:noFill/>
                </a:ln>
                <a:effectLst/>
                <a:latin typeface="Whitney SSm A"/>
              </a:rPr>
              <a:t> a </a:t>
            </a:r>
            <a:r>
              <a:rPr kumimoji="0" lang="es-AR" altLang="es-AR" sz="1600" b="0" i="0" u="none" strike="noStrike" cap="none" normalizeH="0" baseline="0" dirty="0" err="1" smtClean="0">
                <a:ln>
                  <a:noFill/>
                </a:ln>
                <a:effectLst/>
                <a:latin typeface="Whitney SSm A"/>
              </a:rPr>
              <a:t>development</a:t>
            </a:r>
            <a:r>
              <a:rPr kumimoji="0" lang="es-AR" altLang="es-AR" sz="1600" b="0" i="0" u="none" strike="noStrike" cap="none" normalizeH="0" baseline="0" dirty="0" smtClean="0">
                <a:ln>
                  <a:noFill/>
                </a:ln>
                <a:effectLst/>
                <a:latin typeface="Whitney SSm A"/>
              </a:rPr>
              <a:t> server at </a:t>
            </a:r>
            <a:r>
              <a:rPr kumimoji="0" lang="es-AR" altLang="es-AR" sz="1600" b="0" i="0" u="none" strike="noStrike" cap="none" normalizeH="0" baseline="0" dirty="0" smtClean="0">
                <a:ln>
                  <a:noFill/>
                </a:ln>
                <a:effectLst/>
                <a:latin typeface="Operator Mono"/>
              </a:rPr>
              <a:t>http://localhost:8000</a:t>
            </a:r>
            <a:r>
              <a:rPr kumimoji="0" lang="es-AR" altLang="es-AR" sz="1600" b="0" i="0" u="none" strike="noStrike" cap="none" normalizeH="0" baseline="0" dirty="0" smtClean="0">
                <a:ln>
                  <a:noFill/>
                </a:ln>
                <a:effectLst/>
                <a:latin typeface="Whitney SSm A"/>
              </a:rPr>
              <a:t>:</a:t>
            </a:r>
            <a:endParaRPr kumimoji="0" lang="es-AR" altLang="es-AR" sz="1600" b="0" i="0" u="none" strike="noStrike" cap="none" normalizeH="0" baseline="0" dirty="0" smtClean="0">
              <a:ln>
                <a:noFill/>
              </a:ln>
              <a:effectLst/>
              <a:latin typeface="Operator Mono"/>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php</a:t>
            </a: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artisan</a:t>
            </a:r>
            <a:r>
              <a:rPr kumimoji="0" lang="es-AR" altLang="es-AR" b="0" i="0" u="none" strike="noStrike" cap="none" normalizeH="0" baseline="0" dirty="0" smtClean="0">
                <a:ln>
                  <a:noFill/>
                </a:ln>
                <a:effectLst/>
                <a:latin typeface="Operator Mono"/>
              </a:rPr>
              <a:t> </a:t>
            </a:r>
            <a:r>
              <a:rPr kumimoji="0" lang="es-AR" altLang="es-AR" b="0" i="0" u="none" strike="noStrike" cap="none" normalizeH="0" baseline="0" dirty="0" err="1" smtClean="0">
                <a:ln>
                  <a:noFill/>
                </a:ln>
                <a:effectLst/>
                <a:latin typeface="Operator Mono"/>
              </a:rPr>
              <a:t>serve</a:t>
            </a:r>
            <a:r>
              <a:rPr kumimoji="0" lang="es-AR" altLang="es-AR" sz="2800" b="0" i="0" u="none" strike="noStrike" cap="none" normalizeH="0" baseline="0" dirty="0" smtClean="0">
                <a:ln>
                  <a:noFill/>
                </a:ln>
                <a:effectLst/>
              </a:rPr>
              <a:t> </a:t>
            </a:r>
            <a:endParaRPr kumimoji="0" lang="es-AR" altLang="es-AR" sz="4400" b="0" i="0" u="none" strike="noStrike" cap="none" normalizeH="0" baseline="0" dirty="0" smtClean="0">
              <a:ln>
                <a:noFill/>
              </a:ln>
              <a:effectLst/>
            </a:endParaRPr>
          </a:p>
        </p:txBody>
      </p:sp>
    </p:spTree>
    <p:extLst>
      <p:ext uri="{BB962C8B-B14F-4D97-AF65-F5344CB8AC3E}">
        <p14:creationId xmlns:p14="http://schemas.microsoft.com/office/powerpoint/2010/main" val="2383304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Estructura de un </a:t>
            </a:r>
            <a:br>
              <a:rPr lang="es-AR" dirty="0" smtClean="0"/>
            </a:br>
            <a:r>
              <a:rPr lang="es-AR" dirty="0" smtClean="0"/>
              <a:t>proyecto </a:t>
            </a:r>
            <a:r>
              <a:rPr lang="es-AR" dirty="0" err="1" smtClean="0"/>
              <a:t>laravel</a:t>
            </a:r>
            <a:endParaRPr lang="es-AR" dirty="0"/>
          </a:p>
        </p:txBody>
      </p:sp>
    </p:spTree>
    <p:extLst>
      <p:ext uri="{BB962C8B-B14F-4D97-AF65-F5344CB8AC3E}">
        <p14:creationId xmlns:p14="http://schemas.microsoft.com/office/powerpoint/2010/main" val="2294796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 finalizar el curso</a:t>
            </a:r>
            <a:endParaRPr lang="es-AR" dirty="0"/>
          </a:p>
        </p:txBody>
      </p:sp>
      <p:sp>
        <p:nvSpPr>
          <p:cNvPr id="3" name="Marcador de contenido 2"/>
          <p:cNvSpPr>
            <a:spLocks noGrp="1"/>
          </p:cNvSpPr>
          <p:nvPr>
            <p:ph idx="1"/>
          </p:nvPr>
        </p:nvSpPr>
        <p:spPr>
          <a:xfrm>
            <a:off x="1126987" y="1874517"/>
            <a:ext cx="10178322" cy="3593591"/>
          </a:xfrm>
        </p:spPr>
        <p:txBody>
          <a:bodyPr/>
          <a:lstStyle/>
          <a:p>
            <a:pPr algn="just"/>
            <a:r>
              <a:rPr lang="es-AR" sz="2400" dirty="0">
                <a:solidFill>
                  <a:schemeClr val="tx1"/>
                </a:solidFill>
              </a:rPr>
              <a:t>El curso tendrá por finalidad la realización de una aplicación web que permita la administración de ventas de ciertos artículos, considerando clientes, y vendedores. Con esto se busca intentar abarcar todos los conceptos necesarios para poder desarrollar cualquier sistema web del tipo transaccional.</a:t>
            </a:r>
          </a:p>
          <a:p>
            <a:endParaRPr lang="es-AR" dirty="0"/>
          </a:p>
        </p:txBody>
      </p:sp>
    </p:spTree>
    <p:extLst>
      <p:ext uri="{BB962C8B-B14F-4D97-AF65-F5344CB8AC3E}">
        <p14:creationId xmlns:p14="http://schemas.microsoft.com/office/powerpoint/2010/main" val="1944934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 finalizar el curso</a:t>
            </a:r>
            <a:endParaRPr lang="es-AR"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7" y="1542008"/>
            <a:ext cx="7503252" cy="4855828"/>
          </a:xfrm>
        </p:spPr>
      </p:pic>
    </p:spTree>
    <p:extLst>
      <p:ext uri="{BB962C8B-B14F-4D97-AF65-F5344CB8AC3E}">
        <p14:creationId xmlns:p14="http://schemas.microsoft.com/office/powerpoint/2010/main" val="253579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¿Qué Es Laravel?</a:t>
            </a:r>
            <a:endParaRPr lang="es-AR" dirty="0"/>
          </a:p>
        </p:txBody>
      </p:sp>
      <p:sp>
        <p:nvSpPr>
          <p:cNvPr id="3" name="Marcador de contenido 2"/>
          <p:cNvSpPr>
            <a:spLocks noGrp="1"/>
          </p:cNvSpPr>
          <p:nvPr>
            <p:ph idx="1"/>
          </p:nvPr>
        </p:nvSpPr>
        <p:spPr/>
        <p:txBody>
          <a:bodyPr>
            <a:normAutofit/>
          </a:bodyPr>
          <a:lstStyle/>
          <a:p>
            <a:r>
              <a:rPr lang="es-AR" sz="2800" dirty="0" smtClean="0">
                <a:solidFill>
                  <a:schemeClr val="tx1"/>
                </a:solidFill>
              </a:rPr>
              <a:t>Framework de desarrollo web, escrito en PHP de última generación y diseñado para trabajar con simplicidad, flexibilidad y robustez.</a:t>
            </a:r>
          </a:p>
          <a:p>
            <a:r>
              <a:rPr lang="es-AR" sz="2800" dirty="0" smtClean="0">
                <a:solidFill>
                  <a:schemeClr val="tx1"/>
                </a:solidFill>
              </a:rPr>
              <a:t>Laravel tiene una amplia comunidad y una curva de aprendizaje corta.</a:t>
            </a:r>
          </a:p>
          <a:p>
            <a:r>
              <a:rPr lang="es-AR" sz="2800" dirty="0" smtClean="0">
                <a:solidFill>
                  <a:schemeClr val="tx1"/>
                </a:solidFill>
              </a:rPr>
              <a:t>Es uno de los frameworks </a:t>
            </a:r>
            <a:r>
              <a:rPr lang="es-AR" sz="2800" dirty="0" err="1" smtClean="0">
                <a:solidFill>
                  <a:schemeClr val="tx1"/>
                </a:solidFill>
              </a:rPr>
              <a:t>backend</a:t>
            </a:r>
            <a:r>
              <a:rPr lang="es-AR" sz="2800" dirty="0" smtClean="0">
                <a:solidFill>
                  <a:schemeClr val="tx1"/>
                </a:solidFill>
              </a:rPr>
              <a:t> más utilizado actualmente.</a:t>
            </a:r>
            <a:endParaRPr lang="es-AR" sz="2800" dirty="0">
              <a:solidFill>
                <a:schemeClr val="tx1"/>
              </a:solidFill>
            </a:endParaRPr>
          </a:p>
        </p:txBody>
      </p:sp>
    </p:spTree>
    <p:extLst>
      <p:ext uri="{BB962C8B-B14F-4D97-AF65-F5344CB8AC3E}">
        <p14:creationId xmlns:p14="http://schemas.microsoft.com/office/powerpoint/2010/main" val="1911909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Ventajas de </a:t>
            </a:r>
            <a:r>
              <a:rPr lang="es-AR" dirty="0" err="1" smtClean="0"/>
              <a:t>laravel</a:t>
            </a:r>
            <a:endParaRPr lang="es-AR" dirty="0"/>
          </a:p>
        </p:txBody>
      </p:sp>
      <p:sp>
        <p:nvSpPr>
          <p:cNvPr id="3" name="Marcador de contenido 2"/>
          <p:cNvSpPr>
            <a:spLocks noGrp="1"/>
          </p:cNvSpPr>
          <p:nvPr>
            <p:ph idx="1"/>
          </p:nvPr>
        </p:nvSpPr>
        <p:spPr/>
        <p:txBody>
          <a:bodyPr>
            <a:normAutofit/>
          </a:bodyPr>
          <a:lstStyle/>
          <a:p>
            <a:r>
              <a:rPr lang="es-AR" sz="2800" dirty="0" smtClean="0">
                <a:solidFill>
                  <a:schemeClr val="tx1"/>
                </a:solidFill>
              </a:rPr>
              <a:t>Reducción de costos y tiempos en el desarrollo y mantenimiento.</a:t>
            </a:r>
          </a:p>
          <a:p>
            <a:r>
              <a:rPr lang="es-AR" sz="2800" dirty="0" smtClean="0">
                <a:solidFill>
                  <a:schemeClr val="tx1"/>
                </a:solidFill>
              </a:rPr>
              <a:t>Curva de aprendizaje relativamente baja (en comparación con otros frameworks PHP).</a:t>
            </a:r>
          </a:p>
          <a:p>
            <a:r>
              <a:rPr lang="es-AR" sz="2800" dirty="0" smtClean="0">
                <a:solidFill>
                  <a:schemeClr val="tx1"/>
                </a:solidFill>
              </a:rPr>
              <a:t>Buena y abundante documentación sobre todo el sitio oficial.</a:t>
            </a:r>
          </a:p>
          <a:p>
            <a:r>
              <a:rPr lang="es-AR" sz="2800" dirty="0" smtClean="0">
                <a:solidFill>
                  <a:schemeClr val="tx1"/>
                </a:solidFill>
              </a:rPr>
              <a:t>Licencia MIT.</a:t>
            </a:r>
          </a:p>
          <a:p>
            <a:r>
              <a:rPr lang="es-AR" sz="2800" dirty="0" smtClean="0">
                <a:solidFill>
                  <a:schemeClr val="tx1"/>
                </a:solidFill>
              </a:rPr>
              <a:t>Posee una amplia comunidad y foros.</a:t>
            </a:r>
          </a:p>
        </p:txBody>
      </p:sp>
    </p:spTree>
    <p:extLst>
      <p:ext uri="{BB962C8B-B14F-4D97-AF65-F5344CB8AC3E}">
        <p14:creationId xmlns:p14="http://schemas.microsoft.com/office/powerpoint/2010/main" val="198204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Ventajas de </a:t>
            </a:r>
            <a:r>
              <a:rPr lang="es-AR" dirty="0" err="1" smtClean="0"/>
              <a:t>laravel</a:t>
            </a:r>
            <a:endParaRPr lang="es-AR" dirty="0"/>
          </a:p>
        </p:txBody>
      </p:sp>
      <p:sp>
        <p:nvSpPr>
          <p:cNvPr id="3" name="Marcador de contenido 2"/>
          <p:cNvSpPr>
            <a:spLocks noGrp="1"/>
          </p:cNvSpPr>
          <p:nvPr>
            <p:ph idx="1"/>
          </p:nvPr>
        </p:nvSpPr>
        <p:spPr/>
        <p:txBody>
          <a:bodyPr>
            <a:normAutofit/>
          </a:bodyPr>
          <a:lstStyle/>
          <a:p>
            <a:r>
              <a:rPr lang="es-AR" sz="2800" dirty="0" smtClean="0">
                <a:solidFill>
                  <a:schemeClr val="tx1"/>
                </a:solidFill>
              </a:rPr>
              <a:t>Es modular y permite interactuar con un amplio sistemas de paquetes y drivers.</a:t>
            </a:r>
          </a:p>
          <a:p>
            <a:r>
              <a:rPr lang="es-AR" sz="2800" dirty="0" smtClean="0">
                <a:solidFill>
                  <a:schemeClr val="tx1"/>
                </a:solidFill>
              </a:rPr>
              <a:t>La orientación a las bases de datos es totalmente orientada a objetos, siento compatible con la gran mayoría y facilitando la migración de nuestros datos de una forma fácil y segura.</a:t>
            </a:r>
          </a:p>
        </p:txBody>
      </p:sp>
    </p:spTree>
    <p:extLst>
      <p:ext uri="{BB962C8B-B14F-4D97-AF65-F5344CB8AC3E}">
        <p14:creationId xmlns:p14="http://schemas.microsoft.com/office/powerpoint/2010/main" val="607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Ventajas de </a:t>
            </a:r>
            <a:r>
              <a:rPr lang="es-AR" dirty="0" err="1" smtClean="0"/>
              <a:t>laravel</a:t>
            </a:r>
            <a:endParaRPr lang="es-AR" dirty="0"/>
          </a:p>
        </p:txBody>
      </p:sp>
      <p:sp>
        <p:nvSpPr>
          <p:cNvPr id="3" name="Marcador de contenido 2"/>
          <p:cNvSpPr>
            <a:spLocks noGrp="1"/>
          </p:cNvSpPr>
          <p:nvPr>
            <p:ph idx="1"/>
          </p:nvPr>
        </p:nvSpPr>
        <p:spPr/>
        <p:txBody>
          <a:bodyPr>
            <a:normAutofit/>
          </a:bodyPr>
          <a:lstStyle/>
          <a:p>
            <a:r>
              <a:rPr lang="es-AR" sz="2800" dirty="0" smtClean="0">
                <a:solidFill>
                  <a:schemeClr val="tx1"/>
                </a:solidFill>
              </a:rPr>
              <a:t>Posee un motor de Plantillas.</a:t>
            </a:r>
          </a:p>
          <a:p>
            <a:r>
              <a:rPr lang="es-AR" sz="2800" dirty="0" smtClean="0">
                <a:solidFill>
                  <a:schemeClr val="tx1"/>
                </a:solidFill>
              </a:rPr>
              <a:t>Posibilita trabajar con un ORM, Eloquent</a:t>
            </a:r>
          </a:p>
          <a:p>
            <a:r>
              <a:rPr lang="es-AR" sz="2800" dirty="0" smtClean="0">
                <a:solidFill>
                  <a:schemeClr val="tx1"/>
                </a:solidFill>
              </a:rPr>
              <a:t>Cuenta con herramienta de interfaz de comandos, </a:t>
            </a:r>
            <a:r>
              <a:rPr lang="es-AR" sz="2800" dirty="0" err="1" smtClean="0">
                <a:solidFill>
                  <a:schemeClr val="tx1"/>
                </a:solidFill>
              </a:rPr>
              <a:t>Artisan</a:t>
            </a:r>
            <a:r>
              <a:rPr lang="es-AR" sz="2800" dirty="0" smtClean="0">
                <a:solidFill>
                  <a:schemeClr val="tx1"/>
                </a:solidFill>
              </a:rPr>
              <a:t>, que permite programar tareas desde el editor de comandos de forma rápida y fácil. </a:t>
            </a:r>
          </a:p>
        </p:txBody>
      </p:sp>
    </p:spTree>
    <p:extLst>
      <p:ext uri="{BB962C8B-B14F-4D97-AF65-F5344CB8AC3E}">
        <p14:creationId xmlns:p14="http://schemas.microsoft.com/office/powerpoint/2010/main" val="286601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¿Porqué utilizar Laravel?</a:t>
            </a:r>
            <a:endParaRPr lang="es-AR" dirty="0"/>
          </a:p>
        </p:txBody>
      </p:sp>
      <p:pic>
        <p:nvPicPr>
          <p:cNvPr id="2050" name="Picture 2" descr="Resultado de imagen para frameworks mas us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720" y="1128451"/>
            <a:ext cx="8476210" cy="534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10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Patrones de Arquitectura de software</a:t>
            </a:r>
            <a:endParaRPr lang="es-AR" dirty="0"/>
          </a:p>
        </p:txBody>
      </p:sp>
      <p:sp>
        <p:nvSpPr>
          <p:cNvPr id="3" name="Marcador de contenido 2"/>
          <p:cNvSpPr>
            <a:spLocks noGrp="1"/>
          </p:cNvSpPr>
          <p:nvPr>
            <p:ph idx="1"/>
          </p:nvPr>
        </p:nvSpPr>
        <p:spPr/>
        <p:txBody>
          <a:bodyPr/>
          <a:lstStyle/>
          <a:p>
            <a:r>
              <a:rPr lang="es-AR" sz="2800" dirty="0" smtClean="0">
                <a:solidFill>
                  <a:schemeClr val="tx1"/>
                </a:solidFill>
              </a:rPr>
              <a:t>Programación por 3 Capas</a:t>
            </a:r>
          </a:p>
          <a:p>
            <a:pPr marL="0" indent="0">
              <a:buNone/>
            </a:pPr>
            <a:endParaRPr lang="es-AR" dirty="0"/>
          </a:p>
        </p:txBody>
      </p:sp>
      <p:pic>
        <p:nvPicPr>
          <p:cNvPr id="5122" name="Picture 2" descr="Tres cap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21" y="3383694"/>
            <a:ext cx="5791200" cy="2638426"/>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txBox="1">
            <a:spLocks/>
          </p:cNvSpPr>
          <p:nvPr/>
        </p:nvSpPr>
        <p:spPr>
          <a:xfrm>
            <a:off x="7162801" y="2286000"/>
            <a:ext cx="4752108"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AR" sz="2800" b="1" dirty="0" smtClean="0">
                <a:solidFill>
                  <a:schemeClr val="tx1"/>
                </a:solidFill>
              </a:rPr>
              <a:t>Modelo Vista Controlador</a:t>
            </a:r>
          </a:p>
          <a:p>
            <a:pPr marL="0" indent="0">
              <a:buFont typeface="Arial" panose="020B0604020202020204" pitchFamily="34" charset="0"/>
              <a:buNone/>
            </a:pPr>
            <a:endParaRPr lang="es-AR" dirty="0">
              <a:solidFill>
                <a:schemeClr val="tx1"/>
              </a:solidFill>
            </a:endParaRPr>
          </a:p>
        </p:txBody>
      </p:sp>
      <p:pic>
        <p:nvPicPr>
          <p:cNvPr id="5124" name="Picture 4" descr="https://upload.wikimedia.org/wikipedia/commons/f/fd/MVC-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1" y="3036032"/>
            <a:ext cx="3048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57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MVC</a:t>
            </a:r>
            <a:endParaRPr lang="es-AR" dirty="0"/>
          </a:p>
        </p:txBody>
      </p:sp>
      <p:sp>
        <p:nvSpPr>
          <p:cNvPr id="3" name="Marcador de contenido 2"/>
          <p:cNvSpPr>
            <a:spLocks noGrp="1"/>
          </p:cNvSpPr>
          <p:nvPr>
            <p:ph idx="1"/>
          </p:nvPr>
        </p:nvSpPr>
        <p:spPr>
          <a:xfrm>
            <a:off x="1251678" y="1128451"/>
            <a:ext cx="7213449" cy="5106094"/>
          </a:xfrm>
        </p:spPr>
        <p:txBody>
          <a:bodyPr>
            <a:normAutofit fontScale="92500"/>
          </a:bodyPr>
          <a:lstStyle/>
          <a:p>
            <a:pPr algn="just"/>
            <a:r>
              <a:rPr lang="es-AR" sz="2400" dirty="0">
                <a:solidFill>
                  <a:schemeClr val="tx1"/>
                </a:solidFill>
              </a:rPr>
              <a:t>El usuario interactúa con la interfaz de usuario de alguna </a:t>
            </a:r>
            <a:r>
              <a:rPr lang="es-AR" sz="2400" dirty="0" smtClean="0">
                <a:solidFill>
                  <a:schemeClr val="tx1"/>
                </a:solidFill>
              </a:rPr>
              <a:t>forma</a:t>
            </a:r>
          </a:p>
          <a:p>
            <a:pPr algn="just"/>
            <a:r>
              <a:rPr lang="es-AR" sz="2400" dirty="0" smtClean="0">
                <a:solidFill>
                  <a:schemeClr val="tx1"/>
                </a:solidFill>
              </a:rPr>
              <a:t>El </a:t>
            </a:r>
            <a:r>
              <a:rPr lang="es-AR" sz="2400" dirty="0">
                <a:solidFill>
                  <a:schemeClr val="tx1"/>
                </a:solidFill>
              </a:rPr>
              <a:t>controlador recibe (por parte de los objetos de la </a:t>
            </a:r>
            <a:r>
              <a:rPr lang="es-AR" sz="2400" dirty="0">
                <a:solidFill>
                  <a:schemeClr val="tx1"/>
                </a:solidFill>
                <a:hlinkClick r:id="rId2" tooltip="Interfaz de usuario"/>
              </a:rPr>
              <a:t>interfaz</a:t>
            </a:r>
            <a:r>
              <a:rPr lang="es-AR" sz="2400" dirty="0">
                <a:solidFill>
                  <a:schemeClr val="tx1"/>
                </a:solidFill>
              </a:rPr>
              <a:t>-vista) la notificación de la acción solicitada por el </a:t>
            </a:r>
            <a:r>
              <a:rPr lang="es-AR" sz="2400" dirty="0" smtClean="0">
                <a:solidFill>
                  <a:schemeClr val="tx1"/>
                </a:solidFill>
              </a:rPr>
              <a:t>usuario.</a:t>
            </a:r>
            <a:endParaRPr lang="es-AR" sz="2400" dirty="0">
              <a:solidFill>
                <a:schemeClr val="tx1"/>
              </a:solidFill>
            </a:endParaRPr>
          </a:p>
          <a:p>
            <a:pPr algn="just"/>
            <a:r>
              <a:rPr lang="es-AR" sz="2400" dirty="0">
                <a:solidFill>
                  <a:schemeClr val="tx1"/>
                </a:solidFill>
              </a:rPr>
              <a:t>El controlador accede al </a:t>
            </a:r>
            <a:r>
              <a:rPr lang="es-AR" sz="2400" dirty="0" smtClean="0">
                <a:solidFill>
                  <a:schemeClr val="tx1"/>
                </a:solidFill>
              </a:rPr>
              <a:t>modelo de </a:t>
            </a:r>
            <a:r>
              <a:rPr lang="es-AR" sz="2400" dirty="0">
                <a:solidFill>
                  <a:schemeClr val="tx1"/>
                </a:solidFill>
              </a:rPr>
              <a:t>forma adecuada a la acción solicitada por el usuario (por ejemplo, el controlador actualiza el carro de la compra del usuario). </a:t>
            </a:r>
            <a:endParaRPr lang="es-AR" sz="2400" dirty="0" smtClean="0">
              <a:solidFill>
                <a:schemeClr val="tx1"/>
              </a:solidFill>
            </a:endParaRPr>
          </a:p>
          <a:p>
            <a:pPr algn="just"/>
            <a:r>
              <a:rPr lang="es-AR" sz="2400" dirty="0" smtClean="0">
                <a:solidFill>
                  <a:schemeClr val="tx1"/>
                </a:solidFill>
              </a:rPr>
              <a:t>El </a:t>
            </a:r>
            <a:r>
              <a:rPr lang="es-AR" sz="2400" dirty="0">
                <a:solidFill>
                  <a:schemeClr val="tx1"/>
                </a:solidFill>
              </a:rPr>
              <a:t>controlador delega a los objetos de la vista la tarea de desplegar la interfaz de usuario. La vista obtiene sus datos del modelo para generar la interfaz apropiada para el usuario donde se reflejan los cambios en el </a:t>
            </a:r>
            <a:r>
              <a:rPr lang="es-AR" sz="2400" dirty="0" smtClean="0">
                <a:solidFill>
                  <a:schemeClr val="tx1"/>
                </a:solidFill>
              </a:rPr>
              <a:t>modelo</a:t>
            </a:r>
            <a:endParaRPr lang="es-AR" dirty="0">
              <a:solidFill>
                <a:schemeClr val="tx1"/>
              </a:solidFill>
            </a:endParaRPr>
          </a:p>
        </p:txBody>
      </p:sp>
      <p:pic>
        <p:nvPicPr>
          <p:cNvPr id="4" name="Picture 4" descr="https://upload.wikimedia.org/wikipedia/commons/f/fd/MVC-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963" y="1874517"/>
            <a:ext cx="3048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74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Instalar </a:t>
            </a:r>
            <a:r>
              <a:rPr lang="es-AR" dirty="0" err="1" smtClean="0"/>
              <a:t>laravel</a:t>
            </a:r>
            <a:endParaRPr lang="es-AR" dirty="0"/>
          </a:p>
        </p:txBody>
      </p:sp>
      <p:sp>
        <p:nvSpPr>
          <p:cNvPr id="3" name="Marcador de contenido 2"/>
          <p:cNvSpPr>
            <a:spLocks noGrp="1"/>
          </p:cNvSpPr>
          <p:nvPr>
            <p:ph idx="1"/>
          </p:nvPr>
        </p:nvSpPr>
        <p:spPr/>
        <p:txBody>
          <a:bodyPr>
            <a:normAutofit fontScale="92500" lnSpcReduction="10000"/>
          </a:bodyPr>
          <a:lstStyle/>
          <a:p>
            <a:r>
              <a:rPr lang="es-AR" dirty="0" smtClean="0"/>
              <a:t> Server </a:t>
            </a:r>
            <a:r>
              <a:rPr lang="es-AR" dirty="0" err="1" smtClean="0"/>
              <a:t>Requeriments</a:t>
            </a:r>
            <a:endParaRPr lang="es-AR" dirty="0" smtClean="0"/>
          </a:p>
          <a:p>
            <a:pPr lvl="1" algn="just"/>
            <a:r>
              <a:rPr lang="es-AR" dirty="0"/>
              <a:t>PHP &gt;= 7.1.3</a:t>
            </a:r>
          </a:p>
          <a:p>
            <a:pPr lvl="1" algn="just"/>
            <a:r>
              <a:rPr lang="es-AR" dirty="0" err="1"/>
              <a:t>BCMath</a:t>
            </a:r>
            <a:r>
              <a:rPr lang="es-AR" dirty="0"/>
              <a:t> PHP </a:t>
            </a:r>
            <a:r>
              <a:rPr lang="es-AR" dirty="0" err="1"/>
              <a:t>Extension</a:t>
            </a:r>
            <a:endParaRPr lang="es-AR" dirty="0"/>
          </a:p>
          <a:p>
            <a:pPr lvl="1" algn="just"/>
            <a:r>
              <a:rPr lang="es-AR" dirty="0" err="1"/>
              <a:t>Ctype</a:t>
            </a:r>
            <a:r>
              <a:rPr lang="es-AR" dirty="0"/>
              <a:t> PHP </a:t>
            </a:r>
            <a:r>
              <a:rPr lang="es-AR" dirty="0" err="1"/>
              <a:t>Extension</a:t>
            </a:r>
            <a:endParaRPr lang="es-AR" dirty="0"/>
          </a:p>
          <a:p>
            <a:pPr lvl="1" algn="just"/>
            <a:r>
              <a:rPr lang="es-AR" dirty="0"/>
              <a:t>JSON PHP </a:t>
            </a:r>
            <a:r>
              <a:rPr lang="es-AR" dirty="0" err="1"/>
              <a:t>Extension</a:t>
            </a:r>
            <a:endParaRPr lang="es-AR" dirty="0"/>
          </a:p>
          <a:p>
            <a:pPr lvl="1" algn="just"/>
            <a:r>
              <a:rPr lang="es-AR" dirty="0" err="1"/>
              <a:t>Mbstring</a:t>
            </a:r>
            <a:r>
              <a:rPr lang="es-AR" dirty="0"/>
              <a:t> PHP </a:t>
            </a:r>
            <a:r>
              <a:rPr lang="es-AR" dirty="0" err="1"/>
              <a:t>Extension</a:t>
            </a:r>
            <a:endParaRPr lang="es-AR" dirty="0"/>
          </a:p>
          <a:p>
            <a:pPr lvl="1" algn="just"/>
            <a:r>
              <a:rPr lang="es-AR" dirty="0" err="1"/>
              <a:t>OpenSSL</a:t>
            </a:r>
            <a:r>
              <a:rPr lang="es-AR" dirty="0"/>
              <a:t> PHP </a:t>
            </a:r>
            <a:r>
              <a:rPr lang="es-AR" dirty="0" err="1"/>
              <a:t>Extension</a:t>
            </a:r>
            <a:endParaRPr lang="es-AR" dirty="0"/>
          </a:p>
          <a:p>
            <a:pPr lvl="1" algn="just"/>
            <a:r>
              <a:rPr lang="es-AR" dirty="0"/>
              <a:t>PDO PHP </a:t>
            </a:r>
            <a:r>
              <a:rPr lang="es-AR" dirty="0" err="1"/>
              <a:t>Extension</a:t>
            </a:r>
            <a:endParaRPr lang="es-AR" dirty="0"/>
          </a:p>
          <a:p>
            <a:pPr lvl="1" algn="just"/>
            <a:r>
              <a:rPr lang="es-AR" dirty="0" err="1"/>
              <a:t>Tokenizer</a:t>
            </a:r>
            <a:r>
              <a:rPr lang="es-AR" dirty="0"/>
              <a:t> PHP </a:t>
            </a:r>
            <a:r>
              <a:rPr lang="es-AR" dirty="0" err="1"/>
              <a:t>Extension</a:t>
            </a:r>
            <a:endParaRPr lang="es-AR" dirty="0"/>
          </a:p>
          <a:p>
            <a:pPr lvl="1" algn="just"/>
            <a:r>
              <a:rPr lang="es-AR" dirty="0"/>
              <a:t>XML PHP </a:t>
            </a:r>
            <a:r>
              <a:rPr lang="es-AR" dirty="0" err="1"/>
              <a:t>Extension</a:t>
            </a:r>
            <a:endParaRPr lang="es-AR" dirty="0"/>
          </a:p>
          <a:p>
            <a:endParaRPr lang="es-AR" dirty="0"/>
          </a:p>
        </p:txBody>
      </p:sp>
      <p:pic>
        <p:nvPicPr>
          <p:cNvPr id="1032" name="Picture 8" descr="Resultado de imagen para m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347" y="2794501"/>
            <a:ext cx="1758084" cy="17580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n para xampp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9721" y="4552585"/>
            <a:ext cx="1619058" cy="16318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wamp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5799860" y="2158789"/>
            <a:ext cx="1930978" cy="1924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489159" y="6106410"/>
            <a:ext cx="5140446" cy="369332"/>
          </a:xfrm>
          <a:prstGeom prst="rect">
            <a:avLst/>
          </a:prstGeom>
        </p:spPr>
        <p:txBody>
          <a:bodyPr wrap="none">
            <a:spAutoFit/>
          </a:bodyPr>
          <a:lstStyle/>
          <a:p>
            <a:r>
              <a:rPr lang="es-AR" dirty="0">
                <a:hlinkClick r:id="rId5"/>
              </a:rPr>
              <a:t>http://www.wampserver.com/en/#download-wrapper</a:t>
            </a:r>
            <a:endParaRPr lang="es-AR" dirty="0"/>
          </a:p>
        </p:txBody>
      </p:sp>
    </p:spTree>
    <p:extLst>
      <p:ext uri="{BB962C8B-B14F-4D97-AF65-F5344CB8AC3E}">
        <p14:creationId xmlns:p14="http://schemas.microsoft.com/office/powerpoint/2010/main" val="115145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485</TotalTime>
  <Words>383</Words>
  <Application>Microsoft Office PowerPoint</Application>
  <PresentationFormat>Panorámica</PresentationFormat>
  <Paragraphs>56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Gill Sans MT</vt:lpstr>
      <vt:lpstr>Impact</vt:lpstr>
      <vt:lpstr>Operator Mono</vt:lpstr>
      <vt:lpstr>Whitney A</vt:lpstr>
      <vt:lpstr>Whitney SSm A</vt:lpstr>
      <vt:lpstr>Badge</vt:lpstr>
      <vt:lpstr>Curso Laravel Clase 1 </vt:lpstr>
      <vt:lpstr>¿Qué Es Laravel?</vt:lpstr>
      <vt:lpstr>Ventajas de laravel</vt:lpstr>
      <vt:lpstr>Ventajas de laravel</vt:lpstr>
      <vt:lpstr>Ventajas de laravel</vt:lpstr>
      <vt:lpstr>¿Porqué utilizar Laravel?</vt:lpstr>
      <vt:lpstr>Patrones de Arquitectura de software</vt:lpstr>
      <vt:lpstr>MVC</vt:lpstr>
      <vt:lpstr>Instalar laravel</vt:lpstr>
      <vt:lpstr>Instalar laravel</vt:lpstr>
      <vt:lpstr>Instalar laravel</vt:lpstr>
      <vt:lpstr>Estructura de un  proyecto laravel</vt:lpstr>
      <vt:lpstr>Al finalizar el curso</vt:lpstr>
      <vt:lpstr>Al finalizar el curso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Laravel Clase 1 Introducción</dc:title>
  <dc:creator>Dario Ledesma</dc:creator>
  <cp:lastModifiedBy>Dario Ledesma</cp:lastModifiedBy>
  <cp:revision>17</cp:revision>
  <dcterms:created xsi:type="dcterms:W3CDTF">2019-06-12T19:55:34Z</dcterms:created>
  <dcterms:modified xsi:type="dcterms:W3CDTF">2019-06-14T14:26:25Z</dcterms:modified>
</cp:coreProperties>
</file>