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llaboutcircuits.com/textbook/digital/chpt-7/converting-truth-tables-boolean-expressions/" TargetMode="External"/><Relationship Id="rId4" Type="http://schemas.openxmlformats.org/officeDocument/2006/relationships/hyperlink" Target="http://www.32x8.com/" TargetMode="External"/><Relationship Id="rId5" Type="http://schemas.openxmlformats.org/officeDocument/2006/relationships/hyperlink" Target="http://www.dcode.fr/boolean-expressions-calcul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idx="1" type="subTitle"/>
          </p:nvPr>
        </p:nvSpPr>
        <p:spPr>
          <a:xfrm>
            <a:off x="78300" y="67875"/>
            <a:ext cx="2338200" cy="733200"/>
          </a:xfrm>
          <a:prstGeom prst="rect">
            <a:avLst/>
          </a:prstGeom>
        </p:spPr>
        <p:txBody>
          <a:bodyPr anchorCtr="0" anchor="t" bIns="91425" lIns="91425" rIns="91425" wrap="square" tIns="91425">
            <a:noAutofit/>
          </a:bodyPr>
          <a:lstStyle/>
          <a:p>
            <a:pPr lvl="0">
              <a:spcBef>
                <a:spcPts val="0"/>
              </a:spcBef>
              <a:buNone/>
            </a:pPr>
            <a:r>
              <a:rPr lang="en"/>
              <a:t>Warm Ups: AnswerCell</a:t>
            </a:r>
          </a:p>
        </p:txBody>
      </p:sp>
      <p:sp>
        <p:nvSpPr>
          <p:cNvPr id="55" name="Shape 55"/>
          <p:cNvSpPr txBox="1"/>
          <p:nvPr/>
        </p:nvSpPr>
        <p:spPr>
          <a:xfrm>
            <a:off x="2563575" y="170025"/>
            <a:ext cx="5886900" cy="777900"/>
          </a:xfrm>
          <a:prstGeom prst="rect">
            <a:avLst/>
          </a:prstGeom>
          <a:noFill/>
          <a:ln>
            <a:noFill/>
          </a:ln>
        </p:spPr>
        <p:txBody>
          <a:bodyPr anchorCtr="0" anchor="t" bIns="91425" lIns="91425" rIns="91425" wrap="square" tIns="91425">
            <a:noAutofit/>
          </a:bodyPr>
          <a:lstStyle/>
          <a:p>
            <a:pPr lvl="0">
              <a:spcBef>
                <a:spcPts val="0"/>
              </a:spcBef>
              <a:buNone/>
            </a:pPr>
            <a:r>
              <a:rPr lang="en"/>
              <a:t>Your cell phone rings. Return true if you should answer it. Normally you answer, except in the morning you only answer if it is your mom calling. In all cases, if you are asleep, you do not answer. </a:t>
            </a:r>
          </a:p>
        </p:txBody>
      </p:sp>
      <p:sp>
        <p:nvSpPr>
          <p:cNvPr id="56" name="Shape 56"/>
          <p:cNvSpPr txBox="1"/>
          <p:nvPr/>
        </p:nvSpPr>
        <p:spPr>
          <a:xfrm>
            <a:off x="238200" y="1224650"/>
            <a:ext cx="2645100" cy="1936500"/>
          </a:xfrm>
          <a:prstGeom prst="rect">
            <a:avLst/>
          </a:prstGeom>
          <a:noFill/>
          <a:ln>
            <a:noFill/>
          </a:ln>
        </p:spPr>
        <p:txBody>
          <a:bodyPr anchorCtr="0" anchor="t" bIns="91425" lIns="91425" rIns="91425" wrap="square" tIns="91425">
            <a:noAutofit/>
          </a:bodyPr>
          <a:lstStyle/>
          <a:p>
            <a:pPr lvl="0">
              <a:spcBef>
                <a:spcPts val="0"/>
              </a:spcBef>
              <a:buNone/>
            </a:pPr>
            <a:r>
              <a:rPr lang="en"/>
              <a:t>isMom (m):  1 if it is mom</a:t>
            </a:r>
          </a:p>
          <a:p>
            <a:pPr lvl="0">
              <a:spcBef>
                <a:spcPts val="0"/>
              </a:spcBef>
              <a:buNone/>
            </a:pPr>
            <a:r>
              <a:rPr lang="en"/>
              <a:t>                    0 if not mom</a:t>
            </a:r>
          </a:p>
          <a:p>
            <a:pPr lvl="0">
              <a:spcBef>
                <a:spcPts val="0"/>
              </a:spcBef>
              <a:buNone/>
            </a:pPr>
            <a:r>
              <a:t/>
            </a:r>
            <a:endParaRPr/>
          </a:p>
          <a:p>
            <a:pPr lvl="0">
              <a:spcBef>
                <a:spcPts val="0"/>
              </a:spcBef>
              <a:buNone/>
            </a:pPr>
            <a:r>
              <a:rPr lang="en"/>
              <a:t>isMorning (a):  1 if it is morning</a:t>
            </a:r>
          </a:p>
          <a:p>
            <a:pPr lvl="0">
              <a:spcBef>
                <a:spcPts val="0"/>
              </a:spcBef>
              <a:buNone/>
            </a:pPr>
            <a:r>
              <a:rPr lang="en"/>
              <a:t>		      0 if not morning</a:t>
            </a:r>
          </a:p>
          <a:p>
            <a:pPr lvl="0">
              <a:spcBef>
                <a:spcPts val="0"/>
              </a:spcBef>
              <a:buNone/>
            </a:pPr>
            <a:r>
              <a:t/>
            </a:r>
            <a:endParaRPr/>
          </a:p>
          <a:p>
            <a:pPr lvl="0">
              <a:spcBef>
                <a:spcPts val="0"/>
              </a:spcBef>
              <a:buNone/>
            </a:pPr>
            <a:r>
              <a:rPr lang="en"/>
              <a:t>isAsleep (s):  1 if asleep</a:t>
            </a:r>
          </a:p>
          <a:p>
            <a:pPr lvl="0">
              <a:spcBef>
                <a:spcPts val="0"/>
              </a:spcBef>
              <a:buNone/>
            </a:pPr>
            <a:r>
              <a:rPr lang="en"/>
              <a:t>                      0 if not asleep </a:t>
            </a:r>
          </a:p>
        </p:txBody>
      </p:sp>
      <p:cxnSp>
        <p:nvCxnSpPr>
          <p:cNvPr id="57" name="Shape 57"/>
          <p:cNvCxnSpPr/>
          <p:nvPr/>
        </p:nvCxnSpPr>
        <p:spPr>
          <a:xfrm>
            <a:off x="3350250" y="1224650"/>
            <a:ext cx="25800" cy="3518400"/>
          </a:xfrm>
          <a:prstGeom prst="straightConnector1">
            <a:avLst/>
          </a:prstGeom>
          <a:noFill/>
          <a:ln cap="flat" cmpd="sng" w="28575">
            <a:solidFill>
              <a:schemeClr val="dk2"/>
            </a:solidFill>
            <a:prstDash val="solid"/>
            <a:round/>
            <a:headEnd len="lg" w="lg" type="none"/>
            <a:tailEnd len="lg" w="lg" type="none"/>
          </a:ln>
        </p:spPr>
      </p:cxnSp>
      <p:cxnSp>
        <p:nvCxnSpPr>
          <p:cNvPr id="58" name="Shape 58"/>
          <p:cNvCxnSpPr/>
          <p:nvPr/>
        </p:nvCxnSpPr>
        <p:spPr>
          <a:xfrm>
            <a:off x="3730600" y="1233300"/>
            <a:ext cx="51900" cy="3552900"/>
          </a:xfrm>
          <a:prstGeom prst="straightConnector1">
            <a:avLst/>
          </a:prstGeom>
          <a:noFill/>
          <a:ln cap="flat" cmpd="sng" w="28575">
            <a:solidFill>
              <a:schemeClr val="dk2"/>
            </a:solidFill>
            <a:prstDash val="solid"/>
            <a:round/>
            <a:headEnd len="lg" w="lg" type="none"/>
            <a:tailEnd len="lg" w="lg" type="none"/>
          </a:ln>
        </p:spPr>
      </p:cxnSp>
      <p:cxnSp>
        <p:nvCxnSpPr>
          <p:cNvPr id="59" name="Shape 59"/>
          <p:cNvCxnSpPr/>
          <p:nvPr/>
        </p:nvCxnSpPr>
        <p:spPr>
          <a:xfrm>
            <a:off x="4136900" y="1276525"/>
            <a:ext cx="34500" cy="3475200"/>
          </a:xfrm>
          <a:prstGeom prst="straightConnector1">
            <a:avLst/>
          </a:prstGeom>
          <a:noFill/>
          <a:ln cap="flat" cmpd="sng" w="76200">
            <a:solidFill>
              <a:schemeClr val="dk2"/>
            </a:solidFill>
            <a:prstDash val="solid"/>
            <a:round/>
            <a:headEnd len="lg" w="lg" type="none"/>
            <a:tailEnd len="lg" w="lg" type="none"/>
          </a:ln>
        </p:spPr>
      </p:cxnSp>
      <p:cxnSp>
        <p:nvCxnSpPr>
          <p:cNvPr id="60" name="Shape 60"/>
          <p:cNvCxnSpPr/>
          <p:nvPr/>
        </p:nvCxnSpPr>
        <p:spPr>
          <a:xfrm>
            <a:off x="2995850" y="1561975"/>
            <a:ext cx="1642500" cy="17100"/>
          </a:xfrm>
          <a:prstGeom prst="straightConnector1">
            <a:avLst/>
          </a:prstGeom>
          <a:noFill/>
          <a:ln cap="flat" cmpd="sng" w="28575">
            <a:solidFill>
              <a:schemeClr val="dk2"/>
            </a:solidFill>
            <a:prstDash val="solid"/>
            <a:round/>
            <a:headEnd len="lg" w="lg" type="none"/>
            <a:tailEnd len="lg" w="lg" type="none"/>
          </a:ln>
        </p:spPr>
      </p:cxnSp>
      <p:cxnSp>
        <p:nvCxnSpPr>
          <p:cNvPr id="61" name="Shape 61"/>
          <p:cNvCxnSpPr/>
          <p:nvPr/>
        </p:nvCxnSpPr>
        <p:spPr>
          <a:xfrm>
            <a:off x="3039050" y="1976725"/>
            <a:ext cx="1608000" cy="17400"/>
          </a:xfrm>
          <a:prstGeom prst="straightConnector1">
            <a:avLst/>
          </a:prstGeom>
          <a:noFill/>
          <a:ln cap="flat" cmpd="sng" w="9525">
            <a:solidFill>
              <a:schemeClr val="dk2"/>
            </a:solidFill>
            <a:prstDash val="solid"/>
            <a:round/>
            <a:headEnd len="lg" w="lg" type="none"/>
            <a:tailEnd len="lg" w="lg" type="none"/>
          </a:ln>
        </p:spPr>
      </p:cxnSp>
      <p:cxnSp>
        <p:nvCxnSpPr>
          <p:cNvPr id="62" name="Shape 62"/>
          <p:cNvCxnSpPr/>
          <p:nvPr/>
        </p:nvCxnSpPr>
        <p:spPr>
          <a:xfrm>
            <a:off x="3047700" y="2374375"/>
            <a:ext cx="1599300" cy="8700"/>
          </a:xfrm>
          <a:prstGeom prst="straightConnector1">
            <a:avLst/>
          </a:prstGeom>
          <a:noFill/>
          <a:ln cap="flat" cmpd="sng" w="9525">
            <a:solidFill>
              <a:schemeClr val="dk2"/>
            </a:solidFill>
            <a:prstDash val="solid"/>
            <a:round/>
            <a:headEnd len="lg" w="lg" type="none"/>
            <a:tailEnd len="lg" w="lg" type="none"/>
          </a:ln>
        </p:spPr>
      </p:cxnSp>
      <p:cxnSp>
        <p:nvCxnSpPr>
          <p:cNvPr id="63" name="Shape 63"/>
          <p:cNvCxnSpPr/>
          <p:nvPr/>
        </p:nvCxnSpPr>
        <p:spPr>
          <a:xfrm>
            <a:off x="2961250" y="2720150"/>
            <a:ext cx="1703100" cy="8700"/>
          </a:xfrm>
          <a:prstGeom prst="straightConnector1">
            <a:avLst/>
          </a:prstGeom>
          <a:noFill/>
          <a:ln cap="flat" cmpd="sng" w="9525">
            <a:solidFill>
              <a:schemeClr val="dk2"/>
            </a:solidFill>
            <a:prstDash val="solid"/>
            <a:round/>
            <a:headEnd len="lg" w="lg" type="none"/>
            <a:tailEnd len="lg" w="lg" type="none"/>
          </a:ln>
        </p:spPr>
      </p:cxnSp>
      <p:cxnSp>
        <p:nvCxnSpPr>
          <p:cNvPr id="64" name="Shape 64"/>
          <p:cNvCxnSpPr/>
          <p:nvPr/>
        </p:nvCxnSpPr>
        <p:spPr>
          <a:xfrm flipH="1" rot="10800000">
            <a:off x="2995825" y="3100450"/>
            <a:ext cx="1711500" cy="8700"/>
          </a:xfrm>
          <a:prstGeom prst="straightConnector1">
            <a:avLst/>
          </a:prstGeom>
          <a:noFill/>
          <a:ln cap="flat" cmpd="sng" w="9525">
            <a:solidFill>
              <a:schemeClr val="dk2"/>
            </a:solidFill>
            <a:prstDash val="solid"/>
            <a:round/>
            <a:headEnd len="lg" w="lg" type="none"/>
            <a:tailEnd len="lg" w="lg" type="none"/>
          </a:ln>
        </p:spPr>
      </p:cxnSp>
      <p:cxnSp>
        <p:nvCxnSpPr>
          <p:cNvPr id="65" name="Shape 65"/>
          <p:cNvCxnSpPr/>
          <p:nvPr/>
        </p:nvCxnSpPr>
        <p:spPr>
          <a:xfrm>
            <a:off x="3013100" y="3489525"/>
            <a:ext cx="1728900" cy="0"/>
          </a:xfrm>
          <a:prstGeom prst="straightConnector1">
            <a:avLst/>
          </a:prstGeom>
          <a:noFill/>
          <a:ln cap="flat" cmpd="sng" w="9525">
            <a:solidFill>
              <a:schemeClr val="dk2"/>
            </a:solidFill>
            <a:prstDash val="solid"/>
            <a:round/>
            <a:headEnd len="lg" w="lg" type="none"/>
            <a:tailEnd len="lg" w="lg" type="none"/>
          </a:ln>
        </p:spPr>
      </p:cxnSp>
      <p:cxnSp>
        <p:nvCxnSpPr>
          <p:cNvPr id="66" name="Shape 66"/>
          <p:cNvCxnSpPr/>
          <p:nvPr/>
        </p:nvCxnSpPr>
        <p:spPr>
          <a:xfrm>
            <a:off x="3039050" y="3861225"/>
            <a:ext cx="1728900" cy="8700"/>
          </a:xfrm>
          <a:prstGeom prst="straightConnector1">
            <a:avLst/>
          </a:prstGeom>
          <a:noFill/>
          <a:ln cap="flat" cmpd="sng" w="9525">
            <a:solidFill>
              <a:schemeClr val="dk2"/>
            </a:solidFill>
            <a:prstDash val="solid"/>
            <a:round/>
            <a:headEnd len="lg" w="lg" type="none"/>
            <a:tailEnd len="lg" w="lg" type="none"/>
          </a:ln>
        </p:spPr>
      </p:cxnSp>
      <p:cxnSp>
        <p:nvCxnSpPr>
          <p:cNvPr id="67" name="Shape 67"/>
          <p:cNvCxnSpPr/>
          <p:nvPr/>
        </p:nvCxnSpPr>
        <p:spPr>
          <a:xfrm>
            <a:off x="3039050" y="4250250"/>
            <a:ext cx="1711500" cy="8700"/>
          </a:xfrm>
          <a:prstGeom prst="straightConnector1">
            <a:avLst/>
          </a:prstGeom>
          <a:noFill/>
          <a:ln cap="flat" cmpd="sng" w="9525">
            <a:solidFill>
              <a:schemeClr val="dk2"/>
            </a:solidFill>
            <a:prstDash val="solid"/>
            <a:round/>
            <a:headEnd len="lg" w="lg" type="none"/>
            <a:tailEnd len="lg" w="lg" type="none"/>
          </a:ln>
        </p:spPr>
      </p:cxnSp>
      <p:sp>
        <p:nvSpPr>
          <p:cNvPr id="68" name="Shape 68"/>
          <p:cNvSpPr txBox="1"/>
          <p:nvPr/>
        </p:nvSpPr>
        <p:spPr>
          <a:xfrm>
            <a:off x="3021725" y="1626700"/>
            <a:ext cx="267900" cy="319800"/>
          </a:xfrm>
          <a:prstGeom prst="rect">
            <a:avLst/>
          </a:prstGeom>
          <a:noFill/>
          <a:ln>
            <a:noFill/>
          </a:ln>
        </p:spPr>
        <p:txBody>
          <a:bodyPr anchorCtr="0" anchor="t" bIns="91425" lIns="91425" rIns="91425" wrap="square" tIns="91425">
            <a:noAutofit/>
          </a:bodyPr>
          <a:lstStyle/>
          <a:p>
            <a:pPr lvl="0">
              <a:spcBef>
                <a:spcPts val="0"/>
              </a:spcBef>
              <a:buNone/>
            </a:pPr>
            <a:r>
              <a:rPr lang="en"/>
              <a:t>0</a:t>
            </a:r>
          </a:p>
        </p:txBody>
      </p:sp>
      <p:sp>
        <p:nvSpPr>
          <p:cNvPr id="69" name="Shape 69"/>
          <p:cNvSpPr txBox="1"/>
          <p:nvPr/>
        </p:nvSpPr>
        <p:spPr>
          <a:xfrm>
            <a:off x="3021725" y="2020000"/>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0" name="Shape 70"/>
          <p:cNvSpPr txBox="1"/>
          <p:nvPr/>
        </p:nvSpPr>
        <p:spPr>
          <a:xfrm>
            <a:off x="3047700" y="2417650"/>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1" name="Shape 71"/>
          <p:cNvSpPr txBox="1"/>
          <p:nvPr/>
        </p:nvSpPr>
        <p:spPr>
          <a:xfrm>
            <a:off x="3047700" y="2772050"/>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2" name="Shape 72"/>
          <p:cNvSpPr txBox="1"/>
          <p:nvPr/>
        </p:nvSpPr>
        <p:spPr>
          <a:xfrm>
            <a:off x="3423725" y="1639675"/>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3" name="Shape 73"/>
          <p:cNvSpPr txBox="1"/>
          <p:nvPr/>
        </p:nvSpPr>
        <p:spPr>
          <a:xfrm>
            <a:off x="3423725" y="2020000"/>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4" name="Shape 74"/>
          <p:cNvSpPr txBox="1"/>
          <p:nvPr/>
        </p:nvSpPr>
        <p:spPr>
          <a:xfrm>
            <a:off x="3423725" y="3135088"/>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5" name="Shape 75"/>
          <p:cNvSpPr txBox="1"/>
          <p:nvPr/>
        </p:nvSpPr>
        <p:spPr>
          <a:xfrm>
            <a:off x="3423725" y="3515475"/>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6" name="Shape 76"/>
          <p:cNvSpPr txBox="1"/>
          <p:nvPr/>
        </p:nvSpPr>
        <p:spPr>
          <a:xfrm>
            <a:off x="3780313" y="1639675"/>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7" name="Shape 77"/>
          <p:cNvSpPr txBox="1"/>
          <p:nvPr/>
        </p:nvSpPr>
        <p:spPr>
          <a:xfrm>
            <a:off x="3808413" y="2391713"/>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8" name="Shape 78"/>
          <p:cNvSpPr txBox="1"/>
          <p:nvPr/>
        </p:nvSpPr>
        <p:spPr>
          <a:xfrm>
            <a:off x="3830100" y="3135088"/>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79" name="Shape 79"/>
          <p:cNvSpPr txBox="1"/>
          <p:nvPr/>
        </p:nvSpPr>
        <p:spPr>
          <a:xfrm>
            <a:off x="3830100" y="3895838"/>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80" name="Shape 80"/>
          <p:cNvSpPr txBox="1"/>
          <p:nvPr/>
        </p:nvSpPr>
        <p:spPr>
          <a:xfrm>
            <a:off x="3021725" y="3135088"/>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1" name="Shape 81"/>
          <p:cNvSpPr txBox="1"/>
          <p:nvPr/>
        </p:nvSpPr>
        <p:spPr>
          <a:xfrm>
            <a:off x="3043375" y="3515475"/>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2" name="Shape 82"/>
          <p:cNvSpPr txBox="1"/>
          <p:nvPr/>
        </p:nvSpPr>
        <p:spPr>
          <a:xfrm>
            <a:off x="3047700" y="3917400"/>
            <a:ext cx="267900" cy="319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3" name="Shape 83"/>
          <p:cNvSpPr txBox="1"/>
          <p:nvPr/>
        </p:nvSpPr>
        <p:spPr>
          <a:xfrm>
            <a:off x="3039000" y="4241625"/>
            <a:ext cx="345900" cy="363000"/>
          </a:xfrm>
          <a:prstGeom prst="rect">
            <a:avLst/>
          </a:prstGeom>
          <a:noFill/>
          <a:ln>
            <a:noFill/>
          </a:ln>
        </p:spPr>
        <p:txBody>
          <a:bodyPr anchorCtr="0" anchor="t" bIns="91425" lIns="91425" rIns="91425" wrap="square" tIns="91425">
            <a:noAutofit/>
          </a:bodyPr>
          <a:lstStyle/>
          <a:p>
            <a:pPr lvl="0">
              <a:spcBef>
                <a:spcPts val="0"/>
              </a:spcBef>
              <a:buNone/>
            </a:pPr>
            <a:r>
              <a:rPr lang="en"/>
              <a:t>1</a:t>
            </a:r>
          </a:p>
        </p:txBody>
      </p:sp>
      <p:sp>
        <p:nvSpPr>
          <p:cNvPr id="84" name="Shape 84"/>
          <p:cNvSpPr txBox="1"/>
          <p:nvPr/>
        </p:nvSpPr>
        <p:spPr>
          <a:xfrm>
            <a:off x="3350150" y="2352813"/>
            <a:ext cx="345900" cy="414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5" name="Shape 85"/>
          <p:cNvSpPr txBox="1"/>
          <p:nvPr/>
        </p:nvSpPr>
        <p:spPr>
          <a:xfrm>
            <a:off x="3350150" y="2741825"/>
            <a:ext cx="345900" cy="414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6" name="Shape 86"/>
          <p:cNvSpPr txBox="1"/>
          <p:nvPr/>
        </p:nvSpPr>
        <p:spPr>
          <a:xfrm>
            <a:off x="3350150" y="3887175"/>
            <a:ext cx="345900" cy="414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7" name="Shape 87"/>
          <p:cNvSpPr txBox="1"/>
          <p:nvPr/>
        </p:nvSpPr>
        <p:spPr>
          <a:xfrm>
            <a:off x="3384725" y="4241625"/>
            <a:ext cx="345900" cy="319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8" name="Shape 88"/>
          <p:cNvSpPr txBox="1"/>
          <p:nvPr/>
        </p:nvSpPr>
        <p:spPr>
          <a:xfrm>
            <a:off x="3769413" y="2032863"/>
            <a:ext cx="345900" cy="414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9" name="Shape 89"/>
          <p:cNvSpPr txBox="1"/>
          <p:nvPr/>
        </p:nvSpPr>
        <p:spPr>
          <a:xfrm>
            <a:off x="3769413" y="2756850"/>
            <a:ext cx="345900" cy="414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90" name="Shape 90"/>
          <p:cNvSpPr txBox="1"/>
          <p:nvPr/>
        </p:nvSpPr>
        <p:spPr>
          <a:xfrm>
            <a:off x="3769413" y="3467925"/>
            <a:ext cx="345900" cy="414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91" name="Shape 91"/>
          <p:cNvSpPr txBox="1"/>
          <p:nvPr/>
        </p:nvSpPr>
        <p:spPr>
          <a:xfrm>
            <a:off x="3743513" y="4228675"/>
            <a:ext cx="345900" cy="414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92" name="Shape 92"/>
          <p:cNvSpPr txBox="1"/>
          <p:nvPr/>
        </p:nvSpPr>
        <p:spPr>
          <a:xfrm>
            <a:off x="2982725" y="1194538"/>
            <a:ext cx="345900" cy="319800"/>
          </a:xfrm>
          <a:prstGeom prst="rect">
            <a:avLst/>
          </a:prstGeom>
          <a:noFill/>
          <a:ln>
            <a:noFill/>
          </a:ln>
        </p:spPr>
        <p:txBody>
          <a:bodyPr anchorCtr="0" anchor="t" bIns="91425" lIns="91425" rIns="91425" wrap="square" tIns="91425">
            <a:noAutofit/>
          </a:bodyPr>
          <a:lstStyle/>
          <a:p>
            <a:pPr lvl="0">
              <a:spcBef>
                <a:spcPts val="0"/>
              </a:spcBef>
              <a:buNone/>
            </a:pPr>
            <a:r>
              <a:rPr lang="en"/>
              <a:t>m</a:t>
            </a:r>
          </a:p>
        </p:txBody>
      </p:sp>
      <p:sp>
        <p:nvSpPr>
          <p:cNvPr id="93" name="Shape 93"/>
          <p:cNvSpPr txBox="1"/>
          <p:nvPr/>
        </p:nvSpPr>
        <p:spPr>
          <a:xfrm>
            <a:off x="3350250" y="1242025"/>
            <a:ext cx="345900" cy="319800"/>
          </a:xfrm>
          <a:prstGeom prst="rect">
            <a:avLst/>
          </a:prstGeom>
          <a:noFill/>
          <a:ln>
            <a:noFill/>
          </a:ln>
        </p:spPr>
        <p:txBody>
          <a:bodyPr anchorCtr="0" anchor="t" bIns="91425" lIns="91425" rIns="91425" wrap="square" tIns="91425">
            <a:noAutofit/>
          </a:bodyPr>
          <a:lstStyle/>
          <a:p>
            <a:pPr lvl="0" rtl="0">
              <a:spcBef>
                <a:spcPts val="0"/>
              </a:spcBef>
              <a:buNone/>
            </a:pPr>
            <a:r>
              <a:rPr lang="en"/>
              <a:t>a</a:t>
            </a:r>
          </a:p>
        </p:txBody>
      </p:sp>
      <p:sp>
        <p:nvSpPr>
          <p:cNvPr id="94" name="Shape 94"/>
          <p:cNvSpPr txBox="1"/>
          <p:nvPr/>
        </p:nvSpPr>
        <p:spPr>
          <a:xfrm>
            <a:off x="3743575" y="1246475"/>
            <a:ext cx="345900" cy="319800"/>
          </a:xfrm>
          <a:prstGeom prst="rect">
            <a:avLst/>
          </a:prstGeom>
          <a:noFill/>
          <a:ln>
            <a:noFill/>
          </a:ln>
        </p:spPr>
        <p:txBody>
          <a:bodyPr anchorCtr="0" anchor="t" bIns="91425" lIns="91425" rIns="91425" wrap="square" tIns="91425">
            <a:noAutofit/>
          </a:bodyPr>
          <a:lstStyle/>
          <a:p>
            <a:pPr lvl="0" rtl="0">
              <a:spcBef>
                <a:spcPts val="0"/>
              </a:spcBef>
              <a:buNone/>
            </a:pPr>
            <a:r>
              <a:rPr lang="en"/>
              <a:t>s</a:t>
            </a:r>
          </a:p>
        </p:txBody>
      </p:sp>
      <p:sp>
        <p:nvSpPr>
          <p:cNvPr id="95" name="Shape 95"/>
          <p:cNvSpPr txBox="1"/>
          <p:nvPr/>
        </p:nvSpPr>
        <p:spPr>
          <a:xfrm>
            <a:off x="4137050" y="1242025"/>
            <a:ext cx="1279500" cy="319800"/>
          </a:xfrm>
          <a:prstGeom prst="rect">
            <a:avLst/>
          </a:prstGeom>
          <a:noFill/>
          <a:ln>
            <a:noFill/>
          </a:ln>
        </p:spPr>
        <p:txBody>
          <a:bodyPr anchorCtr="0" anchor="t" bIns="91425" lIns="91425" rIns="91425" wrap="square" tIns="91425">
            <a:noAutofit/>
          </a:bodyPr>
          <a:lstStyle/>
          <a:p>
            <a:pPr lvl="0">
              <a:spcBef>
                <a:spcPts val="0"/>
              </a:spcBef>
              <a:buNone/>
            </a:pPr>
            <a:r>
              <a:rPr lang="en"/>
              <a:t>AnswerCell</a:t>
            </a:r>
          </a:p>
        </p:txBody>
      </p:sp>
      <p:sp>
        <p:nvSpPr>
          <p:cNvPr id="96" name="Shape 96"/>
          <p:cNvSpPr txBox="1"/>
          <p:nvPr/>
        </p:nvSpPr>
        <p:spPr>
          <a:xfrm>
            <a:off x="4240625" y="1648225"/>
            <a:ext cx="311100" cy="319800"/>
          </a:xfrm>
          <a:prstGeom prst="rect">
            <a:avLst/>
          </a:prstGeom>
          <a:noFill/>
          <a:ln>
            <a:noFill/>
          </a:ln>
        </p:spPr>
        <p:txBody>
          <a:bodyPr anchorCtr="0" anchor="t" bIns="91425" lIns="91425" rIns="91425" wrap="square" tIns="91425">
            <a:noAutofit/>
          </a:bodyPr>
          <a:lstStyle/>
          <a:p>
            <a:pPr lvl="0">
              <a:spcBef>
                <a:spcPts val="0"/>
              </a:spcBef>
              <a:buNone/>
            </a:pPr>
            <a:r>
              <a:rPr lang="en"/>
              <a:t>1</a:t>
            </a:r>
          </a:p>
        </p:txBody>
      </p:sp>
      <p:sp>
        <p:nvSpPr>
          <p:cNvPr id="97" name="Shape 97"/>
          <p:cNvSpPr txBox="1"/>
          <p:nvPr/>
        </p:nvSpPr>
        <p:spPr>
          <a:xfrm>
            <a:off x="4327250" y="3139438"/>
            <a:ext cx="311100" cy="319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98" name="Shape 98"/>
          <p:cNvSpPr txBox="1"/>
          <p:nvPr/>
        </p:nvSpPr>
        <p:spPr>
          <a:xfrm>
            <a:off x="4327250" y="3900188"/>
            <a:ext cx="311100" cy="319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99" name="Shape 99"/>
          <p:cNvSpPr txBox="1"/>
          <p:nvPr/>
        </p:nvSpPr>
        <p:spPr>
          <a:xfrm>
            <a:off x="4232175" y="2024350"/>
            <a:ext cx="3111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100" name="Shape 100"/>
          <p:cNvSpPr txBox="1"/>
          <p:nvPr/>
        </p:nvSpPr>
        <p:spPr>
          <a:xfrm>
            <a:off x="4231975" y="2406888"/>
            <a:ext cx="3111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101" name="Shape 101"/>
          <p:cNvSpPr txBox="1"/>
          <p:nvPr/>
        </p:nvSpPr>
        <p:spPr>
          <a:xfrm>
            <a:off x="4240625" y="2774250"/>
            <a:ext cx="3111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102" name="Shape 102"/>
          <p:cNvSpPr txBox="1"/>
          <p:nvPr/>
        </p:nvSpPr>
        <p:spPr>
          <a:xfrm>
            <a:off x="4327250" y="3515463"/>
            <a:ext cx="3111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103" name="Shape 103"/>
          <p:cNvSpPr txBox="1"/>
          <p:nvPr/>
        </p:nvSpPr>
        <p:spPr>
          <a:xfrm>
            <a:off x="4292400" y="4289200"/>
            <a:ext cx="311100" cy="319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104" name="Shape 104"/>
          <p:cNvSpPr txBox="1"/>
          <p:nvPr/>
        </p:nvSpPr>
        <p:spPr>
          <a:xfrm>
            <a:off x="4744125" y="1618075"/>
            <a:ext cx="752100" cy="363000"/>
          </a:xfrm>
          <a:prstGeom prst="rect">
            <a:avLst/>
          </a:prstGeom>
          <a:noFill/>
          <a:ln>
            <a:noFill/>
          </a:ln>
        </p:spPr>
        <p:txBody>
          <a:bodyPr anchorCtr="0" anchor="t" bIns="91425" lIns="91425" rIns="91425" wrap="square" tIns="91425">
            <a:noAutofit/>
          </a:bodyPr>
          <a:lstStyle/>
          <a:p>
            <a:pPr lvl="0">
              <a:spcBef>
                <a:spcPts val="0"/>
              </a:spcBef>
              <a:buNone/>
            </a:pPr>
            <a:r>
              <a:rPr lang="en"/>
              <a:t>!m!a!s</a:t>
            </a:r>
          </a:p>
        </p:txBody>
      </p:sp>
      <p:sp>
        <p:nvSpPr>
          <p:cNvPr id="105" name="Shape 105"/>
          <p:cNvSpPr txBox="1"/>
          <p:nvPr/>
        </p:nvSpPr>
        <p:spPr>
          <a:xfrm>
            <a:off x="4850275" y="3117850"/>
            <a:ext cx="752100" cy="363000"/>
          </a:xfrm>
          <a:prstGeom prst="rect">
            <a:avLst/>
          </a:prstGeom>
          <a:noFill/>
          <a:ln>
            <a:noFill/>
          </a:ln>
        </p:spPr>
        <p:txBody>
          <a:bodyPr anchorCtr="0" anchor="t" bIns="91425" lIns="91425" rIns="91425" wrap="square" tIns="91425">
            <a:noAutofit/>
          </a:bodyPr>
          <a:lstStyle/>
          <a:p>
            <a:pPr lvl="0" rtl="0">
              <a:spcBef>
                <a:spcPts val="0"/>
              </a:spcBef>
              <a:buNone/>
            </a:pPr>
            <a:r>
              <a:rPr lang="en"/>
              <a:t>m!a!s</a:t>
            </a:r>
          </a:p>
        </p:txBody>
      </p:sp>
      <p:sp>
        <p:nvSpPr>
          <p:cNvPr id="106" name="Shape 106"/>
          <p:cNvSpPr txBox="1"/>
          <p:nvPr/>
        </p:nvSpPr>
        <p:spPr>
          <a:xfrm>
            <a:off x="4794200" y="3874250"/>
            <a:ext cx="752100" cy="363000"/>
          </a:xfrm>
          <a:prstGeom prst="rect">
            <a:avLst/>
          </a:prstGeom>
          <a:noFill/>
          <a:ln>
            <a:noFill/>
          </a:ln>
        </p:spPr>
        <p:txBody>
          <a:bodyPr anchorCtr="0" anchor="t" bIns="91425" lIns="91425" rIns="91425" wrap="square" tIns="91425">
            <a:noAutofit/>
          </a:bodyPr>
          <a:lstStyle/>
          <a:p>
            <a:pPr lvl="0" rtl="0">
              <a:spcBef>
                <a:spcPts val="0"/>
              </a:spcBef>
              <a:buNone/>
            </a:pPr>
            <a:r>
              <a:rPr lang="en"/>
              <a:t>ma!s</a:t>
            </a:r>
          </a:p>
        </p:txBody>
      </p:sp>
      <p:sp>
        <p:nvSpPr>
          <p:cNvPr id="107" name="Shape 107"/>
          <p:cNvSpPr txBox="1"/>
          <p:nvPr/>
        </p:nvSpPr>
        <p:spPr>
          <a:xfrm>
            <a:off x="5762400" y="1319875"/>
            <a:ext cx="3224100" cy="501300"/>
          </a:xfrm>
          <a:prstGeom prst="rect">
            <a:avLst/>
          </a:prstGeom>
          <a:noFill/>
          <a:ln>
            <a:noFill/>
          </a:ln>
        </p:spPr>
        <p:txBody>
          <a:bodyPr anchorCtr="0" anchor="t" bIns="91425" lIns="91425" rIns="91425" wrap="square" tIns="91425">
            <a:noAutofit/>
          </a:bodyPr>
          <a:lstStyle/>
          <a:p>
            <a:pPr lvl="0">
              <a:spcBef>
                <a:spcPts val="0"/>
              </a:spcBef>
              <a:buNone/>
            </a:pPr>
            <a:r>
              <a:rPr lang="en"/>
              <a:t>!m&amp;&amp;!a&amp;&amp;!s||m&amp;&amp;!a&amp;&amp;!s||m&amp;&amp;a&amp;&amp;!s</a:t>
            </a:r>
          </a:p>
        </p:txBody>
      </p:sp>
      <p:sp>
        <p:nvSpPr>
          <p:cNvPr id="108" name="Shape 108"/>
          <p:cNvSpPr txBox="1"/>
          <p:nvPr/>
        </p:nvSpPr>
        <p:spPr>
          <a:xfrm>
            <a:off x="6453625" y="1907550"/>
            <a:ext cx="1642500" cy="501300"/>
          </a:xfrm>
          <a:prstGeom prst="rect">
            <a:avLst/>
          </a:prstGeom>
          <a:noFill/>
          <a:ln>
            <a:noFill/>
          </a:ln>
        </p:spPr>
        <p:txBody>
          <a:bodyPr anchorCtr="0" anchor="t" bIns="91425" lIns="91425" rIns="91425" wrap="square" tIns="91425">
            <a:noAutofit/>
          </a:bodyPr>
          <a:lstStyle/>
          <a:p>
            <a:pPr lvl="0">
              <a:spcBef>
                <a:spcPts val="0"/>
              </a:spcBef>
              <a:buNone/>
            </a:pPr>
            <a:r>
              <a:rPr lang="en"/>
              <a:t>Or simplified a bit</a:t>
            </a:r>
          </a:p>
        </p:txBody>
      </p:sp>
      <p:sp>
        <p:nvSpPr>
          <p:cNvPr id="109" name="Shape 109"/>
          <p:cNvSpPr txBox="1"/>
          <p:nvPr/>
        </p:nvSpPr>
        <p:spPr>
          <a:xfrm>
            <a:off x="5909050" y="2495225"/>
            <a:ext cx="3138000" cy="501300"/>
          </a:xfrm>
          <a:prstGeom prst="rect">
            <a:avLst/>
          </a:prstGeom>
          <a:noFill/>
          <a:ln>
            <a:noFill/>
          </a:ln>
        </p:spPr>
        <p:txBody>
          <a:bodyPr anchorCtr="0" anchor="t" bIns="91425" lIns="91425" rIns="91425" wrap="square" tIns="91425">
            <a:noAutofit/>
          </a:bodyPr>
          <a:lstStyle/>
          <a:p>
            <a:pPr lvl="0">
              <a:spcBef>
                <a:spcPts val="0"/>
              </a:spcBef>
              <a:buNone/>
            </a:pPr>
            <a:r>
              <a:rPr lang="en"/>
              <a:t>!s&amp;&amp;((!m&amp;&amp;!a)||(m&amp;&amp;!a)||(m&amp;&amp;a))</a:t>
            </a:r>
          </a:p>
        </p:txBody>
      </p:sp>
      <p:pic>
        <p:nvPicPr>
          <p:cNvPr id="110" name="Shape 110"/>
          <p:cNvPicPr preferRelativeResize="0"/>
          <p:nvPr/>
        </p:nvPicPr>
        <p:blipFill>
          <a:blip r:embed="rId3">
            <a:alphaModFix/>
          </a:blip>
          <a:stretch>
            <a:fillRect/>
          </a:stretch>
        </p:blipFill>
        <p:spPr>
          <a:xfrm>
            <a:off x="427300" y="2193127"/>
            <a:ext cx="8110975" cy="25843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1800"/>
              <a:t>This method isn’t necessarily restricted to bools as long as you can simplify the inputs into two states.</a:t>
            </a:r>
          </a:p>
          <a:p>
            <a:pPr lvl="0">
              <a:spcBef>
                <a:spcPts val="0"/>
              </a:spcBef>
              <a:buNone/>
            </a:pPr>
            <a:r>
              <a:t/>
            </a:r>
            <a:endParaRPr sz="1800"/>
          </a:p>
          <a:p>
            <a:pPr lvl="0">
              <a:spcBef>
                <a:spcPts val="0"/>
              </a:spcBef>
              <a:buNone/>
            </a:pPr>
            <a:r>
              <a:rPr lang="en" sz="1800"/>
              <a:t>The children in Cleveland spend most of the day playing outside. In particular, they play if the temperature is between 60 and 90 (inclusive). Unless it is summer, then the upper limit is 100 instead of 90. Given an int temperature and a boolean isSummer, return true if the children play and false otherwise. </a:t>
            </a:r>
          </a:p>
        </p:txBody>
      </p:sp>
      <p:pic>
        <p:nvPicPr>
          <p:cNvPr id="116" name="Shape 116"/>
          <p:cNvPicPr preferRelativeResize="0"/>
          <p:nvPr/>
        </p:nvPicPr>
        <p:blipFill>
          <a:blip r:embed="rId3">
            <a:alphaModFix/>
          </a:blip>
          <a:stretch>
            <a:fillRect/>
          </a:stretch>
        </p:blipFill>
        <p:spPr>
          <a:xfrm>
            <a:off x="311700" y="2233400"/>
            <a:ext cx="8190299" cy="269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More Resources</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Lesson: </a:t>
            </a:r>
            <a:r>
              <a:rPr lang="en" u="sng">
                <a:solidFill>
                  <a:schemeClr val="hlink"/>
                </a:solidFill>
                <a:hlinkClick r:id="rId3"/>
              </a:rPr>
              <a:t>https://www.allaboutcircuits.com/textbook/digital/chpt-7/converting-truth-tables-boolean-expressions/</a:t>
            </a:r>
          </a:p>
          <a:p>
            <a:pPr lvl="0">
              <a:spcBef>
                <a:spcPts val="0"/>
              </a:spcBef>
              <a:buNone/>
            </a:pPr>
            <a:r>
              <a:rPr lang="en"/>
              <a:t>Truth Table -&gt; Logic Expression Converter:</a:t>
            </a:r>
          </a:p>
          <a:p>
            <a:pPr lvl="0">
              <a:spcBef>
                <a:spcPts val="0"/>
              </a:spcBef>
              <a:buNone/>
            </a:pPr>
            <a:r>
              <a:rPr lang="en" u="sng">
                <a:solidFill>
                  <a:schemeClr val="hlink"/>
                </a:solidFill>
                <a:hlinkClick r:id="rId4"/>
              </a:rPr>
              <a:t>http://www.32x8.com/</a:t>
            </a:r>
          </a:p>
          <a:p>
            <a:pPr lvl="0">
              <a:spcBef>
                <a:spcPts val="0"/>
              </a:spcBef>
              <a:buNone/>
            </a:pPr>
            <a:r>
              <a:rPr lang="en"/>
              <a:t>Logic Expression Simplifier: </a:t>
            </a:r>
            <a:r>
              <a:rPr lang="en" u="sng">
                <a:solidFill>
                  <a:schemeClr val="hlink"/>
                </a:solidFill>
                <a:hlinkClick r:id="rId5"/>
              </a:rPr>
              <a:t>http://www.dcode.fr/boolean-expressions-calculator</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