
<file path=[Content_Types].xml><?xml version="1.0" encoding="utf-8"?>
<Types xmlns="http://schemas.openxmlformats.org/package/2006/content-types">
  <Default Extension="jpeg" ContentType="image/jpeg"/>
  <Default Extension="JPG" ContentType="image/.jp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3"/>
    <p:sldId id="258" r:id="rId4"/>
    <p:sldId id="259" r:id="rId5"/>
    <p:sldId id="261" r:id="rId6"/>
    <p:sldId id="262" r:id="rId7"/>
    <p:sldId id="263" r:id="rId8"/>
    <p:sldId id="264" r:id="rId9"/>
    <p:sldId id="265" r:id="rId10"/>
    <p:sldId id="266" r:id="rId11"/>
    <p:sldId id="267" r:id="rId12"/>
    <p:sldId id="271"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6" d="100"/>
          <a:sy n="96" d="100"/>
        </p:scale>
        <p:origin x="13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notesMaster" Target="notesMasters/notesMaster1.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73BDC4-FA71-4A21-A8BF-BF2EA8C49BC2}"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02DA30-E383-479E-813B-686BD5464844}"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BB7BB3AE-2764-4F64-97D0-3CD28D356F41}" type="datetimeFigureOut">
              <a:rPr lang="en-IN" smtClean="0"/>
            </a:fld>
            <a:endParaRPr lang="en-IN"/>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IN"/>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7A25DD4D-18A5-4490-A01C-60A6A56A16BA}" type="slidenum">
              <a:rPr lang="en-IN" smtClean="0"/>
            </a:fld>
            <a:endParaRPr lang="en-IN"/>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BB7BB3AE-2764-4F64-97D0-3CD28D356F41}"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25DD4D-18A5-4490-A01C-60A6A56A16BA}"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BB7BB3AE-2764-4F64-97D0-3CD28D356F41}"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25DD4D-18A5-4490-A01C-60A6A56A16BA}"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BB7BB3AE-2764-4F64-97D0-3CD28D356F41}"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25DD4D-18A5-4490-A01C-60A6A56A16BA}"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B7BB3AE-2764-4F64-97D0-3CD28D356F41}"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25DD4D-18A5-4490-A01C-60A6A56A16BA}" type="slidenum">
              <a:rPr lang="en-IN" smtClean="0"/>
            </a:fld>
            <a:endParaRPr lang="en-IN"/>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BB7BB3AE-2764-4F64-97D0-3CD28D356F41}"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A25DD4D-18A5-4490-A01C-60A6A56A16BA}"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BB7BB3AE-2764-4F64-97D0-3CD28D356F41}"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A25DD4D-18A5-4490-A01C-60A6A56A16BA}"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B7BB3AE-2764-4F64-97D0-3CD28D356F41}"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A25DD4D-18A5-4490-A01C-60A6A56A16BA}"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7BB3AE-2764-4F64-97D0-3CD28D356F41}"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A25DD4D-18A5-4490-A01C-60A6A56A16BA}"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BB7BB3AE-2764-4F64-97D0-3CD28D356F41}"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A25DD4D-18A5-4490-A01C-60A6A56A16BA}"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BB7BB3AE-2764-4F64-97D0-3CD28D356F41}"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A25DD4D-18A5-4490-A01C-60A6A56A16BA}"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BB7BB3AE-2764-4F64-97D0-3CD28D356F41}" type="datetimeFigureOut">
              <a:rPr lang="en-IN" smtClean="0"/>
            </a:fld>
            <a:endParaRPr lang="en-IN"/>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IN"/>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7A25DD4D-18A5-4490-A01C-60A6A56A16BA}"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2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89992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275"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499995"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emf"/><Relationship Id="rId1" Type="http://schemas.openxmlformats.org/officeDocument/2006/relationships/image" Target="../media/image2.emf"/></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emf"/><Relationship Id="rId1" Type="http://schemas.openxmlformats.org/officeDocument/2006/relationships/image" Target="../media/image4.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6734" y="310100"/>
            <a:ext cx="11211339" cy="1868557"/>
          </a:xfrm>
        </p:spPr>
        <p:txBody>
          <a:bodyPr>
            <a:normAutofit/>
          </a:bodyPr>
          <a:lstStyle/>
          <a:p>
            <a:r>
              <a:rPr lang="en-US" sz="4400" b="1" dirty="0">
                <a:solidFill>
                  <a:srgbClr val="000000"/>
                </a:solidFill>
                <a:latin typeface="AAAAAC+Times-Bold"/>
              </a:rPr>
              <a:t>DAA MINI PROJECT:</a:t>
            </a:r>
            <a:br>
              <a:rPr lang="en-US" sz="4400" b="1" dirty="0">
                <a:solidFill>
                  <a:srgbClr val="000000"/>
                </a:solidFill>
                <a:latin typeface="AAAAAC+Times-Bold"/>
              </a:rPr>
            </a:br>
            <a:r>
              <a:rPr lang="en-US" sz="4400" b="1" i="0" u="none" strike="noStrike" baseline="0" dirty="0">
                <a:solidFill>
                  <a:srgbClr val="000000"/>
                </a:solidFill>
                <a:latin typeface="AAAAAC+Times-Bold"/>
              </a:rPr>
              <a:t>RAT IN A MAZE USING BACKTRACKING</a:t>
            </a:r>
            <a:br>
              <a:rPr lang="en-US" sz="4400" b="1" i="0" u="none" strike="noStrike" baseline="0" dirty="0">
                <a:solidFill>
                  <a:srgbClr val="000000"/>
                </a:solidFill>
                <a:latin typeface="AAAAAC+Times-Bold"/>
              </a:rPr>
            </a:br>
            <a:r>
              <a:rPr lang="en-US" sz="4400" b="1" i="0" u="none" strike="noStrike" baseline="0" dirty="0">
                <a:solidFill>
                  <a:srgbClr val="000000"/>
                </a:solidFill>
                <a:latin typeface="AAAAAC+Times-Bold"/>
              </a:rPr>
              <a:t>ALGORITHM </a:t>
            </a:r>
            <a:endParaRPr lang="en-IN" sz="4400" dirty="0"/>
          </a:p>
        </p:txBody>
      </p:sp>
      <p:sp>
        <p:nvSpPr>
          <p:cNvPr id="3" name="Subtitle 2"/>
          <p:cNvSpPr>
            <a:spLocks noGrp="1"/>
          </p:cNvSpPr>
          <p:nvPr>
            <p:ph type="subTitle" idx="1"/>
          </p:nvPr>
        </p:nvSpPr>
        <p:spPr>
          <a:xfrm>
            <a:off x="262394" y="4412973"/>
            <a:ext cx="10789920" cy="1868557"/>
          </a:xfrm>
        </p:spPr>
        <p:txBody>
          <a:bodyPr>
            <a:normAutofit/>
          </a:bodyPr>
          <a:lstStyle/>
          <a:p>
            <a:r>
              <a:rPr lang="en-IN" sz="1800" b="1" i="0" u="none" strike="noStrike" baseline="0" dirty="0">
                <a:solidFill>
                  <a:srgbClr val="000000"/>
                </a:solidFill>
                <a:latin typeface="AAAAAC+Times-Bold"/>
              </a:rPr>
              <a:t>Done by:</a:t>
            </a:r>
            <a:endParaRPr lang="en-IN" sz="1800" b="1" i="0" u="none" strike="noStrike" baseline="0" dirty="0">
              <a:solidFill>
                <a:srgbClr val="000000"/>
              </a:solidFill>
              <a:latin typeface="AAAAAC+Times-Bold"/>
            </a:endParaRPr>
          </a:p>
          <a:p>
            <a:r>
              <a:rPr lang="en-IN" sz="1800" b="1" i="0" u="none" strike="noStrike" baseline="0" dirty="0">
                <a:solidFill>
                  <a:srgbClr val="000000"/>
                </a:solidFill>
                <a:latin typeface="AAAAAC+Times-Bold"/>
              </a:rPr>
              <a:t>R D </a:t>
            </a:r>
            <a:r>
              <a:rPr lang="en-IN" sz="1800" b="1" i="0" u="none" strike="noStrike" baseline="0" dirty="0" err="1">
                <a:solidFill>
                  <a:srgbClr val="000000"/>
                </a:solidFill>
                <a:latin typeface="AAAAAC+Times-Bold"/>
              </a:rPr>
              <a:t>Lohith</a:t>
            </a:r>
            <a:r>
              <a:rPr lang="en-IN" sz="1800" b="1" i="0" u="none" strike="noStrike" baseline="0" dirty="0">
                <a:solidFill>
                  <a:srgbClr val="000000"/>
                </a:solidFill>
                <a:latin typeface="AAAAAC+Times-Bold"/>
              </a:rPr>
              <a:t> - ENG20DS0032</a:t>
            </a:r>
            <a:endParaRPr lang="en-IN" sz="1800" b="1" i="0" u="none" strike="noStrike" baseline="0" dirty="0">
              <a:solidFill>
                <a:srgbClr val="000000"/>
              </a:solidFill>
              <a:latin typeface="AAAAAC+Times-Bold"/>
            </a:endParaRPr>
          </a:p>
          <a:p>
            <a:r>
              <a:rPr lang="en-IN" sz="1800" b="1" i="0" u="none" strike="noStrike" baseline="0" dirty="0">
                <a:solidFill>
                  <a:srgbClr val="000000"/>
                </a:solidFill>
                <a:latin typeface="AAAAAC+Times-Bold"/>
              </a:rPr>
              <a:t> Rudra Narayan Chetty - ENG20DS0036 </a:t>
            </a:r>
            <a:endParaRPr lang="en-IN" sz="1800" b="1" i="0" u="none" strike="noStrike" baseline="0" dirty="0">
              <a:solidFill>
                <a:srgbClr val="000000"/>
              </a:solidFill>
              <a:latin typeface="AAAAAC+Times-Bold"/>
            </a:endParaRPr>
          </a:p>
          <a:p>
            <a:r>
              <a:rPr lang="en-IN" sz="1800" b="1" i="0" u="none" strike="noStrike" baseline="0" dirty="0">
                <a:solidFill>
                  <a:srgbClr val="000000"/>
                </a:solidFill>
                <a:latin typeface="AAAAAC+Times-Bold"/>
              </a:rPr>
              <a:t>Chandan </a:t>
            </a:r>
            <a:r>
              <a:rPr lang="en-IN" sz="1800" b="1" i="0" u="none" strike="noStrike" baseline="0" dirty="0" err="1">
                <a:solidFill>
                  <a:srgbClr val="000000"/>
                </a:solidFill>
                <a:latin typeface="AAAAAC+Times-Bold"/>
              </a:rPr>
              <a:t>Poonacha</a:t>
            </a:r>
            <a:r>
              <a:rPr lang="en-IN" sz="1800" b="1" i="0" u="none" strike="noStrike" baseline="0" dirty="0">
                <a:solidFill>
                  <a:srgbClr val="000000"/>
                </a:solidFill>
                <a:latin typeface="AAAAAC+Times-Bold"/>
              </a:rPr>
              <a:t> - ENG20DS0013</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838200" y="-389614"/>
            <a:ext cx="10515600" cy="754739"/>
          </a:xfrm>
        </p:spPr>
        <p:txBody>
          <a:bodyPr>
            <a:normAutofit fontScale="90000"/>
          </a:bodyPr>
          <a:lstStyle/>
          <a:p>
            <a:r>
              <a:rPr lang="en-US" altLang="en-IN" dirty="0"/>
              <a:t> </a:t>
            </a:r>
            <a:endParaRPr lang="en-US" altLang="en-IN" dirty="0"/>
          </a:p>
        </p:txBody>
      </p:sp>
      <p:sp>
        <p:nvSpPr>
          <p:cNvPr id="3" name="Content Placeholder 2"/>
          <p:cNvSpPr>
            <a:spLocks noGrp="1"/>
          </p:cNvSpPr>
          <p:nvPr>
            <p:ph idx="1"/>
          </p:nvPr>
        </p:nvSpPr>
        <p:spPr>
          <a:xfrm>
            <a:off x="428368" y="389839"/>
            <a:ext cx="10834888" cy="6091334"/>
          </a:xfrm>
        </p:spPr>
        <p:txBody>
          <a:bodyPr>
            <a:noAutofit/>
          </a:bodyPr>
          <a:lstStyle/>
          <a:p>
            <a:pPr marL="0" indent="0">
              <a:lnSpc>
                <a:spcPct val="50000"/>
              </a:lnSpc>
              <a:buNone/>
            </a:pPr>
            <a:r>
              <a:rPr lang="en-IN" sz="1600" b="0" i="0" u="none" strike="noStrike" baseline="0" dirty="0" err="1">
                <a:solidFill>
                  <a:srgbClr val="000000"/>
                </a:solidFill>
                <a:latin typeface="AAAAAD+Times-Roman"/>
              </a:rPr>
              <a:t>boolean</a:t>
            </a:r>
            <a:r>
              <a:rPr lang="en-IN" sz="1600" b="0" i="0" u="none" strike="noStrike" baseline="0" dirty="0">
                <a:solidFill>
                  <a:srgbClr val="000000"/>
                </a:solidFill>
                <a:latin typeface="AAAAAD+Times-Roman"/>
              </a:rPr>
              <a:t> </a:t>
            </a:r>
            <a:r>
              <a:rPr lang="en-IN" sz="1600" b="0" i="0" u="none" strike="noStrike" baseline="0" dirty="0" err="1">
                <a:solidFill>
                  <a:srgbClr val="000000"/>
                </a:solidFill>
                <a:latin typeface="AAAAAD+Times-Roman"/>
              </a:rPr>
              <a:t>solveMazeUtility</a:t>
            </a:r>
            <a:r>
              <a:rPr lang="en-IN" sz="1600" b="0" i="0" u="none" strike="noStrike" baseline="0" dirty="0">
                <a:solidFill>
                  <a:srgbClr val="000000"/>
                </a:solidFill>
                <a:latin typeface="AAAAAD+Times-Roman"/>
              </a:rPr>
              <a:t>(int maze[][], int r, int c, int res[][]) </a:t>
            </a:r>
            <a:endParaRPr lang="en-IN" sz="1600" b="0" i="0" u="none" strike="noStrike" baseline="0" dirty="0">
              <a:solidFill>
                <a:srgbClr val="000000"/>
              </a:solidFill>
              <a:latin typeface="AAAAAD+Times-Roman"/>
            </a:endParaRPr>
          </a:p>
          <a:p>
            <a:pPr marL="0" indent="0">
              <a:lnSpc>
                <a:spcPct val="50000"/>
              </a:lnSpc>
              <a:buNone/>
            </a:pPr>
            <a:r>
              <a:rPr lang="en-IN" sz="1600" b="0" i="0" u="none" strike="noStrike" baseline="0" dirty="0">
                <a:solidFill>
                  <a:srgbClr val="000000"/>
                </a:solidFill>
                <a:latin typeface="AAAAAD+Times-Roman"/>
              </a:rPr>
              <a:t>{</a:t>
            </a:r>
            <a:endParaRPr lang="en-IN" sz="1600" b="0" i="0" u="none" strike="noStrike" baseline="0" dirty="0">
              <a:solidFill>
                <a:srgbClr val="000000"/>
              </a:solidFill>
              <a:latin typeface="AAAAAD+Times-Roman"/>
            </a:endParaRPr>
          </a:p>
          <a:p>
            <a:pPr marL="0" indent="0">
              <a:lnSpc>
                <a:spcPct val="50000"/>
              </a:lnSpc>
              <a:buNone/>
            </a:pPr>
            <a:r>
              <a:rPr lang="en-IN" sz="1600" b="0" i="0" u="none" strike="noStrike" baseline="0" dirty="0">
                <a:solidFill>
                  <a:srgbClr val="000000"/>
                </a:solidFill>
                <a:latin typeface="AAAAAD+Times-Roman"/>
              </a:rPr>
              <a:t> if (r == R - 1 &amp;&amp; c == C - 1 &amp;&amp; maze[r][c] == 0)</a:t>
            </a:r>
            <a:endParaRPr lang="en-IN" sz="1600" b="0" i="0" u="none" strike="noStrike" baseline="0" dirty="0">
              <a:solidFill>
                <a:srgbClr val="000000"/>
              </a:solidFill>
              <a:latin typeface="AAAAAD+Times-Roman"/>
            </a:endParaRPr>
          </a:p>
          <a:p>
            <a:pPr marL="0" indent="0">
              <a:lnSpc>
                <a:spcPct val="50000"/>
              </a:lnSpc>
              <a:buNone/>
            </a:pPr>
            <a:r>
              <a:rPr lang="en-IN" sz="1600" b="0" i="0" u="none" strike="noStrike" baseline="0" dirty="0">
                <a:solidFill>
                  <a:srgbClr val="000000"/>
                </a:solidFill>
                <a:latin typeface="AAAAAD+Times-Roman"/>
              </a:rPr>
              <a:t> { </a:t>
            </a:r>
            <a:endParaRPr lang="en-IN" sz="1600" b="0" i="0" u="none" strike="noStrike" baseline="0" dirty="0">
              <a:solidFill>
                <a:srgbClr val="000000"/>
              </a:solidFill>
              <a:latin typeface="AAAAAD+Times-Roman"/>
            </a:endParaRPr>
          </a:p>
          <a:p>
            <a:pPr marL="0" indent="0">
              <a:lnSpc>
                <a:spcPct val="50000"/>
              </a:lnSpc>
              <a:buNone/>
            </a:pPr>
            <a:r>
              <a:rPr lang="en-IN" sz="1600" dirty="0">
                <a:solidFill>
                  <a:srgbClr val="000000"/>
                </a:solidFill>
                <a:latin typeface="AAAAAD+Times-Roman"/>
              </a:rPr>
              <a:t>   </a:t>
            </a:r>
            <a:r>
              <a:rPr lang="en-IN" sz="1600" b="0" i="0" u="none" strike="noStrike" baseline="0" dirty="0">
                <a:solidFill>
                  <a:srgbClr val="000000"/>
                </a:solidFill>
                <a:latin typeface="AAAAAD+Times-Roman"/>
              </a:rPr>
              <a:t>res[r][c] = 0;</a:t>
            </a:r>
            <a:endParaRPr lang="en-IN" sz="1600" b="0" i="0" u="none" strike="noStrike" baseline="0" dirty="0">
              <a:solidFill>
                <a:srgbClr val="000000"/>
              </a:solidFill>
              <a:latin typeface="AAAAAD+Times-Roman"/>
            </a:endParaRPr>
          </a:p>
          <a:p>
            <a:pPr marL="0" indent="0">
              <a:lnSpc>
                <a:spcPct val="50000"/>
              </a:lnSpc>
              <a:buNone/>
            </a:pPr>
            <a:r>
              <a:rPr lang="en-IN" sz="1600" dirty="0">
                <a:solidFill>
                  <a:srgbClr val="000000"/>
                </a:solidFill>
                <a:latin typeface="AAAAAD+Times-Roman"/>
              </a:rPr>
              <a:t>    </a:t>
            </a:r>
            <a:r>
              <a:rPr lang="en-IN" sz="1600" b="0" i="0" u="none" strike="noStrike" baseline="0" dirty="0">
                <a:solidFill>
                  <a:srgbClr val="000000"/>
                </a:solidFill>
                <a:latin typeface="AAAAAD+Times-Roman"/>
              </a:rPr>
              <a:t>return true;</a:t>
            </a:r>
            <a:endParaRPr lang="en-IN" sz="1600" b="0" i="0" u="none" strike="noStrike" baseline="0" dirty="0">
              <a:solidFill>
                <a:srgbClr val="000000"/>
              </a:solidFill>
              <a:latin typeface="AAAAAD+Times-Roman"/>
            </a:endParaRPr>
          </a:p>
          <a:p>
            <a:pPr marL="0" indent="0">
              <a:lnSpc>
                <a:spcPct val="50000"/>
              </a:lnSpc>
              <a:buNone/>
            </a:pPr>
            <a:r>
              <a:rPr lang="en-IN" sz="1600" b="0" i="0" u="none" strike="noStrike" baseline="0" dirty="0">
                <a:solidFill>
                  <a:srgbClr val="000000"/>
                </a:solidFill>
                <a:latin typeface="AAAAAD+Times-Roman"/>
              </a:rPr>
              <a:t> }</a:t>
            </a:r>
            <a:endParaRPr lang="en-IN" sz="1600" b="0" i="0" u="none" strike="noStrike" baseline="0" dirty="0">
              <a:solidFill>
                <a:srgbClr val="000000"/>
              </a:solidFill>
              <a:latin typeface="AAAAAD+Times-Roman"/>
            </a:endParaRPr>
          </a:p>
          <a:p>
            <a:pPr marL="0" indent="0">
              <a:lnSpc>
                <a:spcPct val="50000"/>
              </a:lnSpc>
              <a:buNone/>
            </a:pPr>
            <a:r>
              <a:rPr lang="en-IN" sz="1600" b="0" i="0" u="none" strike="noStrike" baseline="0" dirty="0">
                <a:solidFill>
                  <a:srgbClr val="000000"/>
                </a:solidFill>
                <a:latin typeface="AAAAAD+Times-Roman"/>
              </a:rPr>
              <a:t> if (</a:t>
            </a:r>
            <a:r>
              <a:rPr lang="en-IN" sz="1600" b="0" i="0" u="none" strike="noStrike" baseline="0" dirty="0" err="1">
                <a:solidFill>
                  <a:srgbClr val="000000"/>
                </a:solidFill>
                <a:latin typeface="AAAAAD+Times-Roman"/>
              </a:rPr>
              <a:t>isValid</a:t>
            </a:r>
            <a:r>
              <a:rPr lang="en-IN" sz="1600" b="0" i="0" u="none" strike="noStrike" baseline="0" dirty="0">
                <a:solidFill>
                  <a:srgbClr val="000000"/>
                </a:solidFill>
                <a:latin typeface="AAAAAD+Times-Roman"/>
              </a:rPr>
              <a:t>(maze, r, c) == true) </a:t>
            </a:r>
            <a:endParaRPr lang="en-IN" sz="1600" b="0" i="0" u="none" strike="noStrike" baseline="0" dirty="0">
              <a:solidFill>
                <a:srgbClr val="000000"/>
              </a:solidFill>
              <a:latin typeface="AAAAAD+Times-Roman"/>
            </a:endParaRPr>
          </a:p>
          <a:p>
            <a:pPr marL="0" indent="0">
              <a:lnSpc>
                <a:spcPct val="50000"/>
              </a:lnSpc>
              <a:buNone/>
            </a:pPr>
            <a:r>
              <a:rPr lang="en-IN" sz="1600" b="0" i="0" u="none" strike="noStrike" baseline="0" dirty="0">
                <a:solidFill>
                  <a:srgbClr val="000000"/>
                </a:solidFill>
                <a:latin typeface="AAAAAD+Times-Roman"/>
              </a:rPr>
              <a:t>{ </a:t>
            </a:r>
            <a:endParaRPr lang="en-IN" sz="1600" b="0" i="0" u="none" strike="noStrike" baseline="0" dirty="0">
              <a:solidFill>
                <a:srgbClr val="000000"/>
              </a:solidFill>
              <a:latin typeface="AAAAAD+Times-Roman"/>
            </a:endParaRPr>
          </a:p>
          <a:p>
            <a:pPr marL="0" indent="0">
              <a:lnSpc>
                <a:spcPct val="50000"/>
              </a:lnSpc>
              <a:buNone/>
            </a:pPr>
            <a:r>
              <a:rPr lang="en-IN" sz="1600" dirty="0">
                <a:solidFill>
                  <a:srgbClr val="000000"/>
                </a:solidFill>
                <a:latin typeface="AAAAAD+Times-Roman"/>
              </a:rPr>
              <a:t> </a:t>
            </a:r>
            <a:r>
              <a:rPr lang="en-IN" sz="1600" b="0" i="0" u="none" strike="noStrike" baseline="0" dirty="0">
                <a:solidFill>
                  <a:srgbClr val="000000"/>
                </a:solidFill>
                <a:latin typeface="AAAAAD+Times-Roman"/>
              </a:rPr>
              <a:t>if (res[r][c] == 0) </a:t>
            </a:r>
            <a:endParaRPr lang="en-IN" sz="1600" b="0" i="0" u="none" strike="noStrike" baseline="0" dirty="0">
              <a:solidFill>
                <a:srgbClr val="000000"/>
              </a:solidFill>
              <a:latin typeface="AAAAAD+Times-Roman"/>
            </a:endParaRPr>
          </a:p>
          <a:p>
            <a:pPr marL="0" indent="0">
              <a:lnSpc>
                <a:spcPct val="50000"/>
              </a:lnSpc>
              <a:buNone/>
            </a:pPr>
            <a:r>
              <a:rPr lang="en-IN" sz="1600" b="0" i="0" u="none" strike="noStrike" baseline="0" dirty="0">
                <a:solidFill>
                  <a:srgbClr val="000000"/>
                </a:solidFill>
                <a:latin typeface="AAAAAD+Times-Roman"/>
              </a:rPr>
              <a:t>{ </a:t>
            </a:r>
            <a:endParaRPr lang="en-IN" sz="1600" b="0" i="0" u="none" strike="noStrike" baseline="0" dirty="0">
              <a:solidFill>
                <a:srgbClr val="000000"/>
              </a:solidFill>
              <a:latin typeface="AAAAAD+Times-Roman"/>
            </a:endParaRPr>
          </a:p>
          <a:p>
            <a:pPr marL="0" indent="0">
              <a:lnSpc>
                <a:spcPct val="50000"/>
              </a:lnSpc>
              <a:buNone/>
            </a:pPr>
            <a:r>
              <a:rPr lang="en-IN" sz="1600" b="0" i="0" u="none" strike="noStrike" baseline="0" dirty="0">
                <a:solidFill>
                  <a:srgbClr val="000000"/>
                </a:solidFill>
                <a:latin typeface="AAAAAD+Times-Roman"/>
              </a:rPr>
              <a:t>   return false;</a:t>
            </a:r>
            <a:endParaRPr lang="en-IN" sz="1600" b="0" i="0" u="none" strike="noStrike" baseline="0" dirty="0">
              <a:solidFill>
                <a:srgbClr val="000000"/>
              </a:solidFill>
              <a:latin typeface="AAAAAD+Times-Roman"/>
            </a:endParaRPr>
          </a:p>
          <a:p>
            <a:pPr marL="0" indent="0">
              <a:lnSpc>
                <a:spcPct val="50000"/>
              </a:lnSpc>
              <a:buNone/>
            </a:pPr>
            <a:r>
              <a:rPr lang="en-IN" sz="1600" b="0" i="0" u="none" strike="noStrike" baseline="0" dirty="0">
                <a:solidFill>
                  <a:srgbClr val="000000"/>
                </a:solidFill>
                <a:latin typeface="AAAAAD+Times-Roman"/>
              </a:rPr>
              <a:t> } </a:t>
            </a:r>
            <a:endParaRPr lang="en-IN" sz="1600" b="0" i="0" u="none" strike="noStrike" baseline="0" dirty="0">
              <a:solidFill>
                <a:srgbClr val="000000"/>
              </a:solidFill>
              <a:latin typeface="AAAAAD+Times-Roman"/>
            </a:endParaRPr>
          </a:p>
          <a:p>
            <a:pPr marL="0" indent="0">
              <a:lnSpc>
                <a:spcPct val="50000"/>
              </a:lnSpc>
              <a:buNone/>
            </a:pPr>
            <a:r>
              <a:rPr lang="en-IN" sz="1600" b="0" i="0" u="none" strike="noStrike" baseline="0" dirty="0">
                <a:solidFill>
                  <a:srgbClr val="000000"/>
                </a:solidFill>
                <a:latin typeface="AAAAAD+Times-Roman"/>
              </a:rPr>
              <a:t>res[r][c] = 0;</a:t>
            </a:r>
            <a:endParaRPr lang="en-IN" sz="1600" b="0" i="0" u="none" strike="noStrike" baseline="0" dirty="0">
              <a:solidFill>
                <a:srgbClr val="000000"/>
              </a:solidFill>
              <a:latin typeface="AAAAAD+Times-Roman"/>
            </a:endParaRPr>
          </a:p>
          <a:p>
            <a:pPr marL="0" indent="0">
              <a:lnSpc>
                <a:spcPct val="50000"/>
              </a:lnSpc>
              <a:buNone/>
            </a:pPr>
            <a:r>
              <a:rPr lang="en-IN" sz="1600" b="0" i="0" u="none" strike="noStrike" baseline="0" dirty="0">
                <a:solidFill>
                  <a:srgbClr val="000000"/>
                </a:solidFill>
                <a:latin typeface="AAAAAD+Times-Roman"/>
              </a:rPr>
              <a:t> f (</a:t>
            </a:r>
            <a:r>
              <a:rPr lang="en-IN" sz="1600" b="0" i="0" u="none" strike="noStrike" baseline="0" dirty="0" err="1">
                <a:solidFill>
                  <a:srgbClr val="000000"/>
                </a:solidFill>
                <a:latin typeface="AAAAAD+Times-Roman"/>
              </a:rPr>
              <a:t>solveMazeUtility</a:t>
            </a:r>
            <a:r>
              <a:rPr lang="en-IN" sz="1600" b="0" i="0" u="none" strike="noStrike" baseline="0" dirty="0">
                <a:solidFill>
                  <a:srgbClr val="000000"/>
                </a:solidFill>
                <a:latin typeface="AAAAAD+Times-Roman"/>
              </a:rPr>
              <a:t>(maze, r, c + 1, res))</a:t>
            </a:r>
            <a:endParaRPr lang="en-IN" sz="1600" b="0" i="0" u="none" strike="noStrike" baseline="0" dirty="0">
              <a:solidFill>
                <a:srgbClr val="000000"/>
              </a:solidFill>
              <a:latin typeface="AAAAAD+Times-Roman"/>
            </a:endParaRPr>
          </a:p>
          <a:p>
            <a:pPr marL="0" indent="0">
              <a:lnSpc>
                <a:spcPct val="50000"/>
              </a:lnSpc>
              <a:buNone/>
            </a:pPr>
            <a:r>
              <a:rPr lang="en-IN" sz="1600" b="0" i="0" u="none" strike="noStrike" baseline="0" dirty="0">
                <a:solidFill>
                  <a:srgbClr val="000000"/>
                </a:solidFill>
                <a:latin typeface="AAAAAD+Times-Roman"/>
              </a:rPr>
              <a:t> {</a:t>
            </a:r>
            <a:endParaRPr lang="en-IN" sz="1600" b="0" i="0" u="none" strike="noStrike" baseline="0" dirty="0">
              <a:solidFill>
                <a:srgbClr val="000000"/>
              </a:solidFill>
              <a:latin typeface="AAAAAD+Times-Roman"/>
            </a:endParaRPr>
          </a:p>
          <a:p>
            <a:pPr marL="0" indent="0">
              <a:lnSpc>
                <a:spcPct val="50000"/>
              </a:lnSpc>
              <a:buNone/>
            </a:pPr>
            <a:r>
              <a:rPr lang="en-IN" sz="1600" b="0" i="0" u="none" strike="noStrike" baseline="0" dirty="0">
                <a:solidFill>
                  <a:srgbClr val="000000"/>
                </a:solidFill>
                <a:latin typeface="AAAAAD+Times-Roman"/>
              </a:rPr>
              <a:t>   return true; </a:t>
            </a:r>
            <a:endParaRPr lang="en-IN" sz="1600" b="0" i="0" u="none" strike="noStrike" baseline="0" dirty="0">
              <a:solidFill>
                <a:srgbClr val="000000"/>
              </a:solidFill>
              <a:latin typeface="AAAAAD+Times-Roman"/>
            </a:endParaRPr>
          </a:p>
          <a:p>
            <a:pPr marL="0" indent="0">
              <a:lnSpc>
                <a:spcPct val="50000"/>
              </a:lnSpc>
              <a:buNone/>
            </a:pPr>
            <a:r>
              <a:rPr lang="en-IN" sz="1600" b="0" i="0" u="none" strike="noStrike" baseline="0" dirty="0">
                <a:solidFill>
                  <a:srgbClr val="000000"/>
                </a:solidFill>
                <a:latin typeface="AAAAAD+Times-Roman"/>
              </a:rPr>
              <a:t> } </a:t>
            </a:r>
            <a:endParaRPr lang="en-IN" sz="1600" b="0" i="0" u="none" strike="noStrike" baseline="0" dirty="0">
              <a:solidFill>
                <a:srgbClr val="000000"/>
              </a:solidFill>
              <a:latin typeface="AAAAAD+Times-Roman"/>
            </a:endParaRPr>
          </a:p>
          <a:p>
            <a:pPr marL="0" indent="0">
              <a:lnSpc>
                <a:spcPct val="50000"/>
              </a:lnSpc>
              <a:buNone/>
            </a:pPr>
            <a:r>
              <a:rPr lang="en-IN" sz="1600" b="0" i="0" u="none" strike="noStrike" baseline="0" dirty="0">
                <a:solidFill>
                  <a:srgbClr val="000000"/>
                </a:solidFill>
                <a:latin typeface="AAAAAD+Times-Roman"/>
              </a:rPr>
              <a:t>if (</a:t>
            </a:r>
            <a:r>
              <a:rPr lang="en-IN" sz="1600" b="0" i="0" u="none" strike="noStrike" baseline="0" dirty="0" err="1">
                <a:solidFill>
                  <a:srgbClr val="000000"/>
                </a:solidFill>
                <a:latin typeface="AAAAAD+Times-Roman"/>
              </a:rPr>
              <a:t>solveMazeUtility</a:t>
            </a:r>
            <a:r>
              <a:rPr lang="en-IN" sz="1600" b="0" i="0" u="none" strike="noStrike" baseline="0" dirty="0">
                <a:solidFill>
                  <a:srgbClr val="000000"/>
                </a:solidFill>
                <a:latin typeface="AAAAAD+Times-Roman"/>
              </a:rPr>
              <a:t>(maze, r - 1, c, res))</a:t>
            </a:r>
            <a:endParaRPr lang="en-IN" sz="1600" b="0" i="0" u="none" strike="noStrike" baseline="0" dirty="0">
              <a:solidFill>
                <a:srgbClr val="000000"/>
              </a:solidFill>
              <a:latin typeface="AAAAAD+Times-Roman"/>
            </a:endParaRPr>
          </a:p>
          <a:p>
            <a:pPr marL="0" indent="0">
              <a:lnSpc>
                <a:spcPct val="50000"/>
              </a:lnSpc>
              <a:buNone/>
            </a:pPr>
            <a:r>
              <a:rPr lang="en-IN" sz="1600" b="0" i="0" u="none" strike="noStrike" baseline="0" dirty="0">
                <a:solidFill>
                  <a:srgbClr val="000000"/>
                </a:solidFill>
                <a:latin typeface="AAAAAD+Times-Roman"/>
              </a:rPr>
              <a:t>{ </a:t>
            </a:r>
            <a:endParaRPr lang="en-IN" sz="1600" b="0" i="0" u="none" strike="noStrike" baseline="0" dirty="0">
              <a:solidFill>
                <a:srgbClr val="000000"/>
              </a:solidFill>
              <a:latin typeface="AAAAAD+Times-Roman"/>
            </a:endParaRPr>
          </a:p>
          <a:p>
            <a:pPr marL="0" indent="0">
              <a:lnSpc>
                <a:spcPct val="50000"/>
              </a:lnSpc>
              <a:buNone/>
            </a:pPr>
            <a:r>
              <a:rPr lang="en-IN" sz="1600" b="0" i="0" u="none" strike="noStrike" baseline="0" dirty="0">
                <a:solidFill>
                  <a:srgbClr val="000000"/>
                </a:solidFill>
                <a:latin typeface="AAAAAD+Times-Roman"/>
              </a:rPr>
              <a:t>return true;</a:t>
            </a:r>
            <a:endParaRPr lang="en-IN" sz="1600" b="0" i="0" u="none" strike="noStrike" baseline="0" dirty="0">
              <a:solidFill>
                <a:srgbClr val="000000"/>
              </a:solidFill>
              <a:latin typeface="AAAAAD+Times-Roman"/>
            </a:endParaRPr>
          </a:p>
          <a:p>
            <a:pPr marL="0" indent="0">
              <a:lnSpc>
                <a:spcPct val="50000"/>
              </a:lnSpc>
              <a:buNone/>
            </a:pPr>
            <a:r>
              <a:rPr lang="en-IN" sz="1600" b="0" i="0" u="none" strike="noStrike" baseline="0" dirty="0">
                <a:solidFill>
                  <a:srgbClr val="000000"/>
                </a:solidFill>
                <a:latin typeface="AAAAAD+Times-Roman"/>
              </a:rPr>
              <a:t> </a:t>
            </a:r>
            <a:endParaRPr lang="en-IN" sz="16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1143000" y="1"/>
            <a:ext cx="9875520" cy="609600"/>
          </a:xfrm>
        </p:spPr>
        <p:txBody>
          <a:bodyPr>
            <a:normAutofit fontScale="90000"/>
          </a:bodyPr>
          <a:lstStyle/>
          <a:p>
            <a:r>
              <a:rPr lang="en-US" altLang="en-IN" dirty="0"/>
              <a:t> </a:t>
            </a:r>
            <a:endParaRPr lang="en-US" altLang="en-IN" dirty="0"/>
          </a:p>
        </p:txBody>
      </p:sp>
      <p:sp>
        <p:nvSpPr>
          <p:cNvPr id="3" name="Content Placeholder 2"/>
          <p:cNvSpPr>
            <a:spLocks noGrp="1"/>
          </p:cNvSpPr>
          <p:nvPr>
            <p:ph idx="1"/>
          </p:nvPr>
        </p:nvSpPr>
        <p:spPr>
          <a:xfrm>
            <a:off x="428368" y="405517"/>
            <a:ext cx="10587504" cy="6052948"/>
          </a:xfrm>
        </p:spPr>
        <p:txBody>
          <a:bodyPr>
            <a:normAutofit fontScale="62500" lnSpcReduction="20000"/>
          </a:bodyPr>
          <a:lstStyle/>
          <a:p>
            <a:pPr marL="0" indent="0">
              <a:lnSpc>
                <a:spcPct val="50000"/>
              </a:lnSpc>
              <a:buNone/>
            </a:pPr>
            <a:r>
              <a:rPr lang="en-IN" sz="2400" b="0" i="0" u="none" strike="noStrike" baseline="0" dirty="0">
                <a:solidFill>
                  <a:srgbClr val="000000"/>
                </a:solidFill>
                <a:latin typeface="AAAAAD+Times-Roman"/>
              </a:rPr>
              <a:t>if (</a:t>
            </a:r>
            <a:r>
              <a:rPr lang="en-IN" sz="2400" b="0" i="0" u="none" strike="noStrike" baseline="0" dirty="0" err="1">
                <a:solidFill>
                  <a:srgbClr val="000000"/>
                </a:solidFill>
                <a:latin typeface="AAAAAD+Times-Roman"/>
              </a:rPr>
              <a:t>solveMazeUtility</a:t>
            </a:r>
            <a:r>
              <a:rPr lang="en-IN" sz="2400" b="0" i="0" u="none" strike="noStrike" baseline="0" dirty="0">
                <a:solidFill>
                  <a:srgbClr val="000000"/>
                </a:solidFill>
                <a:latin typeface="AAAAAD+Times-Roman"/>
              </a:rPr>
              <a:t>(maze, r - 1, c, res))</a:t>
            </a:r>
            <a:endParaRPr lang="en-IN" sz="2400" b="0" i="0" u="none" strike="noStrike" baseline="0" dirty="0">
              <a:solidFill>
                <a:srgbClr val="000000"/>
              </a:solidFill>
              <a:latin typeface="AAAAAD+Times-Roman"/>
            </a:endParaRPr>
          </a:p>
          <a:p>
            <a:pPr marL="0" indent="0">
              <a:lnSpc>
                <a:spcPct val="50000"/>
              </a:lnSpc>
              <a:buNone/>
            </a:pPr>
            <a:r>
              <a:rPr lang="en-IN" sz="2400" b="0" i="0" u="none" strike="noStrike" baseline="0" dirty="0">
                <a:solidFill>
                  <a:srgbClr val="000000"/>
                </a:solidFill>
                <a:latin typeface="AAAAAD+Times-Roman"/>
              </a:rPr>
              <a:t>{ </a:t>
            </a:r>
            <a:endParaRPr lang="en-IN" sz="2400" b="0" i="0" u="none" strike="noStrike" baseline="0" dirty="0">
              <a:solidFill>
                <a:srgbClr val="000000"/>
              </a:solidFill>
              <a:latin typeface="AAAAAD+Times-Roman"/>
            </a:endParaRPr>
          </a:p>
          <a:p>
            <a:pPr marL="0" indent="0">
              <a:lnSpc>
                <a:spcPct val="50000"/>
              </a:lnSpc>
              <a:buNone/>
            </a:pPr>
            <a:r>
              <a:rPr lang="en-IN" sz="2400" b="0" i="0" u="none" strike="noStrike" baseline="0" dirty="0">
                <a:solidFill>
                  <a:srgbClr val="000000"/>
                </a:solidFill>
                <a:latin typeface="AAAAAD+Times-Roman"/>
              </a:rPr>
              <a:t>return true;</a:t>
            </a:r>
            <a:endParaRPr lang="en-IN" sz="2400" b="0" i="0" u="none" strike="noStrike" baseline="0" dirty="0">
              <a:solidFill>
                <a:srgbClr val="000000"/>
              </a:solidFill>
              <a:latin typeface="AAAAAD+Times-Roman"/>
            </a:endParaRPr>
          </a:p>
          <a:p>
            <a:pPr marL="0" indent="0">
              <a:lnSpc>
                <a:spcPct val="50000"/>
              </a:lnSpc>
              <a:buNone/>
            </a:pPr>
            <a:r>
              <a:rPr lang="en-IN" sz="2400" b="0" i="0" u="none" strike="noStrike" baseline="0" dirty="0">
                <a:solidFill>
                  <a:srgbClr val="000000"/>
                </a:solidFill>
                <a:latin typeface="AAAAAD+Times-Roman"/>
              </a:rPr>
              <a:t>if (</a:t>
            </a:r>
            <a:r>
              <a:rPr lang="en-IN" sz="2400" b="0" i="0" u="none" strike="noStrike" baseline="0" dirty="0" err="1">
                <a:solidFill>
                  <a:srgbClr val="000000"/>
                </a:solidFill>
                <a:latin typeface="AAAAAD+Times-Roman"/>
              </a:rPr>
              <a:t>solveMazeUtility</a:t>
            </a:r>
            <a:r>
              <a:rPr lang="en-IN" sz="2400" b="0" i="0" u="none" strike="noStrike" baseline="0" dirty="0">
                <a:solidFill>
                  <a:srgbClr val="000000"/>
                </a:solidFill>
                <a:latin typeface="AAAAAD+Times-Roman"/>
              </a:rPr>
              <a:t>(maze, r, c - 1, res))</a:t>
            </a:r>
            <a:endParaRPr lang="en-IN" sz="2400" b="0" i="0" u="none" strike="noStrike" baseline="0" dirty="0">
              <a:solidFill>
                <a:srgbClr val="000000"/>
              </a:solidFill>
              <a:latin typeface="AAAAAD+Times-Roman"/>
            </a:endParaRPr>
          </a:p>
          <a:p>
            <a:pPr marL="0" indent="0">
              <a:lnSpc>
                <a:spcPct val="50000"/>
              </a:lnSpc>
              <a:buNone/>
            </a:pPr>
            <a:r>
              <a:rPr lang="en-IN" sz="2400" b="0" i="0" u="none" strike="noStrike" baseline="0" dirty="0">
                <a:solidFill>
                  <a:srgbClr val="000000"/>
                </a:solidFill>
                <a:latin typeface="AAAAAD+Times-Roman"/>
              </a:rPr>
              <a:t> { </a:t>
            </a:r>
            <a:endParaRPr lang="en-IN" sz="2400" b="0" i="0" u="none" strike="noStrike" baseline="0" dirty="0">
              <a:solidFill>
                <a:srgbClr val="000000"/>
              </a:solidFill>
              <a:latin typeface="AAAAAD+Times-Roman"/>
            </a:endParaRPr>
          </a:p>
          <a:p>
            <a:pPr marL="0" indent="0">
              <a:lnSpc>
                <a:spcPct val="50000"/>
              </a:lnSpc>
              <a:buNone/>
            </a:pPr>
            <a:r>
              <a:rPr lang="en-IN" sz="2400" b="0" i="0" u="none" strike="noStrike" baseline="0" dirty="0">
                <a:solidFill>
                  <a:srgbClr val="000000"/>
                </a:solidFill>
                <a:latin typeface="AAAAAD+Times-Roman"/>
              </a:rPr>
              <a:t>    return true; </a:t>
            </a:r>
            <a:endParaRPr lang="en-IN" sz="2400" b="0" i="0" u="none" strike="noStrike" baseline="0" dirty="0">
              <a:solidFill>
                <a:srgbClr val="000000"/>
              </a:solidFill>
              <a:latin typeface="AAAAAD+Times-Roman"/>
            </a:endParaRPr>
          </a:p>
          <a:p>
            <a:pPr marL="0" indent="0">
              <a:lnSpc>
                <a:spcPct val="50000"/>
              </a:lnSpc>
              <a:buNone/>
            </a:pPr>
            <a:r>
              <a:rPr lang="en-IN" sz="2400" b="0" i="0" u="none" strike="noStrike" baseline="0" dirty="0">
                <a:solidFill>
                  <a:srgbClr val="000000"/>
                </a:solidFill>
                <a:latin typeface="AAAAAD+Times-Roman"/>
              </a:rPr>
              <a:t>} </a:t>
            </a:r>
            <a:endParaRPr lang="en-IN" sz="2400" b="0" i="0" u="none" strike="noStrike" baseline="0" dirty="0">
              <a:solidFill>
                <a:srgbClr val="000000"/>
              </a:solidFill>
              <a:latin typeface="AAAAAD+Times-Roman"/>
            </a:endParaRPr>
          </a:p>
          <a:p>
            <a:pPr marL="0" indent="0">
              <a:lnSpc>
                <a:spcPct val="50000"/>
              </a:lnSpc>
              <a:buNone/>
            </a:pPr>
            <a:r>
              <a:rPr lang="en-IN" sz="2400" b="0" i="0" u="none" strike="noStrike" baseline="0" dirty="0">
                <a:solidFill>
                  <a:srgbClr val="000000"/>
                </a:solidFill>
                <a:latin typeface="AAAAAD+Times-Roman"/>
              </a:rPr>
              <a:t>   res[r][c] = 1; </a:t>
            </a:r>
            <a:endParaRPr lang="en-IN" sz="2400" b="0" i="0" u="none" strike="noStrike" baseline="0" dirty="0">
              <a:solidFill>
                <a:srgbClr val="000000"/>
              </a:solidFill>
              <a:latin typeface="AAAAAD+Times-Roman"/>
            </a:endParaRPr>
          </a:p>
          <a:p>
            <a:pPr marL="0" indent="0">
              <a:lnSpc>
                <a:spcPct val="50000"/>
              </a:lnSpc>
              <a:buNone/>
            </a:pPr>
            <a:r>
              <a:rPr lang="en-IN" sz="2400" b="0" i="0" u="none" strike="noStrike" baseline="0" dirty="0">
                <a:solidFill>
                  <a:srgbClr val="000000"/>
                </a:solidFill>
                <a:latin typeface="AAAAAD+Times-Roman"/>
              </a:rPr>
              <a:t>   return false;</a:t>
            </a:r>
            <a:endParaRPr lang="en-IN" sz="2400" b="0" i="0" u="none" strike="noStrike" baseline="0" dirty="0">
              <a:solidFill>
                <a:srgbClr val="000000"/>
              </a:solidFill>
              <a:latin typeface="AAAAAD+Times-Roman"/>
            </a:endParaRPr>
          </a:p>
          <a:p>
            <a:pPr marL="0" indent="0">
              <a:lnSpc>
                <a:spcPct val="50000"/>
              </a:lnSpc>
              <a:buNone/>
            </a:pPr>
            <a:r>
              <a:rPr lang="en-IN" sz="2400" b="0" i="0" u="none" strike="noStrike" baseline="0" dirty="0">
                <a:solidFill>
                  <a:srgbClr val="000000"/>
                </a:solidFill>
                <a:latin typeface="AAAAAD+Times-Roman"/>
              </a:rPr>
              <a:t> } </a:t>
            </a:r>
            <a:endParaRPr lang="en-IN" sz="2400" b="0" i="0" u="none" strike="noStrike" baseline="0" dirty="0">
              <a:solidFill>
                <a:srgbClr val="000000"/>
              </a:solidFill>
              <a:latin typeface="AAAAAD+Times-Roman"/>
            </a:endParaRPr>
          </a:p>
          <a:p>
            <a:pPr marL="0" indent="0">
              <a:lnSpc>
                <a:spcPct val="50000"/>
              </a:lnSpc>
              <a:buNone/>
            </a:pPr>
            <a:r>
              <a:rPr lang="en-IN" sz="2400" dirty="0">
                <a:solidFill>
                  <a:srgbClr val="000000"/>
                </a:solidFill>
                <a:latin typeface="AAAAAD+Times-Roman"/>
              </a:rPr>
              <a:t>   </a:t>
            </a:r>
            <a:r>
              <a:rPr lang="en-IN" sz="2400" b="0" i="0" u="none" strike="noStrike" baseline="0" dirty="0">
                <a:solidFill>
                  <a:srgbClr val="000000"/>
                </a:solidFill>
                <a:latin typeface="AAAAAD+Times-Roman"/>
              </a:rPr>
              <a:t>return false; </a:t>
            </a:r>
            <a:endParaRPr lang="en-IN" sz="2400" b="0" i="0" u="none" strike="noStrike" baseline="0" dirty="0">
              <a:solidFill>
                <a:srgbClr val="000000"/>
              </a:solidFill>
              <a:latin typeface="AAAAAD+Times-Roman"/>
            </a:endParaRPr>
          </a:p>
          <a:p>
            <a:pPr marL="0" indent="0">
              <a:lnSpc>
                <a:spcPct val="50000"/>
              </a:lnSpc>
              <a:buNone/>
            </a:pPr>
            <a:r>
              <a:rPr lang="en-IN" sz="2400" b="0" i="0" u="none" strike="noStrike" baseline="0" dirty="0">
                <a:solidFill>
                  <a:srgbClr val="000000"/>
                </a:solidFill>
                <a:latin typeface="AAAAAD+Times-Roman"/>
              </a:rPr>
              <a:t>} </a:t>
            </a:r>
            <a:endParaRPr lang="en-IN" sz="2400" b="0" i="0" u="none" strike="noStrike" baseline="0" dirty="0">
              <a:solidFill>
                <a:srgbClr val="000000"/>
              </a:solidFill>
              <a:latin typeface="AAAAAD+Times-Roman"/>
            </a:endParaRPr>
          </a:p>
          <a:p>
            <a:pPr marL="0" indent="0">
              <a:lnSpc>
                <a:spcPct val="50000"/>
              </a:lnSpc>
              <a:buNone/>
            </a:pPr>
            <a:r>
              <a:rPr lang="en-IN" sz="2400" b="0" i="0" u="none" strike="noStrike" baseline="0" dirty="0">
                <a:solidFill>
                  <a:srgbClr val="000000"/>
                </a:solidFill>
                <a:latin typeface="AAAAAD+Times-Roman"/>
              </a:rPr>
              <a:t>public static void main(String </a:t>
            </a:r>
            <a:r>
              <a:rPr lang="en-IN" sz="2400" b="0" i="0" u="none" strike="noStrike" baseline="0" dirty="0" err="1">
                <a:solidFill>
                  <a:srgbClr val="000000"/>
                </a:solidFill>
                <a:latin typeface="AAAAAD+Times-Roman"/>
              </a:rPr>
              <a:t>argvs</a:t>
            </a:r>
            <a:r>
              <a:rPr lang="en-IN" sz="2400" b="0" i="0" u="none" strike="noStrike" baseline="0" dirty="0">
                <a:solidFill>
                  <a:srgbClr val="000000"/>
                </a:solidFill>
                <a:latin typeface="AAAAAD+Times-Roman"/>
              </a:rPr>
              <a:t>[])</a:t>
            </a:r>
            <a:endParaRPr lang="en-IN" sz="2400" b="0" i="0" u="none" strike="noStrike" baseline="0" dirty="0">
              <a:solidFill>
                <a:srgbClr val="000000"/>
              </a:solidFill>
              <a:latin typeface="AAAAAD+Times-Roman"/>
            </a:endParaRPr>
          </a:p>
          <a:p>
            <a:pPr marL="0" indent="0">
              <a:lnSpc>
                <a:spcPct val="50000"/>
              </a:lnSpc>
              <a:buNone/>
            </a:pPr>
            <a:r>
              <a:rPr lang="en-IN" sz="2400" b="0" i="0" u="none" strike="noStrike" baseline="0" dirty="0">
                <a:solidFill>
                  <a:srgbClr val="000000"/>
                </a:solidFill>
                <a:latin typeface="AAAAAD+Times-Roman"/>
              </a:rPr>
              <a:t> { </a:t>
            </a:r>
            <a:endParaRPr lang="en-IN" sz="2400" b="0" i="0" u="none" strike="noStrike" baseline="0" dirty="0">
              <a:solidFill>
                <a:srgbClr val="000000"/>
              </a:solidFill>
              <a:latin typeface="AAAAAD+Times-Roman"/>
            </a:endParaRPr>
          </a:p>
          <a:p>
            <a:pPr marL="0" indent="0">
              <a:lnSpc>
                <a:spcPct val="50000"/>
              </a:lnSpc>
              <a:buNone/>
            </a:pPr>
            <a:r>
              <a:rPr lang="en-IN" sz="2400" b="0" i="0" u="none" strike="noStrike" baseline="0" dirty="0">
                <a:solidFill>
                  <a:srgbClr val="000000"/>
                </a:solidFill>
                <a:latin typeface="AAAAAD+Times-Roman"/>
              </a:rPr>
              <a:t>    </a:t>
            </a:r>
            <a:r>
              <a:rPr lang="en-IN" sz="2400" b="0" i="0" u="none" strike="noStrike" baseline="0" dirty="0" err="1">
                <a:solidFill>
                  <a:srgbClr val="000000"/>
                </a:solidFill>
                <a:latin typeface="AAAAAD+Times-Roman"/>
              </a:rPr>
              <a:t>RatMazeProblem</a:t>
            </a:r>
            <a:r>
              <a:rPr lang="en-IN" sz="2400" b="0" i="0" u="none" strike="noStrike" baseline="0" dirty="0">
                <a:solidFill>
                  <a:srgbClr val="000000"/>
                </a:solidFill>
                <a:latin typeface="AAAAAD+Times-Roman"/>
              </a:rPr>
              <a:t> r = new </a:t>
            </a:r>
            <a:r>
              <a:rPr lang="en-IN" sz="2400" b="0" i="0" u="none" strike="noStrike" baseline="0" dirty="0" err="1">
                <a:solidFill>
                  <a:srgbClr val="000000"/>
                </a:solidFill>
                <a:latin typeface="AAAAAD+Times-Roman"/>
              </a:rPr>
              <a:t>RatMazeProblem</a:t>
            </a:r>
            <a:r>
              <a:rPr lang="en-IN" sz="2400" b="0" i="0" u="none" strike="noStrike" baseline="0" dirty="0">
                <a:solidFill>
                  <a:srgbClr val="000000"/>
                </a:solidFill>
                <a:latin typeface="AAAAAD+Times-Roman"/>
              </a:rPr>
              <a:t>(); </a:t>
            </a:r>
            <a:endParaRPr lang="en-IN" sz="2400" b="0" i="0" u="none" strike="noStrike" baseline="0" dirty="0">
              <a:solidFill>
                <a:srgbClr val="000000"/>
              </a:solidFill>
              <a:latin typeface="AAAAAD+Times-Roman"/>
            </a:endParaRPr>
          </a:p>
          <a:p>
            <a:pPr marL="0" indent="0">
              <a:lnSpc>
                <a:spcPct val="50000"/>
              </a:lnSpc>
              <a:buNone/>
            </a:pPr>
            <a:r>
              <a:rPr lang="en-IN" sz="2400" dirty="0">
                <a:solidFill>
                  <a:srgbClr val="000000"/>
                </a:solidFill>
                <a:latin typeface="AAAAAD+Times-Roman"/>
              </a:rPr>
              <a:t>     </a:t>
            </a:r>
            <a:r>
              <a:rPr lang="en-IN" sz="2400" b="0" i="0" u="none" strike="noStrike" baseline="0" dirty="0">
                <a:solidFill>
                  <a:srgbClr val="000000"/>
                </a:solidFill>
                <a:latin typeface="AAAAAD+Times-Roman"/>
              </a:rPr>
              <a:t>int maze[][] = { { 0, 1, 1, 1 }, </a:t>
            </a:r>
            <a:endParaRPr lang="en-IN" sz="2400" b="0" i="0" u="none" strike="noStrike" baseline="0" dirty="0">
              <a:solidFill>
                <a:srgbClr val="000000"/>
              </a:solidFill>
              <a:latin typeface="AAAAAD+Times-Roman"/>
            </a:endParaRPr>
          </a:p>
          <a:p>
            <a:pPr marL="0" indent="0">
              <a:lnSpc>
                <a:spcPct val="50000"/>
              </a:lnSpc>
              <a:buNone/>
            </a:pPr>
            <a:r>
              <a:rPr lang="en-IN" sz="2400" dirty="0">
                <a:solidFill>
                  <a:srgbClr val="000000"/>
                </a:solidFill>
                <a:latin typeface="AAAAAD+Times-Roman"/>
              </a:rPr>
              <a:t>                               </a:t>
            </a:r>
            <a:r>
              <a:rPr lang="en-IN" sz="2400" b="0" i="0" u="none" strike="noStrike" baseline="0" dirty="0">
                <a:solidFill>
                  <a:srgbClr val="000000"/>
                </a:solidFill>
                <a:latin typeface="AAAAAD+Times-Roman"/>
              </a:rPr>
              <a:t>{ 0, 0, 0, 1 }, </a:t>
            </a:r>
            <a:endParaRPr lang="en-IN" sz="2400" b="0" i="0" u="none" strike="noStrike" baseline="0" dirty="0">
              <a:solidFill>
                <a:srgbClr val="000000"/>
              </a:solidFill>
              <a:latin typeface="AAAAAD+Times-Roman"/>
            </a:endParaRPr>
          </a:p>
          <a:p>
            <a:pPr marL="0" indent="0">
              <a:lnSpc>
                <a:spcPct val="50000"/>
              </a:lnSpc>
              <a:buNone/>
            </a:pPr>
            <a:r>
              <a:rPr lang="en-IN" sz="2400" dirty="0">
                <a:solidFill>
                  <a:srgbClr val="000000"/>
                </a:solidFill>
                <a:latin typeface="AAAAAD+Times-Roman"/>
              </a:rPr>
              <a:t>                               </a:t>
            </a:r>
            <a:r>
              <a:rPr lang="en-IN" sz="2400" b="0" i="0" u="none" strike="noStrike" baseline="0" dirty="0">
                <a:solidFill>
                  <a:srgbClr val="000000"/>
                </a:solidFill>
                <a:latin typeface="AAAAAD+Times-Roman"/>
              </a:rPr>
              <a:t>{ 0, 0, 0, 1 }, </a:t>
            </a:r>
            <a:endParaRPr lang="en-IN" sz="2400" b="0" i="0" u="none" strike="noStrike" baseline="0" dirty="0">
              <a:solidFill>
                <a:srgbClr val="000000"/>
              </a:solidFill>
              <a:latin typeface="AAAAAD+Times-Roman"/>
            </a:endParaRPr>
          </a:p>
          <a:p>
            <a:pPr marL="0" indent="0">
              <a:lnSpc>
                <a:spcPct val="50000"/>
              </a:lnSpc>
              <a:buNone/>
            </a:pPr>
            <a:r>
              <a:rPr lang="en-IN" sz="2400" dirty="0">
                <a:solidFill>
                  <a:srgbClr val="000000"/>
                </a:solidFill>
                <a:latin typeface="AAAAAD+Times-Roman"/>
              </a:rPr>
              <a:t>                               </a:t>
            </a:r>
            <a:r>
              <a:rPr lang="en-IN" sz="2400" b="0" i="0" u="none" strike="noStrike" baseline="0" dirty="0">
                <a:solidFill>
                  <a:srgbClr val="000000"/>
                </a:solidFill>
                <a:latin typeface="AAAAAD+Times-Roman"/>
              </a:rPr>
              <a:t>{ 0, 0, 0, 1 } };</a:t>
            </a:r>
            <a:endParaRPr lang="en-IN" sz="2400" b="0" i="0" u="none" strike="noStrike" baseline="0" dirty="0">
              <a:solidFill>
                <a:srgbClr val="000000"/>
              </a:solidFill>
              <a:latin typeface="AAAAAD+Times-Roman"/>
            </a:endParaRPr>
          </a:p>
          <a:p>
            <a:pPr marL="0" indent="0">
              <a:lnSpc>
                <a:spcPct val="50000"/>
              </a:lnSpc>
              <a:buNone/>
            </a:pPr>
            <a:r>
              <a:rPr lang="en-IN" sz="2400" dirty="0">
                <a:solidFill>
                  <a:srgbClr val="000000"/>
                </a:solidFill>
                <a:latin typeface="AAAAAD+Times-Roman"/>
              </a:rPr>
              <a:t>     </a:t>
            </a:r>
            <a:r>
              <a:rPr lang="en-IN" sz="2400" b="0" i="0" u="none" strike="noStrike" baseline="0" dirty="0">
                <a:solidFill>
                  <a:srgbClr val="000000"/>
                </a:solidFill>
                <a:latin typeface="AAAAAD+Times-Roman"/>
              </a:rPr>
              <a:t> R = </a:t>
            </a:r>
            <a:r>
              <a:rPr lang="en-IN" sz="2400" b="0" i="0" u="none" strike="noStrike" baseline="0" dirty="0" err="1">
                <a:solidFill>
                  <a:srgbClr val="000000"/>
                </a:solidFill>
                <a:latin typeface="AAAAAD+Times-Roman"/>
              </a:rPr>
              <a:t>maze.length</a:t>
            </a:r>
            <a:r>
              <a:rPr lang="en-IN" sz="2400" b="0" i="0" u="none" strike="noStrike" baseline="0" dirty="0">
                <a:solidFill>
                  <a:srgbClr val="000000"/>
                </a:solidFill>
                <a:latin typeface="AAAAAD+Times-Roman"/>
              </a:rPr>
              <a:t>;</a:t>
            </a:r>
            <a:endParaRPr lang="en-IN" sz="2400" b="0" i="0" u="none" strike="noStrike" baseline="0" dirty="0">
              <a:solidFill>
                <a:srgbClr val="000000"/>
              </a:solidFill>
              <a:latin typeface="AAAAAD+Times-Roman"/>
            </a:endParaRPr>
          </a:p>
          <a:p>
            <a:pPr marL="0" indent="0">
              <a:lnSpc>
                <a:spcPct val="50000"/>
              </a:lnSpc>
              <a:buNone/>
            </a:pPr>
            <a:r>
              <a:rPr lang="en-IN" sz="2400" dirty="0">
                <a:solidFill>
                  <a:srgbClr val="000000"/>
                </a:solidFill>
                <a:latin typeface="AAAAAD+Times-Roman"/>
              </a:rPr>
              <a:t>    </a:t>
            </a:r>
            <a:r>
              <a:rPr lang="en-IN" sz="2400" b="0" i="0" u="none" strike="noStrike" baseline="0" dirty="0">
                <a:solidFill>
                  <a:srgbClr val="000000"/>
                </a:solidFill>
                <a:latin typeface="AAAAAD+Times-Roman"/>
              </a:rPr>
              <a:t>  C = maze[0].length; </a:t>
            </a:r>
            <a:endParaRPr lang="en-IN" sz="2400" b="0" i="0" u="none" strike="noStrike" baseline="0" dirty="0">
              <a:solidFill>
                <a:srgbClr val="000000"/>
              </a:solidFill>
              <a:latin typeface="AAAAAD+Times-Roman"/>
            </a:endParaRPr>
          </a:p>
          <a:p>
            <a:pPr marL="0" indent="0">
              <a:lnSpc>
                <a:spcPct val="50000"/>
              </a:lnSpc>
              <a:buNone/>
            </a:pPr>
            <a:r>
              <a:rPr lang="en-IN" sz="2400" dirty="0">
                <a:solidFill>
                  <a:srgbClr val="000000"/>
                </a:solidFill>
                <a:latin typeface="AAAAAD+Times-Roman"/>
              </a:rPr>
              <a:t>      </a:t>
            </a:r>
            <a:r>
              <a:rPr lang="en-IN" sz="2400" b="0" i="0" u="none" strike="noStrike" baseline="0" dirty="0" err="1">
                <a:solidFill>
                  <a:srgbClr val="000000"/>
                </a:solidFill>
                <a:latin typeface="AAAAAD+Times-Roman"/>
              </a:rPr>
              <a:t>r.findPathMaze</a:t>
            </a:r>
            <a:r>
              <a:rPr lang="en-IN" sz="2400" b="0" i="0" u="none" strike="noStrike" baseline="0" dirty="0">
                <a:solidFill>
                  <a:srgbClr val="000000"/>
                </a:solidFill>
                <a:latin typeface="AAAAAD+Times-Roman"/>
              </a:rPr>
              <a:t>(maze); </a:t>
            </a:r>
            <a:endParaRPr lang="en-IN" sz="2400" b="0" i="0" u="none" strike="noStrike" baseline="0" dirty="0">
              <a:solidFill>
                <a:srgbClr val="000000"/>
              </a:solidFill>
              <a:latin typeface="AAAAAD+Times-Roman"/>
            </a:endParaRPr>
          </a:p>
          <a:p>
            <a:pPr marL="0" indent="0">
              <a:lnSpc>
                <a:spcPct val="50000"/>
              </a:lnSpc>
              <a:buNone/>
            </a:pPr>
            <a:r>
              <a:rPr lang="en-IN" sz="2400" b="0" i="0" u="none" strike="noStrike" baseline="0" dirty="0">
                <a:solidFill>
                  <a:srgbClr val="000000"/>
                </a:solidFill>
                <a:latin typeface="AAAAAD+Times-Roman"/>
              </a:rPr>
              <a:t>} </a:t>
            </a:r>
            <a:endParaRPr lang="en-IN" sz="2400" b="0" i="0" u="none" strike="noStrike" baseline="0" dirty="0">
              <a:solidFill>
                <a:srgbClr val="000000"/>
              </a:solidFill>
              <a:latin typeface="AAAAAD+Times-Roman"/>
            </a:endParaRPr>
          </a:p>
          <a:p>
            <a:pPr marL="0" indent="0">
              <a:lnSpc>
                <a:spcPct val="50000"/>
              </a:lnSpc>
              <a:buNone/>
            </a:pPr>
            <a:r>
              <a:rPr lang="en-IN" sz="2400" b="0" i="0" u="none" strike="noStrike" baseline="0" dirty="0">
                <a:solidFill>
                  <a:srgbClr val="000000"/>
                </a:solidFill>
                <a:latin typeface="AAAAAD+Times-Roman"/>
              </a:rPr>
              <a:t>}</a:t>
            </a: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98950" y="254000"/>
            <a:ext cx="6646545" cy="1049655"/>
          </a:xfrm>
        </p:spPr>
        <p:txBody>
          <a:bodyPr/>
          <a:lstStyle/>
          <a:p>
            <a:r>
              <a:rPr lang="en-US" dirty="0">
                <a:sym typeface="+mn-ea"/>
              </a:rPr>
              <a:t>Testing</a:t>
            </a:r>
            <a:endParaRPr lang="en-IN" dirty="0"/>
          </a:p>
        </p:txBody>
      </p:sp>
      <p:sp>
        <p:nvSpPr>
          <p:cNvPr id="3" name="Content Placeholder 2"/>
          <p:cNvSpPr>
            <a:spLocks noGrp="1"/>
          </p:cNvSpPr>
          <p:nvPr>
            <p:ph idx="1"/>
          </p:nvPr>
        </p:nvSpPr>
        <p:spPr>
          <a:xfrm>
            <a:off x="238539" y="962108"/>
            <a:ext cx="11115261" cy="5214855"/>
          </a:xfrm>
        </p:spPr>
        <p:txBody>
          <a:bodyPr/>
          <a:lstStyle/>
          <a:p>
            <a:r>
              <a:rPr lang="en-IN" dirty="0"/>
              <a:t>Trial 1:</a:t>
            </a:r>
            <a:endParaRPr lang="en-IN" dirty="0"/>
          </a:p>
          <a:p>
            <a:pPr marL="0" indent="0">
              <a:buNone/>
            </a:pPr>
            <a:r>
              <a:rPr lang="en-IN" dirty="0"/>
              <a:t>      </a:t>
            </a: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r>
              <a:rPr lang="en-IN" dirty="0"/>
              <a:t>Trial 2:   </a:t>
            </a:r>
            <a:endParaRPr lang="en-IN" dirty="0"/>
          </a:p>
        </p:txBody>
      </p:sp>
      <p:pic>
        <p:nvPicPr>
          <p:cNvPr id="5" name="Picture 4"/>
          <p:cNvPicPr>
            <a:picLocks noChangeAspect="1"/>
          </p:cNvPicPr>
          <p:nvPr/>
        </p:nvPicPr>
        <p:blipFill>
          <a:blip r:embed="rId1"/>
          <a:stretch>
            <a:fillRect/>
          </a:stretch>
        </p:blipFill>
        <p:spPr>
          <a:xfrm>
            <a:off x="2122999" y="1529773"/>
            <a:ext cx="6138406" cy="2223243"/>
          </a:xfrm>
          <a:prstGeom prst="rect">
            <a:avLst/>
          </a:prstGeom>
        </p:spPr>
      </p:pic>
      <p:pic>
        <p:nvPicPr>
          <p:cNvPr id="6" name="Picture 5"/>
          <p:cNvPicPr>
            <a:picLocks noChangeAspect="1"/>
          </p:cNvPicPr>
          <p:nvPr/>
        </p:nvPicPr>
        <p:blipFill>
          <a:blip r:embed="rId2"/>
          <a:stretch>
            <a:fillRect/>
          </a:stretch>
        </p:blipFill>
        <p:spPr>
          <a:xfrm>
            <a:off x="2122998" y="4422247"/>
            <a:ext cx="6265628" cy="2089871"/>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47214" y="365125"/>
            <a:ext cx="7306586" cy="1325563"/>
          </a:xfrm>
        </p:spPr>
        <p:txBody>
          <a:bodyPr/>
          <a:lstStyle/>
          <a:p>
            <a:r>
              <a:rPr lang="en-US" dirty="0"/>
              <a:t>    Output</a:t>
            </a:r>
            <a:endParaRPr lang="en-IN" dirty="0"/>
          </a:p>
        </p:txBody>
      </p:sp>
      <p:sp>
        <p:nvSpPr>
          <p:cNvPr id="3" name="Content Placeholder 2"/>
          <p:cNvSpPr>
            <a:spLocks noGrp="1"/>
          </p:cNvSpPr>
          <p:nvPr>
            <p:ph idx="1"/>
          </p:nvPr>
        </p:nvSpPr>
        <p:spPr>
          <a:xfrm>
            <a:off x="981323" y="1825625"/>
            <a:ext cx="10515600" cy="4351338"/>
          </a:xfrm>
        </p:spPr>
        <p:txBody>
          <a:bodyPr/>
          <a:lstStyle/>
          <a:p>
            <a:r>
              <a:rPr lang="en-IN" sz="1800" b="1" i="0" u="none" strike="noStrike" baseline="0" dirty="0">
                <a:solidFill>
                  <a:srgbClr val="000000"/>
                </a:solidFill>
                <a:latin typeface="AAAAAC+Times-Bold"/>
              </a:rPr>
              <a:t>OUTPUT 1 :  </a:t>
            </a:r>
            <a:endParaRPr lang="en-IN" sz="1800" b="1" i="0" u="none" strike="noStrike" baseline="0" dirty="0">
              <a:solidFill>
                <a:srgbClr val="000000"/>
              </a:solidFill>
              <a:latin typeface="AAAAAC+Times-Bold"/>
            </a:endParaRPr>
          </a:p>
          <a:p>
            <a:endParaRPr lang="en-IN" sz="1800" b="1" dirty="0">
              <a:solidFill>
                <a:srgbClr val="000000"/>
              </a:solidFill>
              <a:latin typeface="AAAAAC+Times-Bold"/>
            </a:endParaRPr>
          </a:p>
          <a:p>
            <a:endParaRPr lang="en-IN" sz="1800" b="1" dirty="0">
              <a:solidFill>
                <a:srgbClr val="000000"/>
              </a:solidFill>
              <a:latin typeface="AAAAAC+Times-Bold"/>
            </a:endParaRPr>
          </a:p>
          <a:p>
            <a:endParaRPr lang="en-IN" sz="1800" b="1" dirty="0">
              <a:solidFill>
                <a:srgbClr val="000000"/>
              </a:solidFill>
              <a:latin typeface="AAAAAC+Times-Bold"/>
            </a:endParaRPr>
          </a:p>
          <a:p>
            <a:endParaRPr lang="en-IN" sz="1800" b="1" dirty="0">
              <a:solidFill>
                <a:srgbClr val="000000"/>
              </a:solidFill>
              <a:latin typeface="AAAAAC+Times-Bold"/>
            </a:endParaRPr>
          </a:p>
          <a:p>
            <a:r>
              <a:rPr lang="en-US" sz="1800" b="1" i="0" u="none" strike="noStrike" baseline="0" dirty="0">
                <a:solidFill>
                  <a:srgbClr val="000000"/>
                </a:solidFill>
                <a:latin typeface="AAAAAC+Times-Bold"/>
              </a:rPr>
              <a:t>OUTPUT 2 </a:t>
            </a:r>
            <a:r>
              <a:rPr lang="en-US" sz="1800" b="0" i="0" u="none" strike="noStrike" baseline="0" dirty="0">
                <a:solidFill>
                  <a:srgbClr val="000000"/>
                </a:solidFill>
                <a:latin typeface="AAAAAD+Times-Roman"/>
              </a:rPr>
              <a:t>:  0 is the path the ra</a:t>
            </a:r>
            <a:r>
              <a:rPr lang="en-US" sz="1800" dirty="0">
                <a:solidFill>
                  <a:srgbClr val="000000"/>
                </a:solidFill>
                <a:latin typeface="AAAAAD+Times-Roman"/>
              </a:rPr>
              <a:t>t has to take</a:t>
            </a:r>
            <a:r>
              <a:rPr lang="en-US" sz="1800" b="0" i="0" u="none" strike="noStrike" baseline="0" dirty="0">
                <a:solidFill>
                  <a:srgbClr val="000000"/>
                </a:solidFill>
                <a:latin typeface="AAAAAD+Times-Roman"/>
              </a:rPr>
              <a:t> </a:t>
            </a:r>
            <a:endParaRPr lang="en-US" sz="1800" b="0" i="0" u="none" strike="noStrike" baseline="0" dirty="0">
              <a:solidFill>
                <a:srgbClr val="000000"/>
              </a:solidFill>
              <a:latin typeface="AAAAAD+Times-Roman"/>
            </a:endParaRPr>
          </a:p>
          <a:p>
            <a:pPr marL="0" indent="0">
              <a:buNone/>
            </a:pPr>
            <a:r>
              <a:rPr lang="en-US" sz="1800" dirty="0">
                <a:solidFill>
                  <a:srgbClr val="000000"/>
                </a:solidFill>
                <a:latin typeface="AAAAAD+Times-Roman"/>
              </a:rPr>
              <a:t>                         </a:t>
            </a:r>
            <a:endParaRPr lang="en-IN" dirty="0"/>
          </a:p>
        </p:txBody>
      </p:sp>
      <p:pic>
        <p:nvPicPr>
          <p:cNvPr id="7" name="Picture 6"/>
          <p:cNvPicPr>
            <a:picLocks noChangeAspect="1"/>
          </p:cNvPicPr>
          <p:nvPr/>
        </p:nvPicPr>
        <p:blipFill>
          <a:blip r:embed="rId1"/>
          <a:stretch>
            <a:fillRect/>
          </a:stretch>
        </p:blipFill>
        <p:spPr>
          <a:xfrm>
            <a:off x="2902039" y="2456291"/>
            <a:ext cx="6387921" cy="609600"/>
          </a:xfrm>
          <a:prstGeom prst="rect">
            <a:avLst/>
          </a:prstGeom>
        </p:spPr>
      </p:pic>
      <p:pic>
        <p:nvPicPr>
          <p:cNvPr id="9" name="Picture 8"/>
          <p:cNvPicPr>
            <a:picLocks noChangeAspect="1"/>
          </p:cNvPicPr>
          <p:nvPr/>
        </p:nvPicPr>
        <p:blipFill>
          <a:blip r:embed="rId2"/>
          <a:stretch>
            <a:fillRect/>
          </a:stretch>
        </p:blipFill>
        <p:spPr>
          <a:xfrm>
            <a:off x="2902039" y="4573891"/>
            <a:ext cx="6362163" cy="1738009"/>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37112" y="365125"/>
            <a:ext cx="7616687" cy="1325563"/>
          </a:xfrm>
        </p:spPr>
        <p:txBody>
          <a:bodyPr/>
          <a:lstStyle/>
          <a:p>
            <a:r>
              <a:rPr lang="en-US" dirty="0"/>
              <a:t>Conclusion</a:t>
            </a:r>
            <a:endParaRPr lang="en-IN" dirty="0"/>
          </a:p>
        </p:txBody>
      </p:sp>
      <p:sp>
        <p:nvSpPr>
          <p:cNvPr id="7" name="Content Placeholder 6"/>
          <p:cNvSpPr>
            <a:spLocks noGrp="1"/>
          </p:cNvSpPr>
          <p:nvPr>
            <p:ph idx="1"/>
          </p:nvPr>
        </p:nvSpPr>
        <p:spPr/>
        <p:txBody>
          <a:bodyPr>
            <a:normAutofit/>
          </a:bodyPr>
          <a:lstStyle/>
          <a:p>
            <a:r>
              <a:rPr lang="en-US" sz="1800" b="0" i="0" u="none" strike="noStrike" baseline="0" dirty="0">
                <a:solidFill>
                  <a:srgbClr val="000000"/>
                </a:solidFill>
                <a:latin typeface="AAAAAD+Times-Roman"/>
              </a:rPr>
              <a:t>In the maze matrix, 1 means the block is a dead end and 0 means the block can be used in the path from source to destination. Note that this is a simple version of the typical Maze problem. For example, a more complex version can be that the rat can move in 4 directions and a more complex version can be with a limited number of moves. The path for the rat to take shown by the ‘0’ in the maze. </a:t>
            </a:r>
            <a:endParaRPr lang="en-US" sz="1800" b="0" i="0" u="none" strike="noStrike" baseline="0" dirty="0">
              <a:solidFill>
                <a:srgbClr val="000000"/>
              </a:solidFill>
              <a:latin typeface="AAAAAD+Times-Roman"/>
            </a:endParaRPr>
          </a:p>
          <a:p>
            <a:endParaRPr lang="en-US" sz="1800" dirty="0">
              <a:solidFill>
                <a:srgbClr val="000000"/>
              </a:solidFill>
              <a:latin typeface="AAAAAD+Times-Roman"/>
            </a:endParaRPr>
          </a:p>
          <a:p>
            <a:pPr>
              <a:buFont typeface="Wingdings" panose="05000000000000000000" pitchFamily="2" charset="2"/>
              <a:buChar char="q"/>
            </a:pPr>
            <a:r>
              <a:rPr lang="en-US" sz="1800" b="1" i="0" u="none" strike="noStrike" baseline="0" dirty="0">
                <a:solidFill>
                  <a:srgbClr val="000000"/>
                </a:solidFill>
                <a:latin typeface="AAAAAC+Times-Bold"/>
              </a:rPr>
              <a:t> Time Complexity: </a:t>
            </a:r>
            <a:r>
              <a:rPr lang="en-US" sz="1800" b="0" i="0" u="none" strike="noStrike" baseline="0" dirty="0">
                <a:solidFill>
                  <a:srgbClr val="000000"/>
                </a:solidFill>
                <a:latin typeface="AAAAAD+Times-Roman"/>
              </a:rPr>
              <a:t>O(2^(n^2)):</a:t>
            </a:r>
            <a:endParaRPr lang="en-US" sz="1800" b="0" i="0" u="none" strike="noStrike" baseline="0" dirty="0">
              <a:solidFill>
                <a:srgbClr val="000000"/>
              </a:solidFill>
              <a:latin typeface="AAAAAD+Times-Roman"/>
            </a:endParaRPr>
          </a:p>
          <a:p>
            <a:pPr marL="0" indent="0">
              <a:buNone/>
            </a:pPr>
            <a:r>
              <a:rPr lang="en-US" sz="1800" b="0" i="0" u="none" strike="noStrike" baseline="0" dirty="0">
                <a:solidFill>
                  <a:srgbClr val="000000"/>
                </a:solidFill>
                <a:latin typeface="AAAAAD+Times-Roman"/>
              </a:rPr>
              <a:t>      The recursion can run upper-bound 2^(n^2) times </a:t>
            </a:r>
            <a:endParaRPr lang="en-US" sz="1800" b="0" i="0" u="none" strike="noStrike" baseline="0" dirty="0">
              <a:solidFill>
                <a:srgbClr val="000000"/>
              </a:solidFill>
              <a:latin typeface="AAAAAD+Times-Roman"/>
            </a:endParaRPr>
          </a:p>
          <a:p>
            <a:pPr marL="0" indent="0">
              <a:buNone/>
            </a:pPr>
            <a:endParaRPr lang="en-US" sz="1800" dirty="0">
              <a:solidFill>
                <a:srgbClr val="000000"/>
              </a:solidFill>
              <a:latin typeface="AAAAAD+Times-Roman"/>
            </a:endParaRPr>
          </a:p>
          <a:p>
            <a:pPr>
              <a:buFont typeface="Wingdings" panose="05000000000000000000" pitchFamily="2" charset="2"/>
              <a:buChar char="q"/>
            </a:pPr>
            <a:r>
              <a:rPr lang="en-US" sz="1800" b="1" i="0" u="none" strike="noStrike" baseline="0" dirty="0">
                <a:solidFill>
                  <a:srgbClr val="000000"/>
                </a:solidFill>
                <a:latin typeface="AAAAAC+Times-Bold"/>
              </a:rPr>
              <a:t> Space Complexity: </a:t>
            </a:r>
            <a:r>
              <a:rPr lang="en-US" sz="1800" b="0" i="0" u="none" strike="noStrike" baseline="0" dirty="0">
                <a:solidFill>
                  <a:srgbClr val="000000"/>
                </a:solidFill>
                <a:latin typeface="AAAAAD+Times-Roman"/>
              </a:rPr>
              <a:t>O(n^2):</a:t>
            </a:r>
            <a:endParaRPr lang="en-US" sz="1800" b="0" i="0" u="none" strike="noStrike" baseline="0" dirty="0">
              <a:solidFill>
                <a:srgbClr val="000000"/>
              </a:solidFill>
              <a:latin typeface="AAAAAD+Times-Roman"/>
            </a:endParaRPr>
          </a:p>
          <a:p>
            <a:pPr marL="0" indent="0">
              <a:buNone/>
            </a:pPr>
            <a:r>
              <a:rPr lang="en-US" sz="1800" b="0" i="0" u="none" strike="noStrike" baseline="0" dirty="0">
                <a:solidFill>
                  <a:srgbClr val="000000"/>
                </a:solidFill>
                <a:latin typeface="AAAAAD+Times-Roman"/>
              </a:rPr>
              <a:t>     Output matrix is required so an extra space of size n*n is needed </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50790" y="1122363"/>
            <a:ext cx="9817210" cy="595119"/>
          </a:xfrm>
        </p:spPr>
        <p:txBody>
          <a:bodyPr>
            <a:normAutofit fontScale="90000"/>
          </a:bodyPr>
          <a:lstStyle/>
          <a:p>
            <a:r>
              <a:rPr lang="en-US" dirty="0"/>
              <a:t>Abstract</a:t>
            </a:r>
            <a:endParaRPr lang="en-IN" dirty="0"/>
          </a:p>
        </p:txBody>
      </p:sp>
      <p:sp>
        <p:nvSpPr>
          <p:cNvPr id="3" name="Subtitle 2"/>
          <p:cNvSpPr>
            <a:spLocks noGrp="1"/>
          </p:cNvSpPr>
          <p:nvPr>
            <p:ph type="subTitle" idx="1"/>
          </p:nvPr>
        </p:nvSpPr>
        <p:spPr>
          <a:xfrm>
            <a:off x="1334278" y="2416628"/>
            <a:ext cx="9144000" cy="3881535"/>
          </a:xfrm>
        </p:spPr>
        <p:txBody>
          <a:bodyPr>
            <a:normAutofit/>
          </a:bodyPr>
          <a:lstStyle/>
          <a:p>
            <a:pPr marL="285750" indent="-285750">
              <a:buFont typeface="Wingdings" panose="05000000000000000000" pitchFamily="2" charset="2"/>
              <a:buChar char="q"/>
            </a:pPr>
            <a:r>
              <a:rPr lang="en-US" sz="1800" b="0" i="0" u="none" strike="noStrike" baseline="0" dirty="0">
                <a:solidFill>
                  <a:srgbClr val="000000"/>
                </a:solidFill>
                <a:latin typeface="AAAAAD+Times-Roman"/>
              </a:rPr>
              <a:t>The Rat in a Maze program determines the way from the start to the end of the maze. A rat starts from source and has to reach the destination. The rat can move only in two directions: forward and down. In the maze matrix, 0 means the block is a dead end and 1 means the block can be used in the path from source to destination. </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94922" y="365125"/>
            <a:ext cx="7258878" cy="1325563"/>
          </a:xfrm>
        </p:spPr>
        <p:txBody>
          <a:bodyPr/>
          <a:lstStyle/>
          <a:p>
            <a:r>
              <a:rPr lang="en-US" dirty="0"/>
              <a:t>Introduction</a:t>
            </a:r>
            <a:endParaRPr lang="en-IN" dirty="0"/>
          </a:p>
        </p:txBody>
      </p:sp>
      <p:sp>
        <p:nvSpPr>
          <p:cNvPr id="3" name="Content Placeholder 2"/>
          <p:cNvSpPr>
            <a:spLocks noGrp="1"/>
          </p:cNvSpPr>
          <p:nvPr>
            <p:ph idx="1"/>
          </p:nvPr>
        </p:nvSpPr>
        <p:spPr>
          <a:xfrm>
            <a:off x="838200" y="1825624"/>
            <a:ext cx="10515600" cy="4817771"/>
          </a:xfrm>
        </p:spPr>
        <p:txBody>
          <a:bodyPr>
            <a:normAutofit/>
          </a:bodyPr>
          <a:lstStyle/>
          <a:p>
            <a:r>
              <a:rPr lang="en-US" sz="2000" b="1" i="0" u="none" strike="noStrike" baseline="0" dirty="0">
                <a:solidFill>
                  <a:srgbClr val="000000"/>
                </a:solidFill>
                <a:latin typeface="AAAAAC+Times-Bold"/>
              </a:rPr>
              <a:t>Backtracking </a:t>
            </a:r>
            <a:r>
              <a:rPr lang="en-US" sz="2000" b="0" i="0" u="none" strike="noStrike" baseline="0" dirty="0">
                <a:solidFill>
                  <a:srgbClr val="000000"/>
                </a:solidFill>
                <a:latin typeface="AAAAAD+Times-Roman"/>
              </a:rPr>
              <a:t>is an algorithmic technique for solving problems recursively by trying to build a solution incrementally, one piece at a time, removing those solutions that fail to satisfy the constraints of the problem at any point in time (by time, here, is referred to the time elapsed till reaching any level of the search tree). Backtracking can also be said as an improvement to the brute force approach. So basically, the idea behind the backtracking technique is that it searches for a solution to a problem among all the available options. Initially, we start the backtracking from one possible option and if the problem is solved with that selected option then we return the solution else we backtrack and select another option from the remaining available options. There also might be a case where none of the options will give you the solution and hence we understand that backtracking won’t give any solution to that particular problem. We can also say that backtracking is a form of recursion. We can conclude that backtracking at every step eliminates those choices that cannot give us the solution and proceeds to those choices that have the potential of taking us to the solution. </a:t>
            </a:r>
            <a:endParaRPr lang="en-IN"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03158" y="365125"/>
            <a:ext cx="7950642" cy="1325563"/>
          </a:xfrm>
        </p:spPr>
        <p:txBody>
          <a:bodyPr/>
          <a:lstStyle/>
          <a:p>
            <a:r>
              <a:rPr lang="en-US" dirty="0"/>
              <a:t>Problem statement</a:t>
            </a:r>
            <a:endParaRPr lang="en-IN" dirty="0"/>
          </a:p>
        </p:txBody>
      </p:sp>
      <p:sp>
        <p:nvSpPr>
          <p:cNvPr id="3" name="Content Placeholder 2"/>
          <p:cNvSpPr>
            <a:spLocks noGrp="1"/>
          </p:cNvSpPr>
          <p:nvPr>
            <p:ph idx="1"/>
          </p:nvPr>
        </p:nvSpPr>
        <p:spPr/>
        <p:txBody>
          <a:bodyPr>
            <a:normAutofit fontScale="85000" lnSpcReduction="20000"/>
          </a:bodyPr>
          <a:lstStyle/>
          <a:p>
            <a:r>
              <a:rPr lang="en-US" sz="2400" b="1" i="0" u="none" strike="noStrike" baseline="0" dirty="0">
                <a:solidFill>
                  <a:srgbClr val="000000"/>
                </a:solidFill>
                <a:latin typeface="AAAAAC+Times-Bold"/>
              </a:rPr>
              <a:t> </a:t>
            </a:r>
            <a:r>
              <a:rPr lang="en-US" sz="2400" b="0" i="0" u="none" strike="noStrike" baseline="0" dirty="0">
                <a:solidFill>
                  <a:srgbClr val="000000"/>
                </a:solidFill>
                <a:latin typeface="AAAAAD+Times-Roman"/>
              </a:rPr>
              <a:t>Given a N*N board with the Knight placed on the first block of an empty board. Moving      according to the rules of chess knight must visit each square exactly once. Print the orde</a:t>
            </a:r>
            <a:r>
              <a:rPr lang="en-US" sz="2400" dirty="0">
                <a:solidFill>
                  <a:srgbClr val="000000"/>
                </a:solidFill>
                <a:latin typeface="AAAAAD+Times-Roman"/>
              </a:rPr>
              <a:t>r</a:t>
            </a:r>
            <a:r>
              <a:rPr lang="en-US" sz="2400" b="0" i="0" u="none" strike="noStrike" baseline="0" dirty="0">
                <a:solidFill>
                  <a:srgbClr val="000000"/>
                </a:solidFill>
                <a:latin typeface="AAAAAD+Times-Roman"/>
              </a:rPr>
              <a:t> of each cell in which they are visited.</a:t>
            </a:r>
            <a:endParaRPr lang="en-US" sz="2400" b="0" i="0" u="none" strike="noStrike" baseline="0" dirty="0">
              <a:solidFill>
                <a:srgbClr val="000000"/>
              </a:solidFill>
              <a:latin typeface="AAAAAD+Times-Roman"/>
            </a:endParaRPr>
          </a:p>
          <a:p>
            <a:pPr marL="0" indent="0">
              <a:buNone/>
            </a:pPr>
            <a:r>
              <a:rPr lang="en-US" sz="2400" b="0" i="0" u="none" strike="noStrike" baseline="0" dirty="0">
                <a:solidFill>
                  <a:srgbClr val="000000"/>
                </a:solidFill>
                <a:latin typeface="AAAAAD+Times-Roman"/>
              </a:rPr>
              <a:t> </a:t>
            </a:r>
            <a:endParaRPr lang="en-US" sz="2400" b="0" i="0" u="none" strike="noStrike" baseline="0" dirty="0">
              <a:solidFill>
                <a:srgbClr val="000000"/>
              </a:solidFill>
              <a:latin typeface="AAAAAD+Times-Roman"/>
            </a:endParaRPr>
          </a:p>
          <a:p>
            <a:pPr marL="0" indent="0">
              <a:buNone/>
            </a:pPr>
            <a:endParaRPr lang="en-US" sz="2400" dirty="0">
              <a:solidFill>
                <a:srgbClr val="000000"/>
              </a:solidFill>
              <a:latin typeface="AAAAAD+Times-Roman"/>
            </a:endParaRPr>
          </a:p>
          <a:p>
            <a:pPr marL="0" indent="0">
              <a:buNone/>
            </a:pPr>
            <a:r>
              <a:rPr lang="en-US" sz="3900" dirty="0">
                <a:solidFill>
                  <a:srgbClr val="000000"/>
                </a:solidFill>
                <a:latin typeface="AAAAAD+Times-Roman"/>
              </a:rPr>
              <a:t>                                     Solution:</a:t>
            </a:r>
            <a:endParaRPr lang="en-US" sz="3900" dirty="0">
              <a:solidFill>
                <a:srgbClr val="000000"/>
              </a:solidFill>
              <a:latin typeface="AAAAAD+Times-Roman"/>
            </a:endParaRPr>
          </a:p>
          <a:p>
            <a:pPr marL="342900" indent="-342900">
              <a:buFont typeface="Arial" panose="020B0604020202020204" pitchFamily="34" charset="0"/>
              <a:buChar char="•"/>
            </a:pPr>
            <a:r>
              <a:rPr lang="en-US" dirty="0">
                <a:solidFill>
                  <a:srgbClr val="000000"/>
                </a:solidFill>
                <a:latin typeface="AAAAAD+Times-Roman"/>
              </a:rPr>
              <a:t> </a:t>
            </a:r>
            <a:r>
              <a:rPr lang="en-US" sz="2000" b="0" i="0" u="none" strike="noStrike" baseline="0" dirty="0">
                <a:solidFill>
                  <a:srgbClr val="000000"/>
                </a:solidFill>
                <a:latin typeface="AAAAAD+Times-Roman"/>
              </a:rPr>
              <a:t>By using the Naive Algorithm to generate all tours one by one and check if the generated   tour satisfies the constraints. Backtracking works in an incremental way to attack problems. Typically, we start from an empty solution vector and one by one add items (Meaning of item varies from problem to problem. In the context of Knight’s tour problem, an item is a Knight’s move). When we add an item, we check if adding the current item violates the problem constraint, if it does then we remove the item and try other alternatives. If none of the alternatives works out then we go to the previous stage and remove the item added in the previous stage. If we reach the initial stage back then we say that no solution exists. If adding an item doesn’t violate constraints then we recursively add items one by one. If the solution vector becomes complete then we print the solution. </a:t>
            </a:r>
            <a:endParaRPr lang="en-IN"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47499" y="365125"/>
            <a:ext cx="7998350" cy="1325563"/>
          </a:xfrm>
        </p:spPr>
        <p:txBody>
          <a:bodyPr/>
          <a:lstStyle/>
          <a:p>
            <a:r>
              <a:rPr lang="en-US" dirty="0"/>
              <a:t>System Requirements</a:t>
            </a:r>
            <a:endParaRPr lang="en-IN" dirty="0"/>
          </a:p>
        </p:txBody>
      </p:sp>
      <p:sp>
        <p:nvSpPr>
          <p:cNvPr id="3" name="Content Placeholder 2"/>
          <p:cNvSpPr>
            <a:spLocks noGrp="1"/>
          </p:cNvSpPr>
          <p:nvPr>
            <p:ph idx="1"/>
          </p:nvPr>
        </p:nvSpPr>
        <p:spPr>
          <a:xfrm>
            <a:off x="903514" y="1583029"/>
            <a:ext cx="10515600" cy="4351338"/>
          </a:xfrm>
        </p:spPr>
        <p:txBody>
          <a:bodyPr>
            <a:normAutofit lnSpcReduction="10000"/>
          </a:bodyPr>
          <a:lstStyle/>
          <a:p>
            <a:pPr>
              <a:buFont typeface="Wingdings" panose="05000000000000000000" pitchFamily="2" charset="2"/>
              <a:buChar char="q"/>
            </a:pPr>
            <a:r>
              <a:rPr lang="en-IN" sz="2400" b="1" i="0" u="none" strike="noStrike" baseline="0" dirty="0">
                <a:solidFill>
                  <a:srgbClr val="000000"/>
                </a:solidFill>
                <a:latin typeface="AAAAAC+Times-Bold"/>
              </a:rPr>
              <a:t>HARDWARE REQUIREMENTS</a:t>
            </a:r>
            <a:endParaRPr lang="en-IN" sz="2400" b="1" i="0" u="none" strike="noStrike" baseline="0" dirty="0">
              <a:solidFill>
                <a:srgbClr val="000000"/>
              </a:solidFill>
              <a:latin typeface="AAAAAC+Times-Bold"/>
            </a:endParaRPr>
          </a:p>
          <a:p>
            <a:r>
              <a:rPr lang="en-IN" sz="2400" b="1" i="0" u="none" strike="noStrike" baseline="0" dirty="0">
                <a:solidFill>
                  <a:srgbClr val="000000"/>
                </a:solidFill>
                <a:latin typeface="AAAAAC+Times-Bold"/>
              </a:rPr>
              <a:t> </a:t>
            </a:r>
            <a:r>
              <a:rPr lang="en-IN" sz="2400" b="0" i="0" u="none" strike="noStrike" baseline="0" dirty="0">
                <a:solidFill>
                  <a:srgbClr val="000000"/>
                </a:solidFill>
                <a:latin typeface="AAAAAD+Times-Roman"/>
              </a:rPr>
              <a:t>PROCESSOR: INTEL CORE I3 </a:t>
            </a:r>
            <a:endParaRPr lang="en-IN" sz="2400" b="0" i="0" u="none" strike="noStrike" baseline="0" dirty="0">
              <a:solidFill>
                <a:srgbClr val="000000"/>
              </a:solidFill>
              <a:latin typeface="AAAAAD+Times-Roman"/>
            </a:endParaRPr>
          </a:p>
          <a:p>
            <a:r>
              <a:rPr lang="en-IN" sz="2400" b="0" i="0" u="none" strike="noStrike" baseline="0" dirty="0">
                <a:solidFill>
                  <a:srgbClr val="000000"/>
                </a:solidFill>
                <a:latin typeface="AAAAAD+Times-Roman"/>
              </a:rPr>
              <a:t>RAM: 4 GB </a:t>
            </a:r>
            <a:endParaRPr lang="en-IN" sz="2400" b="0" i="0" u="none" strike="noStrike" baseline="0" dirty="0">
              <a:solidFill>
                <a:srgbClr val="000000"/>
              </a:solidFill>
              <a:latin typeface="AAAAAD+Times-Roman"/>
            </a:endParaRPr>
          </a:p>
          <a:p>
            <a:r>
              <a:rPr lang="en-IN" sz="2400" b="0" i="0" u="none" strike="noStrike" baseline="0" dirty="0">
                <a:solidFill>
                  <a:srgbClr val="000000"/>
                </a:solidFill>
                <a:latin typeface="AAAAAD+Times-Roman"/>
              </a:rPr>
              <a:t>ROM: 256 GB </a:t>
            </a:r>
            <a:endParaRPr lang="en-IN" sz="2400" b="0" i="0" u="none" strike="noStrike" baseline="0" dirty="0">
              <a:solidFill>
                <a:srgbClr val="000000"/>
              </a:solidFill>
              <a:latin typeface="AAAAAD+Times-Roman"/>
            </a:endParaRPr>
          </a:p>
          <a:p>
            <a:pPr marL="0" indent="0">
              <a:buNone/>
            </a:pPr>
            <a:endParaRPr lang="en-IN" dirty="0">
              <a:solidFill>
                <a:srgbClr val="000000"/>
              </a:solidFill>
              <a:latin typeface="AAAAAD+Times-Roman"/>
            </a:endParaRPr>
          </a:p>
          <a:p>
            <a:pPr>
              <a:buFont typeface="Wingdings" panose="05000000000000000000" pitchFamily="2" charset="2"/>
              <a:buChar char="q"/>
            </a:pPr>
            <a:r>
              <a:rPr lang="en-IN" sz="2400" b="1" i="0" u="none" strike="noStrike" baseline="0" dirty="0">
                <a:solidFill>
                  <a:srgbClr val="000000"/>
                </a:solidFill>
                <a:latin typeface="AAAAAC+Times-Bold"/>
              </a:rPr>
              <a:t>SOFTWARE REQUIREMENTS </a:t>
            </a:r>
            <a:endParaRPr lang="en-IN" sz="2400" b="1" i="0" u="none" strike="noStrike" baseline="0" dirty="0">
              <a:solidFill>
                <a:srgbClr val="000000"/>
              </a:solidFill>
              <a:latin typeface="AAAAAC+Times-Bold"/>
            </a:endParaRPr>
          </a:p>
          <a:p>
            <a:r>
              <a:rPr lang="en-IN" sz="2400" b="0" i="0" u="none" strike="noStrike" baseline="0" dirty="0">
                <a:solidFill>
                  <a:srgbClr val="000000"/>
                </a:solidFill>
                <a:latin typeface="AAAAAD+Times-Roman"/>
              </a:rPr>
              <a:t>FRONT END : JAVA </a:t>
            </a:r>
            <a:endParaRPr lang="en-IN" sz="2400" b="0" i="0" u="none" strike="noStrike" baseline="0" dirty="0">
              <a:solidFill>
                <a:srgbClr val="000000"/>
              </a:solidFill>
              <a:latin typeface="AAAAAD+Times-Roman"/>
            </a:endParaRPr>
          </a:p>
          <a:p>
            <a:r>
              <a:rPr lang="en-IN" sz="2400" b="0" i="0" u="none" strike="noStrike" baseline="0" dirty="0">
                <a:solidFill>
                  <a:srgbClr val="000000"/>
                </a:solidFill>
                <a:latin typeface="AAAAAD+Times-Roman"/>
              </a:rPr>
              <a:t>BACK END : JAVA</a:t>
            </a:r>
            <a:endParaRPr lang="en-IN" sz="2400" b="0" i="0" u="none" strike="noStrike" baseline="0" dirty="0">
              <a:solidFill>
                <a:srgbClr val="000000"/>
              </a:solidFill>
              <a:latin typeface="AAAAAD+Times-Roman"/>
            </a:endParaRPr>
          </a:p>
          <a:p>
            <a:r>
              <a:rPr lang="en-IN" sz="2400" b="0" i="0" u="none" strike="noStrike" baseline="0" dirty="0">
                <a:solidFill>
                  <a:srgbClr val="000000"/>
                </a:solidFill>
                <a:latin typeface="AAAAAD+Times-Roman"/>
              </a:rPr>
              <a:t> ADDITIONAL TOOLS : BLUE J </a:t>
            </a:r>
            <a:endParaRPr lang="en-IN"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2555" y="-289249"/>
            <a:ext cx="10971245" cy="1979937"/>
          </a:xfrm>
        </p:spPr>
        <p:txBody>
          <a:bodyPr/>
          <a:lstStyle/>
          <a:p>
            <a:r>
              <a:rPr lang="en-US" dirty="0"/>
              <a:t>                        Design</a:t>
            </a:r>
            <a:endParaRPr lang="en-IN" dirty="0"/>
          </a:p>
        </p:txBody>
      </p:sp>
      <p:sp>
        <p:nvSpPr>
          <p:cNvPr id="3" name="Content Placeholder 2"/>
          <p:cNvSpPr>
            <a:spLocks noGrp="1"/>
          </p:cNvSpPr>
          <p:nvPr>
            <p:ph idx="1"/>
          </p:nvPr>
        </p:nvSpPr>
        <p:spPr>
          <a:xfrm>
            <a:off x="838200" y="1073021"/>
            <a:ext cx="10515600" cy="5423196"/>
          </a:xfrm>
        </p:spPr>
        <p:txBody>
          <a:bodyPr>
            <a:normAutofit fontScale="92500" lnSpcReduction="10000"/>
          </a:bodyPr>
          <a:lstStyle/>
          <a:p>
            <a:pPr>
              <a:buFont typeface="Wingdings" panose="05000000000000000000" pitchFamily="2" charset="2"/>
              <a:buChar char="q"/>
            </a:pPr>
            <a:r>
              <a:rPr lang="en-US" sz="2000" b="0" i="0" u="none" strike="noStrike" baseline="0" dirty="0">
                <a:solidFill>
                  <a:srgbClr val="000000"/>
                </a:solidFill>
                <a:latin typeface="AAAAAD+Times-Roman"/>
              </a:rPr>
              <a:t>Backtracking is an algorithmic-technique for solving problems recursively by trying to build a solution incrementally. Solving one piece at a time, and removing those solutions that fail to satisfy the constraints of the problem at any point of time (by time, here, is referred to the time elapsed till reaching any level of the search tree) is the process of backtracking</a:t>
            </a:r>
            <a:endParaRPr lang="en-US" sz="2000" b="0" i="0" u="none" strike="noStrike" baseline="0" dirty="0">
              <a:solidFill>
                <a:srgbClr val="000000"/>
              </a:solidFill>
              <a:latin typeface="AAAAAD+Times-Roman"/>
            </a:endParaRPr>
          </a:p>
          <a:p>
            <a:pPr marL="0" indent="0">
              <a:buNone/>
            </a:pPr>
            <a:endParaRPr lang="en-US" sz="1800" b="1" i="0" u="none" strike="noStrike" baseline="0" dirty="0">
              <a:solidFill>
                <a:srgbClr val="000000"/>
              </a:solidFill>
              <a:latin typeface="AAAAAC+Times-Bold"/>
            </a:endParaRPr>
          </a:p>
          <a:p>
            <a:r>
              <a:rPr lang="en-US" sz="1800" b="1" i="0" u="none" strike="noStrike" baseline="0" dirty="0">
                <a:solidFill>
                  <a:srgbClr val="000000"/>
                </a:solidFill>
                <a:latin typeface="AAAAAC+Times-Bold"/>
              </a:rPr>
              <a:t>Approach: </a:t>
            </a:r>
            <a:r>
              <a:rPr lang="en-US" sz="2000" b="0" i="0" u="none" strike="noStrike" baseline="0" dirty="0">
                <a:solidFill>
                  <a:srgbClr val="000000"/>
                </a:solidFill>
                <a:latin typeface="AAAAAD+Times-Roman"/>
              </a:rPr>
              <a:t>Form a recursive function, which will follow a path and check if the path reaches the destination  or  not   If the path does not reach the destination then backtrack and try other paths. </a:t>
            </a:r>
            <a:endParaRPr lang="en-US" sz="2000" b="0" i="0" u="none" strike="noStrike" baseline="0" dirty="0">
              <a:solidFill>
                <a:srgbClr val="000000"/>
              </a:solidFill>
              <a:latin typeface="AAAAAD+Times-Roman"/>
            </a:endParaRPr>
          </a:p>
          <a:p>
            <a:pPr marL="0" indent="0">
              <a:buNone/>
            </a:pPr>
            <a:endParaRPr lang="en-US" sz="2000" b="1" i="0" u="none" strike="noStrike" baseline="0" dirty="0">
              <a:solidFill>
                <a:srgbClr val="000000"/>
              </a:solidFill>
              <a:latin typeface="AAAAAD+Times-Roman"/>
            </a:endParaRPr>
          </a:p>
          <a:p>
            <a:r>
              <a:rPr lang="en-US" sz="1800" b="1" i="0" u="none" strike="noStrike" baseline="0" dirty="0">
                <a:solidFill>
                  <a:srgbClr val="000000"/>
                </a:solidFill>
                <a:latin typeface="AAAAAC+Times-Bold"/>
              </a:rPr>
              <a:t>Algorithm:</a:t>
            </a:r>
            <a:endParaRPr lang="en-US" sz="1800" b="1" i="0" u="none" strike="noStrike" baseline="0" dirty="0">
              <a:solidFill>
                <a:srgbClr val="000000"/>
              </a:solidFill>
              <a:latin typeface="AAAAAC+Times-Bold"/>
            </a:endParaRPr>
          </a:p>
          <a:p>
            <a:pPr marL="0" indent="0">
              <a:buNone/>
            </a:pPr>
            <a:r>
              <a:rPr lang="en-US" sz="1800" b="1" i="0" u="none" strike="noStrike" baseline="0" dirty="0">
                <a:solidFill>
                  <a:srgbClr val="000000"/>
                </a:solidFill>
                <a:latin typeface="AAAAAC+Times-Bold"/>
              </a:rPr>
              <a:t> </a:t>
            </a:r>
            <a:r>
              <a:rPr lang="en-US" sz="1800" b="0" i="0" u="none" strike="noStrike" baseline="0" dirty="0">
                <a:solidFill>
                  <a:srgbClr val="000000"/>
                </a:solidFill>
                <a:latin typeface="AAAAAD+Times-Roman"/>
              </a:rPr>
              <a:t>1) Create a solution matrix, initially filled with 0’s.</a:t>
            </a:r>
            <a:endParaRPr lang="en-US" sz="1800" b="0" i="0" u="none" strike="noStrike" baseline="0" dirty="0">
              <a:solidFill>
                <a:srgbClr val="000000"/>
              </a:solidFill>
              <a:latin typeface="AAAAAD+Times-Roman"/>
            </a:endParaRPr>
          </a:p>
          <a:p>
            <a:pPr marL="0" indent="0">
              <a:buNone/>
            </a:pPr>
            <a:r>
              <a:rPr lang="en-US" sz="1800" b="0" i="0" u="none" strike="noStrike" baseline="0" dirty="0">
                <a:solidFill>
                  <a:srgbClr val="000000"/>
                </a:solidFill>
                <a:latin typeface="AAAAAD+Times-Roman"/>
              </a:rPr>
              <a:t> 2) Create a recursive function, which takes initial matrix, output matrix and position of rat (</a:t>
            </a:r>
            <a:r>
              <a:rPr lang="en-US" sz="1800" b="0" i="0" u="none" strike="noStrike" baseline="0" dirty="0" err="1">
                <a:solidFill>
                  <a:srgbClr val="000000"/>
                </a:solidFill>
                <a:latin typeface="AAAAAD+Times-Roman"/>
              </a:rPr>
              <a:t>i</a:t>
            </a:r>
            <a:r>
              <a:rPr lang="en-US" sz="1800" b="0" i="0" u="none" strike="noStrike" baseline="0" dirty="0">
                <a:solidFill>
                  <a:srgbClr val="000000"/>
                </a:solidFill>
                <a:latin typeface="AAAAAD+Times-Roman"/>
              </a:rPr>
              <a:t>, j). </a:t>
            </a:r>
            <a:endParaRPr lang="en-US" sz="1800" b="0" i="0" u="none" strike="noStrike" baseline="0" dirty="0">
              <a:solidFill>
                <a:srgbClr val="000000"/>
              </a:solidFill>
              <a:latin typeface="AAAAAD+Times-Roman"/>
            </a:endParaRPr>
          </a:p>
          <a:p>
            <a:pPr marL="0" indent="0">
              <a:buNone/>
            </a:pPr>
            <a:r>
              <a:rPr lang="en-US" sz="1800" b="0" i="0" u="none" strike="noStrike" baseline="0" dirty="0">
                <a:solidFill>
                  <a:srgbClr val="000000"/>
                </a:solidFill>
                <a:latin typeface="AAAAAD+Times-Roman"/>
              </a:rPr>
              <a:t> 3) if the position is out of the matrix or the position is not valid then return.</a:t>
            </a:r>
            <a:endParaRPr lang="en-US" sz="1800" b="0" i="0" u="none" strike="noStrike" baseline="0" dirty="0">
              <a:solidFill>
                <a:srgbClr val="000000"/>
              </a:solidFill>
              <a:latin typeface="AAAAAD+Times-Roman"/>
            </a:endParaRPr>
          </a:p>
          <a:p>
            <a:pPr marL="0" indent="0">
              <a:buNone/>
            </a:pPr>
            <a:r>
              <a:rPr lang="en-US" sz="1800" b="0" i="0" u="none" strike="noStrike" baseline="0" dirty="0">
                <a:solidFill>
                  <a:srgbClr val="000000"/>
                </a:solidFill>
                <a:latin typeface="AAAAAD+Times-Roman"/>
              </a:rPr>
              <a:t> 4) Mark the position output[</a:t>
            </a:r>
            <a:r>
              <a:rPr lang="en-US" sz="1800" b="0" i="0" u="none" strike="noStrike" baseline="0" dirty="0" err="1">
                <a:solidFill>
                  <a:srgbClr val="000000"/>
                </a:solidFill>
                <a:latin typeface="AAAAAD+Times-Roman"/>
              </a:rPr>
              <a:t>i</a:t>
            </a:r>
            <a:r>
              <a:rPr lang="en-US" sz="1800" b="0" i="0" u="none" strike="noStrike" baseline="0" dirty="0">
                <a:solidFill>
                  <a:srgbClr val="000000"/>
                </a:solidFill>
                <a:latin typeface="AAAAAD+Times-Roman"/>
              </a:rPr>
              <a:t>][j] as 1 and check if the current position is destination or not. If destination is reached print the output matrix and return. </a:t>
            </a:r>
            <a:endParaRPr lang="en-US" sz="1800" b="0" i="0" u="none" strike="noStrike" baseline="0" dirty="0">
              <a:solidFill>
                <a:srgbClr val="000000"/>
              </a:solidFill>
              <a:latin typeface="AAAAAD+Times-Roman"/>
            </a:endParaRPr>
          </a:p>
          <a:p>
            <a:pPr marL="0" indent="0">
              <a:buNone/>
            </a:pPr>
            <a:r>
              <a:rPr lang="en-US" sz="1800" b="0" i="0" u="none" strike="noStrike" baseline="0" dirty="0">
                <a:solidFill>
                  <a:srgbClr val="000000"/>
                </a:solidFill>
                <a:latin typeface="AAAAAD+Times-Roman"/>
              </a:rPr>
              <a:t> 5) Recursively call for position (i+1, j) and (</a:t>
            </a:r>
            <a:r>
              <a:rPr lang="en-US" sz="1800" b="0" i="0" u="none" strike="noStrike" baseline="0" dirty="0" err="1">
                <a:solidFill>
                  <a:srgbClr val="000000"/>
                </a:solidFill>
                <a:latin typeface="AAAAAD+Times-Roman"/>
              </a:rPr>
              <a:t>i</a:t>
            </a:r>
            <a:r>
              <a:rPr lang="en-US" sz="1800" b="0" i="0" u="none" strike="noStrike" baseline="0" dirty="0">
                <a:solidFill>
                  <a:srgbClr val="000000"/>
                </a:solidFill>
                <a:latin typeface="AAAAAD+Times-Roman"/>
              </a:rPr>
              <a:t>, j+1). </a:t>
            </a:r>
            <a:endParaRPr lang="en-US" sz="1800" b="0" i="0" u="none" strike="noStrike" baseline="0" dirty="0">
              <a:solidFill>
                <a:srgbClr val="000000"/>
              </a:solidFill>
              <a:latin typeface="AAAAAD+Times-Roman"/>
            </a:endParaRPr>
          </a:p>
          <a:p>
            <a:pPr marL="0" indent="0">
              <a:buNone/>
            </a:pPr>
            <a:r>
              <a:rPr lang="en-US" sz="1800" b="0" i="0" u="none" strike="noStrike" baseline="0" dirty="0">
                <a:solidFill>
                  <a:srgbClr val="000000"/>
                </a:solidFill>
                <a:latin typeface="AAAAAD+Times-Roman"/>
              </a:rPr>
              <a:t> 6) Unmark position (</a:t>
            </a:r>
            <a:r>
              <a:rPr lang="en-US" sz="1800" b="0" i="0" u="none" strike="noStrike" baseline="0" dirty="0" err="1">
                <a:solidFill>
                  <a:srgbClr val="000000"/>
                </a:solidFill>
                <a:latin typeface="AAAAAD+Times-Roman"/>
              </a:rPr>
              <a:t>i</a:t>
            </a:r>
            <a:r>
              <a:rPr lang="en-US" sz="1800" b="0" i="0" u="none" strike="noStrike" baseline="0" dirty="0">
                <a:solidFill>
                  <a:srgbClr val="000000"/>
                </a:solidFill>
                <a:latin typeface="AAAAAD+Times-Roman"/>
              </a:rPr>
              <a:t>, j), </a:t>
            </a:r>
            <a:r>
              <a:rPr lang="en-US" sz="1800" b="0" i="0" u="none" strike="noStrike" baseline="0" dirty="0" err="1">
                <a:solidFill>
                  <a:srgbClr val="000000"/>
                </a:solidFill>
                <a:latin typeface="AAAAAD+Times-Roman"/>
              </a:rPr>
              <a:t>i.e</a:t>
            </a:r>
            <a:r>
              <a:rPr lang="en-US" sz="1800" b="0" i="0" u="none" strike="noStrike" baseline="0" dirty="0">
                <a:solidFill>
                  <a:srgbClr val="000000"/>
                </a:solidFill>
                <a:latin typeface="AAAAAD+Times-Roman"/>
              </a:rPr>
              <a:t> output[</a:t>
            </a:r>
            <a:r>
              <a:rPr lang="en-US" sz="1800" b="0" i="0" u="none" strike="noStrike" baseline="0" dirty="0" err="1">
                <a:solidFill>
                  <a:srgbClr val="000000"/>
                </a:solidFill>
                <a:latin typeface="AAAAAD+Times-Roman"/>
              </a:rPr>
              <a:t>i</a:t>
            </a:r>
            <a:r>
              <a:rPr lang="en-US" sz="1800" b="0" i="0" u="none" strike="noStrike" baseline="0" dirty="0">
                <a:solidFill>
                  <a:srgbClr val="000000"/>
                </a:solidFill>
                <a:latin typeface="AAAAAD+Times-Roman"/>
              </a:rPr>
              <a:t>][j] = 0. </a:t>
            </a:r>
            <a:endParaRPr lang="en-US" sz="2000" b="1" i="0" u="none" strike="noStrike" baseline="0" dirty="0">
              <a:solidFill>
                <a:srgbClr val="000000"/>
              </a:solidFill>
              <a:latin typeface="AAAAAC+Times-Bo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3562" y="-407491"/>
            <a:ext cx="10515600" cy="2411220"/>
          </a:xfrm>
        </p:spPr>
        <p:txBody>
          <a:bodyPr>
            <a:normAutofit/>
          </a:bodyPr>
          <a:lstStyle/>
          <a:p>
            <a:pPr marL="285750" indent="-285750">
              <a:buFont typeface="Arial" panose="020B0604020202020204" pitchFamily="34" charset="0"/>
              <a:buChar char="•"/>
            </a:pPr>
            <a:r>
              <a:rPr lang="en-IN" sz="1800" b="1" i="0" u="none" strike="noStrike" baseline="0" dirty="0">
                <a:solidFill>
                  <a:srgbClr val="000000"/>
                </a:solidFill>
                <a:latin typeface="AAAAAC+Times-Bold"/>
              </a:rPr>
              <a:t>Flow Chart: </a:t>
            </a:r>
            <a:endParaRPr lang="en-IN" sz="2000" dirty="0"/>
          </a:p>
        </p:txBody>
      </p:sp>
      <p:pic>
        <p:nvPicPr>
          <p:cNvPr id="5" name="Content Placeholder 4"/>
          <p:cNvPicPr>
            <a:picLocks noGrp="1" noChangeAspect="1"/>
          </p:cNvPicPr>
          <p:nvPr>
            <p:ph idx="1"/>
          </p:nvPr>
        </p:nvPicPr>
        <p:blipFill>
          <a:blip r:embed="rId1"/>
          <a:stretch>
            <a:fillRect/>
          </a:stretch>
        </p:blipFill>
        <p:spPr>
          <a:xfrm>
            <a:off x="3061252" y="1232452"/>
            <a:ext cx="6202018" cy="5343277"/>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81454" y="-159025"/>
            <a:ext cx="7672346" cy="1343770"/>
          </a:xfrm>
        </p:spPr>
        <p:txBody>
          <a:bodyPr/>
          <a:lstStyle/>
          <a:p>
            <a:r>
              <a:rPr lang="en-US" dirty="0"/>
              <a:t>Implementation</a:t>
            </a:r>
            <a:endParaRPr lang="en-IN" dirty="0"/>
          </a:p>
        </p:txBody>
      </p:sp>
      <p:sp>
        <p:nvSpPr>
          <p:cNvPr id="3" name="Content Placeholder 2"/>
          <p:cNvSpPr>
            <a:spLocks noGrp="1"/>
          </p:cNvSpPr>
          <p:nvPr>
            <p:ph idx="1"/>
          </p:nvPr>
        </p:nvSpPr>
        <p:spPr>
          <a:xfrm>
            <a:off x="453081" y="708454"/>
            <a:ext cx="12459175" cy="5748005"/>
          </a:xfrm>
        </p:spPr>
        <p:txBody>
          <a:bodyPr>
            <a:noAutofit/>
          </a:bodyPr>
          <a:lstStyle/>
          <a:p>
            <a:pPr marL="0" indent="0">
              <a:lnSpc>
                <a:spcPct val="50000"/>
              </a:lnSpc>
              <a:buNone/>
            </a:pPr>
            <a:r>
              <a:rPr lang="en-IN" sz="1400" b="0" i="0" u="none" strike="noStrike" baseline="0" dirty="0">
                <a:solidFill>
                  <a:srgbClr val="000000"/>
                </a:solidFill>
                <a:latin typeface="AAAAAD+Times-Roman"/>
              </a:rPr>
              <a:t>public class </a:t>
            </a:r>
            <a:r>
              <a:rPr lang="en-IN" sz="1400" b="0" i="0" u="none" strike="noStrike" baseline="0" dirty="0" err="1">
                <a:solidFill>
                  <a:srgbClr val="000000"/>
                </a:solidFill>
                <a:latin typeface="AAAAAD+Times-Roman"/>
              </a:rPr>
              <a:t>RatMazeProblem</a:t>
            </a:r>
            <a:r>
              <a:rPr lang="en-IN" sz="1400" b="0" i="0" u="none" strike="noStrike" baseline="0" dirty="0">
                <a:solidFill>
                  <a:srgbClr val="000000"/>
                </a:solidFill>
                <a:latin typeface="AAAAAD+Times-Roman"/>
              </a:rPr>
              <a:t> </a:t>
            </a:r>
            <a:endParaRPr lang="en-IN" sz="1400" b="0" i="0" u="none" strike="noStrike" baseline="0" dirty="0">
              <a:solidFill>
                <a:srgbClr val="000000"/>
              </a:solidFill>
              <a:latin typeface="AAAAAD+Times-Roman"/>
            </a:endParaRPr>
          </a:p>
          <a:p>
            <a:pPr marL="0" indent="0">
              <a:lnSpc>
                <a:spcPct val="50000"/>
              </a:lnSpc>
              <a:buNone/>
            </a:pPr>
            <a:r>
              <a:rPr lang="en-IN" sz="1400" b="0" i="0" u="none" strike="noStrike" baseline="0" dirty="0">
                <a:solidFill>
                  <a:srgbClr val="000000"/>
                </a:solidFill>
                <a:latin typeface="AAAAAD+Times-Roman"/>
              </a:rPr>
              <a:t>{ </a:t>
            </a:r>
            <a:endParaRPr lang="en-IN" sz="1400" b="0" i="0" u="none" strike="noStrike" baseline="0" dirty="0">
              <a:solidFill>
                <a:srgbClr val="000000"/>
              </a:solidFill>
              <a:latin typeface="AAAAAD+Times-Roman"/>
            </a:endParaRPr>
          </a:p>
          <a:p>
            <a:pPr marL="0" indent="0">
              <a:lnSpc>
                <a:spcPct val="50000"/>
              </a:lnSpc>
              <a:buNone/>
            </a:pPr>
            <a:r>
              <a:rPr lang="en-IN" sz="1400" dirty="0">
                <a:solidFill>
                  <a:srgbClr val="000000"/>
                </a:solidFill>
                <a:latin typeface="AAAAAD+Times-Roman"/>
              </a:rPr>
              <a:t>     </a:t>
            </a:r>
            <a:r>
              <a:rPr lang="en-IN" sz="1400" b="0" i="0" u="none" strike="noStrike" baseline="0" dirty="0">
                <a:solidFill>
                  <a:srgbClr val="000000"/>
                </a:solidFill>
                <a:latin typeface="AAAAAD+Times-Roman"/>
              </a:rPr>
              <a:t>static int R; </a:t>
            </a:r>
            <a:endParaRPr lang="en-IN" sz="1400" b="0" i="0" u="none" strike="noStrike" baseline="0" dirty="0">
              <a:solidFill>
                <a:srgbClr val="000000"/>
              </a:solidFill>
              <a:latin typeface="AAAAAD+Times-Roman"/>
            </a:endParaRPr>
          </a:p>
          <a:p>
            <a:pPr marL="0" indent="0">
              <a:lnSpc>
                <a:spcPct val="50000"/>
              </a:lnSpc>
              <a:buNone/>
            </a:pPr>
            <a:r>
              <a:rPr lang="en-IN" sz="1400" dirty="0">
                <a:solidFill>
                  <a:srgbClr val="000000"/>
                </a:solidFill>
                <a:latin typeface="AAAAAD+Times-Roman"/>
              </a:rPr>
              <a:t>     </a:t>
            </a:r>
            <a:r>
              <a:rPr lang="en-IN" sz="1400" b="0" i="0" u="none" strike="noStrike" baseline="0" dirty="0">
                <a:solidFill>
                  <a:srgbClr val="000000"/>
                </a:solidFill>
                <a:latin typeface="AAAAAD+Times-Roman"/>
              </a:rPr>
              <a:t>static int C;</a:t>
            </a:r>
            <a:endParaRPr lang="en-IN" sz="1400" b="0" i="0" u="none" strike="noStrike" baseline="0" dirty="0">
              <a:solidFill>
                <a:srgbClr val="000000"/>
              </a:solidFill>
              <a:latin typeface="AAAAAD+Times-Roman"/>
            </a:endParaRPr>
          </a:p>
          <a:p>
            <a:pPr marL="0" indent="0">
              <a:lnSpc>
                <a:spcPct val="50000"/>
              </a:lnSpc>
              <a:buNone/>
            </a:pPr>
            <a:r>
              <a:rPr lang="en-IN" sz="1400" b="0" i="0" u="none" strike="noStrike" baseline="0" dirty="0">
                <a:solidFill>
                  <a:srgbClr val="000000"/>
                </a:solidFill>
                <a:latin typeface="AAAAAD+Times-Roman"/>
              </a:rPr>
              <a:t>void </a:t>
            </a:r>
            <a:r>
              <a:rPr lang="en-IN" sz="1400" b="0" i="0" u="none" strike="noStrike" baseline="0" dirty="0" err="1">
                <a:solidFill>
                  <a:srgbClr val="000000"/>
                </a:solidFill>
                <a:latin typeface="AAAAAD+Times-Roman"/>
              </a:rPr>
              <a:t>displaySolution</a:t>
            </a:r>
            <a:r>
              <a:rPr lang="en-IN" sz="1400" b="0" i="0" u="none" strike="noStrike" baseline="0" dirty="0">
                <a:solidFill>
                  <a:srgbClr val="000000"/>
                </a:solidFill>
                <a:latin typeface="AAAAAD+Times-Roman"/>
              </a:rPr>
              <a:t>(int result[][]) </a:t>
            </a:r>
            <a:endParaRPr lang="en-IN" sz="1400" b="0" i="0" u="none" strike="noStrike" baseline="0" dirty="0">
              <a:solidFill>
                <a:srgbClr val="000000"/>
              </a:solidFill>
              <a:latin typeface="AAAAAD+Times-Roman"/>
            </a:endParaRPr>
          </a:p>
          <a:p>
            <a:pPr marL="0" indent="0">
              <a:lnSpc>
                <a:spcPct val="50000"/>
              </a:lnSpc>
              <a:buNone/>
            </a:pPr>
            <a:r>
              <a:rPr lang="en-IN" sz="1400" b="0" i="0" u="none" strike="noStrike" baseline="0" dirty="0">
                <a:solidFill>
                  <a:srgbClr val="000000"/>
                </a:solidFill>
                <a:latin typeface="AAAAAD+Times-Roman"/>
              </a:rPr>
              <a:t>{ </a:t>
            </a:r>
            <a:endParaRPr lang="en-IN" sz="1400" b="0" i="0" u="none" strike="noStrike" baseline="0" dirty="0">
              <a:solidFill>
                <a:srgbClr val="000000"/>
              </a:solidFill>
              <a:latin typeface="AAAAAD+Times-Roman"/>
            </a:endParaRPr>
          </a:p>
          <a:p>
            <a:pPr marL="0" indent="0">
              <a:lnSpc>
                <a:spcPct val="50000"/>
              </a:lnSpc>
              <a:buNone/>
            </a:pPr>
            <a:r>
              <a:rPr lang="en-IN" sz="1400" b="0" i="0" u="none" strike="noStrike" baseline="0" dirty="0" err="1">
                <a:solidFill>
                  <a:srgbClr val="000000"/>
                </a:solidFill>
                <a:latin typeface="AAAAAD+Times-Roman"/>
              </a:rPr>
              <a:t>System.out.println</a:t>
            </a:r>
            <a:r>
              <a:rPr lang="en-IN" sz="1400" b="0" i="0" u="none" strike="noStrike" baseline="0" dirty="0">
                <a:solidFill>
                  <a:srgbClr val="000000"/>
                </a:solidFill>
                <a:latin typeface="AAAAAD+Times-Roman"/>
              </a:rPr>
              <a:t>("The resultant matrix is: "); </a:t>
            </a:r>
            <a:endParaRPr lang="en-IN" sz="1400" b="0" i="0" u="none" strike="noStrike" baseline="0" dirty="0">
              <a:solidFill>
                <a:srgbClr val="000000"/>
              </a:solidFill>
              <a:latin typeface="AAAAAD+Times-Roman"/>
            </a:endParaRPr>
          </a:p>
          <a:p>
            <a:pPr marL="0" indent="0">
              <a:lnSpc>
                <a:spcPct val="50000"/>
              </a:lnSpc>
              <a:buNone/>
            </a:pPr>
            <a:r>
              <a:rPr lang="en-IN" sz="1400" b="0" i="0" u="none" strike="noStrike" baseline="0" dirty="0">
                <a:solidFill>
                  <a:srgbClr val="000000"/>
                </a:solidFill>
                <a:latin typeface="AAAAAD+Times-Roman"/>
              </a:rPr>
              <a:t>for (int r = 0; r &lt; R; r++) </a:t>
            </a:r>
            <a:endParaRPr lang="en-IN" sz="1400" b="0" i="0" u="none" strike="noStrike" baseline="0" dirty="0">
              <a:solidFill>
                <a:srgbClr val="000000"/>
              </a:solidFill>
              <a:latin typeface="AAAAAD+Times-Roman"/>
            </a:endParaRPr>
          </a:p>
          <a:p>
            <a:pPr marL="0" indent="0">
              <a:lnSpc>
                <a:spcPct val="50000"/>
              </a:lnSpc>
              <a:buNone/>
            </a:pPr>
            <a:r>
              <a:rPr lang="en-IN" sz="1400" b="0" i="0" u="none" strike="noStrike" baseline="0" dirty="0">
                <a:solidFill>
                  <a:srgbClr val="000000"/>
                </a:solidFill>
                <a:latin typeface="AAAAAD+Times-Roman"/>
              </a:rPr>
              <a:t>{ </a:t>
            </a:r>
            <a:endParaRPr lang="en-IN" sz="1400" b="0" i="0" u="none" strike="noStrike" baseline="0" dirty="0">
              <a:solidFill>
                <a:srgbClr val="000000"/>
              </a:solidFill>
              <a:latin typeface="AAAAAD+Times-Roman"/>
            </a:endParaRPr>
          </a:p>
          <a:p>
            <a:pPr marL="0" indent="0">
              <a:lnSpc>
                <a:spcPct val="50000"/>
              </a:lnSpc>
              <a:buNone/>
            </a:pPr>
            <a:r>
              <a:rPr lang="en-IN" sz="1400" b="0" i="0" u="none" strike="noStrike" baseline="0" dirty="0">
                <a:solidFill>
                  <a:srgbClr val="000000"/>
                </a:solidFill>
                <a:latin typeface="AAAAAD+Times-Roman"/>
              </a:rPr>
              <a:t>for (int c = 0; c &lt; C; </a:t>
            </a:r>
            <a:r>
              <a:rPr lang="en-IN" sz="1400" b="0" i="0" u="none" strike="noStrike" baseline="0" dirty="0" err="1">
                <a:solidFill>
                  <a:srgbClr val="000000"/>
                </a:solidFill>
                <a:latin typeface="AAAAAD+Times-Roman"/>
              </a:rPr>
              <a:t>c++</a:t>
            </a:r>
            <a:r>
              <a:rPr lang="en-IN" sz="1400" b="0" i="0" u="none" strike="noStrike" baseline="0" dirty="0">
                <a:solidFill>
                  <a:srgbClr val="000000"/>
                </a:solidFill>
                <a:latin typeface="AAAAAD+Times-Roman"/>
              </a:rPr>
              <a:t>)</a:t>
            </a:r>
            <a:endParaRPr lang="en-IN" sz="1400" b="0" i="0" u="none" strike="noStrike" baseline="0" dirty="0">
              <a:solidFill>
                <a:srgbClr val="000000"/>
              </a:solidFill>
              <a:latin typeface="AAAAAD+Times-Roman"/>
            </a:endParaRPr>
          </a:p>
          <a:p>
            <a:pPr marL="0" indent="0">
              <a:lnSpc>
                <a:spcPct val="50000"/>
              </a:lnSpc>
              <a:buNone/>
            </a:pPr>
            <a:r>
              <a:rPr lang="en-IN" sz="1400" b="0" i="0" u="none" strike="noStrike" baseline="0" dirty="0">
                <a:solidFill>
                  <a:srgbClr val="000000"/>
                </a:solidFill>
                <a:latin typeface="AAAAAD+Times-Roman"/>
              </a:rPr>
              <a:t> { </a:t>
            </a:r>
            <a:endParaRPr lang="en-IN" sz="1400" b="0" i="0" u="none" strike="noStrike" baseline="0" dirty="0">
              <a:solidFill>
                <a:srgbClr val="000000"/>
              </a:solidFill>
              <a:latin typeface="AAAAAD+Times-Roman"/>
            </a:endParaRPr>
          </a:p>
          <a:p>
            <a:pPr marL="0" indent="0">
              <a:lnSpc>
                <a:spcPct val="50000"/>
              </a:lnSpc>
              <a:buNone/>
            </a:pPr>
            <a:r>
              <a:rPr lang="en-IN" sz="1400" b="0" i="0" u="none" strike="noStrike" baseline="0" dirty="0">
                <a:solidFill>
                  <a:srgbClr val="000000"/>
                </a:solidFill>
                <a:latin typeface="AAAAAD+Times-Roman"/>
              </a:rPr>
              <a:t>   </a:t>
            </a:r>
            <a:r>
              <a:rPr lang="en-IN" sz="1400" b="0" i="0" u="none" strike="noStrike" baseline="0" dirty="0" err="1">
                <a:solidFill>
                  <a:srgbClr val="000000"/>
                </a:solidFill>
                <a:latin typeface="AAAAAD+Times-Roman"/>
              </a:rPr>
              <a:t>System.out.print</a:t>
            </a:r>
            <a:r>
              <a:rPr lang="en-IN" sz="1400" b="0" i="0" u="none" strike="noStrike" baseline="0" dirty="0">
                <a:solidFill>
                  <a:srgbClr val="000000"/>
                </a:solidFill>
                <a:latin typeface="AAAAAD+Times-Roman"/>
              </a:rPr>
              <a:t>(" " + result[r][c] + " ");</a:t>
            </a:r>
            <a:endParaRPr lang="en-IN" sz="1400" b="0" i="0" u="none" strike="noStrike" baseline="0" dirty="0">
              <a:solidFill>
                <a:srgbClr val="000000"/>
              </a:solidFill>
              <a:latin typeface="AAAAAD+Times-Roman"/>
            </a:endParaRPr>
          </a:p>
          <a:p>
            <a:pPr marL="0" indent="0">
              <a:lnSpc>
                <a:spcPct val="50000"/>
              </a:lnSpc>
              <a:buNone/>
            </a:pPr>
            <a:r>
              <a:rPr lang="en-IN" sz="1400" b="0" i="0" u="none" strike="noStrike" baseline="0" dirty="0">
                <a:solidFill>
                  <a:srgbClr val="000000"/>
                </a:solidFill>
                <a:latin typeface="AAAAAD+Times-Roman"/>
              </a:rPr>
              <a:t> } </a:t>
            </a:r>
            <a:endParaRPr lang="en-IN" sz="1400" b="0" i="0" u="none" strike="noStrike" baseline="0" dirty="0">
              <a:solidFill>
                <a:srgbClr val="000000"/>
              </a:solidFill>
              <a:latin typeface="AAAAAD+Times-Roman"/>
            </a:endParaRPr>
          </a:p>
          <a:p>
            <a:pPr marL="0" indent="0">
              <a:lnSpc>
                <a:spcPct val="50000"/>
              </a:lnSpc>
              <a:buNone/>
            </a:pPr>
            <a:r>
              <a:rPr lang="en-IN" sz="1400" b="0" i="0" u="none" strike="noStrike" baseline="0" dirty="0" err="1">
                <a:solidFill>
                  <a:srgbClr val="000000"/>
                </a:solidFill>
                <a:latin typeface="AAAAAD+Times-Roman"/>
              </a:rPr>
              <a:t>System.out.println</a:t>
            </a:r>
            <a:r>
              <a:rPr lang="en-IN" sz="1400" b="0" i="0" u="none" strike="noStrike" baseline="0" dirty="0">
                <a:solidFill>
                  <a:srgbClr val="000000"/>
                </a:solidFill>
                <a:latin typeface="AAAAAD+Times-Roman"/>
              </a:rPr>
              <a:t>(); </a:t>
            </a:r>
            <a:endParaRPr lang="en-IN" sz="1400" b="0" i="0" u="none" strike="noStrike" baseline="0" dirty="0">
              <a:solidFill>
                <a:srgbClr val="000000"/>
              </a:solidFill>
              <a:latin typeface="AAAAAD+Times-Roman"/>
            </a:endParaRPr>
          </a:p>
          <a:p>
            <a:pPr marL="0" indent="0">
              <a:lnSpc>
                <a:spcPct val="50000"/>
              </a:lnSpc>
              <a:buNone/>
            </a:pPr>
            <a:r>
              <a:rPr lang="en-IN" sz="1400" b="0" i="0" u="none" strike="noStrike" baseline="0" dirty="0">
                <a:solidFill>
                  <a:srgbClr val="000000"/>
                </a:solidFill>
                <a:latin typeface="AAAAAD+Times-Roman"/>
              </a:rPr>
              <a:t>} </a:t>
            </a:r>
            <a:endParaRPr lang="en-IN" sz="1400" b="0" i="0" u="none" strike="noStrike" baseline="0" dirty="0">
              <a:solidFill>
                <a:srgbClr val="000000"/>
              </a:solidFill>
              <a:latin typeface="AAAAAD+Times-Roman"/>
            </a:endParaRPr>
          </a:p>
          <a:p>
            <a:pPr marL="0" indent="0">
              <a:lnSpc>
                <a:spcPct val="50000"/>
              </a:lnSpc>
              <a:buNone/>
            </a:pPr>
            <a:r>
              <a:rPr lang="en-IN" sz="1400" b="0" i="0" u="none" strike="noStrike" baseline="0" dirty="0">
                <a:solidFill>
                  <a:srgbClr val="000000"/>
                </a:solidFill>
                <a:latin typeface="AAAAAD+Times-Roman"/>
              </a:rPr>
              <a:t>} </a:t>
            </a:r>
            <a:endParaRPr lang="en-IN" sz="1400" b="0" i="0" u="none" strike="noStrike" baseline="0" dirty="0">
              <a:solidFill>
                <a:srgbClr val="000000"/>
              </a:solidFill>
              <a:latin typeface="AAAAAD+Times-Roman"/>
            </a:endParaRPr>
          </a:p>
          <a:p>
            <a:pPr marL="0" indent="0">
              <a:lnSpc>
                <a:spcPct val="50000"/>
              </a:lnSpc>
              <a:buNone/>
            </a:pPr>
            <a:r>
              <a:rPr lang="en-IN" sz="1400" b="0" i="0" u="none" strike="noStrike" baseline="0" dirty="0" err="1">
                <a:solidFill>
                  <a:srgbClr val="000000"/>
                </a:solidFill>
                <a:latin typeface="AAAAAD+Times-Roman"/>
              </a:rPr>
              <a:t>boolean</a:t>
            </a:r>
            <a:r>
              <a:rPr lang="en-IN" sz="1400" b="0" i="0" u="none" strike="noStrike" baseline="0" dirty="0">
                <a:solidFill>
                  <a:srgbClr val="000000"/>
                </a:solidFill>
                <a:latin typeface="AAAAAD+Times-Roman"/>
              </a:rPr>
              <a:t> </a:t>
            </a:r>
            <a:r>
              <a:rPr lang="en-IN" sz="1400" b="0" i="0" u="none" strike="noStrike" baseline="0" dirty="0" err="1">
                <a:solidFill>
                  <a:srgbClr val="000000"/>
                </a:solidFill>
                <a:latin typeface="AAAAAD+Times-Roman"/>
              </a:rPr>
              <a:t>isValid</a:t>
            </a:r>
            <a:r>
              <a:rPr lang="en-IN" sz="1400" b="0" i="0" u="none" strike="noStrike" baseline="0" dirty="0">
                <a:solidFill>
                  <a:srgbClr val="000000"/>
                </a:solidFill>
                <a:latin typeface="AAAAAD+Times-Roman"/>
              </a:rPr>
              <a:t>(int maze[][], int r, int c) </a:t>
            </a:r>
            <a:endParaRPr lang="en-IN" sz="1400" b="0" i="0" u="none" strike="noStrike" baseline="0" dirty="0">
              <a:solidFill>
                <a:srgbClr val="000000"/>
              </a:solidFill>
              <a:latin typeface="AAAAAD+Times-Roman"/>
            </a:endParaRPr>
          </a:p>
          <a:p>
            <a:pPr marL="0" indent="0">
              <a:lnSpc>
                <a:spcPct val="50000"/>
              </a:lnSpc>
              <a:buNone/>
            </a:pPr>
            <a:r>
              <a:rPr lang="en-IN" sz="1400" b="0" i="0" u="none" strike="noStrike" baseline="0" dirty="0">
                <a:solidFill>
                  <a:srgbClr val="000000"/>
                </a:solidFill>
                <a:latin typeface="AAAAAD+Times-Roman"/>
              </a:rPr>
              <a:t>{ </a:t>
            </a:r>
            <a:endParaRPr lang="en-IN" sz="1400" b="0" i="0" u="none" strike="noStrike" baseline="0" dirty="0">
              <a:solidFill>
                <a:srgbClr val="000000"/>
              </a:solidFill>
              <a:latin typeface="AAAAAD+Times-Roman"/>
            </a:endParaRPr>
          </a:p>
          <a:p>
            <a:pPr marL="0" indent="0">
              <a:lnSpc>
                <a:spcPct val="50000"/>
              </a:lnSpc>
              <a:buNone/>
            </a:pPr>
            <a:r>
              <a:rPr lang="en-IN" sz="1400" b="0" i="0" u="none" strike="noStrike" baseline="0" dirty="0">
                <a:solidFill>
                  <a:srgbClr val="000000"/>
                </a:solidFill>
                <a:latin typeface="AAAAAD+Times-Roman"/>
              </a:rPr>
              <a:t>   return (r &gt;= 0 &amp;&amp; r &lt; R &amp;&amp; c &gt;= 0 &amp;&amp; c &lt; C &amp;&amp; maze[r][c] == 0);</a:t>
            </a:r>
            <a:endParaRPr lang="en-IN" sz="1400" b="0" i="0" u="none" strike="noStrike" baseline="0" dirty="0">
              <a:solidFill>
                <a:srgbClr val="000000"/>
              </a:solidFill>
              <a:latin typeface="AAAAAD+Times-Roman"/>
            </a:endParaRPr>
          </a:p>
          <a:p>
            <a:pPr marL="0" indent="0">
              <a:lnSpc>
                <a:spcPct val="50000"/>
              </a:lnSpc>
              <a:buNone/>
            </a:pPr>
            <a:r>
              <a:rPr lang="en-IN" sz="1400" b="0" i="0" u="none" strike="noStrike" baseline="0" dirty="0">
                <a:solidFill>
                  <a:srgbClr val="000000"/>
                </a:solidFill>
                <a:latin typeface="AAAAAD+Times-Roman"/>
              </a:rPr>
              <a:t>} </a:t>
            </a:r>
            <a:endParaRPr lang="en-IN" sz="1400" b="0" i="0" u="none" strike="noStrike" baseline="0" dirty="0">
              <a:solidFill>
                <a:srgbClr val="000000"/>
              </a:solidFill>
              <a:latin typeface="AAAAAD+Times-Roman"/>
            </a:endParaRPr>
          </a:p>
          <a:p>
            <a:pPr marL="0" indent="0">
              <a:lnSpc>
                <a:spcPct val="50000"/>
              </a:lnSpc>
              <a:buNone/>
            </a:pPr>
            <a:r>
              <a:rPr lang="en-IN" sz="1400" b="0" i="0" u="none" strike="noStrike" baseline="0" dirty="0">
                <a:solidFill>
                  <a:srgbClr val="000000"/>
                </a:solidFill>
                <a:latin typeface="AAAAAD+Times-Roman"/>
              </a:rPr>
              <a:t>if (</a:t>
            </a:r>
            <a:r>
              <a:rPr lang="en-IN" sz="1400" b="0" i="0" u="none" strike="noStrike" baseline="0" dirty="0" err="1">
                <a:solidFill>
                  <a:srgbClr val="000000"/>
                </a:solidFill>
                <a:latin typeface="AAAAAD+Times-Roman"/>
              </a:rPr>
              <a:t>solveMazeUtility</a:t>
            </a:r>
            <a:r>
              <a:rPr lang="en-IN" sz="1400" b="0" i="0" u="none" strike="noStrike" baseline="0" dirty="0">
                <a:solidFill>
                  <a:srgbClr val="000000"/>
                </a:solidFill>
                <a:latin typeface="AAAAAD+Times-Roman"/>
              </a:rPr>
              <a:t>(maze, 0, 0, </a:t>
            </a:r>
            <a:r>
              <a:rPr lang="en-IN" sz="1400" b="0" i="0" u="none" strike="noStrike" baseline="0" dirty="0" err="1">
                <a:solidFill>
                  <a:srgbClr val="000000"/>
                </a:solidFill>
                <a:latin typeface="AAAAAD+Times-Roman"/>
              </a:rPr>
              <a:t>maz</a:t>
            </a:r>
            <a:r>
              <a:rPr lang="en-IN" sz="1400" b="0" i="0" u="none" strike="noStrike" baseline="0" dirty="0">
                <a:solidFill>
                  <a:srgbClr val="000000"/>
                </a:solidFill>
                <a:latin typeface="AAAAAD+Times-Roman"/>
              </a:rPr>
              <a:t>) == false) </a:t>
            </a:r>
            <a:endParaRPr lang="en-IN" sz="1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838200" y="0"/>
            <a:ext cx="10515600" cy="365125"/>
          </a:xfrm>
        </p:spPr>
        <p:txBody>
          <a:bodyPr>
            <a:normAutofit fontScale="90000"/>
          </a:bodyPr>
          <a:lstStyle/>
          <a:p>
            <a:r>
              <a:rPr lang="en-US" altLang="en-IN" dirty="0"/>
              <a:t> </a:t>
            </a:r>
            <a:endParaRPr lang="en-US" altLang="en-IN" dirty="0"/>
          </a:p>
        </p:txBody>
      </p:sp>
      <p:sp>
        <p:nvSpPr>
          <p:cNvPr id="3" name="Content Placeholder 2"/>
          <p:cNvSpPr>
            <a:spLocks noGrp="1"/>
          </p:cNvSpPr>
          <p:nvPr>
            <p:ph idx="1"/>
          </p:nvPr>
        </p:nvSpPr>
        <p:spPr>
          <a:xfrm>
            <a:off x="370703" y="429371"/>
            <a:ext cx="11151731" cy="6138407"/>
          </a:xfrm>
        </p:spPr>
        <p:txBody>
          <a:bodyPr>
            <a:normAutofit fontScale="92500" lnSpcReduction="20000"/>
          </a:bodyPr>
          <a:lstStyle/>
          <a:p>
            <a:pPr marL="0" indent="0">
              <a:lnSpc>
                <a:spcPct val="50000"/>
              </a:lnSpc>
              <a:buNone/>
            </a:pPr>
            <a:r>
              <a:rPr lang="en-IN" sz="1800" b="0" i="0" u="none" strike="noStrike" baseline="0" dirty="0">
                <a:solidFill>
                  <a:srgbClr val="000000"/>
                </a:solidFill>
                <a:latin typeface="AAAAAD+Times-Roman"/>
              </a:rPr>
              <a:t>if (</a:t>
            </a:r>
            <a:r>
              <a:rPr lang="en-IN" sz="1800" b="0" i="0" u="none" strike="noStrike" baseline="0" dirty="0" err="1">
                <a:solidFill>
                  <a:srgbClr val="000000"/>
                </a:solidFill>
                <a:latin typeface="AAAAAD+Times-Roman"/>
              </a:rPr>
              <a:t>solveMazeUtility</a:t>
            </a:r>
            <a:r>
              <a:rPr lang="en-IN" sz="1800" b="0" i="0" u="none" strike="noStrike" baseline="0" dirty="0">
                <a:solidFill>
                  <a:srgbClr val="000000"/>
                </a:solidFill>
                <a:latin typeface="AAAAAD+Times-Roman"/>
              </a:rPr>
              <a:t>(maze, 0, 0, </a:t>
            </a:r>
            <a:r>
              <a:rPr lang="en-IN" sz="1800" b="0" i="0" u="none" strike="noStrike" baseline="0" dirty="0" err="1">
                <a:solidFill>
                  <a:srgbClr val="000000"/>
                </a:solidFill>
                <a:latin typeface="AAAAAD+Times-Roman"/>
              </a:rPr>
              <a:t>maz</a:t>
            </a:r>
            <a:r>
              <a:rPr lang="en-IN" sz="1800" b="0" i="0" u="none" strike="noStrike" baseline="0" dirty="0">
                <a:solidFill>
                  <a:srgbClr val="000000"/>
                </a:solidFill>
                <a:latin typeface="AAAAAD+Times-Roman"/>
              </a:rPr>
              <a:t>) == false) </a:t>
            </a:r>
            <a:endParaRPr lang="en-IN" sz="1800" dirty="0"/>
          </a:p>
          <a:p>
            <a:pPr marL="0" indent="0">
              <a:lnSpc>
                <a:spcPct val="50000"/>
              </a:lnSpc>
              <a:buNone/>
            </a:pPr>
            <a:r>
              <a:rPr lang="en-IN" sz="1800" b="0" i="0" u="none" strike="noStrike" baseline="0" dirty="0">
                <a:solidFill>
                  <a:srgbClr val="000000"/>
                </a:solidFill>
                <a:latin typeface="AAAAAD+Times-Roman"/>
              </a:rPr>
              <a:t> </a:t>
            </a:r>
            <a:r>
              <a:rPr lang="en-IN" sz="1800" b="0" i="0" u="none" strike="noStrike" baseline="0" dirty="0" err="1">
                <a:solidFill>
                  <a:srgbClr val="000000"/>
                </a:solidFill>
                <a:latin typeface="AAAAAD+Times-Roman"/>
              </a:rPr>
              <a:t>boolean</a:t>
            </a:r>
            <a:r>
              <a:rPr lang="en-IN" sz="1800" b="0" i="0" u="none" strike="noStrike" baseline="0" dirty="0">
                <a:solidFill>
                  <a:srgbClr val="000000"/>
                </a:solidFill>
                <a:latin typeface="AAAAAD+Times-Roman"/>
              </a:rPr>
              <a:t> </a:t>
            </a:r>
            <a:r>
              <a:rPr lang="en-IN" sz="1800" b="0" i="0" u="none" strike="noStrike" baseline="0" dirty="0" err="1">
                <a:solidFill>
                  <a:srgbClr val="000000"/>
                </a:solidFill>
                <a:latin typeface="AAAAAD+Times-Roman"/>
              </a:rPr>
              <a:t>findPathMaze</a:t>
            </a:r>
            <a:r>
              <a:rPr lang="en-IN" sz="1800" b="0" i="0" u="none" strike="noStrike" baseline="0" dirty="0">
                <a:solidFill>
                  <a:srgbClr val="000000"/>
                </a:solidFill>
                <a:latin typeface="AAAAAD+Times-Roman"/>
              </a:rPr>
              <a:t>(int maze[][]) </a:t>
            </a:r>
            <a:endParaRPr lang="en-IN" sz="1800" b="0" i="0" u="none" strike="noStrike" baseline="0" dirty="0">
              <a:solidFill>
                <a:srgbClr val="000000"/>
              </a:solidFill>
              <a:latin typeface="AAAAAD+Times-Roman"/>
            </a:endParaRPr>
          </a:p>
          <a:p>
            <a:pPr marL="0" indent="0">
              <a:lnSpc>
                <a:spcPct val="50000"/>
              </a:lnSpc>
              <a:buNone/>
            </a:pPr>
            <a:r>
              <a:rPr lang="en-IN" sz="1800" b="0" i="0" u="none" strike="noStrike" baseline="0" dirty="0">
                <a:solidFill>
                  <a:srgbClr val="000000"/>
                </a:solidFill>
                <a:latin typeface="AAAAAD+Times-Roman"/>
              </a:rPr>
              <a:t>{ </a:t>
            </a:r>
            <a:endParaRPr lang="en-IN" sz="1800" b="0" i="0" u="none" strike="noStrike" baseline="0" dirty="0">
              <a:solidFill>
                <a:srgbClr val="000000"/>
              </a:solidFill>
              <a:latin typeface="AAAAAD+Times-Roman"/>
            </a:endParaRPr>
          </a:p>
          <a:p>
            <a:pPr marL="0" indent="0">
              <a:lnSpc>
                <a:spcPct val="50000"/>
              </a:lnSpc>
              <a:buNone/>
            </a:pPr>
            <a:r>
              <a:rPr lang="en-IN" sz="1800" b="0" i="0" u="none" strike="noStrike" baseline="0" dirty="0">
                <a:solidFill>
                  <a:srgbClr val="000000"/>
                </a:solidFill>
                <a:latin typeface="AAAAAD+Times-Roman"/>
              </a:rPr>
              <a:t>int </a:t>
            </a:r>
            <a:r>
              <a:rPr lang="en-IN" sz="1800" b="0" i="0" u="none" strike="noStrike" baseline="0" dirty="0" err="1">
                <a:solidFill>
                  <a:srgbClr val="000000"/>
                </a:solidFill>
                <a:latin typeface="AAAAAD+Times-Roman"/>
              </a:rPr>
              <a:t>maz</a:t>
            </a:r>
            <a:r>
              <a:rPr lang="en-IN" sz="1800" b="0" i="0" u="none" strike="noStrike" baseline="0" dirty="0">
                <a:solidFill>
                  <a:srgbClr val="000000"/>
                </a:solidFill>
                <a:latin typeface="AAAAAD+Times-Roman"/>
              </a:rPr>
              <a:t>[][] = new int[R][C]; </a:t>
            </a:r>
            <a:endParaRPr lang="en-IN" sz="1800" b="0" i="0" u="none" strike="noStrike" baseline="0" dirty="0">
              <a:solidFill>
                <a:srgbClr val="000000"/>
              </a:solidFill>
              <a:latin typeface="AAAAAD+Times-Roman"/>
            </a:endParaRPr>
          </a:p>
          <a:p>
            <a:pPr marL="0" indent="0">
              <a:lnSpc>
                <a:spcPct val="50000"/>
              </a:lnSpc>
              <a:buNone/>
            </a:pPr>
            <a:r>
              <a:rPr lang="en-IN" sz="1800" b="0" i="0" u="none" strike="noStrike" baseline="0" dirty="0">
                <a:solidFill>
                  <a:srgbClr val="000000"/>
                </a:solidFill>
                <a:latin typeface="AAAAAD+Times-Roman"/>
              </a:rPr>
              <a:t>for(int r = 0; r &lt; R; r++) { for(int c = 0; c &lt; C; </a:t>
            </a:r>
            <a:r>
              <a:rPr lang="en-IN" sz="1800" b="0" i="0" u="none" strike="noStrike" baseline="0" dirty="0" err="1">
                <a:solidFill>
                  <a:srgbClr val="000000"/>
                </a:solidFill>
                <a:latin typeface="AAAAAD+Times-Roman"/>
              </a:rPr>
              <a:t>c++</a:t>
            </a:r>
            <a:r>
              <a:rPr lang="en-IN" sz="1800" b="0" i="0" u="none" strike="noStrike" baseline="0" dirty="0">
                <a:solidFill>
                  <a:srgbClr val="000000"/>
                </a:solidFill>
                <a:latin typeface="AAAAAD+Times-Roman"/>
              </a:rPr>
              <a:t>)</a:t>
            </a:r>
            <a:endParaRPr lang="en-IN" sz="1800" b="0" i="0" u="none" strike="noStrike" baseline="0" dirty="0">
              <a:solidFill>
                <a:srgbClr val="000000"/>
              </a:solidFill>
              <a:latin typeface="AAAAAD+Times-Roman"/>
            </a:endParaRPr>
          </a:p>
          <a:p>
            <a:pPr marL="0" indent="0">
              <a:lnSpc>
                <a:spcPct val="50000"/>
              </a:lnSpc>
              <a:buNone/>
            </a:pPr>
            <a:r>
              <a:rPr lang="en-IN" sz="1800" b="0" i="0" u="none" strike="noStrike" baseline="0" dirty="0">
                <a:solidFill>
                  <a:srgbClr val="000000"/>
                </a:solidFill>
                <a:latin typeface="AAAAAD+Times-Roman"/>
              </a:rPr>
              <a:t> { </a:t>
            </a:r>
            <a:endParaRPr lang="en-IN" sz="1800" b="0" i="0" u="none" strike="noStrike" baseline="0" dirty="0">
              <a:solidFill>
                <a:srgbClr val="000000"/>
              </a:solidFill>
              <a:latin typeface="AAAAAD+Times-Roman"/>
            </a:endParaRPr>
          </a:p>
          <a:p>
            <a:pPr marL="0" indent="0">
              <a:lnSpc>
                <a:spcPct val="50000"/>
              </a:lnSpc>
              <a:buNone/>
            </a:pPr>
            <a:r>
              <a:rPr lang="en-IN" sz="1800" b="0" i="0" u="none" strike="noStrike" baseline="0" dirty="0">
                <a:solidFill>
                  <a:srgbClr val="000000"/>
                </a:solidFill>
                <a:latin typeface="AAAAAD+Times-Roman"/>
              </a:rPr>
              <a:t>    </a:t>
            </a:r>
            <a:r>
              <a:rPr lang="en-IN" sz="1800" b="0" i="0" u="none" strike="noStrike" baseline="0" dirty="0" err="1">
                <a:solidFill>
                  <a:srgbClr val="000000"/>
                </a:solidFill>
                <a:latin typeface="AAAAAD+Times-Roman"/>
              </a:rPr>
              <a:t>maz</a:t>
            </a:r>
            <a:r>
              <a:rPr lang="en-IN" sz="1800" b="0" i="0" u="none" strike="noStrike" baseline="0" dirty="0">
                <a:solidFill>
                  <a:srgbClr val="000000"/>
                </a:solidFill>
                <a:latin typeface="AAAAAD+Times-Roman"/>
              </a:rPr>
              <a:t>[r][c] = 1; </a:t>
            </a:r>
            <a:endParaRPr lang="en-IN" sz="1800" b="0" i="0" u="none" strike="noStrike" baseline="0" dirty="0">
              <a:solidFill>
                <a:srgbClr val="000000"/>
              </a:solidFill>
              <a:latin typeface="AAAAAD+Times-Roman"/>
            </a:endParaRPr>
          </a:p>
          <a:p>
            <a:pPr marL="0" indent="0">
              <a:lnSpc>
                <a:spcPct val="50000"/>
              </a:lnSpc>
              <a:buNone/>
            </a:pPr>
            <a:r>
              <a:rPr lang="en-IN" sz="1800" b="0" i="0" u="none" strike="noStrike" baseline="0" dirty="0">
                <a:solidFill>
                  <a:srgbClr val="000000"/>
                </a:solidFill>
                <a:latin typeface="AAAAAD+Times-Roman"/>
              </a:rPr>
              <a:t>} </a:t>
            </a:r>
            <a:endParaRPr lang="en-IN" sz="1800" b="0" i="0" u="none" strike="noStrike" baseline="0" dirty="0">
              <a:solidFill>
                <a:srgbClr val="000000"/>
              </a:solidFill>
              <a:latin typeface="AAAAAD+Times-Roman"/>
            </a:endParaRPr>
          </a:p>
          <a:p>
            <a:pPr marL="0" indent="0">
              <a:lnSpc>
                <a:spcPct val="50000"/>
              </a:lnSpc>
              <a:buNone/>
            </a:pPr>
            <a:r>
              <a:rPr lang="en-IN" sz="1800" b="0" i="0" u="none" strike="noStrike" baseline="0" dirty="0">
                <a:solidFill>
                  <a:srgbClr val="000000"/>
                </a:solidFill>
                <a:latin typeface="AAAAAD+Times-Roman"/>
              </a:rPr>
              <a:t>} </a:t>
            </a:r>
            <a:endParaRPr lang="en-IN" sz="1800" b="0" i="0" u="none" strike="noStrike" baseline="0" dirty="0">
              <a:solidFill>
                <a:srgbClr val="000000"/>
              </a:solidFill>
              <a:latin typeface="AAAAAD+Times-Roman"/>
            </a:endParaRPr>
          </a:p>
          <a:p>
            <a:pPr marL="0" indent="0">
              <a:lnSpc>
                <a:spcPct val="50000"/>
              </a:lnSpc>
              <a:buNone/>
            </a:pPr>
            <a:r>
              <a:rPr lang="en-IN" sz="1800" b="0" i="0" u="none" strike="noStrike" baseline="0" dirty="0">
                <a:solidFill>
                  <a:srgbClr val="000000"/>
                </a:solidFill>
                <a:latin typeface="AAAAAD+Times-Roman"/>
              </a:rPr>
              <a:t>if (</a:t>
            </a:r>
            <a:r>
              <a:rPr lang="en-IN" sz="1800" b="0" i="0" u="none" strike="noStrike" baseline="0" dirty="0" err="1">
                <a:solidFill>
                  <a:srgbClr val="000000"/>
                </a:solidFill>
                <a:latin typeface="AAAAAD+Times-Roman"/>
              </a:rPr>
              <a:t>solveMazeUtility</a:t>
            </a:r>
            <a:r>
              <a:rPr lang="en-IN" sz="1800" b="0" i="0" u="none" strike="noStrike" baseline="0" dirty="0">
                <a:solidFill>
                  <a:srgbClr val="000000"/>
                </a:solidFill>
                <a:latin typeface="AAAAAD+Times-Roman"/>
              </a:rPr>
              <a:t>(maze, 0, 0, </a:t>
            </a:r>
            <a:r>
              <a:rPr lang="en-IN" sz="1800" b="0" i="0" u="none" strike="noStrike" baseline="0" dirty="0" err="1">
                <a:solidFill>
                  <a:srgbClr val="000000"/>
                </a:solidFill>
                <a:latin typeface="AAAAAD+Times-Roman"/>
              </a:rPr>
              <a:t>maz</a:t>
            </a:r>
            <a:r>
              <a:rPr lang="en-IN" sz="1800" b="0" i="0" u="none" strike="noStrike" baseline="0" dirty="0">
                <a:solidFill>
                  <a:srgbClr val="000000"/>
                </a:solidFill>
                <a:latin typeface="AAAAAD+Times-Roman"/>
              </a:rPr>
              <a:t>) == false)</a:t>
            </a:r>
            <a:endParaRPr lang="en-IN" sz="1800" b="0" i="0" u="none" strike="noStrike" baseline="0" dirty="0">
              <a:solidFill>
                <a:srgbClr val="000000"/>
              </a:solidFill>
              <a:latin typeface="AAAAAD+Times-Roman"/>
            </a:endParaRPr>
          </a:p>
          <a:p>
            <a:pPr marL="0" indent="0">
              <a:lnSpc>
                <a:spcPct val="50000"/>
              </a:lnSpc>
              <a:buNone/>
            </a:pPr>
            <a:r>
              <a:rPr lang="en-IN" sz="1800" b="0" i="0" u="none" strike="noStrike" baseline="0" dirty="0">
                <a:solidFill>
                  <a:srgbClr val="000000"/>
                </a:solidFill>
                <a:latin typeface="AAAAAD+Times-Roman"/>
              </a:rPr>
              <a:t>{</a:t>
            </a:r>
            <a:endParaRPr lang="en-IN" sz="1800" b="0" i="0" u="none" strike="noStrike" baseline="0" dirty="0">
              <a:solidFill>
                <a:srgbClr val="000000"/>
              </a:solidFill>
              <a:latin typeface="AAAAAD+Times-Roman"/>
            </a:endParaRPr>
          </a:p>
          <a:p>
            <a:pPr marL="0" indent="0">
              <a:lnSpc>
                <a:spcPct val="50000"/>
              </a:lnSpc>
              <a:buNone/>
            </a:pPr>
            <a:r>
              <a:rPr lang="en-IN" sz="1800" b="0" i="0" u="none" strike="noStrike" baseline="0" dirty="0">
                <a:solidFill>
                  <a:srgbClr val="000000"/>
                </a:solidFill>
                <a:latin typeface="AAAAAD+Times-Roman"/>
              </a:rPr>
              <a:t>    </a:t>
            </a:r>
            <a:r>
              <a:rPr lang="en-IN" sz="1800" b="0" i="0" u="none" strike="noStrike" baseline="0" dirty="0" err="1">
                <a:solidFill>
                  <a:srgbClr val="000000"/>
                </a:solidFill>
                <a:latin typeface="AAAAAD+Times-Roman"/>
              </a:rPr>
              <a:t>maz</a:t>
            </a:r>
            <a:r>
              <a:rPr lang="en-IN" sz="1800" b="0" i="0" u="none" strike="noStrike" baseline="0" dirty="0">
                <a:solidFill>
                  <a:srgbClr val="000000"/>
                </a:solidFill>
                <a:latin typeface="AAAAAD+Times-Roman"/>
              </a:rPr>
              <a:t>[r][c] = 1; </a:t>
            </a:r>
            <a:endParaRPr lang="en-IN" sz="1800" b="0" i="0" u="none" strike="noStrike" baseline="0" dirty="0">
              <a:solidFill>
                <a:srgbClr val="000000"/>
              </a:solidFill>
              <a:latin typeface="AAAAAD+Times-Roman"/>
            </a:endParaRPr>
          </a:p>
          <a:p>
            <a:pPr marL="0" indent="0">
              <a:lnSpc>
                <a:spcPct val="50000"/>
              </a:lnSpc>
              <a:buNone/>
            </a:pPr>
            <a:r>
              <a:rPr lang="en-IN" sz="1800" b="0" i="0" u="none" strike="noStrike" baseline="0" dirty="0">
                <a:solidFill>
                  <a:srgbClr val="000000"/>
                </a:solidFill>
                <a:latin typeface="AAAAAD+Times-Roman"/>
              </a:rPr>
              <a:t>} </a:t>
            </a:r>
            <a:endParaRPr lang="en-IN" sz="1800" b="0" i="0" u="none" strike="noStrike" baseline="0" dirty="0">
              <a:solidFill>
                <a:srgbClr val="000000"/>
              </a:solidFill>
              <a:latin typeface="AAAAAD+Times-Roman"/>
            </a:endParaRPr>
          </a:p>
          <a:p>
            <a:pPr marL="0" indent="0">
              <a:lnSpc>
                <a:spcPct val="50000"/>
              </a:lnSpc>
              <a:buNone/>
            </a:pPr>
            <a:r>
              <a:rPr lang="en-IN" sz="1800" b="0" i="0" u="none" strike="noStrike" baseline="0" dirty="0">
                <a:solidFill>
                  <a:srgbClr val="000000"/>
                </a:solidFill>
                <a:latin typeface="AAAAAD+Times-Roman"/>
              </a:rPr>
              <a:t>} </a:t>
            </a:r>
            <a:endParaRPr lang="en-IN" sz="1800" b="0" i="0" u="none" strike="noStrike" baseline="0" dirty="0">
              <a:solidFill>
                <a:srgbClr val="000000"/>
              </a:solidFill>
              <a:latin typeface="AAAAAD+Times-Roman"/>
            </a:endParaRPr>
          </a:p>
          <a:p>
            <a:pPr marL="0" indent="0">
              <a:lnSpc>
                <a:spcPct val="50000"/>
              </a:lnSpc>
              <a:buNone/>
            </a:pPr>
            <a:r>
              <a:rPr lang="en-IN" sz="1800" b="0" i="0" u="none" strike="noStrike" baseline="0" dirty="0">
                <a:solidFill>
                  <a:srgbClr val="000000"/>
                </a:solidFill>
                <a:latin typeface="AAAAAD+Times-Roman"/>
              </a:rPr>
              <a:t>if (</a:t>
            </a:r>
            <a:r>
              <a:rPr lang="en-IN" sz="1800" b="0" i="0" u="none" strike="noStrike" baseline="0" dirty="0" err="1">
                <a:solidFill>
                  <a:srgbClr val="000000"/>
                </a:solidFill>
                <a:latin typeface="AAAAAD+Times-Roman"/>
              </a:rPr>
              <a:t>solveMazeUtility</a:t>
            </a:r>
            <a:r>
              <a:rPr lang="en-IN" sz="1800" b="0" i="0" u="none" strike="noStrike" baseline="0" dirty="0">
                <a:solidFill>
                  <a:srgbClr val="000000"/>
                </a:solidFill>
                <a:latin typeface="AAAAAD+Times-Roman"/>
              </a:rPr>
              <a:t>(m{ </a:t>
            </a:r>
            <a:endParaRPr lang="en-IN" sz="1800" b="0" i="0" u="none" strike="noStrike" baseline="0" dirty="0">
              <a:solidFill>
                <a:srgbClr val="000000"/>
              </a:solidFill>
              <a:latin typeface="AAAAAD+Times-Roman"/>
            </a:endParaRPr>
          </a:p>
          <a:p>
            <a:pPr marL="0" indent="0">
              <a:lnSpc>
                <a:spcPct val="50000"/>
              </a:lnSpc>
              <a:buNone/>
            </a:pPr>
            <a:r>
              <a:rPr lang="en-IN" sz="1800" b="0" i="0" u="none" strike="noStrike" baseline="0" dirty="0">
                <a:solidFill>
                  <a:srgbClr val="000000"/>
                </a:solidFill>
                <a:latin typeface="AAAAAD+Times-Roman"/>
              </a:rPr>
              <a:t>   </a:t>
            </a:r>
            <a:r>
              <a:rPr lang="en-IN" sz="1800" b="0" i="0" u="none" strike="noStrike" baseline="0" dirty="0" err="1">
                <a:solidFill>
                  <a:srgbClr val="000000"/>
                </a:solidFill>
                <a:latin typeface="AAAAAD+Times-Roman"/>
              </a:rPr>
              <a:t>System.out.print</a:t>
            </a:r>
            <a:r>
              <a:rPr lang="en-IN" sz="1800" b="0" i="0" u="none" strike="noStrike" baseline="0" dirty="0">
                <a:solidFill>
                  <a:srgbClr val="000000"/>
                </a:solidFill>
                <a:latin typeface="AAAAAD+Times-Roman"/>
              </a:rPr>
              <a:t>("Path from source to destination doesn't exist"); </a:t>
            </a:r>
            <a:endParaRPr lang="en-IN" sz="1800" b="0" i="0" u="none" strike="noStrike" baseline="0" dirty="0">
              <a:solidFill>
                <a:srgbClr val="000000"/>
              </a:solidFill>
              <a:latin typeface="AAAAAD+Times-Roman"/>
            </a:endParaRPr>
          </a:p>
          <a:p>
            <a:pPr marL="0" indent="0">
              <a:lnSpc>
                <a:spcPct val="50000"/>
              </a:lnSpc>
              <a:buNone/>
            </a:pPr>
            <a:r>
              <a:rPr lang="en-IN" sz="1800" b="0" i="0" u="none" strike="noStrike" baseline="0" dirty="0">
                <a:solidFill>
                  <a:srgbClr val="000000"/>
                </a:solidFill>
                <a:latin typeface="AAAAAD+Times-Roman"/>
              </a:rPr>
              <a:t>    return false;</a:t>
            </a:r>
            <a:endParaRPr lang="en-IN" sz="1800" b="0" i="0" u="none" strike="noStrike" baseline="0" dirty="0">
              <a:solidFill>
                <a:srgbClr val="000000"/>
              </a:solidFill>
              <a:latin typeface="AAAAAD+Times-Roman"/>
            </a:endParaRPr>
          </a:p>
          <a:p>
            <a:pPr marL="0" indent="0">
              <a:lnSpc>
                <a:spcPct val="50000"/>
              </a:lnSpc>
              <a:buNone/>
            </a:pPr>
            <a:r>
              <a:rPr lang="en-IN" sz="1800" b="0" i="0" u="none" strike="noStrike" baseline="0" dirty="0">
                <a:solidFill>
                  <a:srgbClr val="000000"/>
                </a:solidFill>
                <a:latin typeface="AAAAAD+Times-Roman"/>
              </a:rPr>
              <a:t> } </a:t>
            </a:r>
            <a:endParaRPr lang="en-IN" sz="1800" b="0" i="0" u="none" strike="noStrike" baseline="0" dirty="0">
              <a:solidFill>
                <a:srgbClr val="000000"/>
              </a:solidFill>
              <a:latin typeface="AAAAAD+Times-Roman"/>
            </a:endParaRPr>
          </a:p>
          <a:p>
            <a:pPr marL="0" indent="0">
              <a:lnSpc>
                <a:spcPct val="50000"/>
              </a:lnSpc>
              <a:buNone/>
            </a:pPr>
            <a:r>
              <a:rPr lang="en-IN" sz="1800" b="0" i="0" u="none" strike="noStrike" baseline="0" dirty="0">
                <a:solidFill>
                  <a:srgbClr val="000000"/>
                </a:solidFill>
                <a:latin typeface="AAAAAD+Times-Roman"/>
              </a:rPr>
              <a:t>    </a:t>
            </a:r>
            <a:r>
              <a:rPr lang="en-IN" sz="1800" b="0" i="0" u="none" strike="noStrike" baseline="0" dirty="0" err="1">
                <a:solidFill>
                  <a:srgbClr val="000000"/>
                </a:solidFill>
                <a:latin typeface="AAAAAD+Times-Roman"/>
              </a:rPr>
              <a:t>displaySolution</a:t>
            </a:r>
            <a:r>
              <a:rPr lang="en-IN" sz="1800" b="0" i="0" u="none" strike="noStrike" baseline="0" dirty="0">
                <a:solidFill>
                  <a:srgbClr val="000000"/>
                </a:solidFill>
                <a:latin typeface="AAAAAD+Times-Roman"/>
              </a:rPr>
              <a:t>(</a:t>
            </a:r>
            <a:r>
              <a:rPr lang="en-IN" sz="1800" b="0" i="0" u="none" strike="noStrike" baseline="0" dirty="0" err="1">
                <a:solidFill>
                  <a:srgbClr val="000000"/>
                </a:solidFill>
                <a:latin typeface="AAAAAD+Times-Roman"/>
              </a:rPr>
              <a:t>maz</a:t>
            </a:r>
            <a:r>
              <a:rPr lang="en-IN" sz="1800" b="0" i="0" u="none" strike="noStrike" baseline="0" dirty="0">
                <a:solidFill>
                  <a:srgbClr val="000000"/>
                </a:solidFill>
                <a:latin typeface="AAAAAD+Times-Roman"/>
              </a:rPr>
              <a:t>);</a:t>
            </a:r>
            <a:endParaRPr lang="en-IN" sz="1800" b="0" i="0" u="none" strike="noStrike" baseline="0" dirty="0">
              <a:solidFill>
                <a:srgbClr val="000000"/>
              </a:solidFill>
              <a:latin typeface="AAAAAD+Times-Roman"/>
            </a:endParaRPr>
          </a:p>
          <a:p>
            <a:pPr marL="0" indent="0">
              <a:lnSpc>
                <a:spcPct val="50000"/>
              </a:lnSpc>
              <a:buNone/>
            </a:pPr>
            <a:r>
              <a:rPr lang="en-IN" sz="1800" dirty="0">
                <a:solidFill>
                  <a:srgbClr val="000000"/>
                </a:solidFill>
                <a:latin typeface="AAAAAD+Times-Roman"/>
              </a:rPr>
              <a:t>    r</a:t>
            </a:r>
            <a:r>
              <a:rPr lang="en-IN" sz="1800" b="0" i="0" u="none" strike="noStrike" baseline="0" dirty="0">
                <a:solidFill>
                  <a:srgbClr val="000000"/>
                </a:solidFill>
                <a:latin typeface="AAAAAD+Times-Roman"/>
              </a:rPr>
              <a:t>eturn true; </a:t>
            </a:r>
            <a:endParaRPr lang="en-IN" sz="1800" b="0" i="0" u="none" strike="noStrike" baseline="0" dirty="0">
              <a:solidFill>
                <a:srgbClr val="000000"/>
              </a:solidFill>
              <a:latin typeface="AAAAAD+Times-Roman"/>
            </a:endParaRPr>
          </a:p>
          <a:p>
            <a:pPr marL="0" indent="0">
              <a:lnSpc>
                <a:spcPct val="50000"/>
              </a:lnSpc>
              <a:buNone/>
            </a:pPr>
            <a:r>
              <a:rPr lang="en-IN" sz="1800" b="0" i="0" u="none" strike="noStrike" baseline="0" dirty="0">
                <a:solidFill>
                  <a:srgbClr val="000000"/>
                </a:solidFill>
                <a:latin typeface="AAAAAD+Times-Roman"/>
              </a:rPr>
              <a:t>} </a:t>
            </a:r>
            <a:endParaRPr lang="en-IN" sz="1800" b="0" i="0" u="none" strike="noStrike" baseline="0" dirty="0">
              <a:solidFill>
                <a:srgbClr val="000000"/>
              </a:solidFill>
              <a:latin typeface="AAAAAD+Times-Roman"/>
            </a:endParaRPr>
          </a:p>
          <a:p>
            <a:pPr marL="0" indent="0">
              <a:lnSpc>
                <a:spcPct val="50000"/>
              </a:lnSpc>
              <a:buNone/>
            </a:pPr>
            <a:r>
              <a:rPr lang="en-IN" sz="1800" b="0" i="0" u="none" strike="noStrike" baseline="0" dirty="0" err="1">
                <a:solidFill>
                  <a:srgbClr val="000000"/>
                </a:solidFill>
                <a:latin typeface="AAAAAD+Times-Roman"/>
              </a:rPr>
              <a:t>boolean</a:t>
            </a:r>
            <a:r>
              <a:rPr lang="en-IN" sz="1800" b="0" i="0" u="none" strike="noStrike" baseline="0" dirty="0">
                <a:solidFill>
                  <a:srgbClr val="000000"/>
                </a:solidFill>
                <a:latin typeface="AAAAAD+Times-Roman"/>
              </a:rPr>
              <a:t> </a:t>
            </a:r>
            <a:r>
              <a:rPr lang="en-IN" sz="1800" b="0" i="0" u="none" strike="noStrike" baseline="0" dirty="0" err="1">
                <a:solidFill>
                  <a:srgbClr val="000000"/>
                </a:solidFill>
                <a:latin typeface="AAAAAD+Times-Roman"/>
              </a:rPr>
              <a:t>solveMazeUtility</a:t>
            </a:r>
            <a:r>
              <a:rPr lang="en-IN" sz="1800" b="0" i="0" u="none" strike="noStrike" baseline="0" dirty="0">
                <a:solidFill>
                  <a:srgbClr val="000000"/>
                </a:solidFill>
                <a:latin typeface="AAAAAD+Times-Roman"/>
              </a:rPr>
              <a:t>(int maze[][], int r, int c, int res[][]) </a:t>
            </a:r>
            <a:endParaRPr lang="en-IN" sz="1800" b="0" i="0" u="none" strike="noStrike" baseline="0" dirty="0">
              <a:solidFill>
                <a:srgbClr val="000000"/>
              </a:solidFill>
              <a:latin typeface="AAAAAD+Times-Roman"/>
            </a:endParaRPr>
          </a:p>
          <a:p>
            <a:pPr marL="0" indent="0">
              <a:lnSpc>
                <a:spcPct val="50000"/>
              </a:lnSpc>
              <a:buNone/>
            </a:pPr>
            <a:r>
              <a:rPr lang="en-IN" sz="1800" b="0" i="0" u="none" strike="noStrike" baseline="0" dirty="0">
                <a:solidFill>
                  <a:srgbClr val="000000"/>
                </a:solidFill>
                <a:latin typeface="AAAAAD+Times-Roman"/>
              </a:rPr>
              <a:t>{</a:t>
            </a:r>
            <a:endParaRPr lang="en-IN" sz="1800" b="0" i="0" u="none" strike="noStrike" baseline="0" dirty="0">
              <a:solidFill>
                <a:srgbClr val="000000"/>
              </a:solidFill>
              <a:latin typeface="AAAAAD+Times-Roman"/>
            </a:endParaRPr>
          </a:p>
          <a:p>
            <a:pPr marL="0" indent="0">
              <a:lnSpc>
                <a:spcPct val="50000"/>
              </a:lnSpc>
              <a:buNone/>
            </a:pPr>
            <a:r>
              <a:rPr lang="en-IN" sz="1800" b="0" i="0" u="none" strike="noStrike" baseline="0" dirty="0">
                <a:solidFill>
                  <a:srgbClr val="000000"/>
                </a:solidFill>
                <a:latin typeface="AAAAAD+Times-Roman"/>
              </a:rPr>
              <a:t>  </a:t>
            </a:r>
            <a:endParaRPr lang="en-IN" dirty="0"/>
          </a:p>
        </p:txBody>
      </p:sp>
    </p:spTree>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TM03457444[[fn=Basis]]</Template>
  <TotalTime>0</TotalTime>
  <Words>6729</Words>
  <Application>WPS Presentation</Application>
  <PresentationFormat>Widescreen</PresentationFormat>
  <Paragraphs>184</Paragraphs>
  <Slides>14</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14</vt:i4>
      </vt:variant>
    </vt:vector>
  </HeadingPairs>
  <TitlesOfParts>
    <vt:vector size="28" baseType="lpstr">
      <vt:lpstr>Arial</vt:lpstr>
      <vt:lpstr>SimSun</vt:lpstr>
      <vt:lpstr>Wingdings</vt:lpstr>
      <vt:lpstr>Corbel</vt:lpstr>
      <vt:lpstr>苹方-简</vt:lpstr>
      <vt:lpstr>AAAAAC+Times-Bold</vt:lpstr>
      <vt:lpstr>Helvetica Neue</vt:lpstr>
      <vt:lpstr>AAAAAD+Times-Roman</vt:lpstr>
      <vt:lpstr>Microsoft YaHei</vt:lpstr>
      <vt:lpstr>汉仪旗黑</vt:lpstr>
      <vt:lpstr>Arial Unicode MS</vt:lpstr>
      <vt:lpstr>Calibri</vt:lpstr>
      <vt:lpstr>宋体-简</vt:lpstr>
      <vt:lpstr>Basis</vt:lpstr>
      <vt:lpstr>DAA MINI PROJECT: RAT IN A MAZE USING BACKTRACKING ALGORITHM </vt:lpstr>
      <vt:lpstr>Abstract</vt:lpstr>
      <vt:lpstr>Introduction</vt:lpstr>
      <vt:lpstr>Problem statement</vt:lpstr>
      <vt:lpstr>System Requirements</vt:lpstr>
      <vt:lpstr>                        Design</vt:lpstr>
      <vt:lpstr>Flow Chart: </vt:lpstr>
      <vt:lpstr>Implementation</vt:lpstr>
      <vt:lpstr> </vt:lpstr>
      <vt:lpstr> </vt:lpstr>
      <vt:lpstr> </vt:lpstr>
      <vt:lpstr>TESTING </vt:lpstr>
      <vt:lpstr>    Output</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DAA MINI PROJECT: RAT IN A MAZE USING BACKTRACKING ALGORITHM </dc:title>
  <dc:creator>chandanpoonacha2001@outlook.com</dc:creator>
  <cp:lastModifiedBy>rdlohith</cp:lastModifiedBy>
  <cp:revision>3</cp:revision>
  <dcterms:created xsi:type="dcterms:W3CDTF">2022-12-10T02:28:14Z</dcterms:created>
  <dcterms:modified xsi:type="dcterms:W3CDTF">2022-12-10T02:28:14Z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1033-4.7.1.7786</vt:lpwstr>
  </property>
</Properties>
</file>