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Roboto Slab"/>
      <p:regular r:id="rId44"/>
      <p:bold r:id="rId45"/>
    </p:embeddedFont>
    <p:embeddedFont>
      <p:font typeface="Robo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0" roundtripDataSignature="AMtx7mgvBeF8NMDZGS5O1mEO6OM3Wgjt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DC05FF8-C416-433F-BC35-F960AD291E22}">
  <a:tblStyle styleId="{CDC05FF8-C416-433F-BC35-F960AD291E2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obotoSlab-regular.fntdata"/><Relationship Id="rId43" Type="http://schemas.openxmlformats.org/officeDocument/2006/relationships/slide" Target="slides/slide37.xml"/><Relationship Id="rId46" Type="http://schemas.openxmlformats.org/officeDocument/2006/relationships/font" Target="fonts/Roboto-regular.fntdata"/><Relationship Id="rId45" Type="http://schemas.openxmlformats.org/officeDocument/2006/relationships/font" Target="fonts/RobotoSlab-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464bb7e2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c464bb7e25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464bb7e25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c464bb7e25_1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464bb7e25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c464bb7e25_1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464bb7e25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c464bb7e25_1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464bb7e25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c464bb7e25_1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84e4239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c84e42392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464bb7e25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c464bb7e25_1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464bb7e25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c464bb7e25_1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464bb7e25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c464bb7e25_1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c34a4dd3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c34a4dd3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34a4dd3c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c34a4dd3c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464bb7e25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c464bb7e25_1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c464bb7e25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c464bb7e25_1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c464bb7e25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c464bb7e25_1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c464bb7e25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c464bb7e25_1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c464bb7e25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c464bb7e25_1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c464bb7e25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c464bb7e25_1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c7454f3a7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c7454f3a7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c7454f3a7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c7454f3a7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c7454f3a7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c7454f3a7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c7454f3a7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c7454f3a7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c7454f3a7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c7454f3a7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464bb7e25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c464bb7e25_1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c34a4dd3c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c34a4dd3c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c464bb7e2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c464bb7e25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c93bab32d8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c93bab32d8_1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c93bab32d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c93bab32d8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c93bab32d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c93bab32d8_1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c93bab32d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c93bab32d8_1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c93bab32d8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c93bab32d8_1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c93bab32d8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c93bab32d8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464bb7e25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c464bb7e25_1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8360c6e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c8360c6ef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8360c6ef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c8360c6ef4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464bb7e25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c464bb7e25_1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464bb7e25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c464bb7e25_1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464bb7e25_1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c464bb7e25_1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7.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4.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 nucba template" type="title">
  <p:cSld name="TITLE">
    <p:spTree>
      <p:nvGrpSpPr>
        <p:cNvPr id="7" name="Shape 7"/>
        <p:cNvGrpSpPr/>
        <p:nvPr/>
      </p:nvGrpSpPr>
      <p:grpSpPr>
        <a:xfrm>
          <a:off x="0" y="0"/>
          <a:ext cx="0" cy="0"/>
          <a:chOff x="0" y="0"/>
          <a:chExt cx="0" cy="0"/>
        </a:xfrm>
      </p:grpSpPr>
      <p:pic>
        <p:nvPicPr>
          <p:cNvPr id="8" name="Google Shape;8;p11"/>
          <p:cNvPicPr preferRelativeResize="0"/>
          <p:nvPr/>
        </p:nvPicPr>
        <p:blipFill rotWithShape="1">
          <a:blip r:embed="rId2">
            <a:alphaModFix/>
          </a:blip>
          <a:srcRect b="0" l="0" r="0" t="0"/>
          <a:stretch/>
        </p:blipFill>
        <p:spPr>
          <a:xfrm>
            <a:off x="100" y="0"/>
            <a:ext cx="9143803" cy="514349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 nucba template">
  <p:cSld name="BLANK_1_1_1_1_1_1_1_1">
    <p:spTree>
      <p:nvGrpSpPr>
        <p:cNvPr id="35" name="Shape 35"/>
        <p:cNvGrpSpPr/>
        <p:nvPr/>
      </p:nvGrpSpPr>
      <p:grpSpPr>
        <a:xfrm>
          <a:off x="0" y="0"/>
          <a:ext cx="0" cy="0"/>
          <a:chOff x="0" y="0"/>
          <a:chExt cx="0" cy="0"/>
        </a:xfrm>
      </p:grpSpPr>
      <p:pic>
        <p:nvPicPr>
          <p:cNvPr id="36" name="Google Shape;36;p22"/>
          <p:cNvPicPr preferRelativeResize="0"/>
          <p:nvPr/>
        </p:nvPicPr>
        <p:blipFill rotWithShape="1">
          <a:blip r:embed="rId2">
            <a:alphaModFix/>
          </a:blip>
          <a:srcRect b="0" l="0" r="0" t="0"/>
          <a:stretch/>
        </p:blipFill>
        <p:spPr>
          <a:xfrm>
            <a:off x="0" y="0"/>
            <a:ext cx="9144003" cy="514360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 nucba template">
  <p:cSld name="BLANK_1_1_1_1_1_1_1_1_1">
    <p:spTree>
      <p:nvGrpSpPr>
        <p:cNvPr id="37" name="Shape 37"/>
        <p:cNvGrpSpPr/>
        <p:nvPr/>
      </p:nvGrpSpPr>
      <p:grpSpPr>
        <a:xfrm>
          <a:off x="0" y="0"/>
          <a:ext cx="0" cy="0"/>
          <a:chOff x="0" y="0"/>
          <a:chExt cx="0" cy="0"/>
        </a:xfrm>
      </p:grpSpPr>
      <p:pic>
        <p:nvPicPr>
          <p:cNvPr id="38" name="Google Shape;38;p23"/>
          <p:cNvPicPr preferRelativeResize="0"/>
          <p:nvPr/>
        </p:nvPicPr>
        <p:blipFill rotWithShape="1">
          <a:blip r:embed="rId2">
            <a:alphaModFix/>
          </a:blip>
          <a:srcRect b="0" l="0" r="0" t="0"/>
          <a:stretch/>
        </p:blipFill>
        <p:spPr>
          <a:xfrm>
            <a:off x="-29625" y="-36025"/>
            <a:ext cx="9271897" cy="52155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 nucba template">
  <p:cSld name="BLANK_1_1_1_1_1">
    <p:spTree>
      <p:nvGrpSpPr>
        <p:cNvPr id="39" name="Shape 39"/>
        <p:cNvGrpSpPr/>
        <p:nvPr/>
      </p:nvGrpSpPr>
      <p:grpSpPr>
        <a:xfrm>
          <a:off x="0" y="0"/>
          <a:ext cx="0" cy="0"/>
          <a:chOff x="0" y="0"/>
          <a:chExt cx="0" cy="0"/>
        </a:xfrm>
      </p:grpSpPr>
      <p:pic>
        <p:nvPicPr>
          <p:cNvPr id="40" name="Google Shape;40;p14"/>
          <p:cNvPicPr preferRelativeResize="0"/>
          <p:nvPr/>
        </p:nvPicPr>
        <p:blipFill rotWithShape="1">
          <a:blip r:embed="rId2">
            <a:alphaModFix/>
          </a:blip>
          <a:srcRect b="0" l="0" r="0" t="0"/>
          <a:stretch/>
        </p:blipFill>
        <p:spPr>
          <a:xfrm>
            <a:off x="0" y="0"/>
            <a:ext cx="9144003" cy="514360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 nucba template 5">
  <p:cSld name="BLANK_1_1_1_1_1_1_1_1_1_4">
    <p:spTree>
      <p:nvGrpSpPr>
        <p:cNvPr id="41" name="Shape 41"/>
        <p:cNvGrpSpPr/>
        <p:nvPr/>
      </p:nvGrpSpPr>
      <p:grpSpPr>
        <a:xfrm>
          <a:off x="0" y="0"/>
          <a:ext cx="0" cy="0"/>
          <a:chOff x="0" y="0"/>
          <a:chExt cx="0" cy="0"/>
        </a:xfrm>
      </p:grpSpPr>
      <p:pic>
        <p:nvPicPr>
          <p:cNvPr id="42" name="Google Shape;42;gb528583a88_0_81"/>
          <p:cNvPicPr preferRelativeResize="0"/>
          <p:nvPr/>
        </p:nvPicPr>
        <p:blipFill rotWithShape="1">
          <a:blip r:embed="rId2">
            <a:alphaModFix/>
          </a:blip>
          <a:srcRect b="0" l="0" r="0" t="0"/>
          <a:stretch/>
        </p:blipFill>
        <p:spPr>
          <a:xfrm>
            <a:off x="-29625" y="-36025"/>
            <a:ext cx="9271900" cy="5215550"/>
          </a:xfrm>
          <a:prstGeom prst="rect">
            <a:avLst/>
          </a:prstGeom>
          <a:noFill/>
          <a:ln>
            <a:noFill/>
          </a:ln>
        </p:spPr>
      </p:pic>
      <p:pic>
        <p:nvPicPr>
          <p:cNvPr id="43" name="Google Shape;43;gb528583a88_0_81"/>
          <p:cNvPicPr preferRelativeResize="0"/>
          <p:nvPr/>
        </p:nvPicPr>
        <p:blipFill rotWithShape="1">
          <a:blip r:embed="rId3">
            <a:alphaModFix/>
          </a:blip>
          <a:srcRect b="0" l="0" r="0" t="0"/>
          <a:stretch/>
        </p:blipFill>
        <p:spPr>
          <a:xfrm>
            <a:off x="-29625" y="-36025"/>
            <a:ext cx="9311297" cy="523869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 nucba template 2">
  <p:cSld name="BLANK_1_1_1_1_1_1_1_1_1_1">
    <p:spTree>
      <p:nvGrpSpPr>
        <p:cNvPr id="44" name="Shape 44"/>
        <p:cNvGrpSpPr/>
        <p:nvPr/>
      </p:nvGrpSpPr>
      <p:grpSpPr>
        <a:xfrm>
          <a:off x="0" y="0"/>
          <a:ext cx="0" cy="0"/>
          <a:chOff x="0" y="0"/>
          <a:chExt cx="0" cy="0"/>
        </a:xfrm>
      </p:grpSpPr>
      <p:pic>
        <p:nvPicPr>
          <p:cNvPr id="45" name="Google Shape;45;gb528583a88_0_69"/>
          <p:cNvPicPr preferRelativeResize="0"/>
          <p:nvPr/>
        </p:nvPicPr>
        <p:blipFill rotWithShape="1">
          <a:blip r:embed="rId2">
            <a:alphaModFix/>
          </a:blip>
          <a:srcRect b="0" l="0" r="0" t="0"/>
          <a:stretch/>
        </p:blipFill>
        <p:spPr>
          <a:xfrm>
            <a:off x="-29625" y="-36025"/>
            <a:ext cx="9271900" cy="5215550"/>
          </a:xfrm>
          <a:prstGeom prst="rect">
            <a:avLst/>
          </a:prstGeom>
          <a:noFill/>
          <a:ln>
            <a:noFill/>
          </a:ln>
        </p:spPr>
      </p:pic>
      <p:pic>
        <p:nvPicPr>
          <p:cNvPr id="46" name="Google Shape;46;gb528583a88_0_69"/>
          <p:cNvPicPr preferRelativeResize="0"/>
          <p:nvPr/>
        </p:nvPicPr>
        <p:blipFill rotWithShape="1">
          <a:blip r:embed="rId3">
            <a:alphaModFix/>
          </a:blip>
          <a:srcRect b="0" l="0" r="0" t="0"/>
          <a:stretch/>
        </p:blipFill>
        <p:spPr>
          <a:xfrm>
            <a:off x="-29625" y="-37012"/>
            <a:ext cx="9271906" cy="5216533"/>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 nucba template 3">
  <p:cSld name="BLANK_1_1_1_1_1_1_1_1_1_2">
    <p:spTree>
      <p:nvGrpSpPr>
        <p:cNvPr id="47" name="Shape 47"/>
        <p:cNvGrpSpPr/>
        <p:nvPr/>
      </p:nvGrpSpPr>
      <p:grpSpPr>
        <a:xfrm>
          <a:off x="0" y="0"/>
          <a:ext cx="0" cy="0"/>
          <a:chOff x="0" y="0"/>
          <a:chExt cx="0" cy="0"/>
        </a:xfrm>
      </p:grpSpPr>
      <p:pic>
        <p:nvPicPr>
          <p:cNvPr id="48" name="Google Shape;48;gb528583a88_0_73"/>
          <p:cNvPicPr preferRelativeResize="0"/>
          <p:nvPr/>
        </p:nvPicPr>
        <p:blipFill rotWithShape="1">
          <a:blip r:embed="rId2">
            <a:alphaModFix/>
          </a:blip>
          <a:srcRect b="0" l="0" r="0" t="0"/>
          <a:stretch/>
        </p:blipFill>
        <p:spPr>
          <a:xfrm>
            <a:off x="-29625" y="-36025"/>
            <a:ext cx="9271900" cy="5215550"/>
          </a:xfrm>
          <a:prstGeom prst="rect">
            <a:avLst/>
          </a:prstGeom>
          <a:noFill/>
          <a:ln>
            <a:noFill/>
          </a:ln>
        </p:spPr>
      </p:pic>
      <p:pic>
        <p:nvPicPr>
          <p:cNvPr id="49" name="Google Shape;49;gb528583a88_0_73"/>
          <p:cNvPicPr preferRelativeResize="0"/>
          <p:nvPr/>
        </p:nvPicPr>
        <p:blipFill rotWithShape="1">
          <a:blip r:embed="rId3">
            <a:alphaModFix/>
          </a:blip>
          <a:srcRect b="0" l="0" r="0" t="0"/>
          <a:stretch/>
        </p:blipFill>
        <p:spPr>
          <a:xfrm>
            <a:off x="-29625" y="-36025"/>
            <a:ext cx="9271906" cy="521652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 nucba template 4">
  <p:cSld name="BLANK_1_1_1_1_1_1_1_1_1_3">
    <p:spTree>
      <p:nvGrpSpPr>
        <p:cNvPr id="50" name="Shape 50"/>
        <p:cNvGrpSpPr/>
        <p:nvPr/>
      </p:nvGrpSpPr>
      <p:grpSpPr>
        <a:xfrm>
          <a:off x="0" y="0"/>
          <a:ext cx="0" cy="0"/>
          <a:chOff x="0" y="0"/>
          <a:chExt cx="0" cy="0"/>
        </a:xfrm>
      </p:grpSpPr>
      <p:pic>
        <p:nvPicPr>
          <p:cNvPr id="51" name="Google Shape;51;gb528583a88_0_77"/>
          <p:cNvPicPr preferRelativeResize="0"/>
          <p:nvPr/>
        </p:nvPicPr>
        <p:blipFill rotWithShape="1">
          <a:blip r:embed="rId2">
            <a:alphaModFix/>
          </a:blip>
          <a:srcRect b="0" l="0" r="0" t="0"/>
          <a:stretch/>
        </p:blipFill>
        <p:spPr>
          <a:xfrm>
            <a:off x="-29625" y="-36025"/>
            <a:ext cx="9271900" cy="5215550"/>
          </a:xfrm>
          <a:prstGeom prst="rect">
            <a:avLst/>
          </a:prstGeom>
          <a:noFill/>
          <a:ln>
            <a:noFill/>
          </a:ln>
        </p:spPr>
      </p:pic>
      <p:pic>
        <p:nvPicPr>
          <p:cNvPr id="52" name="Google Shape;52;gb528583a88_0_77"/>
          <p:cNvPicPr preferRelativeResize="0"/>
          <p:nvPr/>
        </p:nvPicPr>
        <p:blipFill rotWithShape="1">
          <a:blip r:embed="rId3">
            <a:alphaModFix/>
          </a:blip>
          <a:srcRect b="0" l="0" r="0" t="0"/>
          <a:stretch/>
        </p:blipFill>
        <p:spPr>
          <a:xfrm>
            <a:off x="-29625" y="-36025"/>
            <a:ext cx="9271906" cy="521652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 nucba template">
  <p:cSld name="BLANK_1_1_1_1_1_1_1">
    <p:spTree>
      <p:nvGrpSpPr>
        <p:cNvPr id="53" name="Shape 53"/>
        <p:cNvGrpSpPr/>
        <p:nvPr/>
      </p:nvGrpSpPr>
      <p:grpSpPr>
        <a:xfrm>
          <a:off x="0" y="0"/>
          <a:ext cx="0" cy="0"/>
          <a:chOff x="0" y="0"/>
          <a:chExt cx="0" cy="0"/>
        </a:xfrm>
      </p:grpSpPr>
      <p:pic>
        <p:nvPicPr>
          <p:cNvPr id="54" name="Google Shape;54;p15"/>
          <p:cNvPicPr preferRelativeResize="0"/>
          <p:nvPr/>
        </p:nvPicPr>
        <p:blipFill rotWithShape="1">
          <a:blip r:embed="rId2">
            <a:alphaModFix/>
          </a:blip>
          <a:srcRect b="0" l="0" r="0" t="0"/>
          <a:stretch/>
        </p:blipFill>
        <p:spPr>
          <a:xfrm>
            <a:off x="0" y="0"/>
            <a:ext cx="9143996" cy="5144569"/>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 nucba template">
  <p:cSld name="CUSTOM">
    <p:spTree>
      <p:nvGrpSpPr>
        <p:cNvPr id="55" name="Shape 55"/>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 nucba template 1">
  <p:cSld name="CUSTOM_1">
    <p:spTree>
      <p:nvGrpSpPr>
        <p:cNvPr id="56" name="Shape 56"/>
        <p:cNvGrpSpPr/>
        <p:nvPr/>
      </p:nvGrpSpPr>
      <p:grpSpPr>
        <a:xfrm>
          <a:off x="0" y="0"/>
          <a:ext cx="0" cy="0"/>
          <a:chOff x="0" y="0"/>
          <a:chExt cx="0" cy="0"/>
        </a:xfrm>
      </p:grpSpPr>
      <p:pic>
        <p:nvPicPr>
          <p:cNvPr id="57" name="Google Shape;57;p17"/>
          <p:cNvPicPr preferRelativeResize="0"/>
          <p:nvPr/>
        </p:nvPicPr>
        <p:blipFill rotWithShape="1">
          <a:blip r:embed="rId2">
            <a:alphaModFix/>
          </a:blip>
          <a:srcRect b="0" l="0" r="0" t="0"/>
          <a:stretch/>
        </p:blipFill>
        <p:spPr>
          <a:xfrm>
            <a:off x="3071050" y="2208238"/>
            <a:ext cx="3001902" cy="72702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 name="Shape 9"/>
        <p:cNvGrpSpPr/>
        <p:nvPr/>
      </p:nvGrpSpPr>
      <p:grpSpPr>
        <a:xfrm>
          <a:off x="0" y="0"/>
          <a:ext cx="0" cy="0"/>
          <a:chOff x="0" y="0"/>
          <a:chExt cx="0" cy="0"/>
        </a:xfrm>
      </p:grpSpPr>
      <p:sp>
        <p:nvSpPr>
          <p:cNvPr id="10" name="Google Shape;10;gc464bb7e25_1_21"/>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gc464bb7e25_1_21"/>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12" name="Google Shape;12;gc464bb7e25_1_21"/>
          <p:cNvSpPr txBox="1"/>
          <p:nvPr>
            <p:ph type="title"/>
          </p:nvPr>
        </p:nvSpPr>
        <p:spPr>
          <a:xfrm>
            <a:off x="265500" y="1209075"/>
            <a:ext cx="4045200" cy="15063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800"/>
              <a:buFont typeface="Arial"/>
              <a:buChar char="●"/>
              <a:defRPr b="0" i="0" sz="3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800"/>
              <a:buFont typeface="Arial"/>
              <a:buChar char="○"/>
              <a:defRPr b="0" i="0" sz="3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800"/>
              <a:buFont typeface="Arial"/>
              <a:buChar char="■"/>
              <a:defRPr b="0" i="0" sz="3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800"/>
              <a:buFont typeface="Arial"/>
              <a:buChar char="●"/>
              <a:defRPr b="0" i="0" sz="3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800"/>
              <a:buFont typeface="Arial"/>
              <a:buChar char="○"/>
              <a:defRPr b="0" i="0" sz="3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800"/>
              <a:buFont typeface="Arial"/>
              <a:buChar char="■"/>
              <a:defRPr b="0" i="0" sz="3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800"/>
              <a:buFont typeface="Arial"/>
              <a:buChar char="●"/>
              <a:defRPr b="0" i="0" sz="3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800"/>
              <a:buFont typeface="Arial"/>
              <a:buChar char="○"/>
              <a:defRPr b="0" i="0" sz="3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800"/>
              <a:buFont typeface="Arial"/>
              <a:buChar char="■"/>
              <a:defRPr b="0" i="0" sz="3800" u="none" cap="none" strike="noStrike">
                <a:solidFill>
                  <a:srgbClr val="000000"/>
                </a:solidFill>
                <a:latin typeface="Arial"/>
                <a:ea typeface="Arial"/>
                <a:cs typeface="Arial"/>
                <a:sym typeface="Arial"/>
              </a:defRPr>
            </a:lvl9pPr>
          </a:lstStyle>
          <a:p/>
        </p:txBody>
      </p:sp>
      <p:sp>
        <p:nvSpPr>
          <p:cNvPr id="13" name="Google Shape;13;gc464bb7e25_1_21"/>
          <p:cNvSpPr txBox="1"/>
          <p:nvPr>
            <p:ph idx="1" type="subTitle"/>
          </p:nvPr>
        </p:nvSpPr>
        <p:spPr>
          <a:xfrm>
            <a:off x="265500" y="2769001"/>
            <a:ext cx="4045200" cy="13455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accent5"/>
              </a:buClr>
              <a:buSzPts val="2100"/>
              <a:buFont typeface="Arial"/>
              <a:buNone/>
              <a:defRPr b="0" i="0" sz="2100" u="none" cap="none" strike="noStrike">
                <a:solidFill>
                  <a:schemeClr val="accent5"/>
                </a:solidFill>
                <a:latin typeface="Arial"/>
                <a:ea typeface="Arial"/>
                <a:cs typeface="Arial"/>
                <a:sym typeface="Arial"/>
              </a:defRPr>
            </a:lvl1pPr>
            <a:lvl2pPr lvl="1" marR="0" rtl="0" algn="ctr">
              <a:lnSpc>
                <a:spcPct val="100000"/>
              </a:lnSpc>
              <a:spcBef>
                <a:spcPts val="0"/>
              </a:spcBef>
              <a:spcAft>
                <a:spcPts val="0"/>
              </a:spcAft>
              <a:buClr>
                <a:schemeClr val="accent5"/>
              </a:buClr>
              <a:buSzPts val="2100"/>
              <a:buFont typeface="Arial"/>
              <a:buNone/>
              <a:defRPr b="0" i="0" sz="2100" u="none" cap="none" strike="noStrike">
                <a:solidFill>
                  <a:schemeClr val="accent5"/>
                </a:solidFill>
                <a:latin typeface="Arial"/>
                <a:ea typeface="Arial"/>
                <a:cs typeface="Arial"/>
                <a:sym typeface="Arial"/>
              </a:defRPr>
            </a:lvl2pPr>
            <a:lvl3pPr lvl="2" marR="0" rtl="0" algn="ctr">
              <a:lnSpc>
                <a:spcPct val="100000"/>
              </a:lnSpc>
              <a:spcBef>
                <a:spcPts val="0"/>
              </a:spcBef>
              <a:spcAft>
                <a:spcPts val="0"/>
              </a:spcAft>
              <a:buClr>
                <a:schemeClr val="accent5"/>
              </a:buClr>
              <a:buSzPts val="2100"/>
              <a:buFont typeface="Arial"/>
              <a:buNone/>
              <a:defRPr b="0" i="0" sz="2100" u="none" cap="none" strike="noStrike">
                <a:solidFill>
                  <a:schemeClr val="accent5"/>
                </a:solidFill>
                <a:latin typeface="Arial"/>
                <a:ea typeface="Arial"/>
                <a:cs typeface="Arial"/>
                <a:sym typeface="Arial"/>
              </a:defRPr>
            </a:lvl3pPr>
            <a:lvl4pPr lvl="3" marR="0" rtl="0" algn="ctr">
              <a:lnSpc>
                <a:spcPct val="100000"/>
              </a:lnSpc>
              <a:spcBef>
                <a:spcPts val="0"/>
              </a:spcBef>
              <a:spcAft>
                <a:spcPts val="0"/>
              </a:spcAft>
              <a:buClr>
                <a:schemeClr val="accent5"/>
              </a:buClr>
              <a:buSzPts val="2100"/>
              <a:buFont typeface="Arial"/>
              <a:buNone/>
              <a:defRPr b="0" i="0" sz="2100" u="none" cap="none" strike="noStrike">
                <a:solidFill>
                  <a:schemeClr val="accent5"/>
                </a:solidFill>
                <a:latin typeface="Arial"/>
                <a:ea typeface="Arial"/>
                <a:cs typeface="Arial"/>
                <a:sym typeface="Arial"/>
              </a:defRPr>
            </a:lvl4pPr>
            <a:lvl5pPr lvl="4" marR="0" rtl="0" algn="ctr">
              <a:lnSpc>
                <a:spcPct val="100000"/>
              </a:lnSpc>
              <a:spcBef>
                <a:spcPts val="0"/>
              </a:spcBef>
              <a:spcAft>
                <a:spcPts val="0"/>
              </a:spcAft>
              <a:buClr>
                <a:schemeClr val="accent5"/>
              </a:buClr>
              <a:buSzPts val="2100"/>
              <a:buFont typeface="Arial"/>
              <a:buNone/>
              <a:defRPr b="0" i="0" sz="2100" u="none" cap="none" strike="noStrike">
                <a:solidFill>
                  <a:schemeClr val="accent5"/>
                </a:solidFill>
                <a:latin typeface="Arial"/>
                <a:ea typeface="Arial"/>
                <a:cs typeface="Arial"/>
                <a:sym typeface="Arial"/>
              </a:defRPr>
            </a:lvl5pPr>
            <a:lvl6pPr lvl="5" marR="0" rtl="0" algn="ctr">
              <a:lnSpc>
                <a:spcPct val="100000"/>
              </a:lnSpc>
              <a:spcBef>
                <a:spcPts val="0"/>
              </a:spcBef>
              <a:spcAft>
                <a:spcPts val="0"/>
              </a:spcAft>
              <a:buClr>
                <a:schemeClr val="accent5"/>
              </a:buClr>
              <a:buSzPts val="2100"/>
              <a:buFont typeface="Arial"/>
              <a:buNone/>
              <a:defRPr b="0" i="0" sz="2100" u="none" cap="none" strike="noStrike">
                <a:solidFill>
                  <a:schemeClr val="accent5"/>
                </a:solidFill>
                <a:latin typeface="Arial"/>
                <a:ea typeface="Arial"/>
                <a:cs typeface="Arial"/>
                <a:sym typeface="Arial"/>
              </a:defRPr>
            </a:lvl6pPr>
            <a:lvl7pPr lvl="6" marR="0" rtl="0" algn="ctr">
              <a:lnSpc>
                <a:spcPct val="100000"/>
              </a:lnSpc>
              <a:spcBef>
                <a:spcPts val="0"/>
              </a:spcBef>
              <a:spcAft>
                <a:spcPts val="0"/>
              </a:spcAft>
              <a:buClr>
                <a:schemeClr val="accent5"/>
              </a:buClr>
              <a:buSzPts val="2100"/>
              <a:buFont typeface="Arial"/>
              <a:buNone/>
              <a:defRPr b="0" i="0" sz="2100" u="none" cap="none" strike="noStrike">
                <a:solidFill>
                  <a:schemeClr val="accent5"/>
                </a:solidFill>
                <a:latin typeface="Arial"/>
                <a:ea typeface="Arial"/>
                <a:cs typeface="Arial"/>
                <a:sym typeface="Arial"/>
              </a:defRPr>
            </a:lvl7pPr>
            <a:lvl8pPr lvl="7" marR="0" rtl="0" algn="ctr">
              <a:lnSpc>
                <a:spcPct val="100000"/>
              </a:lnSpc>
              <a:spcBef>
                <a:spcPts val="0"/>
              </a:spcBef>
              <a:spcAft>
                <a:spcPts val="0"/>
              </a:spcAft>
              <a:buClr>
                <a:schemeClr val="accent5"/>
              </a:buClr>
              <a:buSzPts val="2100"/>
              <a:buFont typeface="Arial"/>
              <a:buNone/>
              <a:defRPr b="0" i="0" sz="2100" u="none" cap="none" strike="noStrike">
                <a:solidFill>
                  <a:schemeClr val="accent5"/>
                </a:solidFill>
                <a:latin typeface="Arial"/>
                <a:ea typeface="Arial"/>
                <a:cs typeface="Arial"/>
                <a:sym typeface="Arial"/>
              </a:defRPr>
            </a:lvl8pPr>
            <a:lvl9pPr lvl="8" marR="0" rtl="0" algn="ctr">
              <a:lnSpc>
                <a:spcPct val="100000"/>
              </a:lnSpc>
              <a:spcBef>
                <a:spcPts val="0"/>
              </a:spcBef>
              <a:spcAft>
                <a:spcPts val="0"/>
              </a:spcAft>
              <a:buClr>
                <a:schemeClr val="accent5"/>
              </a:buClr>
              <a:buSzPts val="2100"/>
              <a:buFont typeface="Arial"/>
              <a:buNone/>
              <a:defRPr b="0" i="0" sz="2100" u="none" cap="none" strike="noStrike">
                <a:solidFill>
                  <a:schemeClr val="accent5"/>
                </a:solidFill>
                <a:latin typeface="Arial"/>
                <a:ea typeface="Arial"/>
                <a:cs typeface="Arial"/>
                <a:sym typeface="Arial"/>
              </a:defRPr>
            </a:lvl9pPr>
          </a:lstStyle>
          <a:p/>
        </p:txBody>
      </p:sp>
      <p:sp>
        <p:nvSpPr>
          <p:cNvPr id="14" name="Google Shape;14;gc464bb7e25_1_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5" name="Google Shape;15;gc464bb7e25_1_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 nucba template 1 1">
  <p:cSld name="CUSTOM_1_1">
    <p:spTree>
      <p:nvGrpSpPr>
        <p:cNvPr id="58" name="Shape 58"/>
        <p:cNvGrpSpPr/>
        <p:nvPr/>
      </p:nvGrpSpPr>
      <p:grpSpPr>
        <a:xfrm>
          <a:off x="0" y="0"/>
          <a:ext cx="0" cy="0"/>
          <a:chOff x="0" y="0"/>
          <a:chExt cx="0" cy="0"/>
        </a:xfrm>
      </p:grpSpPr>
      <p:pic>
        <p:nvPicPr>
          <p:cNvPr id="59" name="Google Shape;59;p18"/>
          <p:cNvPicPr preferRelativeResize="0"/>
          <p:nvPr/>
        </p:nvPicPr>
        <p:blipFill rotWithShape="1">
          <a:blip r:embed="rId2">
            <a:alphaModFix/>
          </a:blip>
          <a:srcRect b="0" l="0" r="0" t="0"/>
          <a:stretch/>
        </p:blipFill>
        <p:spPr>
          <a:xfrm>
            <a:off x="-42625" y="190650"/>
            <a:ext cx="1766973" cy="427925"/>
          </a:xfrm>
          <a:prstGeom prst="rect">
            <a:avLst/>
          </a:prstGeom>
          <a:noFill/>
          <a:ln>
            <a:noFill/>
          </a:ln>
        </p:spPr>
      </p:pic>
      <p:pic>
        <p:nvPicPr>
          <p:cNvPr id="60" name="Google Shape;60;p18"/>
          <p:cNvPicPr preferRelativeResize="0"/>
          <p:nvPr/>
        </p:nvPicPr>
        <p:blipFill rotWithShape="1">
          <a:blip r:embed="rId3">
            <a:alphaModFix/>
          </a:blip>
          <a:srcRect b="0" l="0" r="0" t="0"/>
          <a:stretch/>
        </p:blipFill>
        <p:spPr>
          <a:xfrm>
            <a:off x="8406374" y="4405875"/>
            <a:ext cx="737624" cy="737624"/>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 nucba template">
  <p:cSld name="BLANK_1_1_1_1_1_1">
    <p:spTree>
      <p:nvGrpSpPr>
        <p:cNvPr id="61" name="Shape 61"/>
        <p:cNvGrpSpPr/>
        <p:nvPr/>
      </p:nvGrpSpPr>
      <p:grpSpPr>
        <a:xfrm>
          <a:off x="0" y="0"/>
          <a:ext cx="0" cy="0"/>
          <a:chOff x="0" y="0"/>
          <a:chExt cx="0" cy="0"/>
        </a:xfrm>
      </p:grpSpPr>
      <p:pic>
        <p:nvPicPr>
          <p:cNvPr id="62" name="Google Shape;62;p21"/>
          <p:cNvPicPr preferRelativeResize="0"/>
          <p:nvPr/>
        </p:nvPicPr>
        <p:blipFill rotWithShape="1">
          <a:blip r:embed="rId2">
            <a:alphaModFix/>
          </a:blip>
          <a:srcRect b="0" l="0" r="0" t="0"/>
          <a:stretch/>
        </p:blipFill>
        <p:spPr>
          <a:xfrm>
            <a:off x="0" y="0"/>
            <a:ext cx="9143996" cy="5144569"/>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63" name="Shape 63"/>
        <p:cNvGrpSpPr/>
        <p:nvPr/>
      </p:nvGrpSpPr>
      <p:grpSpPr>
        <a:xfrm>
          <a:off x="0" y="0"/>
          <a:ext cx="0" cy="0"/>
          <a:chOff x="0" y="0"/>
          <a:chExt cx="0" cy="0"/>
        </a:xfrm>
      </p:grpSpPr>
      <p:sp>
        <p:nvSpPr>
          <p:cNvPr id="64" name="Google Shape;64;gc464bb7e25_1_7"/>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65" name="Google Shape;65;gc464bb7e25_1_7"/>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66" name="Google Shape;66;gc464bb7e25_1_7"/>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67" name="Google Shape;67;gc464bb7e25_1_7"/>
          <p:cNvSpPr txBox="1"/>
          <p:nvPr>
            <p:ph type="ctrTitle"/>
          </p:nvPr>
        </p:nvSpPr>
        <p:spPr>
          <a:xfrm>
            <a:off x="1680302" y="1188925"/>
            <a:ext cx="5783400" cy="1457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4000"/>
              <a:buFont typeface="Arial"/>
              <a:buChar char="●"/>
              <a:defRPr b="0" i="0" sz="4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000"/>
              <a:buFont typeface="Arial"/>
              <a:buChar char="○"/>
              <a:defRPr b="0" i="0" sz="4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000"/>
              <a:buFont typeface="Arial"/>
              <a:buChar char="■"/>
              <a:defRPr b="0" i="0" sz="4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000"/>
              <a:buFont typeface="Arial"/>
              <a:buChar char="●"/>
              <a:defRPr b="0" i="0" sz="4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000"/>
              <a:buFont typeface="Arial"/>
              <a:buChar char="○"/>
              <a:defRPr b="0" i="0" sz="4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000"/>
              <a:buFont typeface="Arial"/>
              <a:buChar char="■"/>
              <a:defRPr b="0" i="0" sz="4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000"/>
              <a:buFont typeface="Arial"/>
              <a:buChar char="●"/>
              <a:defRPr b="0" i="0" sz="4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000"/>
              <a:buFont typeface="Arial"/>
              <a:buChar char="○"/>
              <a:defRPr b="0" i="0" sz="4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000"/>
              <a:buFont typeface="Arial"/>
              <a:buChar char="■"/>
              <a:defRPr b="0" i="0" sz="4000" u="none" cap="none" strike="noStrike">
                <a:solidFill>
                  <a:srgbClr val="000000"/>
                </a:solidFill>
                <a:latin typeface="Arial"/>
                <a:ea typeface="Arial"/>
                <a:cs typeface="Arial"/>
                <a:sym typeface="Arial"/>
              </a:defRPr>
            </a:lvl9pPr>
          </a:lstStyle>
          <a:p/>
        </p:txBody>
      </p:sp>
      <p:sp>
        <p:nvSpPr>
          <p:cNvPr id="68" name="Google Shape;68;gc464bb7e25_1_7"/>
          <p:cNvSpPr txBox="1"/>
          <p:nvPr>
            <p:ph idx="1" type="subTitle"/>
          </p:nvPr>
        </p:nvSpPr>
        <p:spPr>
          <a:xfrm>
            <a:off x="1680302" y="3049450"/>
            <a:ext cx="5783400" cy="9090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accent5"/>
              </a:buClr>
              <a:buSzPts val="2400"/>
              <a:buFont typeface="Roboto Slab"/>
              <a:buNone/>
              <a:defRPr b="0" i="0" sz="2400" u="none" cap="none" strike="noStrike">
                <a:solidFill>
                  <a:schemeClr val="accent5"/>
                </a:solidFill>
                <a:latin typeface="Roboto Slab"/>
                <a:ea typeface="Roboto Slab"/>
                <a:cs typeface="Roboto Slab"/>
                <a:sym typeface="Roboto Slab"/>
              </a:defRPr>
            </a:lvl1pPr>
            <a:lvl2pPr lvl="1" marR="0" rtl="0" algn="ctr">
              <a:lnSpc>
                <a:spcPct val="100000"/>
              </a:lnSpc>
              <a:spcBef>
                <a:spcPts val="0"/>
              </a:spcBef>
              <a:spcAft>
                <a:spcPts val="0"/>
              </a:spcAft>
              <a:buClr>
                <a:schemeClr val="accent5"/>
              </a:buClr>
              <a:buSzPts val="2400"/>
              <a:buFont typeface="Roboto Slab"/>
              <a:buNone/>
              <a:defRPr b="0" i="0" sz="2400" u="none" cap="none" strike="noStrike">
                <a:solidFill>
                  <a:schemeClr val="accent5"/>
                </a:solidFill>
                <a:latin typeface="Roboto Slab"/>
                <a:ea typeface="Roboto Slab"/>
                <a:cs typeface="Roboto Slab"/>
                <a:sym typeface="Roboto Slab"/>
              </a:defRPr>
            </a:lvl2pPr>
            <a:lvl3pPr lvl="2" marR="0" rtl="0" algn="ctr">
              <a:lnSpc>
                <a:spcPct val="100000"/>
              </a:lnSpc>
              <a:spcBef>
                <a:spcPts val="0"/>
              </a:spcBef>
              <a:spcAft>
                <a:spcPts val="0"/>
              </a:spcAft>
              <a:buClr>
                <a:schemeClr val="accent5"/>
              </a:buClr>
              <a:buSzPts val="2400"/>
              <a:buFont typeface="Roboto Slab"/>
              <a:buNone/>
              <a:defRPr b="0" i="0" sz="2400" u="none" cap="none" strike="noStrike">
                <a:solidFill>
                  <a:schemeClr val="accent5"/>
                </a:solidFill>
                <a:latin typeface="Roboto Slab"/>
                <a:ea typeface="Roboto Slab"/>
                <a:cs typeface="Roboto Slab"/>
                <a:sym typeface="Roboto Slab"/>
              </a:defRPr>
            </a:lvl3pPr>
            <a:lvl4pPr lvl="3" marR="0" rtl="0" algn="ctr">
              <a:lnSpc>
                <a:spcPct val="100000"/>
              </a:lnSpc>
              <a:spcBef>
                <a:spcPts val="0"/>
              </a:spcBef>
              <a:spcAft>
                <a:spcPts val="0"/>
              </a:spcAft>
              <a:buClr>
                <a:schemeClr val="accent5"/>
              </a:buClr>
              <a:buSzPts val="2400"/>
              <a:buFont typeface="Roboto Slab"/>
              <a:buNone/>
              <a:defRPr b="0" i="0" sz="2400" u="none" cap="none" strike="noStrike">
                <a:solidFill>
                  <a:schemeClr val="accent5"/>
                </a:solidFill>
                <a:latin typeface="Roboto Slab"/>
                <a:ea typeface="Roboto Slab"/>
                <a:cs typeface="Roboto Slab"/>
                <a:sym typeface="Roboto Slab"/>
              </a:defRPr>
            </a:lvl4pPr>
            <a:lvl5pPr lvl="4" marR="0" rtl="0" algn="ctr">
              <a:lnSpc>
                <a:spcPct val="100000"/>
              </a:lnSpc>
              <a:spcBef>
                <a:spcPts val="0"/>
              </a:spcBef>
              <a:spcAft>
                <a:spcPts val="0"/>
              </a:spcAft>
              <a:buClr>
                <a:schemeClr val="accent5"/>
              </a:buClr>
              <a:buSzPts val="2400"/>
              <a:buFont typeface="Roboto Slab"/>
              <a:buNone/>
              <a:defRPr b="0" i="0" sz="2400" u="none" cap="none" strike="noStrike">
                <a:solidFill>
                  <a:schemeClr val="accent5"/>
                </a:solidFill>
                <a:latin typeface="Roboto Slab"/>
                <a:ea typeface="Roboto Slab"/>
                <a:cs typeface="Roboto Slab"/>
                <a:sym typeface="Roboto Slab"/>
              </a:defRPr>
            </a:lvl5pPr>
            <a:lvl6pPr lvl="5" marR="0" rtl="0" algn="ctr">
              <a:lnSpc>
                <a:spcPct val="100000"/>
              </a:lnSpc>
              <a:spcBef>
                <a:spcPts val="0"/>
              </a:spcBef>
              <a:spcAft>
                <a:spcPts val="0"/>
              </a:spcAft>
              <a:buClr>
                <a:schemeClr val="accent5"/>
              </a:buClr>
              <a:buSzPts val="2400"/>
              <a:buFont typeface="Roboto Slab"/>
              <a:buNone/>
              <a:defRPr b="0" i="0" sz="2400" u="none" cap="none" strike="noStrike">
                <a:solidFill>
                  <a:schemeClr val="accent5"/>
                </a:solidFill>
                <a:latin typeface="Roboto Slab"/>
                <a:ea typeface="Roboto Slab"/>
                <a:cs typeface="Roboto Slab"/>
                <a:sym typeface="Roboto Slab"/>
              </a:defRPr>
            </a:lvl6pPr>
            <a:lvl7pPr lvl="6" marR="0" rtl="0" algn="ctr">
              <a:lnSpc>
                <a:spcPct val="100000"/>
              </a:lnSpc>
              <a:spcBef>
                <a:spcPts val="0"/>
              </a:spcBef>
              <a:spcAft>
                <a:spcPts val="0"/>
              </a:spcAft>
              <a:buClr>
                <a:schemeClr val="accent5"/>
              </a:buClr>
              <a:buSzPts val="2400"/>
              <a:buFont typeface="Roboto Slab"/>
              <a:buNone/>
              <a:defRPr b="0" i="0" sz="2400" u="none" cap="none" strike="noStrike">
                <a:solidFill>
                  <a:schemeClr val="accent5"/>
                </a:solidFill>
                <a:latin typeface="Roboto Slab"/>
                <a:ea typeface="Roboto Slab"/>
                <a:cs typeface="Roboto Slab"/>
                <a:sym typeface="Roboto Slab"/>
              </a:defRPr>
            </a:lvl7pPr>
            <a:lvl8pPr lvl="7" marR="0" rtl="0" algn="ctr">
              <a:lnSpc>
                <a:spcPct val="100000"/>
              </a:lnSpc>
              <a:spcBef>
                <a:spcPts val="0"/>
              </a:spcBef>
              <a:spcAft>
                <a:spcPts val="0"/>
              </a:spcAft>
              <a:buClr>
                <a:schemeClr val="accent5"/>
              </a:buClr>
              <a:buSzPts val="2400"/>
              <a:buFont typeface="Roboto Slab"/>
              <a:buNone/>
              <a:defRPr b="0" i="0" sz="2400" u="none" cap="none" strike="noStrike">
                <a:solidFill>
                  <a:schemeClr val="accent5"/>
                </a:solidFill>
                <a:latin typeface="Roboto Slab"/>
                <a:ea typeface="Roboto Slab"/>
                <a:cs typeface="Roboto Slab"/>
                <a:sym typeface="Roboto Slab"/>
              </a:defRPr>
            </a:lvl8pPr>
            <a:lvl9pPr lvl="8" marR="0" rtl="0" algn="ctr">
              <a:lnSpc>
                <a:spcPct val="100000"/>
              </a:lnSpc>
              <a:spcBef>
                <a:spcPts val="0"/>
              </a:spcBef>
              <a:spcAft>
                <a:spcPts val="0"/>
              </a:spcAft>
              <a:buClr>
                <a:schemeClr val="accent5"/>
              </a:buClr>
              <a:buSzPts val="2400"/>
              <a:buFont typeface="Roboto Slab"/>
              <a:buNone/>
              <a:defRPr b="0" i="0" sz="2400" u="none" cap="none" strike="noStrike">
                <a:solidFill>
                  <a:schemeClr val="accent5"/>
                </a:solidFill>
                <a:latin typeface="Roboto Slab"/>
                <a:ea typeface="Roboto Slab"/>
                <a:cs typeface="Roboto Slab"/>
                <a:sym typeface="Roboto Slab"/>
              </a:defRPr>
            </a:lvl9pPr>
          </a:lstStyle>
          <a:p/>
        </p:txBody>
      </p:sp>
      <p:sp>
        <p:nvSpPr>
          <p:cNvPr id="69" name="Google Shape;69;gc464bb7e25_1_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0" name="Shape 70"/>
        <p:cNvGrpSpPr/>
        <p:nvPr/>
      </p:nvGrpSpPr>
      <p:grpSpPr>
        <a:xfrm>
          <a:off x="0" y="0"/>
          <a:ext cx="0" cy="0"/>
          <a:chOff x="0" y="0"/>
          <a:chExt cx="0" cy="0"/>
        </a:xfrm>
      </p:grpSpPr>
      <p:sp>
        <p:nvSpPr>
          <p:cNvPr id="71" name="Google Shape;71;gc464bb7e25_1_92"/>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
        <p:nvSpPr>
          <p:cNvPr id="72" name="Google Shape;72;gc464bb7e25_1_9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 nucba template" type="blank">
  <p:cSld name="BLANK">
    <p:spTree>
      <p:nvGrpSpPr>
        <p:cNvPr id="16" name="Shape 16"/>
        <p:cNvGrpSpPr/>
        <p:nvPr/>
      </p:nvGrpSpPr>
      <p:grpSpPr>
        <a:xfrm>
          <a:off x="0" y="0"/>
          <a:ext cx="0" cy="0"/>
          <a:chOff x="0" y="0"/>
          <a:chExt cx="0" cy="0"/>
        </a:xfrm>
      </p:grpSpPr>
      <p:pic>
        <p:nvPicPr>
          <p:cNvPr id="17" name="Google Shape;17;p12"/>
          <p:cNvPicPr preferRelativeResize="0"/>
          <p:nvPr/>
        </p:nvPicPr>
        <p:blipFill rotWithShape="1">
          <a:blip r:embed="rId2">
            <a:alphaModFix/>
          </a:blip>
          <a:srcRect b="0" l="0" r="0" t="0"/>
          <a:stretch/>
        </p:blipFill>
        <p:spPr>
          <a:xfrm>
            <a:off x="192" y="0"/>
            <a:ext cx="9143803" cy="514349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 name="Shape 18"/>
        <p:cNvGrpSpPr/>
        <p:nvPr/>
      </p:nvGrpSpPr>
      <p:grpSpPr>
        <a:xfrm>
          <a:off x="0" y="0"/>
          <a:ext cx="0" cy="0"/>
          <a:chOff x="0" y="0"/>
          <a:chExt cx="0" cy="0"/>
        </a:xfrm>
      </p:grpSpPr>
      <p:sp>
        <p:nvSpPr>
          <p:cNvPr id="19" name="Google Shape;19;gc464bb7e25_1_34"/>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Roboto Slab"/>
              <a:buNone/>
              <a:defRPr b="0" i="0" sz="1400" u="none" cap="none" strike="noStrike">
                <a:solidFill>
                  <a:srgbClr val="000000"/>
                </a:solidFill>
                <a:latin typeface="Roboto Slab"/>
                <a:ea typeface="Roboto Slab"/>
                <a:cs typeface="Roboto Slab"/>
                <a:sym typeface="Roboto Slab"/>
              </a:defRPr>
            </a:lvl1pPr>
          </a:lstStyle>
          <a:p/>
        </p:txBody>
      </p:sp>
      <p:sp>
        <p:nvSpPr>
          <p:cNvPr id="20" name="Google Shape;20;gc464bb7e25_1_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gc464bb7e25_1_51"/>
          <p:cNvSpPr txBox="1"/>
          <p:nvPr>
            <p:ph type="title"/>
          </p:nvPr>
        </p:nvSpPr>
        <p:spPr>
          <a:xfrm>
            <a:off x="387900" y="458025"/>
            <a:ext cx="8368200" cy="686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3" name="Google Shape;23;gc464bb7e25_1_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 nucba template">
  <p:cSld name="BLANK_1">
    <p:spTree>
      <p:nvGrpSpPr>
        <p:cNvPr id="24" name="Shape 24"/>
        <p:cNvGrpSpPr/>
        <p:nvPr/>
      </p:nvGrpSpPr>
      <p:grpSpPr>
        <a:xfrm>
          <a:off x="0" y="0"/>
          <a:ext cx="0" cy="0"/>
          <a:chOff x="0" y="0"/>
          <a:chExt cx="0" cy="0"/>
        </a:xfrm>
      </p:grpSpPr>
      <p:pic>
        <p:nvPicPr>
          <p:cNvPr id="25" name="Google Shape;25;p13"/>
          <p:cNvPicPr preferRelativeResize="0"/>
          <p:nvPr/>
        </p:nvPicPr>
        <p:blipFill rotWithShape="1">
          <a:blip r:embed="rId2">
            <a:alphaModFix/>
          </a:blip>
          <a:srcRect b="0" l="0" r="0" t="0"/>
          <a:stretch/>
        </p:blipFill>
        <p:spPr>
          <a:xfrm>
            <a:off x="0" y="0"/>
            <a:ext cx="9144003" cy="514360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 nucba template">
  <p:cSld name="BLANK_1_1">
    <p:spTree>
      <p:nvGrpSpPr>
        <p:cNvPr id="26" name="Shape 26"/>
        <p:cNvGrpSpPr/>
        <p:nvPr/>
      </p:nvGrpSpPr>
      <p:grpSpPr>
        <a:xfrm>
          <a:off x="0" y="0"/>
          <a:ext cx="0" cy="0"/>
          <a:chOff x="0" y="0"/>
          <a:chExt cx="0" cy="0"/>
        </a:xfrm>
      </p:grpSpPr>
      <p:pic>
        <p:nvPicPr>
          <p:cNvPr id="27" name="Google Shape;27;p19"/>
          <p:cNvPicPr preferRelativeResize="0"/>
          <p:nvPr/>
        </p:nvPicPr>
        <p:blipFill rotWithShape="1">
          <a:blip r:embed="rId2">
            <a:alphaModFix/>
          </a:blip>
          <a:srcRect b="0" l="0" r="0" t="0"/>
          <a:stretch/>
        </p:blipFill>
        <p:spPr>
          <a:xfrm>
            <a:off x="0" y="0"/>
            <a:ext cx="9144003" cy="514360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cxnSp>
        <p:nvCxnSpPr>
          <p:cNvPr id="29" name="Google Shape;29;gc464bb7e25_1_61"/>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30" name="Google Shape;30;gc464bb7e25_1_61"/>
          <p:cNvSpPr txBox="1"/>
          <p:nvPr>
            <p:ph type="title"/>
          </p:nvPr>
        </p:nvSpPr>
        <p:spPr>
          <a:xfrm>
            <a:off x="387900" y="458025"/>
            <a:ext cx="8368200" cy="686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31" name="Google Shape;31;gc464bb7e25_1_61"/>
          <p:cNvSpPr txBox="1"/>
          <p:nvPr>
            <p:ph idx="1" type="body"/>
          </p:nvPr>
        </p:nvSpPr>
        <p:spPr>
          <a:xfrm>
            <a:off x="387900" y="1489824"/>
            <a:ext cx="8368200" cy="30789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32" name="Google Shape;32;gc464bb7e25_1_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 nucba template">
  <p:cSld name="BLANK_1_1_1">
    <p:spTree>
      <p:nvGrpSpPr>
        <p:cNvPr id="33" name="Shape 33"/>
        <p:cNvGrpSpPr/>
        <p:nvPr/>
      </p:nvGrpSpPr>
      <p:grpSpPr>
        <a:xfrm>
          <a:off x="0" y="0"/>
          <a:ext cx="0" cy="0"/>
          <a:chOff x="0" y="0"/>
          <a:chExt cx="0" cy="0"/>
        </a:xfrm>
      </p:grpSpPr>
      <p:pic>
        <p:nvPicPr>
          <p:cNvPr id="34" name="Google Shape;34;p20"/>
          <p:cNvPicPr preferRelativeResize="0"/>
          <p:nvPr/>
        </p:nvPicPr>
        <p:blipFill rotWithShape="1">
          <a:blip r:embed="rId2">
            <a:alphaModFix/>
          </a:blip>
          <a:srcRect b="0" l="0" r="0" t="0"/>
          <a:stretch/>
        </p:blipFill>
        <p:spPr>
          <a:xfrm>
            <a:off x="0" y="0"/>
            <a:ext cx="9143803" cy="514349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5"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0"/>
          <p:cNvPicPr preferRelativeResize="0"/>
          <p:nvPr/>
        </p:nvPicPr>
        <p:blipFill rotWithShape="1">
          <a:blip r:embed="rId1">
            <a:alphaModFix/>
          </a:blip>
          <a:srcRect b="0" l="0" r="0" t="0"/>
          <a:stretch/>
        </p:blipFill>
        <p:spPr>
          <a:xfrm>
            <a:off x="952" y="0"/>
            <a:ext cx="9142089" cy="51434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s://nodejs.org/dist/latest-v14.x/docs/api/fs.html" TargetMode="External"/><Relationship Id="rId4" Type="http://schemas.openxmlformats.org/officeDocument/2006/relationships/image" Target="../media/image36.png"/><Relationship Id="rId5" Type="http://schemas.openxmlformats.org/officeDocument/2006/relationships/image" Target="../media/image34.png"/><Relationship Id="rId6"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35.png"/><Relationship Id="rId4" Type="http://schemas.openxmlformats.org/officeDocument/2006/relationships/image" Target="../media/image27.png"/><Relationship Id="rId5" Type="http://schemas.openxmlformats.org/officeDocument/2006/relationships/image" Target="../media/image32.png"/><Relationship Id="rId6" Type="http://schemas.openxmlformats.org/officeDocument/2006/relationships/image" Target="../media/image29.png"/><Relationship Id="rId7" Type="http://schemas.openxmlformats.org/officeDocument/2006/relationships/image" Target="../media/image33.png"/><Relationship Id="rId8"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9.png"/><Relationship Id="rId4" Type="http://schemas.openxmlformats.org/officeDocument/2006/relationships/image" Target="../media/image38.png"/><Relationship Id="rId5" Type="http://schemas.openxmlformats.org/officeDocument/2006/relationships/image" Target="../media/image37.png"/><Relationship Id="rId6" Type="http://schemas.openxmlformats.org/officeDocument/2006/relationships/image" Target="../media/image41.png"/><Relationship Id="rId7"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1.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40.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43.png"/><Relationship Id="rId4" Type="http://schemas.openxmlformats.org/officeDocument/2006/relationships/image" Target="../media/image45.png"/><Relationship Id="rId5"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46.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42.png"/><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47.png"/><Relationship Id="rId4" Type="http://schemas.openxmlformats.org/officeDocument/2006/relationships/image" Target="../media/image5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5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4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5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eveloper.mozilla.org/en-US/docs/Web/JavaScript/Reference/Global_Objects/Math" TargetMode="External"/><Relationship Id="rId4" Type="http://schemas.openxmlformats.org/officeDocument/2006/relationships/image" Target="../media/image26.png"/><Relationship Id="rId5" Type="http://schemas.openxmlformats.org/officeDocument/2006/relationships/image" Target="../media/image2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 Id="rId3" Type="http://schemas.openxmlformats.org/officeDocument/2006/relationships/image" Target="../media/image21.png"/><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21.png"/><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21.png"/><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image" Target="../media/image21.png"/><Relationship Id="rId4" Type="http://schemas.openxmlformats.org/officeDocument/2006/relationships/image" Target="../media/image5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21.png"/><Relationship Id="rId4" Type="http://schemas.openxmlformats.org/officeDocument/2006/relationships/image" Target="../media/image5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 Id="rId3" Type="http://schemas.openxmlformats.org/officeDocument/2006/relationships/image" Target="../media/image21.png"/><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github.com/alhanampi/NUCBA-introNode" TargetMode="External"/><Relationship Id="rId4" Type="http://schemas.openxmlformats.org/officeDocument/2006/relationships/hyperlink" Target="https://github.com/alhanampi/NUCBA-node-CLI" TargetMode="External"/><Relationship Id="rId5" Type="http://schemas.openxmlformats.org/officeDocument/2006/relationships/hyperlink" Target="https://nodejs.org/en/" TargetMode="External"/><Relationship Id="rId6" Type="http://schemas.openxmlformats.org/officeDocument/2006/relationships/hyperlink" Target="https://git-scm.com/" TargetMode="External"/><Relationship Id="rId7" Type="http://schemas.openxmlformats.org/officeDocument/2006/relationships/hyperlink" Target="https://www.educative.io/blog/bash-shell-command-cheat-sheet" TargetMode="External"/><Relationship Id="rId8" Type="http://schemas.openxmlformats.org/officeDocument/2006/relationships/hyperlink" Target="https://nodejs.org/api/f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image" Target="../media/image17.png"/><Relationship Id="rId5"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hyperlink" Target="https://es.stackoverflow.com/questions/52864/qu%C3%A9-es-multi-threading" TargetMode="External"/><Relationship Id="rId5"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nodejs.org/es/download/" TargetMode="External"/><Relationship Id="rId4" Type="http://schemas.openxmlformats.org/officeDocument/2006/relationships/image" Target="../media/image21.png"/><Relationship Id="rId5"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25.png"/><Relationship Id="rId5" Type="http://schemas.openxmlformats.org/officeDocument/2006/relationships/image" Target="../media/image23.png"/><Relationship Id="rId6"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c464bb7e25_1_0"/>
          <p:cNvSpPr txBox="1"/>
          <p:nvPr>
            <p:ph type="ctrTitle"/>
          </p:nvPr>
        </p:nvSpPr>
        <p:spPr>
          <a:xfrm>
            <a:off x="2248377" y="513350"/>
            <a:ext cx="5783400" cy="1457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900"/>
              <a:buFont typeface="Arial"/>
              <a:buNone/>
            </a:pPr>
            <a:r>
              <a:rPr b="0" i="0" lang="es" sz="5900" u="none" cap="none" strike="noStrike">
                <a:solidFill>
                  <a:srgbClr val="000000"/>
                </a:solidFill>
                <a:latin typeface="Arial"/>
                <a:ea typeface="Arial"/>
                <a:cs typeface="Arial"/>
                <a:sym typeface="Arial"/>
              </a:rPr>
              <a:t>¿Qué es Node?</a:t>
            </a:r>
            <a:endParaRPr b="0" i="0" sz="5900" u="none" cap="none" strike="noStrike">
              <a:solidFill>
                <a:srgbClr val="000000"/>
              </a:solidFill>
              <a:latin typeface="Arial"/>
              <a:ea typeface="Arial"/>
              <a:cs typeface="Arial"/>
              <a:sym typeface="Arial"/>
            </a:endParaRPr>
          </a:p>
        </p:txBody>
      </p:sp>
      <p:pic>
        <p:nvPicPr>
          <p:cNvPr id="78" name="Google Shape;78;gc464bb7e25_1_0"/>
          <p:cNvPicPr preferRelativeResize="0"/>
          <p:nvPr/>
        </p:nvPicPr>
        <p:blipFill rotWithShape="1">
          <a:blip r:embed="rId3">
            <a:alphaModFix/>
          </a:blip>
          <a:srcRect b="0" l="0" r="0" t="0"/>
          <a:stretch/>
        </p:blipFill>
        <p:spPr>
          <a:xfrm>
            <a:off x="1404875" y="2141813"/>
            <a:ext cx="5678325" cy="3154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c464bb7e25_1_80"/>
          <p:cNvSpPr txBox="1"/>
          <p:nvPr>
            <p:ph type="title"/>
          </p:nvPr>
        </p:nvSpPr>
        <p:spPr>
          <a:xfrm>
            <a:off x="387900" y="458025"/>
            <a:ext cx="8368200" cy="686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s" sz="4100">
                <a:solidFill>
                  <a:srgbClr val="FFFFFF"/>
                </a:solidFill>
              </a:rPr>
              <a:t>Primer archivo Node</a:t>
            </a:r>
            <a:endParaRPr sz="4100">
              <a:solidFill>
                <a:srgbClr val="FFFFFF"/>
              </a:solidFill>
            </a:endParaRPr>
          </a:p>
        </p:txBody>
      </p:sp>
      <p:pic>
        <p:nvPicPr>
          <p:cNvPr id="152" name="Google Shape;152;gc464bb7e25_1_80"/>
          <p:cNvPicPr preferRelativeResize="0"/>
          <p:nvPr/>
        </p:nvPicPr>
        <p:blipFill rotWithShape="1">
          <a:blip r:embed="rId3">
            <a:alphaModFix/>
          </a:blip>
          <a:srcRect b="0" l="0" r="0" t="0"/>
          <a:stretch/>
        </p:blipFill>
        <p:spPr>
          <a:xfrm>
            <a:off x="569475" y="1479600"/>
            <a:ext cx="4759500" cy="3385950"/>
          </a:xfrm>
          <a:prstGeom prst="rect">
            <a:avLst/>
          </a:prstGeom>
          <a:noFill/>
          <a:ln>
            <a:noFill/>
          </a:ln>
        </p:spPr>
      </p:pic>
      <p:sp>
        <p:nvSpPr>
          <p:cNvPr id="153" name="Google Shape;153;gc464bb7e25_1_80"/>
          <p:cNvSpPr txBox="1"/>
          <p:nvPr/>
        </p:nvSpPr>
        <p:spPr>
          <a:xfrm>
            <a:off x="5539700" y="1539100"/>
            <a:ext cx="3148500" cy="3140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FFFFFF"/>
                </a:solidFill>
                <a:latin typeface="Roboto"/>
                <a:ea typeface="Roboto"/>
                <a:cs typeface="Roboto"/>
                <a:sym typeface="Roboto"/>
              </a:rPr>
              <a:t>Creamos una función tal como haríamos con JavaScript, pero la ejecutamos con Node en el terminal.</a:t>
            </a:r>
            <a:endParaRPr b="0" i="0" sz="16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sz="1600">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lang="es" sz="1600">
                <a:solidFill>
                  <a:srgbClr val="FFFFFF"/>
                </a:solidFill>
                <a:latin typeface="Roboto"/>
                <a:ea typeface="Roboto"/>
                <a:cs typeface="Roboto"/>
                <a:sym typeface="Roboto"/>
              </a:rPr>
              <a:t>Ya con esto vemos que podemos pasar código JS que se ve relativamente normal... excepto que, recordemos, no hay interfaz de usuario! nada de </a:t>
            </a:r>
            <a:r>
              <a:rPr b="1" lang="es" sz="1600">
                <a:solidFill>
                  <a:srgbClr val="FFFFFF"/>
                </a:solidFill>
                <a:latin typeface="Roboto"/>
                <a:ea typeface="Roboto"/>
                <a:cs typeface="Roboto"/>
                <a:sym typeface="Roboto"/>
              </a:rPr>
              <a:t>document.getElementById()</a:t>
            </a:r>
            <a:r>
              <a:rPr lang="es" sz="1600">
                <a:solidFill>
                  <a:srgbClr val="FFFFFF"/>
                </a:solidFill>
                <a:latin typeface="Roboto"/>
                <a:ea typeface="Roboto"/>
                <a:cs typeface="Roboto"/>
                <a:sym typeface="Roboto"/>
              </a:rPr>
              <a:t> o cosas similares.</a:t>
            </a:r>
            <a:endParaRPr sz="1600">
              <a:solidFill>
                <a:srgbClr val="FFFFFF"/>
              </a:solidFill>
              <a:latin typeface="Roboto"/>
              <a:ea typeface="Roboto"/>
              <a:cs typeface="Roboto"/>
              <a:sym typeface="Roboto"/>
            </a:endParaRPr>
          </a:p>
        </p:txBody>
      </p:sp>
      <p:pic>
        <p:nvPicPr>
          <p:cNvPr id="154" name="Google Shape;154;gc464bb7e25_1_80"/>
          <p:cNvPicPr preferRelativeResize="0"/>
          <p:nvPr/>
        </p:nvPicPr>
        <p:blipFill rotWithShape="1">
          <a:blip r:embed="rId4">
            <a:alphaModFix/>
          </a:blip>
          <a:srcRect b="0" l="0" r="0" t="0"/>
          <a:stretch/>
        </p:blipFill>
        <p:spPr>
          <a:xfrm>
            <a:off x="30650" y="-37200"/>
            <a:ext cx="1660275" cy="922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c464bb7e25_1_87"/>
          <p:cNvSpPr txBox="1"/>
          <p:nvPr>
            <p:ph type="title"/>
          </p:nvPr>
        </p:nvSpPr>
        <p:spPr>
          <a:xfrm>
            <a:off x="1988075" y="526350"/>
            <a:ext cx="6732900" cy="4489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rgbClr val="434343"/>
                </a:solidFill>
                <a:latin typeface="Arial"/>
                <a:ea typeface="Arial"/>
                <a:cs typeface="Arial"/>
                <a:sym typeface="Arial"/>
              </a:rPr>
              <a:t>   Module System</a:t>
            </a:r>
            <a:endParaRPr b="0" i="0" sz="30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34343"/>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434343"/>
                </a:solidFill>
                <a:latin typeface="Roboto"/>
                <a:ea typeface="Roboto"/>
                <a:cs typeface="Roboto"/>
                <a:sym typeface="Roboto"/>
              </a:rPr>
              <a:t>En Node.js, un </a:t>
            </a:r>
            <a:r>
              <a:rPr b="0" i="1" lang="es" sz="1300" u="none" cap="none" strike="noStrike">
                <a:solidFill>
                  <a:srgbClr val="434343"/>
                </a:solidFill>
                <a:latin typeface="Roboto"/>
                <a:ea typeface="Roboto"/>
                <a:cs typeface="Roboto"/>
                <a:sym typeface="Roboto"/>
              </a:rPr>
              <a:t>módulo</a:t>
            </a:r>
            <a:r>
              <a:rPr b="0" i="0" lang="es" sz="1300" u="none" cap="none" strike="noStrike">
                <a:solidFill>
                  <a:srgbClr val="434343"/>
                </a:solidFill>
                <a:latin typeface="Roboto"/>
                <a:ea typeface="Roboto"/>
                <a:cs typeface="Roboto"/>
                <a:sym typeface="Roboto"/>
              </a:rPr>
              <a:t> es un conjunto de funciones y objetos de JavaScript que las aplicaciones externas pueden usar. Separando lógica en módulos, se puede controlar que si algo no fue declarado dentro de ese archivo, para usarlo haya que exportarlo e importarlo </a:t>
            </a:r>
            <a:r>
              <a:rPr b="1" i="0" lang="es" sz="1300" u="none" cap="none" strike="noStrike">
                <a:solidFill>
                  <a:srgbClr val="434343"/>
                </a:solidFill>
                <a:latin typeface="Roboto"/>
                <a:ea typeface="Roboto"/>
                <a:cs typeface="Roboto"/>
                <a:sym typeface="Roboto"/>
              </a:rPr>
              <a:t>explícitamente </a:t>
            </a:r>
            <a:r>
              <a:rPr b="0" i="0" lang="es" sz="1300" u="none" cap="none" strike="noStrike">
                <a:solidFill>
                  <a:srgbClr val="434343"/>
                </a:solidFill>
                <a:latin typeface="Roboto"/>
                <a:ea typeface="Roboto"/>
                <a:cs typeface="Roboto"/>
                <a:sym typeface="Roboto"/>
              </a:rPr>
              <a:t>(chau globales!). Usualmente las aplicaciones tienen un módulo main desde el que arranca la app, llamado en general </a:t>
            </a:r>
            <a:r>
              <a:rPr b="1" lang="es" sz="1300">
                <a:solidFill>
                  <a:srgbClr val="434343"/>
                </a:solidFill>
                <a:latin typeface="Roboto"/>
                <a:ea typeface="Roboto"/>
                <a:cs typeface="Roboto"/>
                <a:sym typeface="Roboto"/>
              </a:rPr>
              <a:t>index</a:t>
            </a:r>
            <a:r>
              <a:rPr b="1" i="0" lang="es" sz="1300" u="none" cap="none" strike="noStrike">
                <a:solidFill>
                  <a:srgbClr val="434343"/>
                </a:solidFill>
                <a:latin typeface="Roboto"/>
                <a:ea typeface="Roboto"/>
                <a:cs typeface="Roboto"/>
                <a:sym typeface="Roboto"/>
              </a:rPr>
              <a:t>.js</a:t>
            </a:r>
            <a:r>
              <a:rPr b="0" i="0" lang="es" sz="1300" u="none" cap="none" strike="noStrike">
                <a:solidFill>
                  <a:srgbClr val="434343"/>
                </a:solidFill>
                <a:latin typeface="Roboto"/>
                <a:ea typeface="Roboto"/>
                <a:cs typeface="Roboto"/>
                <a:sym typeface="Roboto"/>
              </a:rPr>
              <a:t> o </a:t>
            </a:r>
            <a:r>
              <a:rPr b="1" i="0" lang="es" sz="1300" u="none" cap="none" strike="noStrike">
                <a:solidFill>
                  <a:srgbClr val="434343"/>
                </a:solidFill>
                <a:latin typeface="Roboto"/>
                <a:ea typeface="Roboto"/>
                <a:cs typeface="Roboto"/>
                <a:sym typeface="Roboto"/>
              </a:rPr>
              <a:t>server.js</a:t>
            </a:r>
            <a:r>
              <a:rPr b="0" i="0" lang="es" sz="1300" u="none" cap="none" strike="noStrike">
                <a:solidFill>
                  <a:srgbClr val="434343"/>
                </a:solidFill>
                <a:latin typeface="Roboto"/>
                <a:ea typeface="Roboto"/>
                <a:cs typeface="Roboto"/>
                <a:sym typeface="Roboto"/>
              </a:rPr>
              <a:t>.</a:t>
            </a:r>
            <a:endParaRPr b="0" i="0" sz="1300" u="none" cap="none" strike="noStrike">
              <a:solidFill>
                <a:srgbClr val="434343"/>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34343"/>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434343"/>
                </a:solidFill>
                <a:latin typeface="Roboto"/>
                <a:ea typeface="Roboto"/>
                <a:cs typeface="Roboto"/>
                <a:sym typeface="Roboto"/>
              </a:rPr>
              <a:t>Pueden ser instalados con NPM, o ser creados, exportados e importados por el propio programador.</a:t>
            </a:r>
            <a:endParaRPr b="0" i="0" sz="1300" u="none" cap="none" strike="noStrike">
              <a:solidFill>
                <a:srgbClr val="434343"/>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34343"/>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434343"/>
                </a:solidFill>
                <a:latin typeface="Roboto"/>
                <a:ea typeface="Roboto"/>
                <a:cs typeface="Roboto"/>
                <a:sym typeface="Roboto"/>
              </a:rPr>
              <a:t>Se asignan a una const y se invocan con require:</a:t>
            </a:r>
            <a:endParaRPr b="0" i="0" sz="1300" u="none" cap="none" strike="noStrike">
              <a:solidFill>
                <a:srgbClr val="434343"/>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34343"/>
              </a:solidFill>
              <a:latin typeface="Roboto"/>
              <a:ea typeface="Roboto"/>
              <a:cs typeface="Roboto"/>
              <a:sym typeface="Roboto"/>
            </a:endParaRPr>
          </a:p>
          <a:p>
            <a:pPr indent="0" lvl="0" marL="279400" marR="279400" rtl="0" algn="l">
              <a:lnSpc>
                <a:spcPct val="100000"/>
              </a:lnSpc>
              <a:spcBef>
                <a:spcPts val="0"/>
              </a:spcBef>
              <a:spcAft>
                <a:spcPts val="0"/>
              </a:spcAft>
              <a:buClr>
                <a:srgbClr val="000000"/>
              </a:buClr>
              <a:buSzPts val="1200"/>
              <a:buFont typeface="Arial"/>
              <a:buNone/>
            </a:pPr>
            <a:r>
              <a:rPr b="0" i="0" lang="es" sz="1200" u="none" cap="none" strike="noStrike">
                <a:solidFill>
                  <a:srgbClr val="434343"/>
                </a:solidFill>
                <a:latin typeface="Courier New"/>
                <a:ea typeface="Courier New"/>
                <a:cs typeface="Courier New"/>
                <a:sym typeface="Courier New"/>
              </a:rPr>
              <a:t>const http = require ('http');</a:t>
            </a:r>
            <a:endParaRPr b="0" i="0" sz="1200" u="none" cap="none" strike="noStrike">
              <a:solidFill>
                <a:srgbClr val="434343"/>
              </a:solidFill>
              <a:latin typeface="Courier New"/>
              <a:ea typeface="Courier New"/>
              <a:cs typeface="Courier New"/>
              <a:sym typeface="Courier New"/>
            </a:endParaRPr>
          </a:p>
          <a:p>
            <a:pPr indent="0" lvl="0" marL="279400" marR="279400" rtl="0" algn="l">
              <a:lnSpc>
                <a:spcPct val="100000"/>
              </a:lnSpc>
              <a:spcBef>
                <a:spcPts val="1700"/>
              </a:spcBef>
              <a:spcAft>
                <a:spcPts val="0"/>
              </a:spcAft>
              <a:buClr>
                <a:schemeClr val="dk1"/>
              </a:buClr>
              <a:buSzPts val="1200"/>
              <a:buFont typeface="Arial"/>
              <a:buNone/>
            </a:pPr>
            <a:r>
              <a:rPr lang="es" sz="1200">
                <a:solidFill>
                  <a:srgbClr val="434343"/>
                </a:solidFill>
                <a:latin typeface="Courier New"/>
                <a:ea typeface="Courier New"/>
                <a:cs typeface="Courier New"/>
                <a:sym typeface="Courier New"/>
              </a:rPr>
              <a:t>Const fs = require('fs')</a:t>
            </a:r>
            <a:endParaRPr sz="1200">
              <a:solidFill>
                <a:srgbClr val="434343"/>
              </a:solidFill>
              <a:latin typeface="Courier New"/>
              <a:ea typeface="Courier New"/>
              <a:cs typeface="Courier New"/>
              <a:sym typeface="Courier New"/>
            </a:endParaRPr>
          </a:p>
          <a:p>
            <a:pPr indent="0" lvl="0" marL="279400" marR="279400" rtl="0" algn="l">
              <a:lnSpc>
                <a:spcPct val="100000"/>
              </a:lnSpc>
              <a:spcBef>
                <a:spcPts val="1700"/>
              </a:spcBef>
              <a:spcAft>
                <a:spcPts val="0"/>
              </a:spcAft>
              <a:buClr>
                <a:srgbClr val="000000"/>
              </a:buClr>
              <a:buSzPts val="1200"/>
              <a:buFont typeface="Arial"/>
              <a:buNone/>
            </a:pPr>
            <a:r>
              <a:rPr b="0" i="0" lang="es" sz="1200" u="none" cap="none" strike="noStrike">
                <a:solidFill>
                  <a:srgbClr val="434343"/>
                </a:solidFill>
                <a:latin typeface="Courier New"/>
                <a:ea typeface="Courier New"/>
                <a:cs typeface="Courier New"/>
                <a:sym typeface="Courier New"/>
              </a:rPr>
              <a:t>const gatitos = require('./gatitos.js'</a:t>
            </a:r>
            <a:r>
              <a:rPr lang="es" sz="1200">
                <a:solidFill>
                  <a:srgbClr val="434343"/>
                </a:solidFill>
                <a:latin typeface="Courier New"/>
                <a:ea typeface="Courier New"/>
                <a:cs typeface="Courier New"/>
                <a:sym typeface="Courier New"/>
              </a:rPr>
              <a:t>)</a:t>
            </a:r>
            <a:r>
              <a:rPr b="0" i="0" lang="es" sz="1200" u="none" cap="none" strike="noStrike">
                <a:solidFill>
                  <a:srgbClr val="434343"/>
                </a:solidFill>
                <a:latin typeface="Courier New"/>
                <a:ea typeface="Courier New"/>
                <a:cs typeface="Courier New"/>
                <a:sym typeface="Courier New"/>
              </a:rPr>
              <a:t> </a:t>
            </a:r>
            <a:endParaRPr b="0" i="0" sz="1200" u="none" cap="none" strike="noStrike">
              <a:solidFill>
                <a:srgbClr val="434343"/>
              </a:solidFill>
              <a:latin typeface="Courier New"/>
              <a:ea typeface="Courier New"/>
              <a:cs typeface="Courier New"/>
              <a:sym typeface="Courier New"/>
            </a:endParaRPr>
          </a:p>
          <a:p>
            <a:pPr indent="0" lvl="0" marL="0" marR="279400" rtl="0" algn="l">
              <a:lnSpc>
                <a:spcPct val="100000"/>
              </a:lnSpc>
              <a:spcBef>
                <a:spcPts val="1700"/>
              </a:spcBef>
              <a:spcAft>
                <a:spcPts val="1700"/>
              </a:spcAft>
              <a:buClr>
                <a:srgbClr val="000000"/>
              </a:buClr>
              <a:buSzPts val="1200"/>
              <a:buFont typeface="Arial"/>
              <a:buNone/>
            </a:pPr>
            <a:r>
              <a:rPr b="0" i="0" lang="es" sz="1200" u="none" cap="none" strike="noStrike">
                <a:solidFill>
                  <a:srgbClr val="434343"/>
                </a:solidFill>
                <a:latin typeface="Roboto"/>
                <a:ea typeface="Roboto"/>
                <a:cs typeface="Roboto"/>
                <a:sym typeface="Roboto"/>
              </a:rPr>
              <a:t>Una vez importados, ya pueden usarse en ese archivo por medio de esa constante.</a:t>
            </a:r>
            <a:endParaRPr b="0" i="0" sz="1300" u="none" cap="none" strike="noStrike">
              <a:solidFill>
                <a:srgbClr val="434343"/>
              </a:solidFill>
              <a:latin typeface="Roboto"/>
              <a:ea typeface="Roboto"/>
              <a:cs typeface="Roboto"/>
              <a:sym typeface="Roboto"/>
            </a:endParaRPr>
          </a:p>
        </p:txBody>
      </p:sp>
      <p:pic>
        <p:nvPicPr>
          <p:cNvPr id="160" name="Google Shape;160;gc464bb7e25_1_87"/>
          <p:cNvPicPr preferRelativeResize="0"/>
          <p:nvPr/>
        </p:nvPicPr>
        <p:blipFill rotWithShape="1">
          <a:blip r:embed="rId3">
            <a:alphaModFix/>
          </a:blip>
          <a:srcRect b="0" l="0" r="0" t="0"/>
          <a:stretch/>
        </p:blipFill>
        <p:spPr>
          <a:xfrm>
            <a:off x="30650" y="-37200"/>
            <a:ext cx="1660275" cy="922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c464bb7e25_1_95"/>
          <p:cNvSpPr txBox="1"/>
          <p:nvPr>
            <p:ph type="title"/>
          </p:nvPr>
        </p:nvSpPr>
        <p:spPr>
          <a:xfrm>
            <a:off x="387900" y="762825"/>
            <a:ext cx="8368200" cy="686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lang="es" sz="2800"/>
              <a:t>G</a:t>
            </a:r>
            <a:r>
              <a:rPr b="0" i="0" lang="es" sz="2800" u="none" cap="none" strike="noStrike">
                <a:solidFill>
                  <a:srgbClr val="000000"/>
                </a:solidFill>
                <a:latin typeface="Arial"/>
                <a:ea typeface="Arial"/>
                <a:cs typeface="Arial"/>
                <a:sym typeface="Arial"/>
              </a:rPr>
              <a:t>lobales </a:t>
            </a:r>
            <a:r>
              <a:rPr lang="es" sz="2800"/>
              <a:t>de node (para usar de forma directa)</a:t>
            </a:r>
            <a:endParaRPr b="0" i="0" sz="2800" u="none" cap="none" strike="noStrike">
              <a:solidFill>
                <a:srgbClr val="000000"/>
              </a:solidFill>
              <a:latin typeface="Arial"/>
              <a:ea typeface="Arial"/>
              <a:cs typeface="Arial"/>
              <a:sym typeface="Arial"/>
            </a:endParaRPr>
          </a:p>
        </p:txBody>
      </p:sp>
      <p:sp>
        <p:nvSpPr>
          <p:cNvPr id="166" name="Google Shape;166;gc464bb7e25_1_95"/>
          <p:cNvSpPr txBox="1"/>
          <p:nvPr>
            <p:ph idx="1" type="body"/>
          </p:nvPr>
        </p:nvSpPr>
        <p:spPr>
          <a:xfrm>
            <a:off x="387900" y="1436700"/>
            <a:ext cx="8368200" cy="3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s">
                <a:solidFill>
                  <a:schemeClr val="dk1"/>
                </a:solidFill>
              </a:rPr>
              <a:t>Funciones que se pueden llamar:</a:t>
            </a:r>
            <a:endParaRPr>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a:p>
          <a:p>
            <a:pPr indent="-317500" lvl="0" marL="457200" marR="0" rtl="0" algn="l">
              <a:lnSpc>
                <a:spcPct val="100000"/>
              </a:lnSpc>
              <a:spcBef>
                <a:spcPts val="0"/>
              </a:spcBef>
              <a:spcAft>
                <a:spcPts val="0"/>
              </a:spcAft>
              <a:buClr>
                <a:srgbClr val="000000"/>
              </a:buClr>
              <a:buSzPts val="1400"/>
              <a:buFont typeface="Arial"/>
              <a:buChar char="●"/>
            </a:pPr>
            <a:r>
              <a:rPr b="0" i="0" lang="es" sz="1400" u="none" cap="none" strike="noStrike">
                <a:solidFill>
                  <a:srgbClr val="000000"/>
                </a:solidFill>
                <a:latin typeface="Arial"/>
                <a:ea typeface="Arial"/>
                <a:cs typeface="Arial"/>
                <a:sym typeface="Arial"/>
              </a:rPr>
              <a:t>setTimeOut()</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s" sz="1400" u="none" cap="none" strike="noStrike">
                <a:solidFill>
                  <a:srgbClr val="000000"/>
                </a:solidFill>
                <a:latin typeface="Arial"/>
                <a:ea typeface="Arial"/>
                <a:cs typeface="Arial"/>
                <a:sym typeface="Arial"/>
              </a:rPr>
              <a:t>clearTimeOut()</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s" sz="1400" u="none" cap="none" strike="noStrike">
                <a:solidFill>
                  <a:srgbClr val="000000"/>
                </a:solidFill>
                <a:latin typeface="Arial"/>
                <a:ea typeface="Arial"/>
                <a:cs typeface="Arial"/>
                <a:sym typeface="Arial"/>
              </a:rPr>
              <a:t>setInterval()</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s" sz="1400" u="none" cap="none" strike="noStrike">
                <a:solidFill>
                  <a:srgbClr val="000000"/>
                </a:solidFill>
                <a:latin typeface="Arial"/>
                <a:ea typeface="Arial"/>
                <a:cs typeface="Arial"/>
                <a:sym typeface="Arial"/>
              </a:rPr>
              <a:t>clearInterval()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rPr lang="es"/>
              <a:t>También tenemos: </a:t>
            </a:r>
            <a:endParaRPr/>
          </a:p>
          <a:p>
            <a:pPr indent="-317500" lvl="0" marL="457200" marR="0" rtl="0" algn="l">
              <a:lnSpc>
                <a:spcPct val="100000"/>
              </a:lnSpc>
              <a:spcBef>
                <a:spcPts val="0"/>
              </a:spcBef>
              <a:spcAft>
                <a:spcPts val="0"/>
              </a:spcAft>
              <a:buSzPts val="1400"/>
              <a:buChar char="●"/>
            </a:pPr>
            <a:r>
              <a:rPr lang="es"/>
              <a:t>process: info sobre el entorno y la máquina</a:t>
            </a:r>
            <a:endParaRPr/>
          </a:p>
          <a:p>
            <a:pPr indent="-317500" lvl="0" marL="457200" marR="0" rtl="0" algn="l">
              <a:lnSpc>
                <a:spcPct val="100000"/>
              </a:lnSpc>
              <a:spcBef>
                <a:spcPts val="0"/>
              </a:spcBef>
              <a:spcAft>
                <a:spcPts val="0"/>
              </a:spcAft>
              <a:buSzPts val="1400"/>
              <a:buChar char="●"/>
            </a:pPr>
            <a:r>
              <a:rPr lang="es"/>
              <a:t>require: para leer/importar módulos</a:t>
            </a:r>
            <a:endParaRPr/>
          </a:p>
          <a:p>
            <a:pPr indent="-317500" lvl="0" marL="457200" marR="0" rtl="0" algn="l">
              <a:lnSpc>
                <a:spcPct val="100000"/>
              </a:lnSpc>
              <a:spcBef>
                <a:spcPts val="0"/>
              </a:spcBef>
              <a:spcAft>
                <a:spcPts val="0"/>
              </a:spcAft>
              <a:buSzPts val="1400"/>
              <a:buChar char="●"/>
            </a:pPr>
            <a:r>
              <a:rPr lang="es"/>
              <a:t>__dirname: obtener el path del directorio</a:t>
            </a:r>
            <a:endParaRPr/>
          </a:p>
          <a:p>
            <a:pPr indent="-317500" lvl="0" marL="457200" marR="0" rtl="0" algn="l">
              <a:lnSpc>
                <a:spcPct val="100000"/>
              </a:lnSpc>
              <a:spcBef>
                <a:spcPts val="0"/>
              </a:spcBef>
              <a:spcAft>
                <a:spcPts val="0"/>
              </a:spcAft>
              <a:buSzPts val="1400"/>
              <a:buChar char="●"/>
            </a:pPr>
            <a:r>
              <a:rPr lang="es"/>
              <a:t>__filename: obtener path del archivo</a:t>
            </a:r>
            <a:endParaRPr/>
          </a:p>
          <a:p>
            <a:pPr indent="-317500" lvl="0" marL="457200" marR="0" rtl="0" algn="l">
              <a:lnSpc>
                <a:spcPct val="100000"/>
              </a:lnSpc>
              <a:spcBef>
                <a:spcPts val="0"/>
              </a:spcBef>
              <a:spcAft>
                <a:spcPts val="0"/>
              </a:spcAft>
              <a:buSzPts val="1400"/>
              <a:buChar char="●"/>
            </a:pPr>
            <a:r>
              <a:rPr lang="es"/>
              <a:t>module: agregar data, hacer el módulo consumible</a:t>
            </a:r>
            <a:endParaRPr/>
          </a:p>
          <a:p>
            <a:pPr indent="-317500" lvl="0" marL="457200" marR="0" rtl="0" algn="l">
              <a:lnSpc>
                <a:spcPct val="100000"/>
              </a:lnSpc>
              <a:spcBef>
                <a:spcPts val="0"/>
              </a:spcBef>
              <a:spcAft>
                <a:spcPts val="0"/>
              </a:spcAft>
              <a:buSzPts val="1400"/>
              <a:buChar char="●"/>
            </a:pPr>
            <a:r>
              <a:rPr lang="es"/>
              <a:t>global: similar al window en el browser.</a:t>
            </a:r>
            <a:endParaRPr/>
          </a:p>
        </p:txBody>
      </p:sp>
      <p:pic>
        <p:nvPicPr>
          <p:cNvPr id="167" name="Google Shape;167;gc464bb7e25_1_95"/>
          <p:cNvPicPr preferRelativeResize="0"/>
          <p:nvPr/>
        </p:nvPicPr>
        <p:blipFill rotWithShape="1">
          <a:blip r:embed="rId3">
            <a:alphaModFix/>
          </a:blip>
          <a:srcRect b="0" l="0" r="0" t="0"/>
          <a:stretch/>
        </p:blipFill>
        <p:spPr>
          <a:xfrm>
            <a:off x="30650" y="-37200"/>
            <a:ext cx="1660275" cy="922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c464bb7e25_1_101"/>
          <p:cNvSpPr txBox="1"/>
          <p:nvPr>
            <p:ph type="title"/>
          </p:nvPr>
        </p:nvSpPr>
        <p:spPr>
          <a:xfrm>
            <a:off x="235500" y="686625"/>
            <a:ext cx="8368200" cy="686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2200" u="none" cap="none" strike="noStrike">
                <a:solidFill>
                  <a:srgbClr val="000000"/>
                </a:solidFill>
                <a:latin typeface="Arial"/>
                <a:ea typeface="Arial"/>
                <a:cs typeface="Arial"/>
                <a:sym typeface="Arial"/>
              </a:rPr>
              <a:t>Algunos módulos que deben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2200" u="none" cap="none" strike="noStrike">
                <a:solidFill>
                  <a:srgbClr val="000000"/>
                </a:solidFill>
                <a:latin typeface="Arial"/>
                <a:ea typeface="Arial"/>
                <a:cs typeface="Arial"/>
                <a:sym typeface="Arial"/>
              </a:rPr>
              <a:t>requerirse:</a:t>
            </a:r>
            <a:endParaRPr b="0" i="0" sz="2200" u="none" cap="none" strike="noStrike">
              <a:solidFill>
                <a:srgbClr val="000000"/>
              </a:solidFill>
              <a:latin typeface="Arial"/>
              <a:ea typeface="Arial"/>
              <a:cs typeface="Arial"/>
              <a:sym typeface="Arial"/>
            </a:endParaRPr>
          </a:p>
        </p:txBody>
      </p:sp>
      <p:sp>
        <p:nvSpPr>
          <p:cNvPr id="173" name="Google Shape;173;gc464bb7e25_1_101"/>
          <p:cNvSpPr txBox="1"/>
          <p:nvPr>
            <p:ph idx="1" type="body"/>
          </p:nvPr>
        </p:nvSpPr>
        <p:spPr>
          <a:xfrm>
            <a:off x="387900" y="1489825"/>
            <a:ext cx="8368200" cy="346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os: operating System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fs: file system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events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http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path nos va a dar la ruta, nombre, extensión y nombre del archivo en que estamos dentro de un objeto.</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Arial"/>
                <a:ea typeface="Arial"/>
                <a:cs typeface="Arial"/>
                <a:sym typeface="Arial"/>
              </a:rPr>
              <a:t>Los docs completos están acá: </a:t>
            </a:r>
            <a:r>
              <a:rPr b="0" i="0" lang="es" sz="1300" u="sng" cap="none" strike="noStrike">
                <a:solidFill>
                  <a:schemeClr val="hlink"/>
                </a:solidFill>
                <a:latin typeface="Arial"/>
                <a:ea typeface="Arial"/>
                <a:cs typeface="Arial"/>
                <a:sym typeface="Arial"/>
                <a:hlinkClick r:id="rId3"/>
              </a:rPr>
              <a:t>https://nodejs.org/dist/latest-v14.x/docs/api/fs.html</a:t>
            </a:r>
            <a:endParaRPr b="0" i="0" sz="1300" u="none" cap="none" strike="noStrike">
              <a:solidFill>
                <a:srgbClr val="000000"/>
              </a:solidFill>
              <a:latin typeface="Arial"/>
              <a:ea typeface="Arial"/>
              <a:cs typeface="Arial"/>
              <a:sym typeface="Arial"/>
            </a:endParaRPr>
          </a:p>
        </p:txBody>
      </p:sp>
      <p:pic>
        <p:nvPicPr>
          <p:cNvPr id="174" name="Google Shape;174;gc464bb7e25_1_101"/>
          <p:cNvPicPr preferRelativeResize="0"/>
          <p:nvPr/>
        </p:nvPicPr>
        <p:blipFill rotWithShape="1">
          <a:blip r:embed="rId4">
            <a:alphaModFix/>
          </a:blip>
          <a:srcRect b="0" l="0" r="0" t="0"/>
          <a:stretch/>
        </p:blipFill>
        <p:spPr>
          <a:xfrm>
            <a:off x="4053350" y="715907"/>
            <a:ext cx="4328082" cy="922375"/>
          </a:xfrm>
          <a:prstGeom prst="rect">
            <a:avLst/>
          </a:prstGeom>
          <a:noFill/>
          <a:ln>
            <a:noFill/>
          </a:ln>
        </p:spPr>
      </p:pic>
      <p:pic>
        <p:nvPicPr>
          <p:cNvPr id="175" name="Google Shape;175;gc464bb7e25_1_101"/>
          <p:cNvPicPr preferRelativeResize="0"/>
          <p:nvPr/>
        </p:nvPicPr>
        <p:blipFill rotWithShape="1">
          <a:blip r:embed="rId5">
            <a:alphaModFix/>
          </a:blip>
          <a:srcRect b="0" l="0" r="0" t="0"/>
          <a:stretch/>
        </p:blipFill>
        <p:spPr>
          <a:xfrm>
            <a:off x="4053350" y="1912979"/>
            <a:ext cx="4328075" cy="1705246"/>
          </a:xfrm>
          <a:prstGeom prst="rect">
            <a:avLst/>
          </a:prstGeom>
          <a:noFill/>
          <a:ln>
            <a:noFill/>
          </a:ln>
        </p:spPr>
      </p:pic>
      <p:pic>
        <p:nvPicPr>
          <p:cNvPr id="176" name="Google Shape;176;gc464bb7e25_1_101"/>
          <p:cNvPicPr preferRelativeResize="0"/>
          <p:nvPr/>
        </p:nvPicPr>
        <p:blipFill rotWithShape="1">
          <a:blip r:embed="rId6">
            <a:alphaModFix/>
          </a:blip>
          <a:srcRect b="0" l="0" r="0" t="0"/>
          <a:stretch/>
        </p:blipFill>
        <p:spPr>
          <a:xfrm>
            <a:off x="30650" y="-37200"/>
            <a:ext cx="1660275" cy="922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c84e423927_0_0"/>
          <p:cNvSpPr txBox="1"/>
          <p:nvPr>
            <p:ph type="title"/>
          </p:nvPr>
        </p:nvSpPr>
        <p:spPr>
          <a:xfrm>
            <a:off x="1174050" y="195675"/>
            <a:ext cx="7734600" cy="4766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s" sz="2200"/>
              <a:t>Ojo! Hay dos formas de importar/exportar:</a:t>
            </a:r>
            <a:endParaRPr sz="2200"/>
          </a:p>
          <a:p>
            <a:pPr indent="0" lvl="0" marL="0" marR="0" rtl="0" algn="l">
              <a:lnSpc>
                <a:spcPct val="100000"/>
              </a:lnSpc>
              <a:spcBef>
                <a:spcPts val="0"/>
              </a:spcBef>
              <a:spcAft>
                <a:spcPts val="0"/>
              </a:spcAft>
              <a:buClr>
                <a:srgbClr val="000000"/>
              </a:buClr>
              <a:buSzPts val="1400"/>
              <a:buFont typeface="Arial"/>
              <a:buNone/>
            </a:pPr>
            <a:r>
              <a:t/>
            </a:r>
            <a:endParaRPr sz="2200"/>
          </a:p>
          <a:p>
            <a:pPr indent="0" lvl="0" marL="0" marR="0" rtl="0" algn="l">
              <a:lnSpc>
                <a:spcPct val="100000"/>
              </a:lnSpc>
              <a:spcBef>
                <a:spcPts val="0"/>
              </a:spcBef>
              <a:spcAft>
                <a:spcPts val="0"/>
              </a:spcAft>
              <a:buClr>
                <a:srgbClr val="000000"/>
              </a:buClr>
              <a:buSzPts val="1400"/>
              <a:buFont typeface="Arial"/>
              <a:buNone/>
            </a:pPr>
            <a:r>
              <a:rPr lang="es"/>
              <a:t>La “vieja”: commonJS modules:</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rPr lang="es"/>
              <a:t>La “nueva”: ES6 modules:</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rPr lang="es"/>
              <a:t>Para usar esta forma, las extensiones deben ser .mjs, y en el import es necesario que estén... o cuando hacemos el package.json, agregar una propiedad type:</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p:txBody>
      </p:sp>
      <p:pic>
        <p:nvPicPr>
          <p:cNvPr id="182" name="Google Shape;182;gc84e423927_0_0"/>
          <p:cNvPicPr preferRelativeResize="0"/>
          <p:nvPr/>
        </p:nvPicPr>
        <p:blipFill rotWithShape="1">
          <a:blip r:embed="rId3">
            <a:alphaModFix/>
          </a:blip>
          <a:srcRect b="0" l="11870" r="0" t="0"/>
          <a:stretch/>
        </p:blipFill>
        <p:spPr>
          <a:xfrm>
            <a:off x="1164238" y="1965538"/>
            <a:ext cx="4185700" cy="305625"/>
          </a:xfrm>
          <a:prstGeom prst="rect">
            <a:avLst/>
          </a:prstGeom>
          <a:noFill/>
          <a:ln>
            <a:noFill/>
          </a:ln>
        </p:spPr>
      </p:pic>
      <p:pic>
        <p:nvPicPr>
          <p:cNvPr id="183" name="Google Shape;183;gc84e423927_0_0"/>
          <p:cNvPicPr preferRelativeResize="0"/>
          <p:nvPr/>
        </p:nvPicPr>
        <p:blipFill rotWithShape="1">
          <a:blip r:embed="rId4">
            <a:alphaModFix/>
          </a:blip>
          <a:srcRect b="29740" l="0" r="0" t="0"/>
          <a:stretch/>
        </p:blipFill>
        <p:spPr>
          <a:xfrm>
            <a:off x="1149900" y="1622650"/>
            <a:ext cx="3098950" cy="275925"/>
          </a:xfrm>
          <a:prstGeom prst="rect">
            <a:avLst/>
          </a:prstGeom>
          <a:noFill/>
          <a:ln>
            <a:noFill/>
          </a:ln>
        </p:spPr>
      </p:pic>
      <p:pic>
        <p:nvPicPr>
          <p:cNvPr id="184" name="Google Shape;184;gc84e423927_0_0"/>
          <p:cNvPicPr preferRelativeResize="0"/>
          <p:nvPr/>
        </p:nvPicPr>
        <p:blipFill rotWithShape="1">
          <a:blip r:embed="rId5">
            <a:alphaModFix/>
          </a:blip>
          <a:srcRect b="52871" l="714" r="0" t="10248"/>
          <a:stretch/>
        </p:blipFill>
        <p:spPr>
          <a:xfrm>
            <a:off x="1266425" y="2702624"/>
            <a:ext cx="3981325" cy="305600"/>
          </a:xfrm>
          <a:prstGeom prst="rect">
            <a:avLst/>
          </a:prstGeom>
          <a:noFill/>
          <a:ln>
            <a:noFill/>
          </a:ln>
        </p:spPr>
      </p:pic>
      <p:pic>
        <p:nvPicPr>
          <p:cNvPr id="185" name="Google Shape;185;gc84e423927_0_0"/>
          <p:cNvPicPr preferRelativeResize="0"/>
          <p:nvPr/>
        </p:nvPicPr>
        <p:blipFill rotWithShape="1">
          <a:blip r:embed="rId6">
            <a:alphaModFix/>
          </a:blip>
          <a:srcRect b="17057" l="2410" r="0" t="11753"/>
          <a:stretch/>
        </p:blipFill>
        <p:spPr>
          <a:xfrm>
            <a:off x="1282200" y="3124925"/>
            <a:ext cx="3152025" cy="275925"/>
          </a:xfrm>
          <a:prstGeom prst="rect">
            <a:avLst/>
          </a:prstGeom>
          <a:noFill/>
          <a:ln>
            <a:noFill/>
          </a:ln>
        </p:spPr>
      </p:pic>
      <p:pic>
        <p:nvPicPr>
          <p:cNvPr id="186" name="Google Shape;186;gc84e423927_0_0"/>
          <p:cNvPicPr preferRelativeResize="0"/>
          <p:nvPr/>
        </p:nvPicPr>
        <p:blipFill rotWithShape="1">
          <a:blip r:embed="rId7">
            <a:alphaModFix/>
          </a:blip>
          <a:srcRect b="0" l="-8250" r="8249" t="34019"/>
          <a:stretch/>
        </p:blipFill>
        <p:spPr>
          <a:xfrm>
            <a:off x="1080575" y="4079928"/>
            <a:ext cx="3048000" cy="1150025"/>
          </a:xfrm>
          <a:prstGeom prst="rect">
            <a:avLst/>
          </a:prstGeom>
          <a:noFill/>
          <a:ln>
            <a:noFill/>
          </a:ln>
        </p:spPr>
      </p:pic>
      <p:pic>
        <p:nvPicPr>
          <p:cNvPr id="187" name="Google Shape;187;gc84e423927_0_0"/>
          <p:cNvPicPr preferRelativeResize="0"/>
          <p:nvPr/>
        </p:nvPicPr>
        <p:blipFill rotWithShape="1">
          <a:blip r:embed="rId8">
            <a:alphaModFix/>
          </a:blip>
          <a:srcRect b="0" l="0" r="0" t="0"/>
          <a:stretch/>
        </p:blipFill>
        <p:spPr>
          <a:xfrm>
            <a:off x="30650" y="-37200"/>
            <a:ext cx="1660275" cy="922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c464bb7e25_1_115"/>
          <p:cNvSpPr txBox="1"/>
          <p:nvPr>
            <p:ph type="title"/>
          </p:nvPr>
        </p:nvSpPr>
        <p:spPr>
          <a:xfrm>
            <a:off x="387900" y="415800"/>
            <a:ext cx="8368200" cy="4563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s" sz="2400">
                <a:solidFill>
                  <a:srgbClr val="FFFFFF"/>
                </a:solidFill>
              </a:rPr>
              <a:t>Crear un módulo e importarlo:</a:t>
            </a:r>
            <a:endParaRPr sz="2400">
              <a:solidFill>
                <a:srgbClr val="FFFFFF"/>
              </a:solidFill>
            </a:endParaRPr>
          </a:p>
          <a:p>
            <a:pPr indent="0" lvl="0" marL="0" rtl="0" algn="l">
              <a:lnSpc>
                <a:spcPct val="100000"/>
              </a:lnSpc>
              <a:spcBef>
                <a:spcPts val="0"/>
              </a:spcBef>
              <a:spcAft>
                <a:spcPts val="0"/>
              </a:spcAft>
              <a:buSzPts val="1400"/>
              <a:buNone/>
            </a:pPr>
            <a:r>
              <a:t/>
            </a:r>
            <a:endParaRPr sz="1600">
              <a:solidFill>
                <a:srgbClr val="FFFFFF"/>
              </a:solidFill>
            </a:endParaRPr>
          </a:p>
          <a:p>
            <a:pPr indent="0" lvl="0" marL="0" rtl="0" algn="l">
              <a:lnSpc>
                <a:spcPct val="100000"/>
              </a:lnSpc>
              <a:spcBef>
                <a:spcPts val="0"/>
              </a:spcBef>
              <a:spcAft>
                <a:spcPts val="0"/>
              </a:spcAft>
              <a:buSzPts val="1400"/>
              <a:buNone/>
            </a:pPr>
            <a:r>
              <a:rPr lang="es" sz="1500">
                <a:solidFill>
                  <a:srgbClr val="FFFFFF"/>
                </a:solidFill>
              </a:rPr>
              <a:t>Crear un archivo con el nombre deseado, hacer las operaciones necesarias y exportar las funciones o variables del módulo:</a:t>
            </a:r>
            <a:endParaRPr sz="1500">
              <a:solidFill>
                <a:srgbClr val="FFFFFF"/>
              </a:solidFill>
            </a:endParaRPr>
          </a:p>
          <a:p>
            <a:pPr indent="0" lvl="0" marL="0" rtl="0" algn="l">
              <a:lnSpc>
                <a:spcPct val="100000"/>
              </a:lnSpc>
              <a:spcBef>
                <a:spcPts val="0"/>
              </a:spcBef>
              <a:spcAft>
                <a:spcPts val="0"/>
              </a:spcAft>
              <a:buSzPts val="1400"/>
              <a:buNone/>
            </a:pPr>
            <a:r>
              <a:t/>
            </a:r>
            <a:endParaRPr sz="1600">
              <a:solidFill>
                <a:srgbClr val="FFFFFF"/>
              </a:solidFill>
            </a:endParaRPr>
          </a:p>
          <a:p>
            <a:pPr indent="0" lvl="0" marL="0" rtl="0" algn="l">
              <a:lnSpc>
                <a:spcPct val="100000"/>
              </a:lnSpc>
              <a:spcBef>
                <a:spcPts val="0"/>
              </a:spcBef>
              <a:spcAft>
                <a:spcPts val="0"/>
              </a:spcAft>
              <a:buSzPts val="1400"/>
              <a:buNone/>
            </a:pPr>
            <a:r>
              <a:t/>
            </a:r>
            <a:endParaRPr sz="1600">
              <a:solidFill>
                <a:srgbClr val="FFFFFF"/>
              </a:solidFill>
            </a:endParaRPr>
          </a:p>
          <a:p>
            <a:pPr indent="0" lvl="0" marL="0" rtl="0" algn="l">
              <a:lnSpc>
                <a:spcPct val="100000"/>
              </a:lnSpc>
              <a:spcBef>
                <a:spcPts val="0"/>
              </a:spcBef>
              <a:spcAft>
                <a:spcPts val="0"/>
              </a:spcAft>
              <a:buSzPts val="1400"/>
              <a:buNone/>
            </a:pPr>
            <a:r>
              <a:t/>
            </a:r>
            <a:endParaRPr sz="1600">
              <a:solidFill>
                <a:srgbClr val="FFFFFF"/>
              </a:solidFill>
            </a:endParaRPr>
          </a:p>
          <a:p>
            <a:pPr indent="0" lvl="0" marL="0" rtl="0" algn="l">
              <a:lnSpc>
                <a:spcPct val="100000"/>
              </a:lnSpc>
              <a:spcBef>
                <a:spcPts val="0"/>
              </a:spcBef>
              <a:spcAft>
                <a:spcPts val="0"/>
              </a:spcAft>
              <a:buSzPts val="1400"/>
              <a:buNone/>
            </a:pPr>
            <a:r>
              <a:t/>
            </a:r>
            <a:endParaRPr sz="1600">
              <a:solidFill>
                <a:srgbClr val="FFFFFF"/>
              </a:solidFill>
            </a:endParaRPr>
          </a:p>
          <a:p>
            <a:pPr indent="0" lvl="0" marL="0" rtl="0" algn="l">
              <a:lnSpc>
                <a:spcPct val="100000"/>
              </a:lnSpc>
              <a:spcBef>
                <a:spcPts val="0"/>
              </a:spcBef>
              <a:spcAft>
                <a:spcPts val="0"/>
              </a:spcAft>
              <a:buSzPts val="1400"/>
              <a:buNone/>
            </a:pPr>
            <a:r>
              <a:t/>
            </a:r>
            <a:endParaRPr sz="1600">
              <a:solidFill>
                <a:srgbClr val="FFFFFF"/>
              </a:solidFill>
            </a:endParaRPr>
          </a:p>
          <a:p>
            <a:pPr indent="0" lvl="0" marL="0" rtl="0" algn="l">
              <a:lnSpc>
                <a:spcPct val="100000"/>
              </a:lnSpc>
              <a:spcBef>
                <a:spcPts val="0"/>
              </a:spcBef>
              <a:spcAft>
                <a:spcPts val="0"/>
              </a:spcAft>
              <a:buSzPts val="1400"/>
              <a:buNone/>
            </a:pPr>
            <a:r>
              <a:t/>
            </a:r>
            <a:endParaRPr sz="1600">
              <a:solidFill>
                <a:srgbClr val="FFFFFF"/>
              </a:solidFill>
            </a:endParaRPr>
          </a:p>
          <a:p>
            <a:pPr indent="0" lvl="0" marL="0" rtl="0" algn="l">
              <a:lnSpc>
                <a:spcPct val="100000"/>
              </a:lnSpc>
              <a:spcBef>
                <a:spcPts val="0"/>
              </a:spcBef>
              <a:spcAft>
                <a:spcPts val="0"/>
              </a:spcAft>
              <a:buSzPts val="1400"/>
              <a:buNone/>
            </a:pPr>
            <a:r>
              <a:rPr lang="es" sz="1600">
                <a:solidFill>
                  <a:srgbClr val="FFFFFF"/>
                </a:solidFill>
              </a:rPr>
              <a:t>Ahora ese módulo puede ser importado y ejecutado en cualquier archivo:</a:t>
            </a:r>
            <a:endParaRPr sz="1600">
              <a:solidFill>
                <a:srgbClr val="FFFFFF"/>
              </a:solidFill>
            </a:endParaRPr>
          </a:p>
          <a:p>
            <a:pPr indent="0" lvl="0" marL="0" rtl="0" algn="l">
              <a:lnSpc>
                <a:spcPct val="100000"/>
              </a:lnSpc>
              <a:spcBef>
                <a:spcPts val="0"/>
              </a:spcBef>
              <a:spcAft>
                <a:spcPts val="0"/>
              </a:spcAft>
              <a:buSzPts val="1400"/>
              <a:buNone/>
            </a:pPr>
            <a:r>
              <a:t/>
            </a:r>
            <a:endParaRPr sz="1600">
              <a:solidFill>
                <a:srgbClr val="FFFFFF"/>
              </a:solidFill>
            </a:endParaRPr>
          </a:p>
          <a:p>
            <a:pPr indent="0" lvl="0" marL="0" rtl="0" algn="l">
              <a:lnSpc>
                <a:spcPct val="100000"/>
              </a:lnSpc>
              <a:spcBef>
                <a:spcPts val="0"/>
              </a:spcBef>
              <a:spcAft>
                <a:spcPts val="0"/>
              </a:spcAft>
              <a:buSzPts val="1400"/>
              <a:buNone/>
            </a:pPr>
            <a:r>
              <a:t/>
            </a:r>
            <a:endParaRPr sz="1600">
              <a:solidFill>
                <a:srgbClr val="FFFFFF"/>
              </a:solidFill>
            </a:endParaRPr>
          </a:p>
          <a:p>
            <a:pPr indent="0" lvl="0" marL="0" rtl="0" algn="l">
              <a:lnSpc>
                <a:spcPct val="100000"/>
              </a:lnSpc>
              <a:spcBef>
                <a:spcPts val="0"/>
              </a:spcBef>
              <a:spcAft>
                <a:spcPts val="0"/>
              </a:spcAft>
              <a:buSzPts val="1400"/>
              <a:buNone/>
            </a:pPr>
            <a:r>
              <a:t/>
            </a:r>
            <a:endParaRPr sz="1600">
              <a:solidFill>
                <a:srgbClr val="FFFFFF"/>
              </a:solidFill>
            </a:endParaRPr>
          </a:p>
          <a:p>
            <a:pPr indent="0" lvl="0" marL="0" rtl="0" algn="l">
              <a:lnSpc>
                <a:spcPct val="100000"/>
              </a:lnSpc>
              <a:spcBef>
                <a:spcPts val="0"/>
              </a:spcBef>
              <a:spcAft>
                <a:spcPts val="0"/>
              </a:spcAft>
              <a:buSzPts val="1400"/>
              <a:buNone/>
            </a:pPr>
            <a:r>
              <a:t/>
            </a:r>
            <a:endParaRPr sz="1600">
              <a:solidFill>
                <a:srgbClr val="FFFFFF"/>
              </a:solidFill>
            </a:endParaRPr>
          </a:p>
          <a:p>
            <a:pPr indent="0" lvl="0" marL="0" rtl="0" algn="l">
              <a:lnSpc>
                <a:spcPct val="100000"/>
              </a:lnSpc>
              <a:spcBef>
                <a:spcPts val="0"/>
              </a:spcBef>
              <a:spcAft>
                <a:spcPts val="0"/>
              </a:spcAft>
              <a:buSzPts val="1400"/>
              <a:buNone/>
            </a:pPr>
            <a:r>
              <a:t/>
            </a:r>
            <a:endParaRPr sz="1600">
              <a:solidFill>
                <a:srgbClr val="FFFFFF"/>
              </a:solidFill>
            </a:endParaRPr>
          </a:p>
          <a:p>
            <a:pPr indent="0" lvl="0" marL="0" rtl="0" algn="l">
              <a:lnSpc>
                <a:spcPct val="100000"/>
              </a:lnSpc>
              <a:spcBef>
                <a:spcPts val="0"/>
              </a:spcBef>
              <a:spcAft>
                <a:spcPts val="0"/>
              </a:spcAft>
              <a:buSzPts val="1400"/>
              <a:buNone/>
            </a:pPr>
            <a:r>
              <a:t/>
            </a:r>
            <a:endParaRPr sz="1600">
              <a:solidFill>
                <a:srgbClr val="FFFFFF"/>
              </a:solidFill>
            </a:endParaRPr>
          </a:p>
        </p:txBody>
      </p:sp>
      <p:pic>
        <p:nvPicPr>
          <p:cNvPr id="193" name="Google Shape;193;gc464bb7e25_1_115"/>
          <p:cNvPicPr preferRelativeResize="0"/>
          <p:nvPr/>
        </p:nvPicPr>
        <p:blipFill rotWithShape="1">
          <a:blip r:embed="rId3">
            <a:alphaModFix/>
          </a:blip>
          <a:srcRect b="0" l="0" r="0" t="0"/>
          <a:stretch/>
        </p:blipFill>
        <p:spPr>
          <a:xfrm>
            <a:off x="494025" y="1696275"/>
            <a:ext cx="2944400" cy="1428475"/>
          </a:xfrm>
          <a:prstGeom prst="rect">
            <a:avLst/>
          </a:prstGeom>
          <a:noFill/>
          <a:ln>
            <a:noFill/>
          </a:ln>
        </p:spPr>
      </p:pic>
      <p:pic>
        <p:nvPicPr>
          <p:cNvPr id="194" name="Google Shape;194;gc464bb7e25_1_115"/>
          <p:cNvPicPr preferRelativeResize="0"/>
          <p:nvPr/>
        </p:nvPicPr>
        <p:blipFill rotWithShape="1">
          <a:blip r:embed="rId4">
            <a:alphaModFix/>
          </a:blip>
          <a:srcRect b="26245" l="0" r="0" t="-4449"/>
          <a:stretch/>
        </p:blipFill>
        <p:spPr>
          <a:xfrm>
            <a:off x="494025" y="3423847"/>
            <a:ext cx="4200525" cy="1244000"/>
          </a:xfrm>
          <a:prstGeom prst="rect">
            <a:avLst/>
          </a:prstGeom>
          <a:noFill/>
          <a:ln>
            <a:noFill/>
          </a:ln>
        </p:spPr>
      </p:pic>
      <p:pic>
        <p:nvPicPr>
          <p:cNvPr id="195" name="Google Shape;195;gc464bb7e25_1_115"/>
          <p:cNvPicPr preferRelativeResize="0"/>
          <p:nvPr/>
        </p:nvPicPr>
        <p:blipFill rotWithShape="1">
          <a:blip r:embed="rId5">
            <a:alphaModFix/>
          </a:blip>
          <a:srcRect b="0" l="0" r="0" t="0"/>
          <a:stretch/>
        </p:blipFill>
        <p:spPr>
          <a:xfrm>
            <a:off x="4884322" y="3415050"/>
            <a:ext cx="3725925" cy="457925"/>
          </a:xfrm>
          <a:prstGeom prst="rect">
            <a:avLst/>
          </a:prstGeom>
          <a:noFill/>
          <a:ln>
            <a:noFill/>
          </a:ln>
        </p:spPr>
      </p:pic>
      <p:pic>
        <p:nvPicPr>
          <p:cNvPr id="196" name="Google Shape;196;gc464bb7e25_1_115"/>
          <p:cNvPicPr preferRelativeResize="0"/>
          <p:nvPr/>
        </p:nvPicPr>
        <p:blipFill rotWithShape="1">
          <a:blip r:embed="rId6">
            <a:alphaModFix/>
          </a:blip>
          <a:srcRect b="0" l="0" r="0" t="0"/>
          <a:stretch/>
        </p:blipFill>
        <p:spPr>
          <a:xfrm>
            <a:off x="4884325" y="3970425"/>
            <a:ext cx="3322725" cy="990425"/>
          </a:xfrm>
          <a:prstGeom prst="rect">
            <a:avLst/>
          </a:prstGeom>
          <a:noFill/>
          <a:ln>
            <a:noFill/>
          </a:ln>
        </p:spPr>
      </p:pic>
      <p:pic>
        <p:nvPicPr>
          <p:cNvPr id="197" name="Google Shape;197;gc464bb7e25_1_115"/>
          <p:cNvPicPr preferRelativeResize="0"/>
          <p:nvPr/>
        </p:nvPicPr>
        <p:blipFill rotWithShape="1">
          <a:blip r:embed="rId7">
            <a:alphaModFix/>
          </a:blip>
          <a:srcRect b="0" l="0" r="0" t="0"/>
          <a:stretch/>
        </p:blipFill>
        <p:spPr>
          <a:xfrm>
            <a:off x="30650" y="-37200"/>
            <a:ext cx="1660275" cy="922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c464bb7e25_1_109"/>
          <p:cNvSpPr txBox="1"/>
          <p:nvPr>
            <p:ph type="title"/>
          </p:nvPr>
        </p:nvSpPr>
        <p:spPr>
          <a:xfrm>
            <a:off x="2603575" y="80938"/>
            <a:ext cx="4398000" cy="686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rgbClr val="000000"/>
                </a:solidFill>
                <a:latin typeface="Arial"/>
                <a:ea typeface="Arial"/>
                <a:cs typeface="Arial"/>
                <a:sym typeface="Arial"/>
              </a:rPr>
              <a:t>Actividades:	</a:t>
            </a:r>
            <a:endParaRPr b="0" i="0" sz="2700" u="none" cap="none" strike="noStrike">
              <a:solidFill>
                <a:srgbClr val="000000"/>
              </a:solidFill>
              <a:latin typeface="Arial"/>
              <a:ea typeface="Arial"/>
              <a:cs typeface="Arial"/>
              <a:sym typeface="Arial"/>
            </a:endParaRPr>
          </a:p>
        </p:txBody>
      </p:sp>
      <p:sp>
        <p:nvSpPr>
          <p:cNvPr id="203" name="Google Shape;203;gc464bb7e25_1_109"/>
          <p:cNvSpPr txBox="1"/>
          <p:nvPr>
            <p:ph idx="1" type="body"/>
          </p:nvPr>
        </p:nvSpPr>
        <p:spPr>
          <a:xfrm>
            <a:off x="2426700" y="633650"/>
            <a:ext cx="5430900" cy="4227000"/>
          </a:xfrm>
          <a:prstGeom prst="rect">
            <a:avLst/>
          </a:prstGeom>
          <a:noFill/>
          <a:ln>
            <a:noFill/>
          </a:ln>
        </p:spPr>
        <p:txBody>
          <a:bodyPr anchorCtr="0" anchor="ctr"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es" sz="1400" u="none" cap="none" strike="noStrike">
                <a:solidFill>
                  <a:srgbClr val="000000"/>
                </a:solidFill>
                <a:latin typeface="Arial"/>
                <a:ea typeface="Arial"/>
                <a:cs typeface="Arial"/>
                <a:sym typeface="Arial"/>
              </a:rPr>
              <a:t>Escribir un hola mundo en la consola.</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s" sz="1400" u="none" cap="none" strike="noStrike">
                <a:solidFill>
                  <a:srgbClr val="000000"/>
                </a:solidFill>
                <a:latin typeface="Arial"/>
                <a:ea typeface="Arial"/>
                <a:cs typeface="Arial"/>
                <a:sym typeface="Arial"/>
              </a:rPr>
              <a:t>Usar el módulo </a:t>
            </a:r>
            <a:r>
              <a:rPr b="1" i="0" lang="es" sz="1400" u="none" cap="none" strike="noStrike">
                <a:solidFill>
                  <a:srgbClr val="000000"/>
                </a:solidFill>
              </a:rPr>
              <a:t>fs</a:t>
            </a:r>
            <a:r>
              <a:rPr b="0" i="0" lang="es" sz="1400" u="none" cap="none" strike="noStrike">
                <a:solidFill>
                  <a:srgbClr val="000000"/>
                </a:solidFill>
                <a:latin typeface="Arial"/>
                <a:ea typeface="Arial"/>
                <a:cs typeface="Arial"/>
                <a:sym typeface="Arial"/>
              </a:rPr>
              <a:t> para crear un archivo, y luego apendear texto con una función subsiguiente. Cada uno debe estar en su propia línea! (pista: escape characters)</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s" sz="1400" u="none" cap="none" strike="noStrike">
                <a:solidFill>
                  <a:srgbClr val="000000"/>
                </a:solidFill>
                <a:latin typeface="Arial"/>
                <a:ea typeface="Arial"/>
                <a:cs typeface="Arial"/>
                <a:sym typeface="Arial"/>
              </a:rPr>
              <a:t>Usar path para loguear la ruta en que se encuentra el archivo.</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es"/>
              <a:t>Crear un nuevo módulo llamado </a:t>
            </a:r>
            <a:r>
              <a:rPr b="1" lang="es"/>
              <a:t>hello.js</a:t>
            </a:r>
            <a:r>
              <a:rPr lang="es"/>
              <a:t> e importarlo. Mover esa función al módulo que creamos, manteniendo la funcionalidad.</a:t>
            </a:r>
            <a:endParaRPr/>
          </a:p>
          <a:p>
            <a:pPr indent="0" lvl="0" marL="45720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es"/>
              <a:t>Crear ahora un módulo que se llame </a:t>
            </a:r>
            <a:r>
              <a:rPr b="1" lang="es"/>
              <a:t>info.js</a:t>
            </a:r>
            <a:r>
              <a:rPr lang="es"/>
              <a:t>. En él, vamos a importar el módulo </a:t>
            </a:r>
            <a:r>
              <a:rPr b="1" lang="es"/>
              <a:t>os</a:t>
            </a:r>
            <a:r>
              <a:rPr lang="es"/>
              <a:t> para loguear información de nuestro sistema. Loguear: </a:t>
            </a:r>
            <a:r>
              <a:rPr b="1" lang="es"/>
              <a:t>type, cpus, platform</a:t>
            </a:r>
            <a:r>
              <a:rPr lang="es"/>
              <a:t>.</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4" name="Google Shape;204;gc464bb7e25_1_109"/>
          <p:cNvPicPr preferRelativeResize="0"/>
          <p:nvPr/>
        </p:nvPicPr>
        <p:blipFill rotWithShape="1">
          <a:blip r:embed="rId3">
            <a:alphaModFix/>
          </a:blip>
          <a:srcRect b="0" l="0" r="0" t="0"/>
          <a:stretch/>
        </p:blipFill>
        <p:spPr>
          <a:xfrm>
            <a:off x="30650" y="-37200"/>
            <a:ext cx="1660275" cy="922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c464bb7e25_1_153"/>
          <p:cNvSpPr txBox="1"/>
          <p:nvPr>
            <p:ph type="title"/>
          </p:nvPr>
        </p:nvSpPr>
        <p:spPr>
          <a:xfrm>
            <a:off x="387900" y="534225"/>
            <a:ext cx="8368200" cy="686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900"/>
              <a:buFont typeface="Arial"/>
              <a:buNone/>
            </a:pPr>
            <a:r>
              <a:rPr b="0" i="0" lang="es" sz="2900" u="none" cap="none" strike="noStrike">
                <a:solidFill>
                  <a:srgbClr val="000000"/>
                </a:solidFill>
                <a:latin typeface="Arial"/>
                <a:ea typeface="Arial"/>
                <a:cs typeface="Arial"/>
                <a:sym typeface="Arial"/>
              </a:rPr>
              <a:t>Eventos</a:t>
            </a:r>
            <a:endParaRPr b="0" i="0" sz="2900" u="none" cap="none" strike="noStrike">
              <a:solidFill>
                <a:srgbClr val="000000"/>
              </a:solidFill>
              <a:latin typeface="Arial"/>
              <a:ea typeface="Arial"/>
              <a:cs typeface="Arial"/>
              <a:sym typeface="Arial"/>
            </a:endParaRPr>
          </a:p>
        </p:txBody>
      </p:sp>
      <p:sp>
        <p:nvSpPr>
          <p:cNvPr id="210" name="Google Shape;210;gc464bb7e25_1_153"/>
          <p:cNvSpPr txBox="1"/>
          <p:nvPr>
            <p:ph idx="1" type="body"/>
          </p:nvPr>
        </p:nvSpPr>
        <p:spPr>
          <a:xfrm>
            <a:off x="387900" y="1489824"/>
            <a:ext cx="8368200" cy="307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600" u="none" cap="none" strike="noStrike">
                <a:solidFill>
                  <a:srgbClr val="000000"/>
                </a:solidFill>
                <a:latin typeface="Arial"/>
                <a:ea typeface="Arial"/>
                <a:cs typeface="Arial"/>
                <a:sym typeface="Arial"/>
              </a:rPr>
              <a:t>Una señal de que algo pasó en la aplicación. En JS podemos tener onClick, onKeyPress, etc. (y en react podemos hacer un </a:t>
            </a:r>
            <a:r>
              <a:rPr b="1" i="0" lang="es" sz="1600" u="none" cap="none" strike="noStrike">
                <a:solidFill>
                  <a:srgbClr val="000000"/>
                </a:solidFill>
                <a:latin typeface="Arial"/>
                <a:ea typeface="Arial"/>
                <a:cs typeface="Arial"/>
                <a:sym typeface="Arial"/>
              </a:rPr>
              <a:t>onClick={miFuncion}</a:t>
            </a:r>
            <a:r>
              <a:rPr b="0" i="0" lang="es" sz="1600" u="none" cap="none" strike="noStrike">
                <a:solidFill>
                  <a:srgbClr val="000000"/>
                </a:solidFill>
                <a:latin typeface="Arial"/>
                <a:ea typeface="Arial"/>
                <a:cs typeface="Arial"/>
                <a:sym typeface="Arial"/>
              </a:rPr>
              <a:t> también).</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600" u="none" cap="none" strike="noStrike">
                <a:solidFill>
                  <a:srgbClr val="000000"/>
                </a:solidFill>
                <a:latin typeface="Arial"/>
                <a:ea typeface="Arial"/>
                <a:cs typeface="Arial"/>
                <a:sym typeface="Arial"/>
              </a:rPr>
              <a:t>En node, se puede escuchar eventos que vengan por medio de llamadas HTTP, y responder a ellas.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 sz="1600" u="none" cap="none" strike="noStrike">
                <a:solidFill>
                  <a:srgbClr val="000000"/>
                </a:solidFill>
                <a:latin typeface="Arial"/>
                <a:ea typeface="Arial"/>
                <a:cs typeface="Arial"/>
                <a:sym typeface="Arial"/>
              </a:rPr>
              <a:t>Event </a:t>
            </a:r>
            <a:r>
              <a:rPr b="0" i="0" lang="es" sz="1600" u="none" cap="none" strike="noStrike">
                <a:solidFill>
                  <a:srgbClr val="000000"/>
                </a:solidFill>
                <a:latin typeface="Arial"/>
                <a:ea typeface="Arial"/>
                <a:cs typeface="Arial"/>
                <a:sym typeface="Arial"/>
              </a:rPr>
              <a:t>es importado con la constante EventEmitter, por ser considerado una class, no un módulo común, con propiedades y métodos propios.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sz="1600"/>
          </a:p>
          <a:p>
            <a:pPr indent="0" lvl="0" marL="0" marR="0" rtl="0" algn="l">
              <a:lnSpc>
                <a:spcPct val="100000"/>
              </a:lnSpc>
              <a:spcBef>
                <a:spcPts val="0"/>
              </a:spcBef>
              <a:spcAft>
                <a:spcPts val="0"/>
              </a:spcAft>
              <a:buClr>
                <a:srgbClr val="000000"/>
              </a:buClr>
              <a:buSzPts val="1400"/>
              <a:buFont typeface="Arial"/>
              <a:buNone/>
            </a:pPr>
            <a:r>
              <a:rPr lang="es" sz="1600"/>
              <a:t>JS es ante todo un lenguaje de eventos, y cada cosa que suceda puede disparar otra.</a:t>
            </a:r>
            <a:endParaRPr sz="1600"/>
          </a:p>
        </p:txBody>
      </p:sp>
      <p:pic>
        <p:nvPicPr>
          <p:cNvPr id="211" name="Google Shape;211;gc464bb7e25_1_153"/>
          <p:cNvPicPr preferRelativeResize="0"/>
          <p:nvPr/>
        </p:nvPicPr>
        <p:blipFill rotWithShape="1">
          <a:blip r:embed="rId3">
            <a:alphaModFix/>
          </a:blip>
          <a:srcRect b="0" l="0" r="0" t="0"/>
          <a:stretch/>
        </p:blipFill>
        <p:spPr>
          <a:xfrm>
            <a:off x="381000" y="-90550"/>
            <a:ext cx="1627250" cy="904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c34a4dd3ce_0_0"/>
          <p:cNvSpPr txBox="1"/>
          <p:nvPr/>
        </p:nvSpPr>
        <p:spPr>
          <a:xfrm>
            <a:off x="195675" y="514450"/>
            <a:ext cx="6974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600"/>
              <a:t>Nuestro primer proyecto node “de verdad”</a:t>
            </a:r>
            <a:endParaRPr sz="2600"/>
          </a:p>
        </p:txBody>
      </p:sp>
      <p:sp>
        <p:nvSpPr>
          <p:cNvPr id="217" name="Google Shape;217;gc34a4dd3ce_0_0"/>
          <p:cNvSpPr txBox="1"/>
          <p:nvPr/>
        </p:nvSpPr>
        <p:spPr>
          <a:xfrm>
            <a:off x="307500" y="1034300"/>
            <a:ext cx="31308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Hasta ahora, usamos node para correr instrucciones, pero no creamos lo que un proyecto node necesita: el package.json.</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Qué es ese archivo? es básicamente la definición de nuestro proyecto, con versión, autor, descripción, y hasta scripts para facilitar la ejecución de diversas instrucciones (ejecutar el proyecto, correr tests, pasar linter, etc). Tiene un objeto de dependencias en el cual especifica todos los módulos y paquetes que nuestro proyecto necesita para funcionar.</a:t>
            </a:r>
            <a:endParaRPr/>
          </a:p>
        </p:txBody>
      </p:sp>
      <p:pic>
        <p:nvPicPr>
          <p:cNvPr id="218" name="Google Shape;218;gc34a4dd3ce_0_0"/>
          <p:cNvPicPr preferRelativeResize="0"/>
          <p:nvPr/>
        </p:nvPicPr>
        <p:blipFill>
          <a:blip r:embed="rId3">
            <a:alphaModFix/>
          </a:blip>
          <a:stretch>
            <a:fillRect/>
          </a:stretch>
        </p:blipFill>
        <p:spPr>
          <a:xfrm>
            <a:off x="3491500" y="1186700"/>
            <a:ext cx="5400901" cy="3241771"/>
          </a:xfrm>
          <a:prstGeom prst="rect">
            <a:avLst/>
          </a:prstGeom>
          <a:noFill/>
          <a:ln>
            <a:noFill/>
          </a:ln>
        </p:spPr>
      </p:pic>
      <p:pic>
        <p:nvPicPr>
          <p:cNvPr id="219" name="Google Shape;219;gc34a4dd3ce_0_0"/>
          <p:cNvPicPr preferRelativeResize="0"/>
          <p:nvPr/>
        </p:nvPicPr>
        <p:blipFill rotWithShape="1">
          <a:blip r:embed="rId4">
            <a:alphaModFix/>
          </a:blip>
          <a:srcRect b="0" l="0" r="0" t="0"/>
          <a:stretch/>
        </p:blipFill>
        <p:spPr>
          <a:xfrm>
            <a:off x="30650" y="-37200"/>
            <a:ext cx="1660275" cy="922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c34a4dd3ce_0_7"/>
          <p:cNvSpPr txBox="1"/>
          <p:nvPr/>
        </p:nvSpPr>
        <p:spPr>
          <a:xfrm>
            <a:off x="2334150" y="265550"/>
            <a:ext cx="6443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200"/>
              <a:t>Cómo creamos ese package.json?</a:t>
            </a:r>
            <a:endParaRPr sz="2200"/>
          </a:p>
        </p:txBody>
      </p:sp>
      <p:sp>
        <p:nvSpPr>
          <p:cNvPr id="225" name="Google Shape;225;gc34a4dd3ce_0_7"/>
          <p:cNvSpPr txBox="1"/>
          <p:nvPr/>
        </p:nvSpPr>
        <p:spPr>
          <a:xfrm>
            <a:off x="2459925" y="978375"/>
            <a:ext cx="60513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En node es tan sencillo como correr este script dentro de la carpeta en que queremos el proyecto: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Nos va a hacer algunas preguntas, y luego ya tenemos un package básico para arrancar. Se puede customizar completamente luego de crearlo, y solo con tener ese archivo, un repositorio bajado de github va a saber qué módulos npm tiene que instalar (recordemos que los npm </a:t>
            </a:r>
            <a:r>
              <a:rPr b="1" lang="es"/>
              <a:t>no</a:t>
            </a:r>
            <a:r>
              <a:rPr lang="es"/>
              <a:t> hay que subirlos a github!</a:t>
            </a:r>
            <a:r>
              <a:rPr lang="e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Si no nos interesa customizar los datos, con </a:t>
            </a:r>
            <a:r>
              <a:rPr b="1" lang="es"/>
              <a:t>npm init -y</a:t>
            </a:r>
            <a:r>
              <a:rPr lang="es"/>
              <a:t> lo va a crear con datos básicos. Ojo que si nuestra carpeta tiene un nombre con caracteres que no le gusten (mayúsculas, especiales, etc), probablemente este comando falle!</a:t>
            </a:r>
            <a:endParaRPr/>
          </a:p>
          <a:p>
            <a:pPr indent="0" lvl="0" marL="0" rtl="0" algn="l">
              <a:spcBef>
                <a:spcPts val="0"/>
              </a:spcBef>
              <a:spcAft>
                <a:spcPts val="0"/>
              </a:spcAft>
              <a:buNone/>
            </a:pPr>
            <a:r>
              <a:t/>
            </a:r>
            <a:endParaRPr/>
          </a:p>
        </p:txBody>
      </p:sp>
      <p:pic>
        <p:nvPicPr>
          <p:cNvPr id="226" name="Google Shape;226;gc34a4dd3ce_0_7"/>
          <p:cNvPicPr preferRelativeResize="0"/>
          <p:nvPr/>
        </p:nvPicPr>
        <p:blipFill>
          <a:blip r:embed="rId3">
            <a:alphaModFix/>
          </a:blip>
          <a:stretch>
            <a:fillRect/>
          </a:stretch>
        </p:blipFill>
        <p:spPr>
          <a:xfrm>
            <a:off x="2459925" y="1745300"/>
            <a:ext cx="6012367" cy="52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c464bb7e25_1_1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2"/>
              </a:buClr>
              <a:buSzPts val="1100"/>
              <a:buNone/>
            </a:pPr>
            <a:r>
              <a:rPr lang="es" sz="2900">
                <a:solidFill>
                  <a:srgbClr val="FFFFFF"/>
                </a:solidFill>
              </a:rPr>
              <a:t>Qué puede hacer Node:</a:t>
            </a:r>
            <a:endParaRPr sz="2900">
              <a:solidFill>
                <a:srgbClr val="FFFFFF"/>
              </a:solidFill>
            </a:endParaRPr>
          </a:p>
          <a:p>
            <a:pPr indent="-330200" lvl="0" marL="457200" rtl="0" algn="l">
              <a:lnSpc>
                <a:spcPct val="100000"/>
              </a:lnSpc>
              <a:spcBef>
                <a:spcPts val="0"/>
              </a:spcBef>
              <a:spcAft>
                <a:spcPts val="0"/>
              </a:spcAft>
              <a:buClr>
                <a:srgbClr val="FFFFFF"/>
              </a:buClr>
              <a:buSzPts val="1600"/>
              <a:buChar char="●"/>
            </a:pPr>
            <a:r>
              <a:rPr lang="es" sz="1600">
                <a:solidFill>
                  <a:srgbClr val="FFFFFF"/>
                </a:solidFill>
              </a:rPr>
              <a:t>Crear servidores de forma rápida.</a:t>
            </a:r>
            <a:endParaRPr sz="1600">
              <a:solidFill>
                <a:srgbClr val="FFFFFF"/>
              </a:solidFill>
            </a:endParaRPr>
          </a:p>
          <a:p>
            <a:pPr indent="-330200" lvl="0" marL="457200" rtl="0" algn="l">
              <a:lnSpc>
                <a:spcPct val="100000"/>
              </a:lnSpc>
              <a:spcBef>
                <a:spcPts val="0"/>
              </a:spcBef>
              <a:spcAft>
                <a:spcPts val="0"/>
              </a:spcAft>
              <a:buClr>
                <a:srgbClr val="FFFFFF"/>
              </a:buClr>
              <a:buSzPts val="1600"/>
              <a:buChar char="●"/>
            </a:pPr>
            <a:r>
              <a:rPr lang="es" sz="1600">
                <a:solidFill>
                  <a:srgbClr val="FFFFFF"/>
                </a:solidFill>
              </a:rPr>
              <a:t>Hacer operaciones de forma rápida y asíncrona.</a:t>
            </a:r>
            <a:endParaRPr sz="1600">
              <a:solidFill>
                <a:srgbClr val="FFFFFF"/>
              </a:solidFill>
            </a:endParaRPr>
          </a:p>
          <a:p>
            <a:pPr indent="-330200" lvl="0" marL="457200" rtl="0" algn="l">
              <a:lnSpc>
                <a:spcPct val="100000"/>
              </a:lnSpc>
              <a:spcBef>
                <a:spcPts val="0"/>
              </a:spcBef>
              <a:spcAft>
                <a:spcPts val="0"/>
              </a:spcAft>
              <a:buClr>
                <a:srgbClr val="FFFFFF"/>
              </a:buClr>
              <a:buSzPts val="1600"/>
              <a:buChar char="●"/>
            </a:pPr>
            <a:r>
              <a:rPr lang="es" sz="1600">
                <a:solidFill>
                  <a:srgbClr val="FFFFFF"/>
                </a:solidFill>
              </a:rPr>
              <a:t>Conectar con DBs y front end.</a:t>
            </a:r>
            <a:endParaRPr sz="1600">
              <a:solidFill>
                <a:srgbClr val="FFFFFF"/>
              </a:solidFill>
            </a:endParaRPr>
          </a:p>
          <a:p>
            <a:pPr indent="-330200" lvl="0" marL="457200" rtl="0" algn="l">
              <a:lnSpc>
                <a:spcPct val="100000"/>
              </a:lnSpc>
              <a:spcBef>
                <a:spcPts val="0"/>
              </a:spcBef>
              <a:spcAft>
                <a:spcPts val="0"/>
              </a:spcAft>
              <a:buClr>
                <a:srgbClr val="FFFFFF"/>
              </a:buClr>
              <a:buSzPts val="1600"/>
              <a:buChar char="●"/>
            </a:pPr>
            <a:r>
              <a:rPr lang="es" sz="1600">
                <a:solidFill>
                  <a:srgbClr val="FFFFFF"/>
                </a:solidFill>
              </a:rPr>
              <a:t>Hacer peticiones HTTP.</a:t>
            </a:r>
            <a:endParaRPr sz="1600">
              <a:solidFill>
                <a:srgbClr val="FFFFFF"/>
              </a:solidFill>
            </a:endParaRPr>
          </a:p>
          <a:p>
            <a:pPr indent="-330200" lvl="0" marL="457200" rtl="0" algn="l">
              <a:lnSpc>
                <a:spcPct val="100000"/>
              </a:lnSpc>
              <a:spcBef>
                <a:spcPts val="0"/>
              </a:spcBef>
              <a:spcAft>
                <a:spcPts val="0"/>
              </a:spcAft>
              <a:buClr>
                <a:srgbClr val="FFFFFF"/>
              </a:buClr>
              <a:buSzPts val="1600"/>
              <a:buChar char="●"/>
            </a:pPr>
            <a:r>
              <a:rPr lang="es" sz="1600">
                <a:solidFill>
                  <a:srgbClr val="FFFFFF"/>
                </a:solidFill>
              </a:rPr>
              <a:t>Conectar con innumerables paquetes NPM para sumar funcionalidades.</a:t>
            </a:r>
            <a:endParaRPr sz="1600">
              <a:solidFill>
                <a:srgbClr val="FFFFFF"/>
              </a:solidFill>
            </a:endParaRPr>
          </a:p>
        </p:txBody>
      </p:sp>
      <p:sp>
        <p:nvSpPr>
          <p:cNvPr id="84" name="Google Shape;84;gc464bb7e25_1_14"/>
          <p:cNvSpPr txBox="1"/>
          <p:nvPr>
            <p:ph type="title"/>
          </p:nvPr>
        </p:nvSpPr>
        <p:spPr>
          <a:xfrm>
            <a:off x="265500" y="447075"/>
            <a:ext cx="4045200" cy="1506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s">
                <a:solidFill>
                  <a:srgbClr val="FFFFFF"/>
                </a:solidFill>
              </a:rPr>
              <a:t>Node es:</a:t>
            </a:r>
            <a:endParaRPr>
              <a:solidFill>
                <a:srgbClr val="FFFFFF"/>
              </a:solidFill>
            </a:endParaRPr>
          </a:p>
        </p:txBody>
      </p:sp>
      <p:sp>
        <p:nvSpPr>
          <p:cNvPr id="85" name="Google Shape;85;gc464bb7e25_1_14"/>
          <p:cNvSpPr txBox="1"/>
          <p:nvPr/>
        </p:nvSpPr>
        <p:spPr>
          <a:xfrm>
            <a:off x="376175" y="1673550"/>
            <a:ext cx="3677100" cy="227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s" sz="1700" u="none" cap="none" strike="noStrike">
                <a:solidFill>
                  <a:srgbClr val="FFFFFF"/>
                </a:solidFill>
                <a:latin typeface="Arial"/>
                <a:ea typeface="Arial"/>
                <a:cs typeface="Arial"/>
                <a:sym typeface="Arial"/>
              </a:rPr>
              <a:t>Es un entorno de ejecución de JavaScript que nos permite ejecutar en el servidor, de manera asíncrona, con una arquitectura orientada a eventos y basado en el motor V8 de Google.</a:t>
            </a:r>
            <a:endParaRPr b="0" i="0" sz="17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s" sz="1700" u="none" cap="none" strike="noStrike">
                <a:solidFill>
                  <a:srgbClr val="FFFFFF"/>
                </a:solidFill>
                <a:latin typeface="Arial"/>
                <a:ea typeface="Arial"/>
                <a:cs typeface="Arial"/>
                <a:sym typeface="Arial"/>
              </a:rPr>
              <a:t>No es un lenguaje ni un framework.</a:t>
            </a:r>
            <a:endParaRPr b="0" i="0" sz="1700" u="none" cap="none" strike="noStrike">
              <a:solidFill>
                <a:srgbClr val="FFFFFF"/>
              </a:solidFill>
              <a:latin typeface="Arial"/>
              <a:ea typeface="Arial"/>
              <a:cs typeface="Arial"/>
              <a:sym typeface="Arial"/>
            </a:endParaRPr>
          </a:p>
        </p:txBody>
      </p:sp>
      <p:pic>
        <p:nvPicPr>
          <p:cNvPr id="86" name="Google Shape;86;gc464bb7e25_1_14"/>
          <p:cNvPicPr preferRelativeResize="0"/>
          <p:nvPr/>
        </p:nvPicPr>
        <p:blipFill rotWithShape="1">
          <a:blip r:embed="rId3">
            <a:alphaModFix/>
          </a:blip>
          <a:srcRect b="0" l="0" r="0" t="0"/>
          <a:stretch/>
        </p:blipFill>
        <p:spPr>
          <a:xfrm>
            <a:off x="30650" y="-37200"/>
            <a:ext cx="1660275" cy="9223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c464bb7e25_1_165"/>
          <p:cNvSpPr txBox="1"/>
          <p:nvPr>
            <p:ph type="title"/>
          </p:nvPr>
        </p:nvSpPr>
        <p:spPr>
          <a:xfrm>
            <a:off x="387900" y="458025"/>
            <a:ext cx="8368200" cy="686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s" sz="3800">
                <a:solidFill>
                  <a:srgbClr val="FFFFFF"/>
                </a:solidFill>
              </a:rPr>
              <a:t>Callbacks</a:t>
            </a:r>
            <a:endParaRPr sz="3800">
              <a:solidFill>
                <a:srgbClr val="FFFFFF"/>
              </a:solidFill>
            </a:endParaRPr>
          </a:p>
        </p:txBody>
      </p:sp>
      <p:sp>
        <p:nvSpPr>
          <p:cNvPr id="232" name="Google Shape;232;gc464bb7e25_1_165"/>
          <p:cNvSpPr txBox="1"/>
          <p:nvPr>
            <p:ph idx="1" type="body"/>
          </p:nvPr>
        </p:nvSpPr>
        <p:spPr>
          <a:xfrm>
            <a:off x="387900" y="1489824"/>
            <a:ext cx="8368200" cy="3078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s" sz="1600">
                <a:solidFill>
                  <a:srgbClr val="FFFFFF"/>
                </a:solidFill>
              </a:rPr>
              <a:t>Un callback es una función que recibe como argumento</a:t>
            </a:r>
            <a:r>
              <a:rPr b="1" lang="es" sz="1600">
                <a:solidFill>
                  <a:srgbClr val="FFFFFF"/>
                </a:solidFill>
              </a:rPr>
              <a:t> otra función</a:t>
            </a:r>
            <a:r>
              <a:rPr lang="es" sz="1600">
                <a:solidFill>
                  <a:srgbClr val="FFFFFF"/>
                </a:solidFill>
              </a:rPr>
              <a:t> y la ejecuta. En JS asíncrono, el callback va a traer el caso de error y de success como parámetros de ese callback, y de acuerdo al resultado de la operación, va a mostrar uno u otro.</a:t>
            </a:r>
            <a:endParaRPr>
              <a:solidFill>
                <a:srgbClr val="FFFFFF"/>
              </a:solidFill>
            </a:endParaRPr>
          </a:p>
        </p:txBody>
      </p:sp>
      <p:pic>
        <p:nvPicPr>
          <p:cNvPr id="233" name="Google Shape;233;gc464bb7e25_1_165"/>
          <p:cNvPicPr preferRelativeResize="0"/>
          <p:nvPr/>
        </p:nvPicPr>
        <p:blipFill rotWithShape="1">
          <a:blip r:embed="rId3">
            <a:alphaModFix/>
          </a:blip>
          <a:srcRect b="0" l="0" r="0" t="0"/>
          <a:stretch/>
        </p:blipFill>
        <p:spPr>
          <a:xfrm>
            <a:off x="30650" y="-37200"/>
            <a:ext cx="1660275" cy="922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c464bb7e25_1_170"/>
          <p:cNvSpPr txBox="1"/>
          <p:nvPr>
            <p:ph type="title"/>
          </p:nvPr>
        </p:nvSpPr>
        <p:spPr>
          <a:xfrm>
            <a:off x="387900" y="458025"/>
            <a:ext cx="8368200" cy="686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s" sz="2900">
                <a:solidFill>
                  <a:srgbClr val="FFFFFF"/>
                </a:solidFill>
              </a:rPr>
              <a:t>Ejemplo: writeFile async:</a:t>
            </a:r>
            <a:endParaRPr sz="2900">
              <a:solidFill>
                <a:srgbClr val="FFFFFF"/>
              </a:solidFill>
            </a:endParaRPr>
          </a:p>
        </p:txBody>
      </p:sp>
      <p:sp>
        <p:nvSpPr>
          <p:cNvPr id="239" name="Google Shape;239;gc464bb7e25_1_170"/>
          <p:cNvSpPr txBox="1"/>
          <p:nvPr/>
        </p:nvSpPr>
        <p:spPr>
          <a:xfrm>
            <a:off x="396200" y="1202750"/>
            <a:ext cx="8518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FFFFF"/>
                </a:solidFill>
                <a:latin typeface="Roboto"/>
                <a:ea typeface="Roboto"/>
                <a:cs typeface="Roboto"/>
                <a:sym typeface="Roboto"/>
              </a:rPr>
              <a:t>Para usarlo de forma asíncrona, hay que pasar un parámetro extra, que es el callback con casos de error y success. En este caso, el callback es además una función de flecha, con lo cual la sintaxis se abrevia enormemente y es mucho más cómodo de leer:</a:t>
            </a:r>
            <a:endParaRPr b="0" i="0" sz="1400" u="none" cap="none" strike="noStrike">
              <a:solidFill>
                <a:srgbClr val="FFFFFF"/>
              </a:solidFill>
              <a:latin typeface="Roboto"/>
              <a:ea typeface="Roboto"/>
              <a:cs typeface="Roboto"/>
              <a:sym typeface="Roboto"/>
            </a:endParaRPr>
          </a:p>
        </p:txBody>
      </p:sp>
      <p:pic>
        <p:nvPicPr>
          <p:cNvPr id="240" name="Google Shape;240;gc464bb7e25_1_170"/>
          <p:cNvPicPr preferRelativeResize="0"/>
          <p:nvPr/>
        </p:nvPicPr>
        <p:blipFill rotWithShape="1">
          <a:blip r:embed="rId3">
            <a:alphaModFix/>
          </a:blip>
          <a:srcRect b="0" l="0" r="0" t="0"/>
          <a:stretch/>
        </p:blipFill>
        <p:spPr>
          <a:xfrm>
            <a:off x="484925" y="2034050"/>
            <a:ext cx="5410421" cy="2804649"/>
          </a:xfrm>
          <a:prstGeom prst="rect">
            <a:avLst/>
          </a:prstGeom>
          <a:noFill/>
          <a:ln>
            <a:noFill/>
          </a:ln>
        </p:spPr>
      </p:pic>
      <p:pic>
        <p:nvPicPr>
          <p:cNvPr id="241" name="Google Shape;241;gc464bb7e25_1_170"/>
          <p:cNvPicPr preferRelativeResize="0"/>
          <p:nvPr/>
        </p:nvPicPr>
        <p:blipFill rotWithShape="1">
          <a:blip r:embed="rId4">
            <a:alphaModFix/>
          </a:blip>
          <a:srcRect b="0" l="0" r="0" t="0"/>
          <a:stretch/>
        </p:blipFill>
        <p:spPr>
          <a:xfrm>
            <a:off x="30650" y="-37200"/>
            <a:ext cx="1660275" cy="922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c464bb7e25_1_124"/>
          <p:cNvSpPr txBox="1"/>
          <p:nvPr>
            <p:ph type="title"/>
          </p:nvPr>
        </p:nvSpPr>
        <p:spPr>
          <a:xfrm>
            <a:off x="386325" y="320350"/>
            <a:ext cx="8368200" cy="686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s" sz="2600" u="none" cap="none" strike="noStrike">
                <a:solidFill>
                  <a:srgbClr val="000000"/>
                </a:solidFill>
                <a:latin typeface="Arial"/>
                <a:ea typeface="Arial"/>
                <a:cs typeface="Arial"/>
                <a:sym typeface="Arial"/>
              </a:rPr>
              <a:t>Qué es nodemon?</a:t>
            </a:r>
            <a:endParaRPr b="0" i="0" sz="2600" u="none" cap="none" strike="noStrike">
              <a:solidFill>
                <a:srgbClr val="000000"/>
              </a:solidFill>
              <a:latin typeface="Arial"/>
              <a:ea typeface="Arial"/>
              <a:cs typeface="Arial"/>
              <a:sym typeface="Arial"/>
            </a:endParaRPr>
          </a:p>
        </p:txBody>
      </p:sp>
      <p:sp>
        <p:nvSpPr>
          <p:cNvPr id="247" name="Google Shape;247;gc464bb7e25_1_124"/>
          <p:cNvSpPr txBox="1"/>
          <p:nvPr/>
        </p:nvSpPr>
        <p:spPr>
          <a:xfrm>
            <a:off x="445725" y="937725"/>
            <a:ext cx="82494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Roboto"/>
                <a:ea typeface="Roboto"/>
                <a:cs typeface="Roboto"/>
                <a:sym typeface="Roboto"/>
              </a:rPr>
              <a:t>Nodemon</a:t>
            </a:r>
            <a:r>
              <a:rPr b="0" i="0" lang="es" sz="1200" u="none" cap="none" strike="noStrike">
                <a:solidFill>
                  <a:srgbClr val="000000"/>
                </a:solidFill>
                <a:latin typeface="Roboto"/>
                <a:ea typeface="Roboto"/>
                <a:cs typeface="Roboto"/>
                <a:sym typeface="Roboto"/>
              </a:rPr>
              <a:t> es una utilidad que monitorea los cambios en el código fuente que se está desarrollando y automáticamente reinicia el servidor. Es una herramienta muy útil para desarrollo de aplicaciones en nodejs.</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Roboto"/>
                <a:ea typeface="Roboto"/>
                <a:cs typeface="Roboto"/>
                <a:sym typeface="Roboto"/>
              </a:rPr>
              <a:t>Imaginen tener que bajar y subir el servidor cada vez que hacen un cambio menor... con esta herramienta uno se deja de preocupar por eso!</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pic>
        <p:nvPicPr>
          <p:cNvPr id="248" name="Google Shape;248;gc464bb7e25_1_124"/>
          <p:cNvPicPr preferRelativeResize="0"/>
          <p:nvPr/>
        </p:nvPicPr>
        <p:blipFill rotWithShape="1">
          <a:blip r:embed="rId3">
            <a:alphaModFix/>
          </a:blip>
          <a:srcRect b="10991" l="0" r="0" t="0"/>
          <a:stretch/>
        </p:blipFill>
        <p:spPr>
          <a:xfrm>
            <a:off x="520275" y="1862450"/>
            <a:ext cx="4764726" cy="464850"/>
          </a:xfrm>
          <a:prstGeom prst="rect">
            <a:avLst/>
          </a:prstGeom>
          <a:noFill/>
          <a:ln>
            <a:noFill/>
          </a:ln>
        </p:spPr>
      </p:pic>
      <p:pic>
        <p:nvPicPr>
          <p:cNvPr id="249" name="Google Shape;249;gc464bb7e25_1_124"/>
          <p:cNvPicPr preferRelativeResize="0"/>
          <p:nvPr/>
        </p:nvPicPr>
        <p:blipFill rotWithShape="1">
          <a:blip r:embed="rId4">
            <a:alphaModFix/>
          </a:blip>
          <a:srcRect b="0" l="0" r="0" t="0"/>
          <a:stretch/>
        </p:blipFill>
        <p:spPr>
          <a:xfrm>
            <a:off x="4676350" y="2469175"/>
            <a:ext cx="3322649" cy="2480050"/>
          </a:xfrm>
          <a:prstGeom prst="rect">
            <a:avLst/>
          </a:prstGeom>
          <a:noFill/>
          <a:ln>
            <a:noFill/>
          </a:ln>
        </p:spPr>
      </p:pic>
      <p:sp>
        <p:nvSpPr>
          <p:cNvPr id="250" name="Google Shape;250;gc464bb7e25_1_124"/>
          <p:cNvSpPr txBox="1"/>
          <p:nvPr/>
        </p:nvSpPr>
        <p:spPr>
          <a:xfrm>
            <a:off x="481100" y="2407175"/>
            <a:ext cx="4287300" cy="181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s" sz="1700" u="none" cap="none" strike="noStrike">
                <a:solidFill>
                  <a:srgbClr val="000000"/>
                </a:solidFill>
                <a:latin typeface="Roboto"/>
                <a:ea typeface="Roboto"/>
                <a:cs typeface="Roboto"/>
                <a:sym typeface="Roboto"/>
              </a:rPr>
              <a:t>Por qué -g?</a:t>
            </a:r>
            <a:r>
              <a:rPr b="0" i="0" lang="es" sz="1200" u="none" cap="none" strike="noStrike">
                <a:solidFill>
                  <a:srgbClr val="000000"/>
                </a:solidFill>
                <a:latin typeface="Roboto"/>
                <a:ea typeface="Roboto"/>
                <a:cs typeface="Roboto"/>
                <a:sym typeface="Roboto"/>
              </a:rPr>
              <a:t>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Roboto"/>
                <a:ea typeface="Roboto"/>
                <a:cs typeface="Roboto"/>
                <a:sym typeface="Roboto"/>
              </a:rPr>
              <a:t>Porque así el paquete se instala de forma </a:t>
            </a:r>
            <a:r>
              <a:rPr b="1" i="0" lang="es" sz="1200" u="none" cap="none" strike="noStrike">
                <a:solidFill>
                  <a:srgbClr val="000000"/>
                </a:solidFill>
                <a:latin typeface="Roboto"/>
                <a:ea typeface="Roboto"/>
                <a:cs typeface="Roboto"/>
                <a:sym typeface="Roboto"/>
              </a:rPr>
              <a:t>global</a:t>
            </a:r>
            <a:r>
              <a:rPr b="0" i="0" lang="es" sz="1200" u="none" cap="none" strike="noStrike">
                <a:solidFill>
                  <a:srgbClr val="000000"/>
                </a:solidFill>
                <a:latin typeface="Roboto"/>
                <a:ea typeface="Roboto"/>
                <a:cs typeface="Roboto"/>
                <a:sym typeface="Roboto"/>
              </a:rPr>
              <a:t>, que significa que está disponible para cualquier proyecto, no solo el que estemos trabajando.</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700"/>
              <a:buFont typeface="Arial"/>
              <a:buNone/>
            </a:pPr>
            <a:r>
              <a:rPr b="0" i="0" lang="es" sz="1700" u="none" cap="none" strike="noStrike">
                <a:solidFill>
                  <a:srgbClr val="000000"/>
                </a:solidFill>
                <a:latin typeface="Roboto"/>
                <a:ea typeface="Roboto"/>
                <a:cs typeface="Roboto"/>
                <a:sym typeface="Roboto"/>
              </a:rPr>
              <a:t>Cómo lo corremos?</a:t>
            </a:r>
            <a:endParaRPr b="0" i="0" sz="17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Roboto"/>
                <a:ea typeface="Roboto"/>
                <a:cs typeface="Roboto"/>
                <a:sym typeface="Roboto"/>
              </a:rPr>
              <a:t>Simplemente, en vez de usar el comando node, usamos nodemon para levantar el archivo.</a:t>
            </a:r>
            <a:endParaRPr b="0" i="0" sz="1400" u="none" cap="none" strike="noStrike">
              <a:solidFill>
                <a:srgbClr val="000000"/>
              </a:solidFill>
              <a:latin typeface="Roboto"/>
              <a:ea typeface="Roboto"/>
              <a:cs typeface="Roboto"/>
              <a:sym typeface="Roboto"/>
            </a:endParaRPr>
          </a:p>
        </p:txBody>
      </p:sp>
      <p:pic>
        <p:nvPicPr>
          <p:cNvPr id="251" name="Google Shape;251;gc464bb7e25_1_124"/>
          <p:cNvPicPr preferRelativeResize="0"/>
          <p:nvPr/>
        </p:nvPicPr>
        <p:blipFill rotWithShape="1">
          <a:blip r:embed="rId5">
            <a:alphaModFix/>
          </a:blip>
          <a:srcRect b="0" l="0" r="0" t="0"/>
          <a:stretch/>
        </p:blipFill>
        <p:spPr>
          <a:xfrm>
            <a:off x="304800" y="-90550"/>
            <a:ext cx="1627250" cy="904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c464bb7e25_1_133"/>
          <p:cNvSpPr txBox="1"/>
          <p:nvPr>
            <p:ph type="title"/>
          </p:nvPr>
        </p:nvSpPr>
        <p:spPr>
          <a:xfrm>
            <a:off x="387900" y="534225"/>
            <a:ext cx="8368200" cy="686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s" sz="3100">
                <a:solidFill>
                  <a:srgbClr val="FFFFFF"/>
                </a:solidFill>
              </a:rPr>
              <a:t>Qué es un CRUD?</a:t>
            </a:r>
            <a:endParaRPr sz="3100">
              <a:solidFill>
                <a:srgbClr val="FFFFFF"/>
              </a:solidFill>
            </a:endParaRPr>
          </a:p>
        </p:txBody>
      </p:sp>
      <p:sp>
        <p:nvSpPr>
          <p:cNvPr id="257" name="Google Shape;257;gc464bb7e25_1_133"/>
          <p:cNvSpPr txBox="1"/>
          <p:nvPr>
            <p:ph idx="1" type="body"/>
          </p:nvPr>
        </p:nvSpPr>
        <p:spPr>
          <a:xfrm>
            <a:off x="381000" y="1422324"/>
            <a:ext cx="8368200" cy="3078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s" sz="2800">
                <a:solidFill>
                  <a:srgbClr val="FFFFFF"/>
                </a:solidFill>
              </a:rPr>
              <a:t>“Create-read-update-delete”</a:t>
            </a:r>
            <a:endParaRPr sz="2800">
              <a:solidFill>
                <a:srgbClr val="FFFFFF"/>
              </a:solidFill>
            </a:endParaRPr>
          </a:p>
          <a:p>
            <a:pPr indent="0" lvl="0" marL="0" rtl="0" algn="l">
              <a:lnSpc>
                <a:spcPct val="100000"/>
              </a:lnSpc>
              <a:spcBef>
                <a:spcPts val="0"/>
              </a:spcBef>
              <a:spcAft>
                <a:spcPts val="0"/>
              </a:spcAft>
              <a:buSzPts val="1400"/>
              <a:buNone/>
            </a:pPr>
            <a:r>
              <a:t/>
            </a:r>
            <a:endParaRPr>
              <a:solidFill>
                <a:srgbClr val="FFFFFF"/>
              </a:solidFill>
            </a:endParaRPr>
          </a:p>
          <a:p>
            <a:pPr indent="0" lvl="0" marL="0" rtl="0" algn="l">
              <a:lnSpc>
                <a:spcPct val="100000"/>
              </a:lnSpc>
              <a:spcBef>
                <a:spcPts val="0"/>
              </a:spcBef>
              <a:spcAft>
                <a:spcPts val="0"/>
              </a:spcAft>
              <a:buSzPts val="1400"/>
              <a:buNone/>
            </a:pPr>
            <a:r>
              <a:rPr lang="es" sz="1200">
                <a:solidFill>
                  <a:srgbClr val="FFFFFF"/>
                </a:solidFill>
                <a:latin typeface="Arial"/>
                <a:ea typeface="Arial"/>
                <a:cs typeface="Arial"/>
                <a:sym typeface="Arial"/>
              </a:rPr>
              <a:t>Son las cuatro funciones del almacenamiento persistente. CRUD usualmente se refiere a operaciones llevadas a cabo en una base de datos o un almacén de datos, pero también puede aplicar a funciones de un nivel superior de una aplicación como soft deletes donde la información no es realmente eliminada, sino es marcada como eliminada a través de un estatus.</a:t>
            </a:r>
            <a:endParaRPr>
              <a:solidFill>
                <a:srgbClr val="FFFFFF"/>
              </a:solidFill>
            </a:endParaRPr>
          </a:p>
          <a:p>
            <a:pPr indent="0" lvl="0" marL="0" rtl="0" algn="l">
              <a:lnSpc>
                <a:spcPct val="100000"/>
              </a:lnSpc>
              <a:spcBef>
                <a:spcPts val="0"/>
              </a:spcBef>
              <a:spcAft>
                <a:spcPts val="0"/>
              </a:spcAft>
              <a:buSzPts val="1400"/>
              <a:buNone/>
            </a:pPr>
            <a:r>
              <a:t/>
            </a:r>
            <a:endParaRPr>
              <a:solidFill>
                <a:srgbClr val="FFFFFF"/>
              </a:solidFill>
            </a:endParaRPr>
          </a:p>
          <a:p>
            <a:pPr indent="0" lvl="0" marL="0" rtl="0" algn="l">
              <a:lnSpc>
                <a:spcPct val="100000"/>
              </a:lnSpc>
              <a:spcBef>
                <a:spcPts val="0"/>
              </a:spcBef>
              <a:spcAft>
                <a:spcPts val="0"/>
              </a:spcAft>
              <a:buSzPts val="1400"/>
              <a:buNone/>
            </a:pPr>
            <a:r>
              <a:rPr lang="es">
                <a:solidFill>
                  <a:srgbClr val="FFFFFF"/>
                </a:solidFill>
              </a:rPr>
              <a:t>Cuando utilizamos http, las vamos a pasar con estos métodos: </a:t>
            </a:r>
            <a:endParaRPr>
              <a:solidFill>
                <a:srgbClr val="FFFFFF"/>
              </a:solidFill>
            </a:endParaRPr>
          </a:p>
          <a:p>
            <a:pPr indent="0" lvl="0" marL="0" rtl="0" algn="l">
              <a:lnSpc>
                <a:spcPct val="100000"/>
              </a:lnSpc>
              <a:spcBef>
                <a:spcPts val="0"/>
              </a:spcBef>
              <a:spcAft>
                <a:spcPts val="0"/>
              </a:spcAft>
              <a:buSzPts val="1400"/>
              <a:buNone/>
            </a:pPr>
            <a:r>
              <a:t/>
            </a:r>
            <a:endParaRPr>
              <a:solidFill>
                <a:srgbClr val="FFFFFF"/>
              </a:solidFill>
            </a:endParaRPr>
          </a:p>
          <a:p>
            <a:pPr indent="0" lvl="0" marL="0" rtl="0" algn="l">
              <a:lnSpc>
                <a:spcPct val="100000"/>
              </a:lnSpc>
              <a:spcBef>
                <a:spcPts val="0"/>
              </a:spcBef>
              <a:spcAft>
                <a:spcPts val="0"/>
              </a:spcAft>
              <a:buSzPts val="1400"/>
              <a:buNone/>
            </a:pPr>
            <a:r>
              <a:rPr b="1" lang="es">
                <a:solidFill>
                  <a:srgbClr val="FFFFFF"/>
                </a:solidFill>
              </a:rPr>
              <a:t>get(), post(), put() y delete()</a:t>
            </a:r>
            <a:endParaRPr b="1">
              <a:solidFill>
                <a:srgbClr val="FFFFFF"/>
              </a:solidFill>
            </a:endParaRPr>
          </a:p>
        </p:txBody>
      </p:sp>
      <p:pic>
        <p:nvPicPr>
          <p:cNvPr id="258" name="Google Shape;258;gc464bb7e25_1_133"/>
          <p:cNvPicPr preferRelativeResize="0"/>
          <p:nvPr/>
        </p:nvPicPr>
        <p:blipFill rotWithShape="1">
          <a:blip r:embed="rId3">
            <a:alphaModFix/>
          </a:blip>
          <a:srcRect b="0" l="0" r="0" t="0"/>
          <a:stretch/>
        </p:blipFill>
        <p:spPr>
          <a:xfrm>
            <a:off x="30650" y="-37200"/>
            <a:ext cx="1660275" cy="922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c464bb7e25_1_146"/>
          <p:cNvSpPr txBox="1"/>
          <p:nvPr>
            <p:ph type="title"/>
          </p:nvPr>
        </p:nvSpPr>
        <p:spPr>
          <a:xfrm>
            <a:off x="387900" y="458025"/>
            <a:ext cx="8368200" cy="686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s" sz="3000">
                <a:solidFill>
                  <a:srgbClr val="F3F3F3"/>
                </a:solidFill>
              </a:rPr>
              <a:t>Qué es un archivo json?</a:t>
            </a:r>
            <a:endParaRPr sz="3000">
              <a:solidFill>
                <a:srgbClr val="F3F3F3"/>
              </a:solidFill>
            </a:endParaRPr>
          </a:p>
        </p:txBody>
      </p:sp>
      <p:sp>
        <p:nvSpPr>
          <p:cNvPr id="264" name="Google Shape;264;gc464bb7e25_1_146"/>
          <p:cNvSpPr txBox="1"/>
          <p:nvPr>
            <p:ph idx="1" type="body"/>
          </p:nvPr>
        </p:nvSpPr>
        <p:spPr>
          <a:xfrm>
            <a:off x="387900" y="1489825"/>
            <a:ext cx="5746200" cy="3078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s" sz="1400">
                <a:solidFill>
                  <a:srgbClr val="FFFFFF"/>
                </a:solidFill>
              </a:rPr>
              <a:t>JavaScript Object Notation (JSON) es un formato basado en texto estándar para representar datos estructurados en la sintaxis de objetos de JavaScript. Es comúnmente utilizado para transmitir datos en aplicaciones web (por ejemplo: enviar algunos datos desde el servidor al cliente, así estos datos pueden ser mostrados en páginas web, o viceversa). </a:t>
            </a:r>
            <a:endParaRPr sz="1400">
              <a:solidFill>
                <a:srgbClr val="FFFFFF"/>
              </a:solidFill>
            </a:endParaRPr>
          </a:p>
          <a:p>
            <a:pPr indent="0" lvl="0" marL="0" rtl="0" algn="l">
              <a:lnSpc>
                <a:spcPct val="100000"/>
              </a:lnSpc>
              <a:spcBef>
                <a:spcPts val="0"/>
              </a:spcBef>
              <a:spcAft>
                <a:spcPts val="0"/>
              </a:spcAft>
              <a:buSzPts val="1400"/>
              <a:buNone/>
            </a:pPr>
            <a:r>
              <a:t/>
            </a:r>
            <a:endParaRPr>
              <a:solidFill>
                <a:srgbClr val="FFFFFF"/>
              </a:solidFill>
            </a:endParaRPr>
          </a:p>
          <a:p>
            <a:pPr indent="0" lvl="0" marL="0" rtl="0" algn="l">
              <a:lnSpc>
                <a:spcPct val="100000"/>
              </a:lnSpc>
              <a:spcBef>
                <a:spcPts val="0"/>
              </a:spcBef>
              <a:spcAft>
                <a:spcPts val="0"/>
              </a:spcAft>
              <a:buSzPts val="1400"/>
              <a:buNone/>
            </a:pPr>
            <a:r>
              <a:rPr lang="es" sz="1400">
                <a:solidFill>
                  <a:srgbClr val="FFFFFF"/>
                </a:solidFill>
              </a:rPr>
              <a:t>A diferencia de un objeto JS, tanto el key como el value tienen que estar entre comillas. </a:t>
            </a:r>
            <a:endParaRPr>
              <a:solidFill>
                <a:srgbClr val="FFFFFF"/>
              </a:solidFill>
            </a:endParaRPr>
          </a:p>
          <a:p>
            <a:pPr indent="0" lvl="0" marL="0" rtl="0" algn="l">
              <a:lnSpc>
                <a:spcPct val="100000"/>
              </a:lnSpc>
              <a:spcBef>
                <a:spcPts val="0"/>
              </a:spcBef>
              <a:spcAft>
                <a:spcPts val="0"/>
              </a:spcAft>
              <a:buSzPts val="1400"/>
              <a:buNone/>
            </a:pPr>
            <a:r>
              <a:t/>
            </a:r>
            <a:endParaRPr>
              <a:solidFill>
                <a:srgbClr val="FFFFFF"/>
              </a:solidFill>
            </a:endParaRPr>
          </a:p>
          <a:p>
            <a:pPr indent="0" lvl="0" marL="0" rtl="0" algn="l">
              <a:lnSpc>
                <a:spcPct val="100000"/>
              </a:lnSpc>
              <a:spcBef>
                <a:spcPts val="0"/>
              </a:spcBef>
              <a:spcAft>
                <a:spcPts val="0"/>
              </a:spcAft>
              <a:buSzPts val="1400"/>
              <a:buNone/>
            </a:pPr>
            <a:r>
              <a:rPr lang="es">
                <a:solidFill>
                  <a:srgbClr val="FFFFFF"/>
                </a:solidFill>
              </a:rPr>
              <a:t>En él se pueden almacenar strings, numbers, arrays, objetos, etc. La complejidad va a estar dada por las necesidades que tengamos!</a:t>
            </a:r>
            <a:endParaRPr>
              <a:solidFill>
                <a:srgbClr val="FFFFFF"/>
              </a:solidFill>
            </a:endParaRPr>
          </a:p>
          <a:p>
            <a:pPr indent="0" lvl="0" marL="0" rtl="0" algn="l">
              <a:lnSpc>
                <a:spcPct val="100000"/>
              </a:lnSpc>
              <a:spcBef>
                <a:spcPts val="0"/>
              </a:spcBef>
              <a:spcAft>
                <a:spcPts val="0"/>
              </a:spcAft>
              <a:buSzPts val="1400"/>
              <a:buNone/>
            </a:pPr>
            <a:r>
              <a:t/>
            </a:r>
            <a:endParaRPr>
              <a:solidFill>
                <a:srgbClr val="FFFFFF"/>
              </a:solidFill>
            </a:endParaRPr>
          </a:p>
        </p:txBody>
      </p:sp>
      <p:pic>
        <p:nvPicPr>
          <p:cNvPr id="265" name="Google Shape;265;gc464bb7e25_1_146"/>
          <p:cNvPicPr preferRelativeResize="0"/>
          <p:nvPr/>
        </p:nvPicPr>
        <p:blipFill rotWithShape="1">
          <a:blip r:embed="rId3">
            <a:alphaModFix/>
          </a:blip>
          <a:srcRect b="0" l="0" r="0" t="0"/>
          <a:stretch/>
        </p:blipFill>
        <p:spPr>
          <a:xfrm>
            <a:off x="6558500" y="127478"/>
            <a:ext cx="2309250" cy="4932651"/>
          </a:xfrm>
          <a:prstGeom prst="rect">
            <a:avLst/>
          </a:prstGeom>
          <a:noFill/>
          <a:ln>
            <a:noFill/>
          </a:ln>
        </p:spPr>
      </p:pic>
      <p:pic>
        <p:nvPicPr>
          <p:cNvPr id="266" name="Google Shape;266;gc464bb7e25_1_146"/>
          <p:cNvPicPr preferRelativeResize="0"/>
          <p:nvPr/>
        </p:nvPicPr>
        <p:blipFill rotWithShape="1">
          <a:blip r:embed="rId4">
            <a:alphaModFix/>
          </a:blip>
          <a:srcRect b="0" l="0" r="0" t="0"/>
          <a:stretch/>
        </p:blipFill>
        <p:spPr>
          <a:xfrm>
            <a:off x="30650" y="-37200"/>
            <a:ext cx="1660275" cy="922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c7454f3a7e_0_19"/>
          <p:cNvSpPr txBox="1"/>
          <p:nvPr/>
        </p:nvSpPr>
        <p:spPr>
          <a:xfrm>
            <a:off x="573075" y="176875"/>
            <a:ext cx="4959600" cy="261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300"/>
              <a:t>L</a:t>
            </a:r>
            <a:r>
              <a:rPr lang="es" sz="2300"/>
              <a:t>eyendo un json sin fs:</a:t>
            </a:r>
            <a:endParaRPr sz="23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sz="2300"/>
              <a:t>Leyendo un json con fs:</a:t>
            </a:r>
            <a:endParaRPr sz="2300"/>
          </a:p>
        </p:txBody>
      </p:sp>
      <p:pic>
        <p:nvPicPr>
          <p:cNvPr id="272" name="Google Shape;272;gc7454f3a7e_0_19"/>
          <p:cNvPicPr preferRelativeResize="0"/>
          <p:nvPr/>
        </p:nvPicPr>
        <p:blipFill>
          <a:blip r:embed="rId3">
            <a:alphaModFix/>
          </a:blip>
          <a:stretch>
            <a:fillRect/>
          </a:stretch>
        </p:blipFill>
        <p:spPr>
          <a:xfrm>
            <a:off x="573075" y="689350"/>
            <a:ext cx="3346500" cy="1608895"/>
          </a:xfrm>
          <a:prstGeom prst="rect">
            <a:avLst/>
          </a:prstGeom>
          <a:noFill/>
          <a:ln>
            <a:noFill/>
          </a:ln>
        </p:spPr>
      </p:pic>
      <p:sp>
        <p:nvSpPr>
          <p:cNvPr id="273" name="Google Shape;273;gc7454f3a7e_0_19"/>
          <p:cNvSpPr txBox="1"/>
          <p:nvPr/>
        </p:nvSpPr>
        <p:spPr>
          <a:xfrm>
            <a:off x="4096400" y="765550"/>
            <a:ext cx="3346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rPr>
              <a:t>El problema que tiene leerlo así es que </a:t>
            </a:r>
            <a:endParaRPr>
              <a:solidFill>
                <a:schemeClr val="dk1"/>
              </a:solidFill>
            </a:endParaRPr>
          </a:p>
          <a:p>
            <a:pPr indent="0" lvl="0" marL="0" rtl="0" algn="l">
              <a:spcBef>
                <a:spcPts val="0"/>
              </a:spcBef>
              <a:spcAft>
                <a:spcPts val="0"/>
              </a:spcAft>
              <a:buNone/>
            </a:pPr>
            <a:r>
              <a:rPr lang="es">
                <a:solidFill>
                  <a:schemeClr val="dk1"/>
                </a:solidFill>
              </a:rPr>
              <a:t>a. es bloqueante,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b. siempre va a devolver lo mismo aunque el contenido cambie!</a:t>
            </a:r>
            <a:endParaRPr/>
          </a:p>
        </p:txBody>
      </p:sp>
      <p:pic>
        <p:nvPicPr>
          <p:cNvPr id="274" name="Google Shape;274;gc7454f3a7e_0_19"/>
          <p:cNvPicPr preferRelativeResize="0"/>
          <p:nvPr/>
        </p:nvPicPr>
        <p:blipFill>
          <a:blip r:embed="rId4">
            <a:alphaModFix/>
          </a:blip>
          <a:stretch>
            <a:fillRect/>
          </a:stretch>
        </p:blipFill>
        <p:spPr>
          <a:xfrm>
            <a:off x="654775" y="2730925"/>
            <a:ext cx="2631551" cy="2298000"/>
          </a:xfrm>
          <a:prstGeom prst="rect">
            <a:avLst/>
          </a:prstGeom>
          <a:noFill/>
          <a:ln>
            <a:noFill/>
          </a:ln>
        </p:spPr>
      </p:pic>
      <p:sp>
        <p:nvSpPr>
          <p:cNvPr id="275" name="Google Shape;275;gc7454f3a7e_0_19"/>
          <p:cNvSpPr txBox="1"/>
          <p:nvPr/>
        </p:nvSpPr>
        <p:spPr>
          <a:xfrm>
            <a:off x="3563000" y="2746750"/>
            <a:ext cx="4537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rPr>
              <a:t>Acá estamos pasando 3 parámetros: el archivo, el encoding (para que los acentos no se vean raros), y un callback, que es donde devolvemos qué va a pasar si funciona o no!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c7454f3a7e_0_33"/>
          <p:cNvSpPr txBox="1"/>
          <p:nvPr/>
        </p:nvSpPr>
        <p:spPr>
          <a:xfrm>
            <a:off x="488175" y="213700"/>
            <a:ext cx="33465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rPr>
              <a:t>Sin embargo, lo que recibimos en ese success era un string! se puede transformar a objeto nuevamente con un parse.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No me creen?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JSON es una función global de javascript, y tiene dos posibles usos: parse y stringify. En este caso queremos parsear para que eso que recibimos se convierta en objeto.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Qué ventaja nos da hacer esto? que podemos acceder nuevamente a lo que nos trae el objeto y loguear solo eso: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pic>
        <p:nvPicPr>
          <p:cNvPr id="281" name="Google Shape;281;gc7454f3a7e_0_33"/>
          <p:cNvPicPr preferRelativeResize="0"/>
          <p:nvPr/>
        </p:nvPicPr>
        <p:blipFill>
          <a:blip r:embed="rId3">
            <a:alphaModFix/>
          </a:blip>
          <a:stretch>
            <a:fillRect/>
          </a:stretch>
        </p:blipFill>
        <p:spPr>
          <a:xfrm>
            <a:off x="3834675" y="265600"/>
            <a:ext cx="4873925" cy="3948400"/>
          </a:xfrm>
          <a:prstGeom prst="rect">
            <a:avLst/>
          </a:prstGeom>
          <a:noFill/>
          <a:ln>
            <a:noFill/>
          </a:ln>
        </p:spPr>
      </p:pic>
      <p:pic>
        <p:nvPicPr>
          <p:cNvPr id="282" name="Google Shape;282;gc7454f3a7e_0_33"/>
          <p:cNvPicPr preferRelativeResize="0"/>
          <p:nvPr/>
        </p:nvPicPr>
        <p:blipFill>
          <a:blip r:embed="rId4">
            <a:alphaModFix/>
          </a:blip>
          <a:stretch>
            <a:fillRect/>
          </a:stretch>
        </p:blipFill>
        <p:spPr>
          <a:xfrm>
            <a:off x="534500" y="3862602"/>
            <a:ext cx="2371244" cy="51889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c7454f3a7e_0_44"/>
          <p:cNvSpPr txBox="1"/>
          <p:nvPr/>
        </p:nvSpPr>
        <p:spPr>
          <a:xfrm>
            <a:off x="254700" y="176875"/>
            <a:ext cx="7853100" cy="140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300"/>
              <a:t>Pero... puede fallar!</a:t>
            </a:r>
            <a:endParaRPr sz="2300"/>
          </a:p>
          <a:p>
            <a:pPr indent="0" lvl="0" marL="0" rtl="0" algn="l">
              <a:spcBef>
                <a:spcPts val="0"/>
              </a:spcBef>
              <a:spcAft>
                <a:spcPts val="0"/>
              </a:spcAft>
              <a:buNone/>
            </a:pPr>
            <a:r>
              <a:t/>
            </a:r>
            <a:endParaRPr/>
          </a:p>
          <a:p>
            <a:pPr indent="0" lvl="0" marL="0" rtl="0" algn="l">
              <a:spcBef>
                <a:spcPts val="0"/>
              </a:spcBef>
              <a:spcAft>
                <a:spcPts val="0"/>
              </a:spcAft>
              <a:buNone/>
            </a:pPr>
            <a:r>
              <a:rPr lang="es"/>
              <a:t>Si el json </a:t>
            </a:r>
            <a:r>
              <a:rPr lang="es">
                <a:solidFill>
                  <a:schemeClr val="dk1"/>
                </a:solidFill>
              </a:rPr>
              <a:t>que le pasamos tiene algún error, JSON.parse </a:t>
            </a:r>
            <a:r>
              <a:rPr lang="es"/>
              <a:t>(que es una función síncrona, a diferencia del readfile... noten que no tiene callback!, y por eso lleva try-catch) va a fallar. Por las dudas, para no crashear la app, nos aseguramos que sepa qué hacer si eso ocurre:</a:t>
            </a:r>
            <a:endParaRPr/>
          </a:p>
        </p:txBody>
      </p:sp>
      <p:pic>
        <p:nvPicPr>
          <p:cNvPr id="288" name="Google Shape;288;gc7454f3a7e_0_44"/>
          <p:cNvPicPr preferRelativeResize="0"/>
          <p:nvPr/>
        </p:nvPicPr>
        <p:blipFill>
          <a:blip r:embed="rId3">
            <a:alphaModFix/>
          </a:blip>
          <a:stretch>
            <a:fillRect/>
          </a:stretch>
        </p:blipFill>
        <p:spPr>
          <a:xfrm>
            <a:off x="254700" y="1566675"/>
            <a:ext cx="4526376" cy="2770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c7454f3a7e_0_49"/>
          <p:cNvSpPr txBox="1"/>
          <p:nvPr/>
        </p:nvSpPr>
        <p:spPr>
          <a:xfrm>
            <a:off x="275925" y="205175"/>
            <a:ext cx="7796400" cy="183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300"/>
              <a:t>Y si quiero escribir?</a:t>
            </a:r>
            <a:endParaRPr sz="2300"/>
          </a:p>
          <a:p>
            <a:pPr indent="0" lvl="0" marL="0" rtl="0" algn="l">
              <a:spcBef>
                <a:spcPts val="0"/>
              </a:spcBef>
              <a:spcAft>
                <a:spcPts val="0"/>
              </a:spcAft>
              <a:buNone/>
            </a:pPr>
            <a:r>
              <a:t/>
            </a:r>
            <a:endParaRPr/>
          </a:p>
          <a:p>
            <a:pPr indent="0" lvl="0" marL="0" rtl="0" algn="l">
              <a:spcBef>
                <a:spcPts val="0"/>
              </a:spcBef>
              <a:spcAft>
                <a:spcPts val="0"/>
              </a:spcAft>
              <a:buNone/>
            </a:pPr>
            <a:r>
              <a:rPr lang="es"/>
              <a:t>Va a ser bastante similar, pero si tuvimos que usar JSON.parse(), ahora para hacer lo opuesto vamos a necesitar JSON.stringify().</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Empecemos por crear un archivo nuevo (protip: null, 2 es solo para que no ponga el json todo en una sola línea como si no existiera la tecla enter):</a:t>
            </a:r>
            <a:endParaRPr/>
          </a:p>
        </p:txBody>
      </p:sp>
      <p:pic>
        <p:nvPicPr>
          <p:cNvPr id="294" name="Google Shape;294;gc7454f3a7e_0_49"/>
          <p:cNvPicPr preferRelativeResize="0"/>
          <p:nvPr/>
        </p:nvPicPr>
        <p:blipFill>
          <a:blip r:embed="rId3">
            <a:alphaModFix/>
          </a:blip>
          <a:stretch>
            <a:fillRect/>
          </a:stretch>
        </p:blipFill>
        <p:spPr>
          <a:xfrm>
            <a:off x="353750" y="2048875"/>
            <a:ext cx="6307049" cy="2532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c7454f3a7e_0_60"/>
          <p:cNvSpPr txBox="1"/>
          <p:nvPr/>
        </p:nvSpPr>
        <p:spPr>
          <a:xfrm>
            <a:off x="275925" y="205175"/>
            <a:ext cx="77964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300"/>
              <a:t>Sumando datos a nuestro JSON!</a:t>
            </a:r>
            <a:endParaRPr sz="2300"/>
          </a:p>
          <a:p>
            <a:pPr indent="0" lvl="0" marL="0" rtl="0" algn="l">
              <a:spcBef>
                <a:spcPts val="0"/>
              </a:spcBef>
              <a:spcAft>
                <a:spcPts val="0"/>
              </a:spcAft>
              <a:buNone/>
            </a:pPr>
            <a:r>
              <a:t/>
            </a:r>
            <a:endParaRPr/>
          </a:p>
          <a:p>
            <a:pPr indent="0" lvl="0" marL="0" rtl="0" algn="l">
              <a:spcBef>
                <a:spcPts val="0"/>
              </a:spcBef>
              <a:spcAft>
                <a:spcPts val="0"/>
              </a:spcAft>
              <a:buNone/>
            </a:pPr>
            <a:r>
              <a:rPr lang="es"/>
              <a:t>Y finalmente, si queremos agregar un dato a nuestro JSON, vamos a necesitar hacer un push del objeto:</a:t>
            </a:r>
            <a:endParaRPr/>
          </a:p>
        </p:txBody>
      </p:sp>
      <p:pic>
        <p:nvPicPr>
          <p:cNvPr id="300" name="Google Shape;300;gc7454f3a7e_0_60"/>
          <p:cNvPicPr preferRelativeResize="0"/>
          <p:nvPr/>
        </p:nvPicPr>
        <p:blipFill>
          <a:blip r:embed="rId3">
            <a:alphaModFix/>
          </a:blip>
          <a:stretch>
            <a:fillRect/>
          </a:stretch>
        </p:blipFill>
        <p:spPr>
          <a:xfrm>
            <a:off x="392925" y="1390475"/>
            <a:ext cx="6905625" cy="3038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c464bb7e25_1_28"/>
          <p:cNvSpPr txBox="1"/>
          <p:nvPr>
            <p:ph idx="1" type="body"/>
          </p:nvPr>
        </p:nvSpPr>
        <p:spPr>
          <a:xfrm>
            <a:off x="319500" y="636750"/>
            <a:ext cx="7144500" cy="442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rgbClr val="000000"/>
                </a:solidFill>
                <a:latin typeface="Arial"/>
                <a:ea typeface="Arial"/>
                <a:cs typeface="Arial"/>
                <a:sym typeface="Arial"/>
              </a:rPr>
              <a:t>Los engines de cada navegador:</a:t>
            </a:r>
            <a:endParaRPr b="0" i="0" sz="2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200" u="none" cap="none" strike="noStrike">
                <a:solidFill>
                  <a:srgbClr val="000000"/>
                </a:solidFill>
                <a:latin typeface="Arial"/>
                <a:ea typeface="Arial"/>
                <a:cs typeface="Arial"/>
                <a:sym typeface="Arial"/>
              </a:rPr>
              <a:t>Que cada uno tenga un motor diferente es la causa por la que no siempre lo que en uno funciona, en otro va a verse igual; son lo que interpreta el código y lo pasa a lenguaje máquina para mostrarlo. Si </a:t>
            </a:r>
            <a:r>
              <a:rPr lang="es" sz="1200"/>
              <a:t>miran los docs de JS, van a ver que siempre alguuuna cosa no es compatible con algún navegador (IE, te estoy mirando, ni funciones matemáticas soportás): </a:t>
            </a:r>
            <a:r>
              <a:rPr lang="es" sz="1200" u="sng">
                <a:solidFill>
                  <a:schemeClr val="hlink"/>
                </a:solidFill>
                <a:hlinkClick r:id="rId3"/>
              </a:rPr>
              <a:t>https://developer.mozilla.org/en-US/docs/Web/JavaScript/Reference/Global_Objects/Math</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lang="es" sz="1200"/>
              <a:t>Esas compatibilidades suelen resolverse con cosas como Babel, que hacen que el código sea más compatible con funcionalidades antiguas. Ese problema en Node no existe!</a:t>
            </a:r>
            <a:endParaRPr sz="1200"/>
          </a:p>
          <a:p>
            <a:pPr indent="0" lvl="0" marL="0" marR="0" rtl="0" algn="l">
              <a:lnSpc>
                <a:spcPct val="100000"/>
              </a:lnSpc>
              <a:spcBef>
                <a:spcPts val="0"/>
              </a:spcBef>
              <a:spcAft>
                <a:spcPts val="0"/>
              </a:spcAft>
              <a:buClr>
                <a:srgbClr val="000000"/>
              </a:buClr>
              <a:buSzPts val="1300"/>
              <a:buFont typeface="Arial"/>
              <a:buNone/>
            </a:pPr>
            <a:r>
              <a:rPr b="0" i="0" lang="es" sz="1200" u="none" cap="none" strike="noStrike">
                <a:solidFill>
                  <a:srgbClr val="000000"/>
                </a:solidFill>
                <a:latin typeface="Arial"/>
                <a:ea typeface="Arial"/>
                <a:cs typeface="Arial"/>
                <a:sym typeface="Arial"/>
              </a:rPr>
              <a:t>Esos motores son usualmente en C++. O sea, </a:t>
            </a:r>
            <a:r>
              <a:rPr lang="es" sz="1200"/>
              <a:t>el lenguaje en el que escribimos es pasado a otro por el navegador.</a:t>
            </a:r>
            <a:endParaRPr sz="1200"/>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2" name="Google Shape;92;gc464bb7e25_1_28"/>
          <p:cNvPicPr preferRelativeResize="0"/>
          <p:nvPr/>
        </p:nvPicPr>
        <p:blipFill rotWithShape="1">
          <a:blip r:embed="rId4">
            <a:alphaModFix/>
          </a:blip>
          <a:srcRect b="0" l="0" r="0" t="0"/>
          <a:stretch/>
        </p:blipFill>
        <p:spPr>
          <a:xfrm>
            <a:off x="387375" y="1113000"/>
            <a:ext cx="5063625" cy="1997725"/>
          </a:xfrm>
          <a:prstGeom prst="rect">
            <a:avLst/>
          </a:prstGeom>
          <a:noFill/>
          <a:ln>
            <a:noFill/>
          </a:ln>
        </p:spPr>
      </p:pic>
      <p:pic>
        <p:nvPicPr>
          <p:cNvPr id="93" name="Google Shape;93;gc464bb7e25_1_28"/>
          <p:cNvPicPr preferRelativeResize="0"/>
          <p:nvPr/>
        </p:nvPicPr>
        <p:blipFill rotWithShape="1">
          <a:blip r:embed="rId5">
            <a:alphaModFix/>
          </a:blip>
          <a:srcRect b="0" l="0" r="0" t="0"/>
          <a:stretch/>
        </p:blipFill>
        <p:spPr>
          <a:xfrm>
            <a:off x="30650" y="-37200"/>
            <a:ext cx="1660275" cy="9223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c34a4dd3ce_0_13"/>
          <p:cNvSpPr txBox="1"/>
          <p:nvPr>
            <p:ph type="title"/>
          </p:nvPr>
        </p:nvSpPr>
        <p:spPr>
          <a:xfrm>
            <a:off x="2820225" y="-27325"/>
            <a:ext cx="7169100" cy="114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4200">
                <a:solidFill>
                  <a:srgbClr val="FFFFFF"/>
                </a:solidFill>
              </a:rPr>
              <a:t>Analizando package.json</a:t>
            </a:r>
            <a:endParaRPr sz="4200">
              <a:solidFill>
                <a:srgbClr val="FFFFFF"/>
              </a:solidFill>
            </a:endParaRPr>
          </a:p>
        </p:txBody>
      </p:sp>
      <p:sp>
        <p:nvSpPr>
          <p:cNvPr id="306" name="Google Shape;306;gc34a4dd3ce_0_13"/>
          <p:cNvSpPr txBox="1"/>
          <p:nvPr/>
        </p:nvSpPr>
        <p:spPr>
          <a:xfrm>
            <a:off x="5065675" y="1015550"/>
            <a:ext cx="3693000" cy="3632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a:solidFill>
                  <a:srgbClr val="FFFFFF"/>
                </a:solidFill>
              </a:rPr>
              <a:t>Si en consola hacemos </a:t>
            </a:r>
            <a:r>
              <a:rPr b="1" lang="es">
                <a:solidFill>
                  <a:srgbClr val="FFFFFF"/>
                </a:solidFill>
              </a:rPr>
              <a:t>npm init</a:t>
            </a:r>
            <a:r>
              <a:rPr lang="es">
                <a:solidFill>
                  <a:srgbClr val="FFFFFF"/>
                </a:solidFill>
              </a:rPr>
              <a:t> o</a:t>
            </a:r>
            <a:r>
              <a:rPr b="1" lang="es">
                <a:solidFill>
                  <a:srgbClr val="FFFFFF"/>
                </a:solidFill>
              </a:rPr>
              <a:t> npm init -y</a:t>
            </a:r>
            <a:r>
              <a:rPr lang="es">
                <a:solidFill>
                  <a:srgbClr val="FFFFFF"/>
                </a:solidFill>
              </a:rPr>
              <a:t>, nos va a crear este primer archivo de configuración. Atentos a que main y nuestro archivo inicial coincidan!</a:t>
            </a:r>
            <a:endParaRPr>
              <a:solidFill>
                <a:srgbClr val="FFFFFF"/>
              </a:solidFill>
            </a:endParaRPr>
          </a:p>
          <a:p>
            <a:pPr indent="0" lvl="0" marL="0" rtl="0" algn="r">
              <a:spcBef>
                <a:spcPts val="0"/>
              </a:spcBef>
              <a:spcAft>
                <a:spcPts val="0"/>
              </a:spcAft>
              <a:buNone/>
            </a:pPr>
            <a:r>
              <a:t/>
            </a:r>
            <a:endParaRPr>
              <a:solidFill>
                <a:srgbClr val="FFFFFF"/>
              </a:solidFill>
            </a:endParaRPr>
          </a:p>
          <a:p>
            <a:pPr indent="0" lvl="0" marL="0" rtl="0" algn="r">
              <a:spcBef>
                <a:spcPts val="0"/>
              </a:spcBef>
              <a:spcAft>
                <a:spcPts val="0"/>
              </a:spcAft>
              <a:buNone/>
            </a:pPr>
            <a:r>
              <a:rPr lang="es">
                <a:solidFill>
                  <a:srgbClr val="FFFFFF"/>
                </a:solidFill>
              </a:rPr>
              <a:t>Los script son los comandos que vamos a ejecutar desde la consola para correr diversas funcionalidades de la app (levantar server, testear, buildear, etc.)</a:t>
            </a:r>
            <a:endParaRPr>
              <a:solidFill>
                <a:srgbClr val="FFFFFF"/>
              </a:solidFill>
            </a:endParaRPr>
          </a:p>
          <a:p>
            <a:pPr indent="0" lvl="0" marL="0" rtl="0" algn="r">
              <a:spcBef>
                <a:spcPts val="0"/>
              </a:spcBef>
              <a:spcAft>
                <a:spcPts val="0"/>
              </a:spcAft>
              <a:buNone/>
            </a:pPr>
            <a:r>
              <a:t/>
            </a:r>
            <a:endParaRPr>
              <a:solidFill>
                <a:srgbClr val="FFFFFF"/>
              </a:solidFill>
            </a:endParaRPr>
          </a:p>
          <a:p>
            <a:pPr indent="0" lvl="0" marL="0" rtl="0" algn="r">
              <a:spcBef>
                <a:spcPts val="0"/>
              </a:spcBef>
              <a:spcAft>
                <a:spcPts val="0"/>
              </a:spcAft>
              <a:buNone/>
            </a:pPr>
            <a:r>
              <a:rPr lang="es">
                <a:solidFill>
                  <a:srgbClr val="FFFFFF"/>
                </a:solidFill>
              </a:rPr>
              <a:t>Las dependencias las instalamos nosotros. Pueden ser dependencies, que son necesarias para la app, o devDependencies, que son las que no necesitaríamos en el producto terminado, como nodemon.</a:t>
            </a:r>
            <a:endParaRPr>
              <a:solidFill>
                <a:srgbClr val="FFFFFF"/>
              </a:solidFill>
            </a:endParaRPr>
          </a:p>
        </p:txBody>
      </p:sp>
      <p:pic>
        <p:nvPicPr>
          <p:cNvPr id="307" name="Google Shape;307;gc34a4dd3ce_0_13"/>
          <p:cNvPicPr preferRelativeResize="0"/>
          <p:nvPr/>
        </p:nvPicPr>
        <p:blipFill rotWithShape="1">
          <a:blip r:embed="rId3">
            <a:alphaModFix/>
          </a:blip>
          <a:srcRect b="0" l="0" r="0" t="0"/>
          <a:stretch/>
        </p:blipFill>
        <p:spPr>
          <a:xfrm>
            <a:off x="30650" y="-37200"/>
            <a:ext cx="1660275" cy="922375"/>
          </a:xfrm>
          <a:prstGeom prst="rect">
            <a:avLst/>
          </a:prstGeom>
          <a:noFill/>
          <a:ln>
            <a:noFill/>
          </a:ln>
        </p:spPr>
      </p:pic>
      <p:pic>
        <p:nvPicPr>
          <p:cNvPr id="308" name="Google Shape;308;gc34a4dd3ce_0_13"/>
          <p:cNvPicPr preferRelativeResize="0"/>
          <p:nvPr/>
        </p:nvPicPr>
        <p:blipFill>
          <a:blip r:embed="rId4">
            <a:alphaModFix/>
          </a:blip>
          <a:stretch>
            <a:fillRect/>
          </a:stretch>
        </p:blipFill>
        <p:spPr>
          <a:xfrm>
            <a:off x="166550" y="1082625"/>
            <a:ext cx="4760876" cy="291506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c464bb7e25_0_1"/>
          <p:cNvSpPr txBox="1"/>
          <p:nvPr>
            <p:ph type="title"/>
          </p:nvPr>
        </p:nvSpPr>
        <p:spPr>
          <a:xfrm>
            <a:off x="240550" y="615525"/>
            <a:ext cx="7266000" cy="3679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s" sz="2500"/>
              <a:t>Actividad:</a:t>
            </a:r>
            <a:endParaRPr sz="2500"/>
          </a:p>
          <a:p>
            <a:pPr indent="0" lvl="0" marL="0" rtl="0" algn="l">
              <a:lnSpc>
                <a:spcPct val="100000"/>
              </a:lnSpc>
              <a:spcBef>
                <a:spcPts val="0"/>
              </a:spcBef>
              <a:spcAft>
                <a:spcPts val="0"/>
              </a:spcAft>
              <a:buSzPts val="1400"/>
              <a:buNone/>
            </a:pPr>
            <a:r>
              <a:t/>
            </a:r>
            <a:endParaRPr/>
          </a:p>
          <a:p>
            <a:pPr indent="-304800" lvl="0" marL="457200" rtl="0" algn="l">
              <a:lnSpc>
                <a:spcPct val="150000"/>
              </a:lnSpc>
              <a:spcBef>
                <a:spcPts val="0"/>
              </a:spcBef>
              <a:spcAft>
                <a:spcPts val="0"/>
              </a:spcAft>
              <a:buSzPts val="1200"/>
              <a:buChar char="●"/>
            </a:pPr>
            <a:r>
              <a:rPr lang="es" sz="1200"/>
              <a:t>Crear el primer archivo de node con init. Tener un archivo main que se llame ‘start.js’.</a:t>
            </a:r>
            <a:endParaRPr sz="1200"/>
          </a:p>
          <a:p>
            <a:pPr indent="-304800" lvl="0" marL="457200" rtl="0" algn="l">
              <a:lnSpc>
                <a:spcPct val="150000"/>
              </a:lnSpc>
              <a:spcBef>
                <a:spcPts val="0"/>
              </a:spcBef>
              <a:spcAft>
                <a:spcPts val="0"/>
              </a:spcAft>
              <a:buSzPts val="1200"/>
              <a:buChar char="●"/>
            </a:pPr>
            <a:r>
              <a:rPr lang="es" sz="1200"/>
              <a:t>Instalar nodemon de forma global y usar eso en vez de node para correr el proyecto.</a:t>
            </a:r>
            <a:endParaRPr sz="1200"/>
          </a:p>
          <a:p>
            <a:pPr indent="-304800" lvl="0" marL="457200" rtl="0" algn="l">
              <a:lnSpc>
                <a:spcPct val="150000"/>
              </a:lnSpc>
              <a:spcBef>
                <a:spcPts val="0"/>
              </a:spcBef>
              <a:spcAft>
                <a:spcPts val="0"/>
              </a:spcAft>
              <a:buSzPts val="1200"/>
              <a:buChar char="●"/>
            </a:pPr>
            <a:r>
              <a:rPr lang="es" sz="1200"/>
              <a:t>Crear un módulo ‘doingMath.js’ en el que tengamos varias funciones que hagan operaciones matemáticas (suma, resta, etc, nada muy complicado!), y exportarlas dentro de un objeto de module.exports.</a:t>
            </a:r>
            <a:endParaRPr sz="1200"/>
          </a:p>
          <a:p>
            <a:pPr indent="-304800" lvl="0" marL="457200" rtl="0" algn="l">
              <a:lnSpc>
                <a:spcPct val="150000"/>
              </a:lnSpc>
              <a:spcBef>
                <a:spcPts val="0"/>
              </a:spcBef>
              <a:spcAft>
                <a:spcPts val="0"/>
              </a:spcAft>
              <a:buSzPts val="1200"/>
              <a:buChar char="●"/>
            </a:pPr>
            <a:r>
              <a:rPr lang="es" sz="1200"/>
              <a:t>Importar esas funciones al start.js, y luego destructurarlas.</a:t>
            </a:r>
            <a:endParaRPr sz="1200"/>
          </a:p>
          <a:p>
            <a:pPr indent="-304800" lvl="0" marL="457200" rtl="0" algn="l">
              <a:lnSpc>
                <a:spcPct val="150000"/>
              </a:lnSpc>
              <a:spcBef>
                <a:spcPts val="0"/>
              </a:spcBef>
              <a:spcAft>
                <a:spcPts val="0"/>
              </a:spcAft>
              <a:buSzPts val="1200"/>
              <a:buChar char="●"/>
            </a:pPr>
            <a:r>
              <a:rPr lang="es" sz="1200"/>
              <a:t>Ejecutar a esas funciones con diferentes valores, y correr la app con nodemon.</a:t>
            </a:r>
            <a:endParaRPr sz="1200"/>
          </a:p>
          <a:p>
            <a:pPr indent="-304800" lvl="0" marL="457200" rtl="0" algn="l">
              <a:lnSpc>
                <a:spcPct val="150000"/>
              </a:lnSpc>
              <a:spcBef>
                <a:spcPts val="0"/>
              </a:spcBef>
              <a:spcAft>
                <a:spcPts val="0"/>
              </a:spcAft>
              <a:buSzPts val="1200"/>
              <a:buChar char="●"/>
            </a:pPr>
            <a:r>
              <a:rPr lang="es" sz="1200"/>
              <a:t>Modificar los parámetros que se pasen a esas funciones y corroborar que en la consola nodemon se reinicie.</a:t>
            </a:r>
            <a:endParaRPr sz="1200"/>
          </a:p>
          <a:p>
            <a:pPr indent="-304800" lvl="0" marL="457200" rtl="0" algn="l">
              <a:lnSpc>
                <a:spcPct val="150000"/>
              </a:lnSpc>
              <a:spcBef>
                <a:spcPts val="0"/>
              </a:spcBef>
              <a:spcAft>
                <a:spcPts val="0"/>
              </a:spcAft>
              <a:buSzPts val="1200"/>
              <a:buChar char="●"/>
            </a:pPr>
            <a:r>
              <a:rPr lang="es" sz="1200"/>
              <a:t>Salir a comer un helado para felicitarnos si funciona. </a:t>
            </a:r>
            <a:endParaRPr sz="1200"/>
          </a:p>
        </p:txBody>
      </p:sp>
      <p:pic>
        <p:nvPicPr>
          <p:cNvPr id="314" name="Google Shape;314;gc464bb7e25_0_1"/>
          <p:cNvPicPr preferRelativeResize="0"/>
          <p:nvPr/>
        </p:nvPicPr>
        <p:blipFill rotWithShape="1">
          <a:blip r:embed="rId3">
            <a:alphaModFix/>
          </a:blip>
          <a:srcRect b="0" l="0" r="0" t="0"/>
          <a:stretch/>
        </p:blipFill>
        <p:spPr>
          <a:xfrm>
            <a:off x="30650" y="-37200"/>
            <a:ext cx="1660275" cy="9223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c93bab32d8_1_4"/>
          <p:cNvSpPr txBox="1"/>
          <p:nvPr>
            <p:ph type="title"/>
          </p:nvPr>
        </p:nvSpPr>
        <p:spPr>
          <a:xfrm>
            <a:off x="387900" y="458025"/>
            <a:ext cx="8368200" cy="686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s" sz="3000">
                <a:solidFill>
                  <a:srgbClr val="F3F3F3"/>
                </a:solidFill>
              </a:rPr>
              <a:t>Haciendo nuestro CRUD desde CLI</a:t>
            </a:r>
            <a:endParaRPr sz="3000">
              <a:solidFill>
                <a:srgbClr val="F3F3F3"/>
              </a:solidFill>
            </a:endParaRPr>
          </a:p>
        </p:txBody>
      </p:sp>
      <p:sp>
        <p:nvSpPr>
          <p:cNvPr id="320" name="Google Shape;320;gc93bab32d8_1_4"/>
          <p:cNvSpPr txBox="1"/>
          <p:nvPr>
            <p:ph idx="1" type="body"/>
          </p:nvPr>
        </p:nvSpPr>
        <p:spPr>
          <a:xfrm>
            <a:off x="387900" y="1489825"/>
            <a:ext cx="2887800" cy="2868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s">
                <a:solidFill>
                  <a:srgbClr val="FFFFFF"/>
                </a:solidFill>
              </a:rPr>
              <a:t>Recordemos que lo primero que todo es traer el módulo fs. Podemos usar la sintaxis con require o con import, pero... no nos lo olvidemos!</a:t>
            </a:r>
            <a:endParaRPr>
              <a:solidFill>
                <a:srgbClr val="FFFFFF"/>
              </a:solidFill>
            </a:endParaRPr>
          </a:p>
          <a:p>
            <a:pPr indent="0" lvl="0" marL="0" rtl="0" algn="l">
              <a:lnSpc>
                <a:spcPct val="100000"/>
              </a:lnSpc>
              <a:spcBef>
                <a:spcPts val="0"/>
              </a:spcBef>
              <a:spcAft>
                <a:spcPts val="0"/>
              </a:spcAft>
              <a:buSzPts val="1400"/>
              <a:buNone/>
            </a:pPr>
            <a:r>
              <a:t/>
            </a:r>
            <a:endParaRPr>
              <a:solidFill>
                <a:srgbClr val="FFFFFF"/>
              </a:solidFill>
            </a:endParaRPr>
          </a:p>
          <a:p>
            <a:pPr indent="0" lvl="0" marL="0" rtl="0" algn="l">
              <a:lnSpc>
                <a:spcPct val="100000"/>
              </a:lnSpc>
              <a:spcBef>
                <a:spcPts val="0"/>
              </a:spcBef>
              <a:spcAft>
                <a:spcPts val="0"/>
              </a:spcAft>
              <a:buSzPts val="1400"/>
              <a:buNone/>
            </a:pPr>
            <a:r>
              <a:rPr lang="es">
                <a:solidFill>
                  <a:srgbClr val="FFFFFF"/>
                </a:solidFill>
              </a:rPr>
              <a:t>Por qué no guardo el JSON en una constante? porque entonces quedaría cacheado y no lo podría modificar más!</a:t>
            </a:r>
            <a:endParaRPr>
              <a:solidFill>
                <a:srgbClr val="FFFFFF"/>
              </a:solidFill>
            </a:endParaRPr>
          </a:p>
          <a:p>
            <a:pPr indent="0" lvl="0" marL="0" rtl="0" algn="l">
              <a:lnSpc>
                <a:spcPct val="100000"/>
              </a:lnSpc>
              <a:spcBef>
                <a:spcPts val="0"/>
              </a:spcBef>
              <a:spcAft>
                <a:spcPts val="0"/>
              </a:spcAft>
              <a:buSzPts val="1400"/>
              <a:buNone/>
            </a:pPr>
            <a:r>
              <a:t/>
            </a:r>
            <a:endParaRPr>
              <a:solidFill>
                <a:srgbClr val="FFFFFF"/>
              </a:solidFill>
            </a:endParaRPr>
          </a:p>
        </p:txBody>
      </p:sp>
      <p:pic>
        <p:nvPicPr>
          <p:cNvPr id="321" name="Google Shape;321;gc93bab32d8_1_4"/>
          <p:cNvPicPr preferRelativeResize="0"/>
          <p:nvPr/>
        </p:nvPicPr>
        <p:blipFill rotWithShape="1">
          <a:blip r:embed="rId3">
            <a:alphaModFix/>
          </a:blip>
          <a:srcRect b="0" l="0" r="0" t="0"/>
          <a:stretch/>
        </p:blipFill>
        <p:spPr>
          <a:xfrm>
            <a:off x="30650" y="-37200"/>
            <a:ext cx="1660275" cy="922375"/>
          </a:xfrm>
          <a:prstGeom prst="rect">
            <a:avLst/>
          </a:prstGeom>
          <a:noFill/>
          <a:ln>
            <a:noFill/>
          </a:ln>
        </p:spPr>
      </p:pic>
      <p:pic>
        <p:nvPicPr>
          <p:cNvPr id="322" name="Google Shape;322;gc93bab32d8_1_4"/>
          <p:cNvPicPr preferRelativeResize="0"/>
          <p:nvPr/>
        </p:nvPicPr>
        <p:blipFill>
          <a:blip r:embed="rId4">
            <a:alphaModFix/>
          </a:blip>
          <a:stretch>
            <a:fillRect/>
          </a:stretch>
        </p:blipFill>
        <p:spPr>
          <a:xfrm>
            <a:off x="3401003" y="1362175"/>
            <a:ext cx="5070150" cy="2996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c93bab32d8_1_12"/>
          <p:cNvSpPr txBox="1"/>
          <p:nvPr>
            <p:ph type="title"/>
          </p:nvPr>
        </p:nvSpPr>
        <p:spPr>
          <a:xfrm>
            <a:off x="387900" y="458025"/>
            <a:ext cx="8368200" cy="686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s" sz="3000">
                <a:solidFill>
                  <a:srgbClr val="F3F3F3"/>
                </a:solidFill>
              </a:rPr>
              <a:t>Agregando un nuevo user al JSON:</a:t>
            </a:r>
            <a:endParaRPr sz="3000">
              <a:solidFill>
                <a:srgbClr val="F3F3F3"/>
              </a:solidFill>
            </a:endParaRPr>
          </a:p>
        </p:txBody>
      </p:sp>
      <p:sp>
        <p:nvSpPr>
          <p:cNvPr id="328" name="Google Shape;328;gc93bab32d8_1_12"/>
          <p:cNvSpPr txBox="1"/>
          <p:nvPr>
            <p:ph idx="1" type="body"/>
          </p:nvPr>
        </p:nvSpPr>
        <p:spPr>
          <a:xfrm>
            <a:off x="387900" y="1489825"/>
            <a:ext cx="2887800" cy="2868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s">
                <a:solidFill>
                  <a:srgbClr val="FFFFFF"/>
                </a:solidFill>
              </a:rPr>
              <a:t>Guardamos el usuario en una constante. Primero tenemos que leer el archivo al que queremos agregar la data, lo parseamos, hacemos el push, y luego lo escribimos, haciendo un stringify al agregarlo. Ese (null, 2) no es más que para darle formato y que no lo escriba en una sola línea!</a:t>
            </a:r>
            <a:endParaRPr>
              <a:solidFill>
                <a:srgbClr val="FFFFFF"/>
              </a:solidFill>
            </a:endParaRPr>
          </a:p>
          <a:p>
            <a:pPr indent="0" lvl="0" marL="0" rtl="0" algn="l">
              <a:lnSpc>
                <a:spcPct val="100000"/>
              </a:lnSpc>
              <a:spcBef>
                <a:spcPts val="0"/>
              </a:spcBef>
              <a:spcAft>
                <a:spcPts val="0"/>
              </a:spcAft>
              <a:buSzPts val="1400"/>
              <a:buNone/>
            </a:pPr>
            <a:r>
              <a:t/>
            </a:r>
            <a:endParaRPr>
              <a:solidFill>
                <a:srgbClr val="FFFFFF"/>
              </a:solidFill>
            </a:endParaRPr>
          </a:p>
        </p:txBody>
      </p:sp>
      <p:pic>
        <p:nvPicPr>
          <p:cNvPr id="329" name="Google Shape;329;gc93bab32d8_1_12"/>
          <p:cNvPicPr preferRelativeResize="0"/>
          <p:nvPr/>
        </p:nvPicPr>
        <p:blipFill rotWithShape="1">
          <a:blip r:embed="rId3">
            <a:alphaModFix/>
          </a:blip>
          <a:srcRect b="0" l="0" r="0" t="0"/>
          <a:stretch/>
        </p:blipFill>
        <p:spPr>
          <a:xfrm>
            <a:off x="30650" y="-37200"/>
            <a:ext cx="1660275" cy="922375"/>
          </a:xfrm>
          <a:prstGeom prst="rect">
            <a:avLst/>
          </a:prstGeom>
          <a:noFill/>
          <a:ln>
            <a:noFill/>
          </a:ln>
        </p:spPr>
      </p:pic>
      <p:pic>
        <p:nvPicPr>
          <p:cNvPr id="330" name="Google Shape;330;gc93bab32d8_1_12"/>
          <p:cNvPicPr preferRelativeResize="0"/>
          <p:nvPr/>
        </p:nvPicPr>
        <p:blipFill>
          <a:blip r:embed="rId4">
            <a:alphaModFix/>
          </a:blip>
          <a:stretch>
            <a:fillRect/>
          </a:stretch>
        </p:blipFill>
        <p:spPr>
          <a:xfrm>
            <a:off x="3428100" y="1296525"/>
            <a:ext cx="5563499" cy="336274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c93bab32d8_1_20"/>
          <p:cNvSpPr txBox="1"/>
          <p:nvPr>
            <p:ph type="title"/>
          </p:nvPr>
        </p:nvSpPr>
        <p:spPr>
          <a:xfrm>
            <a:off x="387900" y="458025"/>
            <a:ext cx="8368200" cy="686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s" sz="3000">
                <a:solidFill>
                  <a:srgbClr val="F3F3F3"/>
                </a:solidFill>
              </a:rPr>
              <a:t>Borrando el último:</a:t>
            </a:r>
            <a:endParaRPr sz="3000">
              <a:solidFill>
                <a:srgbClr val="F3F3F3"/>
              </a:solidFill>
            </a:endParaRPr>
          </a:p>
        </p:txBody>
      </p:sp>
      <p:sp>
        <p:nvSpPr>
          <p:cNvPr id="336" name="Google Shape;336;gc93bab32d8_1_20"/>
          <p:cNvSpPr txBox="1"/>
          <p:nvPr>
            <p:ph idx="1" type="body"/>
          </p:nvPr>
        </p:nvSpPr>
        <p:spPr>
          <a:xfrm>
            <a:off x="387900" y="1489825"/>
            <a:ext cx="2887800" cy="1884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s">
                <a:solidFill>
                  <a:srgbClr val="FFFFFF"/>
                </a:solidFill>
              </a:rPr>
              <a:t>Si lo piensan, es lo mismo, excepto que en vez de push pasamos pop!</a:t>
            </a:r>
            <a:endParaRPr>
              <a:solidFill>
                <a:srgbClr val="FFFFFF"/>
              </a:solidFill>
            </a:endParaRPr>
          </a:p>
          <a:p>
            <a:pPr indent="0" lvl="0" marL="0" rtl="0" algn="l">
              <a:lnSpc>
                <a:spcPct val="100000"/>
              </a:lnSpc>
              <a:spcBef>
                <a:spcPts val="0"/>
              </a:spcBef>
              <a:spcAft>
                <a:spcPts val="0"/>
              </a:spcAft>
              <a:buSzPts val="1400"/>
              <a:buNone/>
            </a:pPr>
            <a:r>
              <a:t/>
            </a:r>
            <a:endParaRPr>
              <a:solidFill>
                <a:srgbClr val="FFFFFF"/>
              </a:solidFill>
            </a:endParaRPr>
          </a:p>
        </p:txBody>
      </p:sp>
      <p:pic>
        <p:nvPicPr>
          <p:cNvPr id="337" name="Google Shape;337;gc93bab32d8_1_20"/>
          <p:cNvPicPr preferRelativeResize="0"/>
          <p:nvPr/>
        </p:nvPicPr>
        <p:blipFill rotWithShape="1">
          <a:blip r:embed="rId3">
            <a:alphaModFix/>
          </a:blip>
          <a:srcRect b="0" l="0" r="0" t="0"/>
          <a:stretch/>
        </p:blipFill>
        <p:spPr>
          <a:xfrm>
            <a:off x="30650" y="-37200"/>
            <a:ext cx="1660275" cy="922375"/>
          </a:xfrm>
          <a:prstGeom prst="rect">
            <a:avLst/>
          </a:prstGeom>
          <a:noFill/>
          <a:ln>
            <a:noFill/>
          </a:ln>
        </p:spPr>
      </p:pic>
      <p:pic>
        <p:nvPicPr>
          <p:cNvPr id="338" name="Google Shape;338;gc93bab32d8_1_20"/>
          <p:cNvPicPr preferRelativeResize="0"/>
          <p:nvPr/>
        </p:nvPicPr>
        <p:blipFill>
          <a:blip r:embed="rId4">
            <a:alphaModFix/>
          </a:blip>
          <a:stretch>
            <a:fillRect/>
          </a:stretch>
        </p:blipFill>
        <p:spPr>
          <a:xfrm>
            <a:off x="3428100" y="1296525"/>
            <a:ext cx="5563500" cy="233234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c93bab32d8_1_28"/>
          <p:cNvSpPr txBox="1"/>
          <p:nvPr>
            <p:ph type="title"/>
          </p:nvPr>
        </p:nvSpPr>
        <p:spPr>
          <a:xfrm>
            <a:off x="387900" y="458025"/>
            <a:ext cx="8368200" cy="686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s" sz="3000">
                <a:solidFill>
                  <a:srgbClr val="F3F3F3"/>
                </a:solidFill>
              </a:rPr>
              <a:t>Borrando una posición específica:</a:t>
            </a:r>
            <a:endParaRPr sz="3000">
              <a:solidFill>
                <a:srgbClr val="F3F3F3"/>
              </a:solidFill>
            </a:endParaRPr>
          </a:p>
        </p:txBody>
      </p:sp>
      <p:sp>
        <p:nvSpPr>
          <p:cNvPr id="344" name="Google Shape;344;gc93bab32d8_1_28"/>
          <p:cNvSpPr txBox="1"/>
          <p:nvPr>
            <p:ph idx="1" type="body"/>
          </p:nvPr>
        </p:nvSpPr>
        <p:spPr>
          <a:xfrm>
            <a:off x="387900" y="1489825"/>
            <a:ext cx="2887800" cy="1884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s">
                <a:solidFill>
                  <a:srgbClr val="FFFFFF"/>
                </a:solidFill>
              </a:rPr>
              <a:t>En vez de pop(), pasamos un splice. El primer parámetro es qué posición, el segundo es cuántos elementos borrar... pero el resto es igual!</a:t>
            </a:r>
            <a:endParaRPr>
              <a:solidFill>
                <a:srgbClr val="FFFFFF"/>
              </a:solidFill>
            </a:endParaRPr>
          </a:p>
          <a:p>
            <a:pPr indent="0" lvl="0" marL="0" rtl="0" algn="l">
              <a:lnSpc>
                <a:spcPct val="100000"/>
              </a:lnSpc>
              <a:spcBef>
                <a:spcPts val="0"/>
              </a:spcBef>
              <a:spcAft>
                <a:spcPts val="0"/>
              </a:spcAft>
              <a:buSzPts val="1400"/>
              <a:buNone/>
            </a:pPr>
            <a:r>
              <a:t/>
            </a:r>
            <a:endParaRPr>
              <a:solidFill>
                <a:srgbClr val="FFFFFF"/>
              </a:solidFill>
            </a:endParaRPr>
          </a:p>
        </p:txBody>
      </p:sp>
      <p:pic>
        <p:nvPicPr>
          <p:cNvPr id="345" name="Google Shape;345;gc93bab32d8_1_28"/>
          <p:cNvPicPr preferRelativeResize="0"/>
          <p:nvPr/>
        </p:nvPicPr>
        <p:blipFill rotWithShape="1">
          <a:blip r:embed="rId3">
            <a:alphaModFix/>
          </a:blip>
          <a:srcRect b="0" l="0" r="0" t="0"/>
          <a:stretch/>
        </p:blipFill>
        <p:spPr>
          <a:xfrm>
            <a:off x="30650" y="-37200"/>
            <a:ext cx="1660275" cy="922375"/>
          </a:xfrm>
          <a:prstGeom prst="rect">
            <a:avLst/>
          </a:prstGeom>
          <a:noFill/>
          <a:ln>
            <a:noFill/>
          </a:ln>
        </p:spPr>
      </p:pic>
      <p:pic>
        <p:nvPicPr>
          <p:cNvPr id="346" name="Google Shape;346;gc93bab32d8_1_28"/>
          <p:cNvPicPr preferRelativeResize="0"/>
          <p:nvPr/>
        </p:nvPicPr>
        <p:blipFill>
          <a:blip r:embed="rId4">
            <a:alphaModFix/>
          </a:blip>
          <a:stretch>
            <a:fillRect/>
          </a:stretch>
        </p:blipFill>
        <p:spPr>
          <a:xfrm>
            <a:off x="3428100" y="1296525"/>
            <a:ext cx="5563500" cy="247201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c93bab32d8_1_36"/>
          <p:cNvSpPr txBox="1"/>
          <p:nvPr>
            <p:ph type="title"/>
          </p:nvPr>
        </p:nvSpPr>
        <p:spPr>
          <a:xfrm>
            <a:off x="387900" y="458025"/>
            <a:ext cx="8368200" cy="686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s" sz="3000">
                <a:solidFill>
                  <a:srgbClr val="F3F3F3"/>
                </a:solidFill>
              </a:rPr>
              <a:t>Editando</a:t>
            </a:r>
            <a:r>
              <a:rPr lang="es" sz="3000">
                <a:solidFill>
                  <a:srgbClr val="F3F3F3"/>
                </a:solidFill>
              </a:rPr>
              <a:t> una posición específica:</a:t>
            </a:r>
            <a:endParaRPr sz="3000">
              <a:solidFill>
                <a:srgbClr val="F3F3F3"/>
              </a:solidFill>
            </a:endParaRPr>
          </a:p>
        </p:txBody>
      </p:sp>
      <p:sp>
        <p:nvSpPr>
          <p:cNvPr id="352" name="Google Shape;352;gc93bab32d8_1_36"/>
          <p:cNvSpPr txBox="1"/>
          <p:nvPr>
            <p:ph idx="1" type="body"/>
          </p:nvPr>
        </p:nvSpPr>
        <p:spPr>
          <a:xfrm>
            <a:off x="387900" y="1489825"/>
            <a:ext cx="2887800" cy="1884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s">
                <a:solidFill>
                  <a:srgbClr val="FFFFFF"/>
                </a:solidFill>
              </a:rPr>
              <a:t>Tal vez ya se lo imaginaban, pero es casi igual... con splice sumamos un tercer parámetro, que es con qué vamos a reemplazar. Pueden mandar un objeto así a lo bruto, o guardarlo en una const y pasarla, que queda bastante más lindo.</a:t>
            </a:r>
            <a:endParaRPr>
              <a:solidFill>
                <a:srgbClr val="FFFFFF"/>
              </a:solidFill>
            </a:endParaRPr>
          </a:p>
          <a:p>
            <a:pPr indent="0" lvl="0" marL="0" rtl="0" algn="l">
              <a:lnSpc>
                <a:spcPct val="100000"/>
              </a:lnSpc>
              <a:spcBef>
                <a:spcPts val="0"/>
              </a:spcBef>
              <a:spcAft>
                <a:spcPts val="0"/>
              </a:spcAft>
              <a:buSzPts val="1400"/>
              <a:buNone/>
            </a:pPr>
            <a:r>
              <a:t/>
            </a:r>
            <a:endParaRPr>
              <a:solidFill>
                <a:srgbClr val="FFFFFF"/>
              </a:solidFill>
            </a:endParaRPr>
          </a:p>
        </p:txBody>
      </p:sp>
      <p:pic>
        <p:nvPicPr>
          <p:cNvPr id="353" name="Google Shape;353;gc93bab32d8_1_36"/>
          <p:cNvPicPr preferRelativeResize="0"/>
          <p:nvPr/>
        </p:nvPicPr>
        <p:blipFill rotWithShape="1">
          <a:blip r:embed="rId3">
            <a:alphaModFix/>
          </a:blip>
          <a:srcRect b="0" l="0" r="0" t="0"/>
          <a:stretch/>
        </p:blipFill>
        <p:spPr>
          <a:xfrm>
            <a:off x="30650" y="-37200"/>
            <a:ext cx="1660275" cy="922375"/>
          </a:xfrm>
          <a:prstGeom prst="rect">
            <a:avLst/>
          </a:prstGeom>
          <a:noFill/>
          <a:ln>
            <a:noFill/>
          </a:ln>
        </p:spPr>
      </p:pic>
      <p:pic>
        <p:nvPicPr>
          <p:cNvPr id="354" name="Google Shape;354;gc93bab32d8_1_36"/>
          <p:cNvPicPr preferRelativeResize="0"/>
          <p:nvPr/>
        </p:nvPicPr>
        <p:blipFill>
          <a:blip r:embed="rId4">
            <a:alphaModFix/>
          </a:blip>
          <a:stretch>
            <a:fillRect/>
          </a:stretch>
        </p:blipFill>
        <p:spPr>
          <a:xfrm>
            <a:off x="3428100" y="1296525"/>
            <a:ext cx="5563500" cy="305609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c93bab32d8_1_44"/>
          <p:cNvSpPr txBox="1"/>
          <p:nvPr/>
        </p:nvSpPr>
        <p:spPr>
          <a:xfrm>
            <a:off x="120275" y="191025"/>
            <a:ext cx="5143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400"/>
              <a:t>Recursos:</a:t>
            </a:r>
            <a:endParaRPr sz="2400"/>
          </a:p>
        </p:txBody>
      </p:sp>
      <p:sp>
        <p:nvSpPr>
          <p:cNvPr id="360" name="Google Shape;360;gc93bab32d8_1_44"/>
          <p:cNvSpPr txBox="1"/>
          <p:nvPr/>
        </p:nvSpPr>
        <p:spPr>
          <a:xfrm>
            <a:off x="226400" y="827775"/>
            <a:ext cx="6056100" cy="3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a:t>Los repos de clase: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 u="sng">
                <a:solidFill>
                  <a:schemeClr val="hlink"/>
                </a:solidFill>
                <a:hlinkClick r:id="rId3"/>
              </a:rPr>
              <a:t>https://github.com/alhanampi/NUCBA-introNode</a:t>
            </a:r>
            <a:endParaRPr/>
          </a:p>
          <a:p>
            <a:pPr indent="0" lvl="0" marL="0" rtl="0" algn="l">
              <a:lnSpc>
                <a:spcPct val="115000"/>
              </a:lnSpc>
              <a:spcBef>
                <a:spcPts val="0"/>
              </a:spcBef>
              <a:spcAft>
                <a:spcPts val="0"/>
              </a:spcAft>
              <a:buNone/>
            </a:pPr>
            <a:r>
              <a:rPr lang="es" u="sng">
                <a:solidFill>
                  <a:schemeClr val="hlink"/>
                </a:solidFill>
                <a:hlinkClick r:id="rId4"/>
              </a:rPr>
              <a:t>https://github.com/alhanampi/NUCBA-node-CLI</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
              <a:t>Links útiles:</a:t>
            </a:r>
            <a:endParaRPr/>
          </a:p>
          <a:p>
            <a:pPr indent="0" lvl="0" marL="0" rtl="0" algn="l">
              <a:lnSpc>
                <a:spcPct val="115000"/>
              </a:lnSpc>
              <a:spcBef>
                <a:spcPts val="0"/>
              </a:spcBef>
              <a:spcAft>
                <a:spcPts val="0"/>
              </a:spcAft>
              <a:buNone/>
            </a:pPr>
            <a:r>
              <a:rPr lang="es" u="sng">
                <a:solidFill>
                  <a:schemeClr val="hlink"/>
                </a:solidFill>
                <a:hlinkClick r:id="rId5"/>
              </a:rPr>
              <a:t>https://nodejs.org/en/</a:t>
            </a:r>
            <a:endParaRPr/>
          </a:p>
          <a:p>
            <a:pPr indent="0" lvl="0" marL="0" rtl="0" algn="l">
              <a:lnSpc>
                <a:spcPct val="115000"/>
              </a:lnSpc>
              <a:spcBef>
                <a:spcPts val="0"/>
              </a:spcBef>
              <a:spcAft>
                <a:spcPts val="0"/>
              </a:spcAft>
              <a:buNone/>
            </a:pPr>
            <a:r>
              <a:rPr lang="es" u="sng">
                <a:solidFill>
                  <a:schemeClr val="hlink"/>
                </a:solidFill>
                <a:hlinkClick r:id="rId6"/>
              </a:rPr>
              <a:t>https://git-scm.com/</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
              <a:t>Para los que les gustó bash: </a:t>
            </a:r>
            <a:r>
              <a:rPr lang="es" u="sng">
                <a:solidFill>
                  <a:schemeClr val="hlink"/>
                </a:solidFill>
                <a:hlinkClick r:id="rId7"/>
              </a:rPr>
              <a:t>https://www.educative.io/blog/bash-shell-command-cheat-sheet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
              <a:t>Documentación node:</a:t>
            </a:r>
            <a:endParaRPr/>
          </a:p>
          <a:p>
            <a:pPr indent="0" lvl="0" marL="0" rtl="0" algn="l">
              <a:lnSpc>
                <a:spcPct val="115000"/>
              </a:lnSpc>
              <a:spcBef>
                <a:spcPts val="0"/>
              </a:spcBef>
              <a:spcAft>
                <a:spcPts val="0"/>
              </a:spcAft>
              <a:buNone/>
            </a:pPr>
            <a:r>
              <a:rPr lang="es" u="sng">
                <a:solidFill>
                  <a:schemeClr val="hlink"/>
                </a:solidFill>
                <a:hlinkClick r:id="rId8"/>
              </a:rPr>
              <a:t>https://nodejs.org/api/fs.html</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c464bb7e25_1_37"/>
          <p:cNvSpPr txBox="1"/>
          <p:nvPr>
            <p:ph idx="1" type="body"/>
          </p:nvPr>
        </p:nvSpPr>
        <p:spPr>
          <a:xfrm>
            <a:off x="319500" y="169800"/>
            <a:ext cx="8389800" cy="4662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s" sz="3000">
                <a:solidFill>
                  <a:srgbClr val="FFFFFF"/>
                </a:solidFill>
              </a:rPr>
              <a:t>Un poco de historia...</a:t>
            </a:r>
            <a:endParaRPr sz="3000">
              <a:solidFill>
                <a:srgbClr val="FFFFFF"/>
              </a:solidFill>
            </a:endParaRPr>
          </a:p>
          <a:p>
            <a:pPr indent="0" lvl="0" marL="0" rtl="0" algn="l">
              <a:lnSpc>
                <a:spcPct val="100000"/>
              </a:lnSpc>
              <a:spcBef>
                <a:spcPts val="0"/>
              </a:spcBef>
              <a:spcAft>
                <a:spcPts val="0"/>
              </a:spcAft>
              <a:buSzPts val="1400"/>
              <a:buNone/>
            </a:pPr>
            <a:r>
              <a:t/>
            </a:r>
            <a:endParaRPr sz="2200">
              <a:solidFill>
                <a:srgbClr val="FFFFFF"/>
              </a:solidFill>
            </a:endParaRPr>
          </a:p>
          <a:p>
            <a:pPr indent="0" lvl="0" marL="0" rtl="0" algn="l">
              <a:lnSpc>
                <a:spcPct val="100000"/>
              </a:lnSpc>
              <a:spcBef>
                <a:spcPts val="0"/>
              </a:spcBef>
              <a:spcAft>
                <a:spcPts val="0"/>
              </a:spcAft>
              <a:buSzPts val="1400"/>
              <a:buNone/>
            </a:pPr>
            <a:r>
              <a:rPr lang="es" sz="1600">
                <a:solidFill>
                  <a:srgbClr val="FFFFFF"/>
                </a:solidFill>
              </a:rPr>
              <a:t>Node surge en el año 2009, cuando Ryan Dahl propuso una solución al problema de muchos usuarios conectados de forma simultánea a los servidores, en particular para una cantidad de 10.000 usuarios o más. </a:t>
            </a:r>
            <a:endParaRPr sz="1600">
              <a:solidFill>
                <a:srgbClr val="FFFFFF"/>
              </a:solidFill>
            </a:endParaRPr>
          </a:p>
          <a:p>
            <a:pPr indent="0" lvl="0" marL="0" rtl="0" algn="l">
              <a:lnSpc>
                <a:spcPct val="100000"/>
              </a:lnSpc>
              <a:spcBef>
                <a:spcPts val="0"/>
              </a:spcBef>
              <a:spcAft>
                <a:spcPts val="0"/>
              </a:spcAft>
              <a:buSzPts val="1400"/>
              <a:buNone/>
            </a:pPr>
            <a:r>
              <a:t/>
            </a:r>
            <a:endParaRPr sz="1600">
              <a:solidFill>
                <a:srgbClr val="FFFFFF"/>
              </a:solidFill>
            </a:endParaRPr>
          </a:p>
          <a:p>
            <a:pPr indent="0" lvl="0" marL="0" rtl="0" algn="l">
              <a:lnSpc>
                <a:spcPct val="100000"/>
              </a:lnSpc>
              <a:spcBef>
                <a:spcPts val="0"/>
              </a:spcBef>
              <a:spcAft>
                <a:spcPts val="0"/>
              </a:spcAft>
              <a:buSzPts val="1400"/>
              <a:buNone/>
            </a:pPr>
            <a:r>
              <a:rPr lang="es" sz="1600">
                <a:solidFill>
                  <a:srgbClr val="FFFFFF"/>
                </a:solidFill>
              </a:rPr>
              <a:t>La mayoría de los lenguajes de backend crean un hilo (espacio de memoria específico) para cada request, mientras que JS, con la asincronía y la arquitectura de un solo hilo podía manejar ese problema sin aumentar los requerimientos de hardware.</a:t>
            </a:r>
            <a:endParaRPr sz="1600">
              <a:solidFill>
                <a:srgbClr val="FFFFFF"/>
              </a:solidFill>
            </a:endParaRPr>
          </a:p>
          <a:p>
            <a:pPr indent="0" lvl="0" marL="0" rtl="0" algn="l">
              <a:lnSpc>
                <a:spcPct val="100000"/>
              </a:lnSpc>
              <a:spcBef>
                <a:spcPts val="0"/>
              </a:spcBef>
              <a:spcAft>
                <a:spcPts val="0"/>
              </a:spcAft>
              <a:buSzPts val="1400"/>
              <a:buNone/>
            </a:pPr>
            <a:r>
              <a:rPr lang="es" sz="1600">
                <a:solidFill>
                  <a:srgbClr val="FFFFFF"/>
                </a:solidFill>
              </a:rPr>
              <a:t>Node reparte esas tareas en las diversas partes del servidor, para evitar sobrecargas, mientras que otros lenguajes ocupan un proceso específico para cada usuario, aumentando la demanda de recursos enormemente.</a:t>
            </a:r>
            <a:endParaRPr>
              <a:solidFill>
                <a:srgbClr val="FFFFFF"/>
              </a:solidFill>
            </a:endParaRPr>
          </a:p>
        </p:txBody>
      </p:sp>
      <p:pic>
        <p:nvPicPr>
          <p:cNvPr id="99" name="Google Shape;99;gc464bb7e25_1_37"/>
          <p:cNvPicPr preferRelativeResize="0"/>
          <p:nvPr/>
        </p:nvPicPr>
        <p:blipFill rotWithShape="1">
          <a:blip r:embed="rId3">
            <a:alphaModFix/>
          </a:blip>
          <a:srcRect b="0" l="0" r="0" t="0"/>
          <a:stretch/>
        </p:blipFill>
        <p:spPr>
          <a:xfrm>
            <a:off x="30650" y="-37200"/>
            <a:ext cx="1660275" cy="922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c8360c6ef4_0_0"/>
          <p:cNvSpPr txBox="1"/>
          <p:nvPr>
            <p:ph idx="1" type="body"/>
          </p:nvPr>
        </p:nvSpPr>
        <p:spPr>
          <a:xfrm>
            <a:off x="1188025" y="169800"/>
            <a:ext cx="6736800" cy="466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s" sz="3300"/>
              <a:t>Si algo puede ser escrito en JavaScript, va a ser escrito en JavaScript.</a:t>
            </a:r>
            <a:endParaRPr sz="1700"/>
          </a:p>
        </p:txBody>
      </p:sp>
      <p:pic>
        <p:nvPicPr>
          <p:cNvPr id="105" name="Google Shape;105;gc8360c6ef4_0_0"/>
          <p:cNvPicPr preferRelativeResize="0"/>
          <p:nvPr/>
        </p:nvPicPr>
        <p:blipFill rotWithShape="1">
          <a:blip r:embed="rId3">
            <a:alphaModFix/>
          </a:blip>
          <a:srcRect b="0" l="0" r="0" t="0"/>
          <a:stretch/>
        </p:blipFill>
        <p:spPr>
          <a:xfrm>
            <a:off x="30650" y="-37200"/>
            <a:ext cx="1660275" cy="922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c8360c6ef4_0_5"/>
          <p:cNvSpPr txBox="1"/>
          <p:nvPr>
            <p:ph idx="1" type="body"/>
          </p:nvPr>
        </p:nvSpPr>
        <p:spPr>
          <a:xfrm>
            <a:off x="1188025" y="169800"/>
            <a:ext cx="6736800" cy="1563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s" sz="3300"/>
              <a:t>Quiénes usan Node?</a:t>
            </a:r>
            <a:endParaRPr sz="1700"/>
          </a:p>
        </p:txBody>
      </p:sp>
      <p:pic>
        <p:nvPicPr>
          <p:cNvPr id="111" name="Google Shape;111;gc8360c6ef4_0_5"/>
          <p:cNvPicPr preferRelativeResize="0"/>
          <p:nvPr/>
        </p:nvPicPr>
        <p:blipFill rotWithShape="1">
          <a:blip r:embed="rId3">
            <a:alphaModFix/>
          </a:blip>
          <a:srcRect b="0" l="0" r="0" t="0"/>
          <a:stretch/>
        </p:blipFill>
        <p:spPr>
          <a:xfrm>
            <a:off x="30650" y="-37200"/>
            <a:ext cx="1660275" cy="922375"/>
          </a:xfrm>
          <a:prstGeom prst="rect">
            <a:avLst/>
          </a:prstGeom>
          <a:noFill/>
          <a:ln>
            <a:noFill/>
          </a:ln>
        </p:spPr>
      </p:pic>
      <p:pic>
        <p:nvPicPr>
          <p:cNvPr id="112" name="Google Shape;112;gc8360c6ef4_0_5"/>
          <p:cNvPicPr preferRelativeResize="0"/>
          <p:nvPr/>
        </p:nvPicPr>
        <p:blipFill>
          <a:blip r:embed="rId4">
            <a:alphaModFix/>
          </a:blip>
          <a:stretch>
            <a:fillRect/>
          </a:stretch>
        </p:blipFill>
        <p:spPr>
          <a:xfrm>
            <a:off x="320125" y="1480175"/>
            <a:ext cx="3882000" cy="3105600"/>
          </a:xfrm>
          <a:prstGeom prst="rect">
            <a:avLst/>
          </a:prstGeom>
          <a:noFill/>
          <a:ln>
            <a:noFill/>
          </a:ln>
        </p:spPr>
      </p:pic>
      <p:pic>
        <p:nvPicPr>
          <p:cNvPr id="113" name="Google Shape;113;gc8360c6ef4_0_5"/>
          <p:cNvPicPr preferRelativeResize="0"/>
          <p:nvPr/>
        </p:nvPicPr>
        <p:blipFill>
          <a:blip r:embed="rId5">
            <a:alphaModFix/>
          </a:blip>
          <a:stretch>
            <a:fillRect/>
          </a:stretch>
        </p:blipFill>
        <p:spPr>
          <a:xfrm>
            <a:off x="4202125" y="1749313"/>
            <a:ext cx="4255250" cy="2567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c464bb7e25_1_42"/>
          <p:cNvSpPr txBox="1"/>
          <p:nvPr>
            <p:ph idx="1" type="subTitle"/>
          </p:nvPr>
        </p:nvSpPr>
        <p:spPr>
          <a:xfrm>
            <a:off x="546650" y="1291000"/>
            <a:ext cx="8155500" cy="135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FFFFFF"/>
                </a:solidFill>
                <a:latin typeface="Arial"/>
                <a:ea typeface="Arial"/>
                <a:cs typeface="Arial"/>
                <a:sym typeface="Arial"/>
              </a:rPr>
              <a:t>En JS (y por extensión, en Node), hay un solo hilo de ejecución de tareas (el </a:t>
            </a:r>
            <a:r>
              <a:rPr b="1" i="0" lang="es" sz="1600" u="none" cap="none" strike="noStrike">
                <a:solidFill>
                  <a:srgbClr val="FFFFFF"/>
                </a:solidFill>
                <a:latin typeface="Arial"/>
                <a:ea typeface="Arial"/>
                <a:cs typeface="Arial"/>
                <a:sym typeface="Arial"/>
              </a:rPr>
              <a:t>event loop</a:t>
            </a:r>
            <a:r>
              <a:rPr b="0" i="0" lang="es" sz="1600" u="none" cap="none" strike="noStrike">
                <a:solidFill>
                  <a:srgbClr val="FFFFFF"/>
                </a:solidFill>
                <a:latin typeface="Arial"/>
                <a:ea typeface="Arial"/>
                <a:cs typeface="Arial"/>
                <a:sym typeface="Arial"/>
              </a:rPr>
              <a:t>), por lo que los procesos no bloquean la ejecución hasta haber sido completados, como sí pasa con multi thread. Esto lo hace ideal para aplicaciones intensivas en requests (o en escritura de archivos), pero no en requerimientos de CPU.</a:t>
            </a:r>
            <a:endParaRPr b="0" i="0" sz="16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19" name="Google Shape;119;gc464bb7e25_1_42"/>
          <p:cNvSpPr txBox="1"/>
          <p:nvPr>
            <p:ph type="title"/>
          </p:nvPr>
        </p:nvSpPr>
        <p:spPr>
          <a:xfrm>
            <a:off x="387900" y="534225"/>
            <a:ext cx="8368200" cy="686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s" sz="3700">
                <a:solidFill>
                  <a:srgbClr val="FFFFFF"/>
                </a:solidFill>
              </a:rPr>
              <a:t>Single-thread vs Multi-thread</a:t>
            </a:r>
            <a:endParaRPr sz="3700">
              <a:solidFill>
                <a:srgbClr val="FFFFFF"/>
              </a:solidFill>
            </a:endParaRPr>
          </a:p>
        </p:txBody>
      </p:sp>
      <p:pic>
        <p:nvPicPr>
          <p:cNvPr id="120" name="Google Shape;120;gc464bb7e25_1_42"/>
          <p:cNvPicPr preferRelativeResize="0"/>
          <p:nvPr/>
        </p:nvPicPr>
        <p:blipFill rotWithShape="1">
          <a:blip r:embed="rId3">
            <a:alphaModFix/>
          </a:blip>
          <a:srcRect b="18836" l="0" r="0" t="0"/>
          <a:stretch/>
        </p:blipFill>
        <p:spPr>
          <a:xfrm>
            <a:off x="470446" y="2800350"/>
            <a:ext cx="3625954" cy="1828224"/>
          </a:xfrm>
          <a:prstGeom prst="rect">
            <a:avLst/>
          </a:prstGeom>
          <a:noFill/>
          <a:ln>
            <a:noFill/>
          </a:ln>
        </p:spPr>
      </p:pic>
      <p:sp>
        <p:nvSpPr>
          <p:cNvPr id="121" name="Google Shape;121;gc464bb7e25_1_42"/>
          <p:cNvSpPr txBox="1"/>
          <p:nvPr/>
        </p:nvSpPr>
        <p:spPr>
          <a:xfrm>
            <a:off x="4190000" y="2844125"/>
            <a:ext cx="45123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FFFFF"/>
                </a:solidFill>
                <a:latin typeface="Roboto"/>
                <a:ea typeface="Roboto"/>
                <a:cs typeface="Roboto"/>
                <a:sym typeface="Roboto"/>
              </a:rPr>
              <a:t>La ventaja? No se necesita sumar cores/hilos para aumentar la cantidad de procesos que se pueden manejar.</a:t>
            </a:r>
            <a:endParaRPr b="0" i="0" sz="14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FFFFF"/>
                </a:solidFill>
                <a:latin typeface="Roboto"/>
                <a:ea typeface="Roboto"/>
                <a:cs typeface="Roboto"/>
                <a:sym typeface="Roboto"/>
              </a:rPr>
              <a:t>Sin embargo, eso significa que hay que cuidar el orden en que se ejecutan las órdenes, ya que son asíncronas.</a:t>
            </a:r>
            <a:endParaRPr b="0" i="0" sz="1400" u="none" cap="none" strike="noStrike">
              <a:solidFill>
                <a:srgbClr val="FFFFFF"/>
              </a:solidFill>
              <a:latin typeface="Roboto"/>
              <a:ea typeface="Roboto"/>
              <a:cs typeface="Roboto"/>
              <a:sym typeface="Roboto"/>
            </a:endParaRPr>
          </a:p>
        </p:txBody>
      </p:sp>
      <p:sp>
        <p:nvSpPr>
          <p:cNvPr id="122" name="Google Shape;122;gc464bb7e25_1_42"/>
          <p:cNvSpPr txBox="1"/>
          <p:nvPr/>
        </p:nvSpPr>
        <p:spPr>
          <a:xfrm>
            <a:off x="4237900" y="4182425"/>
            <a:ext cx="46905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C9DAF8"/>
                </a:solidFill>
                <a:latin typeface="Roboto"/>
                <a:ea typeface="Roboto"/>
                <a:cs typeface="Roboto"/>
                <a:sym typeface="Roboto"/>
              </a:rPr>
              <a:t>Más info: </a:t>
            </a:r>
            <a:r>
              <a:rPr b="0" i="0" lang="es" sz="1000" u="sng" cap="none" strike="noStrike">
                <a:solidFill>
                  <a:srgbClr val="C9DAF8"/>
                </a:solidFill>
                <a:latin typeface="Roboto"/>
                <a:ea typeface="Roboto"/>
                <a:cs typeface="Roboto"/>
                <a:sym typeface="Roboto"/>
                <a:hlinkClick r:id="rId4">
                  <a:extLst>
                    <a:ext uri="{A12FA001-AC4F-418D-AE19-62706E023703}">
                      <ahyp:hlinkClr val="tx"/>
                    </a:ext>
                  </a:extLst>
                </a:hlinkClick>
              </a:rPr>
              <a:t>https://es.stackoverflow.com/questions/52864/qu%C3%A9-es-multi-threading</a:t>
            </a:r>
            <a:endParaRPr b="0" i="0" sz="1000" u="none" cap="none" strike="noStrike">
              <a:solidFill>
                <a:srgbClr val="C9DAF8"/>
              </a:solidFill>
              <a:latin typeface="Roboto"/>
              <a:ea typeface="Roboto"/>
              <a:cs typeface="Roboto"/>
              <a:sym typeface="Roboto"/>
            </a:endParaRPr>
          </a:p>
        </p:txBody>
      </p:sp>
      <p:pic>
        <p:nvPicPr>
          <p:cNvPr id="123" name="Google Shape;123;gc464bb7e25_1_42"/>
          <p:cNvPicPr preferRelativeResize="0"/>
          <p:nvPr/>
        </p:nvPicPr>
        <p:blipFill rotWithShape="1">
          <a:blip r:embed="rId5">
            <a:alphaModFix/>
          </a:blip>
          <a:srcRect b="0" l="0" r="0" t="0"/>
          <a:stretch/>
        </p:blipFill>
        <p:spPr>
          <a:xfrm>
            <a:off x="30650" y="-37200"/>
            <a:ext cx="1660275" cy="922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c464bb7e25_1_54"/>
          <p:cNvSpPr txBox="1"/>
          <p:nvPr>
            <p:ph type="title"/>
          </p:nvPr>
        </p:nvSpPr>
        <p:spPr>
          <a:xfrm>
            <a:off x="387900" y="620750"/>
            <a:ext cx="8368200" cy="686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lang="es" sz="2500"/>
              <a:t>Pasemos a lo interesante: </a:t>
            </a:r>
            <a:r>
              <a:rPr b="0" i="0" lang="es" sz="2500" u="none" cap="none" strike="noStrike">
                <a:solidFill>
                  <a:srgbClr val="000000"/>
                </a:solidFill>
                <a:latin typeface="Arial"/>
                <a:ea typeface="Arial"/>
                <a:cs typeface="Arial"/>
                <a:sym typeface="Arial"/>
              </a:rPr>
              <a:t>¿Cómo se instala Node?</a:t>
            </a:r>
            <a:endParaRPr b="0" i="0" sz="2500" u="none" cap="none" strike="noStrike">
              <a:solidFill>
                <a:srgbClr val="000000"/>
              </a:solidFill>
              <a:latin typeface="Arial"/>
              <a:ea typeface="Arial"/>
              <a:cs typeface="Arial"/>
              <a:sym typeface="Arial"/>
            </a:endParaRPr>
          </a:p>
        </p:txBody>
      </p:sp>
      <p:sp>
        <p:nvSpPr>
          <p:cNvPr id="129" name="Google Shape;129;gc464bb7e25_1_54"/>
          <p:cNvSpPr txBox="1"/>
          <p:nvPr>
            <p:ph idx="1" type="body"/>
          </p:nvPr>
        </p:nvSpPr>
        <p:spPr>
          <a:xfrm>
            <a:off x="387900" y="1153700"/>
            <a:ext cx="8368200" cy="1910100"/>
          </a:xfrm>
          <a:prstGeom prst="rect">
            <a:avLst/>
          </a:prstGeom>
          <a:noFill/>
          <a:ln>
            <a:noFill/>
          </a:ln>
        </p:spPr>
        <p:txBody>
          <a:bodyPr anchorCtr="0" anchor="ctr"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es" sz="1400" u="none" cap="none" strike="noStrike">
                <a:solidFill>
                  <a:srgbClr val="000000"/>
                </a:solidFill>
                <a:latin typeface="Arial"/>
                <a:ea typeface="Arial"/>
                <a:cs typeface="Arial"/>
                <a:sym typeface="Arial"/>
              </a:rPr>
              <a:t>Ir a </a:t>
            </a:r>
            <a:r>
              <a:rPr b="0" i="0" lang="es" sz="1400" u="sng" cap="none" strike="noStrike">
                <a:solidFill>
                  <a:schemeClr val="hlink"/>
                </a:solidFill>
                <a:latin typeface="Arial"/>
                <a:ea typeface="Arial"/>
                <a:cs typeface="Arial"/>
                <a:sym typeface="Arial"/>
                <a:hlinkClick r:id="rId3"/>
              </a:rPr>
              <a:t>https://nodejs.org/es/download/</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s" sz="1400" u="none" cap="none" strike="noStrike">
                <a:solidFill>
                  <a:srgbClr val="000000"/>
                </a:solidFill>
                <a:latin typeface="Arial"/>
                <a:ea typeface="Arial"/>
                <a:cs typeface="Arial"/>
                <a:sym typeface="Arial"/>
              </a:rPr>
              <a:t>Elegir la versión LTS (es la más estable) para el OS que estemos usando.</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s" sz="1400" u="none" cap="none" strike="noStrike">
                <a:solidFill>
                  <a:srgbClr val="000000"/>
                </a:solidFill>
                <a:latin typeface="Arial"/>
                <a:ea typeface="Arial"/>
                <a:cs typeface="Arial"/>
                <a:sym typeface="Arial"/>
              </a:rPr>
              <a:t>Ir al editor de texto que usemos (Visual Studio Code o algún otro).</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s" sz="1400" u="none" cap="none" strike="noStrike">
                <a:solidFill>
                  <a:srgbClr val="000000"/>
                </a:solidFill>
                <a:latin typeface="Arial"/>
                <a:ea typeface="Arial"/>
                <a:cs typeface="Arial"/>
                <a:sym typeface="Arial"/>
              </a:rPr>
              <a:t>Abrir una pestaña de consola (ctrl+ñ en windows, usualmente), y escribir </a:t>
            </a:r>
            <a:r>
              <a:rPr b="1" i="0" lang="es" sz="1400" u="none" cap="none" strike="noStrike">
                <a:solidFill>
                  <a:srgbClr val="000000"/>
                </a:solidFill>
                <a:latin typeface="Arial"/>
                <a:ea typeface="Arial"/>
                <a:cs typeface="Arial"/>
                <a:sym typeface="Arial"/>
              </a:rPr>
              <a:t>node --version</a:t>
            </a:r>
            <a:r>
              <a:rPr b="0" i="0" lang="es" sz="1400" u="none" cap="none" strike="noStrike">
                <a:solidFill>
                  <a:srgbClr val="000000"/>
                </a:solidFill>
                <a:latin typeface="Arial"/>
                <a:ea typeface="Arial"/>
                <a:cs typeface="Arial"/>
                <a:sym typeface="Arial"/>
              </a:rPr>
              <a:t> o </a:t>
            </a:r>
            <a:r>
              <a:rPr b="1" i="0" lang="es" sz="1400" u="none" cap="none" strike="noStrike">
                <a:solidFill>
                  <a:srgbClr val="000000"/>
                </a:solidFill>
                <a:latin typeface="Arial"/>
                <a:ea typeface="Arial"/>
                <a:cs typeface="Arial"/>
                <a:sym typeface="Arial"/>
              </a:rPr>
              <a:t>node -v</a:t>
            </a:r>
            <a:r>
              <a:rPr b="0" i="0" lang="es" sz="1400" u="none" cap="none" strike="noStrike">
                <a:solidFill>
                  <a:srgbClr val="000000"/>
                </a:solidFill>
                <a:latin typeface="Arial"/>
                <a:ea typeface="Arial"/>
                <a:cs typeface="Arial"/>
                <a:sym typeface="Arial"/>
              </a:rPr>
              <a:t>. Si todo salió bien, va a loguear la versión de node que instalamos.</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0" name="Google Shape;130;gc464bb7e25_1_54"/>
          <p:cNvPicPr preferRelativeResize="0"/>
          <p:nvPr/>
        </p:nvPicPr>
        <p:blipFill rotWithShape="1">
          <a:blip r:embed="rId4">
            <a:alphaModFix/>
          </a:blip>
          <a:srcRect b="0" l="0" r="0" t="0"/>
          <a:stretch/>
        </p:blipFill>
        <p:spPr>
          <a:xfrm>
            <a:off x="30650" y="-37200"/>
            <a:ext cx="1660275" cy="922375"/>
          </a:xfrm>
          <a:prstGeom prst="rect">
            <a:avLst/>
          </a:prstGeom>
          <a:noFill/>
          <a:ln>
            <a:noFill/>
          </a:ln>
        </p:spPr>
      </p:pic>
      <p:pic>
        <p:nvPicPr>
          <p:cNvPr id="131" name="Google Shape;131;gc464bb7e25_1_54"/>
          <p:cNvPicPr preferRelativeResize="0"/>
          <p:nvPr/>
        </p:nvPicPr>
        <p:blipFill rotWithShape="1">
          <a:blip r:embed="rId5">
            <a:alphaModFix/>
          </a:blip>
          <a:srcRect b="0" l="0" r="0" t="0"/>
          <a:stretch/>
        </p:blipFill>
        <p:spPr>
          <a:xfrm>
            <a:off x="2154837" y="2770504"/>
            <a:ext cx="4834325" cy="20568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c464bb7e25_1_66"/>
          <p:cNvSpPr txBox="1"/>
          <p:nvPr>
            <p:ph type="title"/>
          </p:nvPr>
        </p:nvSpPr>
        <p:spPr>
          <a:xfrm>
            <a:off x="159300" y="372500"/>
            <a:ext cx="8520600" cy="73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300"/>
              <a:buFont typeface="Arial"/>
              <a:buNone/>
            </a:pPr>
            <a:r>
              <a:rPr b="0" i="0" lang="es" sz="3300" u="none" cap="none" strike="noStrike">
                <a:solidFill>
                  <a:srgbClr val="000000"/>
                </a:solidFill>
                <a:latin typeface="Arial"/>
                <a:ea typeface="Arial"/>
                <a:cs typeface="Arial"/>
                <a:sym typeface="Arial"/>
              </a:rPr>
              <a:t>Primeros pasos en node</a:t>
            </a:r>
            <a:endParaRPr b="0" i="0" sz="3300" u="none" cap="none" strike="noStrike">
              <a:solidFill>
                <a:srgbClr val="000000"/>
              </a:solidFill>
              <a:latin typeface="Arial"/>
              <a:ea typeface="Arial"/>
              <a:cs typeface="Arial"/>
              <a:sym typeface="Arial"/>
            </a:endParaRPr>
          </a:p>
        </p:txBody>
      </p:sp>
      <p:cxnSp>
        <p:nvCxnSpPr>
          <p:cNvPr id="137" name="Google Shape;137;gc464bb7e25_1_66"/>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38" name="Google Shape;138;gc464bb7e25_1_66"/>
          <p:cNvSpPr txBox="1"/>
          <p:nvPr>
            <p:ph idx="1" type="body"/>
          </p:nvPr>
        </p:nvSpPr>
        <p:spPr>
          <a:xfrm>
            <a:off x="217675" y="1050350"/>
            <a:ext cx="3853200" cy="3396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Se accede escribiendo </a:t>
            </a:r>
            <a:r>
              <a:rPr b="1" i="0" lang="es" sz="1400" u="none" cap="none" strike="noStrike">
                <a:solidFill>
                  <a:srgbClr val="000000"/>
                </a:solidFill>
              </a:rPr>
              <a:t>node </a:t>
            </a:r>
            <a:r>
              <a:rPr b="0" i="0" lang="es" sz="1400" u="none" cap="none" strike="noStrike">
                <a:solidFill>
                  <a:srgbClr val="000000"/>
                </a:solidFill>
                <a:latin typeface="Arial"/>
                <a:ea typeface="Arial"/>
                <a:cs typeface="Arial"/>
                <a:sym typeface="Arial"/>
              </a:rPr>
              <a:t>en la consola bash, y una vez ahí se puede correr código JS tal como se haría en la consola de Chrome: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Y para salir: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O, ctrl+c 2 veces: </a:t>
            </a:r>
            <a:endParaRPr b="0" i="0" sz="1400" u="none" cap="none" strike="noStrike">
              <a:solidFill>
                <a:srgbClr val="000000"/>
              </a:solidFill>
              <a:latin typeface="Arial"/>
              <a:ea typeface="Arial"/>
              <a:cs typeface="Arial"/>
              <a:sym typeface="Arial"/>
            </a:endParaRPr>
          </a:p>
        </p:txBody>
      </p:sp>
      <p:sp>
        <p:nvSpPr>
          <p:cNvPr id="139" name="Google Shape;139;gc464bb7e25_1_66"/>
          <p:cNvSpPr txBox="1"/>
          <p:nvPr>
            <p:ph idx="2" type="body"/>
          </p:nvPr>
        </p:nvSpPr>
        <p:spPr>
          <a:xfrm>
            <a:off x="4905750" y="896831"/>
            <a:ext cx="3853200" cy="1005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accent5"/>
                </a:solidFill>
                <a:latin typeface="Arial"/>
                <a:ea typeface="Arial"/>
                <a:cs typeface="Arial"/>
                <a:sym typeface="Arial"/>
              </a:rPr>
              <a:t>¿Entonces, cuál es la diferencia con JS?</a:t>
            </a:r>
            <a:endParaRPr b="0" i="0" sz="2400" u="none" cap="none" strike="noStrike">
              <a:solidFill>
                <a:schemeClr val="accent5"/>
              </a:solidFill>
              <a:latin typeface="Arial"/>
              <a:ea typeface="Arial"/>
              <a:cs typeface="Arial"/>
              <a:sym typeface="Arial"/>
            </a:endParaRPr>
          </a:p>
        </p:txBody>
      </p:sp>
      <p:cxnSp>
        <p:nvCxnSpPr>
          <p:cNvPr id="140" name="Google Shape;140;gc464bb7e25_1_66"/>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41" name="Google Shape;141;gc464bb7e25_1_66"/>
          <p:cNvSpPr txBox="1"/>
          <p:nvPr>
            <p:ph idx="3" type="body"/>
          </p:nvPr>
        </p:nvSpPr>
        <p:spPr>
          <a:xfrm>
            <a:off x="5012725" y="1837300"/>
            <a:ext cx="3746100" cy="117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Las necesidades del front no son las mismas que las del back, y no todas las funciones u objetos </a:t>
            </a:r>
            <a:r>
              <a:rPr lang="es"/>
              <a:t>built-in </a:t>
            </a:r>
            <a:r>
              <a:rPr b="0" i="0" lang="es" sz="1400" u="none" cap="none" strike="noStrike">
                <a:solidFill>
                  <a:srgbClr val="000000"/>
                </a:solidFill>
                <a:latin typeface="Arial"/>
                <a:ea typeface="Arial"/>
                <a:cs typeface="Arial"/>
                <a:sym typeface="Arial"/>
              </a:rPr>
              <a:t>del lenguaje están disponibles en node o JS (claramente no necesitamos un </a:t>
            </a:r>
            <a:r>
              <a:rPr lang="es"/>
              <a:t>onClick en el back!</a:t>
            </a:r>
            <a:r>
              <a:rPr b="0" i="0" lang="e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pic>
        <p:nvPicPr>
          <p:cNvPr id="142" name="Google Shape;142;gc464bb7e25_1_66"/>
          <p:cNvPicPr preferRelativeResize="0"/>
          <p:nvPr/>
        </p:nvPicPr>
        <p:blipFill rotWithShape="1">
          <a:blip r:embed="rId3">
            <a:alphaModFix/>
          </a:blip>
          <a:srcRect b="0" l="0" r="0" t="0"/>
          <a:stretch/>
        </p:blipFill>
        <p:spPr>
          <a:xfrm>
            <a:off x="0" y="-90550"/>
            <a:ext cx="1627250" cy="904025"/>
          </a:xfrm>
          <a:prstGeom prst="rect">
            <a:avLst/>
          </a:prstGeom>
          <a:noFill/>
          <a:ln>
            <a:noFill/>
          </a:ln>
        </p:spPr>
      </p:pic>
      <p:pic>
        <p:nvPicPr>
          <p:cNvPr id="143" name="Google Shape;143;gc464bb7e25_1_66"/>
          <p:cNvPicPr preferRelativeResize="0"/>
          <p:nvPr/>
        </p:nvPicPr>
        <p:blipFill rotWithShape="1">
          <a:blip r:embed="rId4">
            <a:alphaModFix/>
          </a:blip>
          <a:srcRect b="0" l="0" r="0" t="2997"/>
          <a:stretch/>
        </p:blipFill>
        <p:spPr>
          <a:xfrm>
            <a:off x="266275" y="1918950"/>
            <a:ext cx="2543175" cy="1321300"/>
          </a:xfrm>
          <a:prstGeom prst="rect">
            <a:avLst/>
          </a:prstGeom>
          <a:noFill/>
          <a:ln>
            <a:noFill/>
          </a:ln>
        </p:spPr>
      </p:pic>
      <p:pic>
        <p:nvPicPr>
          <p:cNvPr id="144" name="Google Shape;144;gc464bb7e25_1_66"/>
          <p:cNvPicPr preferRelativeResize="0"/>
          <p:nvPr/>
        </p:nvPicPr>
        <p:blipFill rotWithShape="1">
          <a:blip r:embed="rId5">
            <a:alphaModFix/>
          </a:blip>
          <a:srcRect b="0" l="0" r="0" t="0"/>
          <a:stretch/>
        </p:blipFill>
        <p:spPr>
          <a:xfrm>
            <a:off x="266275" y="3753550"/>
            <a:ext cx="1590625" cy="320475"/>
          </a:xfrm>
          <a:prstGeom prst="rect">
            <a:avLst/>
          </a:prstGeom>
          <a:noFill/>
          <a:ln>
            <a:noFill/>
          </a:ln>
        </p:spPr>
      </p:pic>
      <p:pic>
        <p:nvPicPr>
          <p:cNvPr id="145" name="Google Shape;145;gc464bb7e25_1_66"/>
          <p:cNvPicPr preferRelativeResize="0"/>
          <p:nvPr/>
        </p:nvPicPr>
        <p:blipFill rotWithShape="1">
          <a:blip r:embed="rId6">
            <a:alphaModFix/>
          </a:blip>
          <a:srcRect b="0" l="0" r="0" t="0"/>
          <a:stretch/>
        </p:blipFill>
        <p:spPr>
          <a:xfrm>
            <a:off x="266273" y="4526998"/>
            <a:ext cx="3451237" cy="469500"/>
          </a:xfrm>
          <a:prstGeom prst="rect">
            <a:avLst/>
          </a:prstGeom>
          <a:noFill/>
          <a:ln>
            <a:noFill/>
          </a:ln>
        </p:spPr>
      </p:pic>
      <p:graphicFrame>
        <p:nvGraphicFramePr>
          <p:cNvPr id="146" name="Google Shape;146;gc464bb7e25_1_66"/>
          <p:cNvGraphicFramePr/>
          <p:nvPr/>
        </p:nvGraphicFramePr>
        <p:xfrm>
          <a:off x="5073225" y="3066363"/>
          <a:ext cx="3000000" cy="3000000"/>
        </p:xfrm>
        <a:graphic>
          <a:graphicData uri="http://schemas.openxmlformats.org/drawingml/2006/table">
            <a:tbl>
              <a:tblPr>
                <a:noFill/>
                <a:tableStyleId>{CDC05FF8-C416-433F-BC35-F960AD291E22}</a:tableStyleId>
              </a:tblPr>
              <a:tblGrid>
                <a:gridCol w="1799475"/>
                <a:gridCol w="1799475"/>
              </a:tblGrid>
              <a:tr h="360075">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rPr>
                        <a:t>JS en browser</a:t>
                      </a:r>
                      <a:endParaRPr sz="1400" u="none" cap="none" strike="noStrike">
                        <a:solidFill>
                          <a:srgbClr val="FFFFFF"/>
                        </a:solidFill>
                      </a:endParaRPr>
                    </a:p>
                  </a:txBody>
                  <a:tcPr marT="91425" marB="91425" marR="91425" marL="91425">
                    <a:solidFill>
                      <a:schemeClr val="accent5"/>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rPr>
                        <a:t>JS en server</a:t>
                      </a:r>
                      <a:endParaRPr sz="1400" u="none" cap="none" strike="noStrike">
                        <a:solidFill>
                          <a:srgbClr val="FFFFFF"/>
                        </a:solidFill>
                      </a:endParaRPr>
                    </a:p>
                  </a:txBody>
                  <a:tcPr marT="91425" marB="91425" marR="91425" marL="91425">
                    <a:solidFill>
                      <a:schemeClr val="accent5"/>
                    </a:solidFill>
                  </a:tcPr>
                </a:tc>
              </a:tr>
              <a:tr h="360075">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window</a:t>
                      </a:r>
                      <a:endParaRPr sz="1400" u="none" cap="none" strike="noStrike"/>
                    </a:p>
                  </a:txBody>
                  <a:tcPr marT="91425" marB="91425" marR="91425" marL="91425">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global</a:t>
                      </a:r>
                      <a:endParaRPr sz="1400" u="none" cap="none" strike="noStrike"/>
                    </a:p>
                  </a:txBody>
                  <a:tcPr marT="91425" marB="91425" marR="91425" marL="91425">
                    <a:solidFill>
                      <a:srgbClr val="FFFFFF"/>
                    </a:solidFill>
                  </a:tcPr>
                </a:tc>
              </a:tr>
              <a:tr h="513425">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document</a:t>
                      </a:r>
                      <a:endParaRPr sz="1400" u="none" cap="none" strike="noStrike"/>
                    </a:p>
                  </a:txBody>
                  <a:tcPr marT="91425" marB="91425" marR="91425" marL="91425">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process</a:t>
                      </a:r>
                      <a:endParaRPr sz="1400" u="none" cap="none" strike="noStrike"/>
                    </a:p>
                  </a:txBody>
                  <a:tcPr marT="91425" marB="91425" marR="91425" marL="91425">
                    <a:solidFill>
                      <a:srgbClr val="FFFFFF"/>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