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7" r:id="rId10"/>
    <p:sldId id="268" r:id="rId11"/>
    <p:sldId id="269" r:id="rId12"/>
    <p:sldId id="270" r:id="rId13"/>
    <p:sldId id="271" r:id="rId14"/>
    <p:sldId id="274" r:id="rId15"/>
    <p:sldId id="272" r:id="rId16"/>
    <p:sldId id="273" r:id="rId17"/>
    <p:sldId id="277" r:id="rId18"/>
    <p:sldId id="275" r:id="rId19"/>
    <p:sldId id="280" r:id="rId20"/>
    <p:sldId id="282" r:id="rId21"/>
    <p:sldId id="283" r:id="rId22"/>
    <p:sldId id="278" r:id="rId23"/>
    <p:sldId id="279" r:id="rId24"/>
    <p:sldId id="284" r:id="rId25"/>
    <p:sldId id="285" r:id="rId26"/>
    <p:sldId id="286" r:id="rId27"/>
    <p:sldId id="288" r:id="rId28"/>
    <p:sldId id="287" r:id="rId29"/>
    <p:sldId id="289" r:id="rId30"/>
    <p:sldId id="290" r:id="rId31"/>
    <p:sldId id="292" r:id="rId32"/>
    <p:sldId id="291" r:id="rId33"/>
    <p:sldId id="293" r:id="rId34"/>
    <p:sldId id="295" r:id="rId35"/>
    <p:sldId id="296" r:id="rId36"/>
    <p:sldId id="297" r:id="rId37"/>
    <p:sldId id="298" r:id="rId38"/>
    <p:sldId id="299" r:id="rId39"/>
    <p:sldId id="301" r:id="rId40"/>
    <p:sldId id="303" r:id="rId41"/>
    <p:sldId id="304" r:id="rId42"/>
    <p:sldId id="300" r:id="rId43"/>
    <p:sldId id="307" r:id="rId44"/>
    <p:sldId id="306" r:id="rId45"/>
    <p:sldId id="308" r:id="rId46"/>
    <p:sldId id="309" r:id="rId47"/>
    <p:sldId id="305"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6" r:id="rId64"/>
    <p:sldId id="32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D4A4-E7D7-46B1-9F95-893CD4A4E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16791-0BDB-4D51-9879-74990D4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ABC93D-F74E-42E0-BE0C-146B18E08019}"/>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5" name="Footer Placeholder 4">
            <a:extLst>
              <a:ext uri="{FF2B5EF4-FFF2-40B4-BE49-F238E27FC236}">
                <a16:creationId xmlns:a16="http://schemas.microsoft.com/office/drawing/2014/main" id="{7663A965-8EFC-4EFC-AB92-F51BC0735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51C3A-F8E7-412B-B415-5338A1434E3D}"/>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195466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663D-28F3-47E3-9A62-68DDC8C5BA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DA51F8-CE47-44A6-906A-AF51B4806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DAFC3-BEFE-42EF-B501-F9DA34F6A6E2}"/>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5" name="Footer Placeholder 4">
            <a:extLst>
              <a:ext uri="{FF2B5EF4-FFF2-40B4-BE49-F238E27FC236}">
                <a16:creationId xmlns:a16="http://schemas.microsoft.com/office/drawing/2014/main" id="{0E245A99-5CD2-44A1-B6C3-C3C1CB59A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4B8B3-7459-4B8E-82B6-02EA609A9A2F}"/>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98106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BDE1D-F028-4079-81DB-FC391647A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81983-ED98-43C0-9741-F021A46CD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54F05-BE43-4CEB-A2E6-1738F8A73BCD}"/>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5" name="Footer Placeholder 4">
            <a:extLst>
              <a:ext uri="{FF2B5EF4-FFF2-40B4-BE49-F238E27FC236}">
                <a16:creationId xmlns:a16="http://schemas.microsoft.com/office/drawing/2014/main" id="{A02874AE-A189-407E-8E80-E84B29C1D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11C38-C928-44C3-982B-87C84F6D2AD0}"/>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425944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868D-16E0-4DB3-BD70-F63274EA1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10E4F-ED2D-4B4A-B425-1EBB62EF2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C9F55-498C-4384-B530-67D873E1A467}"/>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5" name="Footer Placeholder 4">
            <a:extLst>
              <a:ext uri="{FF2B5EF4-FFF2-40B4-BE49-F238E27FC236}">
                <a16:creationId xmlns:a16="http://schemas.microsoft.com/office/drawing/2014/main" id="{3C9E691C-B973-4B2E-B2C6-6A4408366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A57C0-5ACC-43FF-941E-AC77007A9995}"/>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398155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2A92-5DDC-4BAB-9922-8158C8B11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6D487-9DA9-4452-8926-B1633436C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E11EF-3E52-4EF1-A60E-FD3E1E96DC23}"/>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5" name="Footer Placeholder 4">
            <a:extLst>
              <a:ext uri="{FF2B5EF4-FFF2-40B4-BE49-F238E27FC236}">
                <a16:creationId xmlns:a16="http://schemas.microsoft.com/office/drawing/2014/main" id="{38A20866-0ADA-48E2-8C64-123284383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F678E-8994-4DF0-B067-B6CE8E466B43}"/>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408656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C88A-61E7-486E-8B32-CD16083F5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B1281-51E9-4638-8860-A5613A39B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85669-D2A7-4842-BC2B-8895117BB8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23E5AF-AD7C-4FDF-98BF-DA91695780CC}"/>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6" name="Footer Placeholder 5">
            <a:extLst>
              <a:ext uri="{FF2B5EF4-FFF2-40B4-BE49-F238E27FC236}">
                <a16:creationId xmlns:a16="http://schemas.microsoft.com/office/drawing/2014/main" id="{BDFE210C-48F9-449A-A153-A83F3829F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2F592-0167-4A0C-A14B-52D030FA348C}"/>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105366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150E-36EE-47CC-8FF3-2AC67E1176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110B21-E239-4B38-97CB-BB64686FB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84E89E-AE0C-4540-A87A-414DB2135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DEEB1-338F-4DE6-9462-E3E232AA6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E3EF5-7A9F-44F5-9F05-C782441D1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B4C18-2B50-454A-979D-D780F6EC2CCD}"/>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8" name="Footer Placeholder 7">
            <a:extLst>
              <a:ext uri="{FF2B5EF4-FFF2-40B4-BE49-F238E27FC236}">
                <a16:creationId xmlns:a16="http://schemas.microsoft.com/office/drawing/2014/main" id="{40BCA9BE-8540-4DA9-8578-A0C489532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F6510-394D-4A73-AA81-5904AE2C6DC6}"/>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306150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2958-DBF0-4824-A281-C28292E43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42498B-F3BF-494A-924E-9E6B2BC6E80A}"/>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4" name="Footer Placeholder 3">
            <a:extLst>
              <a:ext uri="{FF2B5EF4-FFF2-40B4-BE49-F238E27FC236}">
                <a16:creationId xmlns:a16="http://schemas.microsoft.com/office/drawing/2014/main" id="{14833FDF-FEBF-4F59-BD6E-9F3F5DDC2D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D38CC-BB6F-4BC9-891D-87042928EAD6}"/>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89589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2A670-CA28-48A3-AF97-64470A326C95}"/>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3" name="Footer Placeholder 2">
            <a:extLst>
              <a:ext uri="{FF2B5EF4-FFF2-40B4-BE49-F238E27FC236}">
                <a16:creationId xmlns:a16="http://schemas.microsoft.com/office/drawing/2014/main" id="{1829BB24-A781-4596-8784-7B854F3280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7469F-D2E5-4FAA-8813-3F868AAD5C02}"/>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341137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F9ED-F54B-4E6C-B7A0-081D2A6E2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18817-7419-4B73-8348-1AAE2C1BB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0D43D-D56E-4FDC-86BA-F0DCF5735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E33C5-F689-4F5F-B687-94A378C64838}"/>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6" name="Footer Placeholder 5">
            <a:extLst>
              <a:ext uri="{FF2B5EF4-FFF2-40B4-BE49-F238E27FC236}">
                <a16:creationId xmlns:a16="http://schemas.microsoft.com/office/drawing/2014/main" id="{562468E0-4B16-47F8-9B4E-B99C45C35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C8020-8910-4907-AA38-9728F7873E16}"/>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359548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B237-F924-40E7-BA41-5CFD4ADF9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ED01B-1F1E-4FB6-80D1-E4E303067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39D3D-A9FF-41AF-BAE1-13D575E06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7CC12-A374-42B8-8344-E56A05435538}"/>
              </a:ext>
            </a:extLst>
          </p:cNvPr>
          <p:cNvSpPr>
            <a:spLocks noGrp="1"/>
          </p:cNvSpPr>
          <p:nvPr>
            <p:ph type="dt" sz="half" idx="10"/>
          </p:nvPr>
        </p:nvSpPr>
        <p:spPr/>
        <p:txBody>
          <a:bodyPr/>
          <a:lstStyle/>
          <a:p>
            <a:fld id="{D35BC2FB-3FBD-41E8-AA50-6B285A23685D}" type="datetimeFigureOut">
              <a:rPr lang="en-US" smtClean="0"/>
              <a:t>6/21/2022</a:t>
            </a:fld>
            <a:endParaRPr lang="en-US"/>
          </a:p>
        </p:txBody>
      </p:sp>
      <p:sp>
        <p:nvSpPr>
          <p:cNvPr id="6" name="Footer Placeholder 5">
            <a:extLst>
              <a:ext uri="{FF2B5EF4-FFF2-40B4-BE49-F238E27FC236}">
                <a16:creationId xmlns:a16="http://schemas.microsoft.com/office/drawing/2014/main" id="{1191DBA5-6405-44C1-964A-29553CD11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37049-1698-4DBF-B7CA-662B9ECB0333}"/>
              </a:ext>
            </a:extLst>
          </p:cNvPr>
          <p:cNvSpPr>
            <a:spLocks noGrp="1"/>
          </p:cNvSpPr>
          <p:nvPr>
            <p:ph type="sldNum" sz="quarter" idx="12"/>
          </p:nvPr>
        </p:nvSpPr>
        <p:spPr/>
        <p:txBody>
          <a:bodyPr/>
          <a:lstStyle/>
          <a:p>
            <a:fld id="{46C7BB85-C3AB-48B9-9DB8-BEC907F0A369}" type="slidenum">
              <a:rPr lang="en-US" smtClean="0"/>
              <a:t>‹#›</a:t>
            </a:fld>
            <a:endParaRPr lang="en-US"/>
          </a:p>
        </p:txBody>
      </p:sp>
    </p:spTree>
    <p:extLst>
      <p:ext uri="{BB962C8B-B14F-4D97-AF65-F5344CB8AC3E}">
        <p14:creationId xmlns:p14="http://schemas.microsoft.com/office/powerpoint/2010/main" val="330527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B400B-7FBC-4EA6-AA82-F0E2E89A3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3A4FF-DD98-477C-8C53-44E4C83A1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305A6-C071-40AD-BC46-59B17DB2F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BC2FB-3FBD-41E8-AA50-6B285A23685D}" type="datetimeFigureOut">
              <a:rPr lang="en-US" smtClean="0"/>
              <a:t>6/21/2022</a:t>
            </a:fld>
            <a:endParaRPr lang="en-US"/>
          </a:p>
        </p:txBody>
      </p:sp>
      <p:sp>
        <p:nvSpPr>
          <p:cNvPr id="5" name="Footer Placeholder 4">
            <a:extLst>
              <a:ext uri="{FF2B5EF4-FFF2-40B4-BE49-F238E27FC236}">
                <a16:creationId xmlns:a16="http://schemas.microsoft.com/office/drawing/2014/main" id="{30F265F9-487F-42C1-8B69-91A36E6E8C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BE38D2-D3A9-4B4A-8FEF-4790C618D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7BB85-C3AB-48B9-9DB8-BEC907F0A369}" type="slidenum">
              <a:rPr lang="en-US" smtClean="0"/>
              <a:t>‹#›</a:t>
            </a:fld>
            <a:endParaRPr lang="en-US"/>
          </a:p>
        </p:txBody>
      </p:sp>
    </p:spTree>
    <p:extLst>
      <p:ext uri="{BB962C8B-B14F-4D97-AF65-F5344CB8AC3E}">
        <p14:creationId xmlns:p14="http://schemas.microsoft.com/office/powerpoint/2010/main" val="142189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2.png"/><Relationship Id="rId4" Type="http://schemas.openxmlformats.org/officeDocument/2006/relationships/image" Target="../media/image8.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6.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jpe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99B0-3279-4F9A-BF00-F58CF4FDAD6A}"/>
              </a:ext>
            </a:extLst>
          </p:cNvPr>
          <p:cNvSpPr>
            <a:spLocks noGrp="1"/>
          </p:cNvSpPr>
          <p:nvPr>
            <p:ph type="ctrTitle"/>
          </p:nvPr>
        </p:nvSpPr>
        <p:spPr/>
        <p:txBody>
          <a:bodyPr/>
          <a:lstStyle/>
          <a:p>
            <a:r>
              <a:rPr lang="en-US" dirty="0"/>
              <a:t>What Is A Neural Network?</a:t>
            </a:r>
            <a:br>
              <a:rPr lang="en-US" dirty="0"/>
            </a:br>
            <a:r>
              <a:rPr lang="en-US" dirty="0"/>
              <a:t>(Crash Course)</a:t>
            </a:r>
          </a:p>
        </p:txBody>
      </p:sp>
      <p:sp>
        <p:nvSpPr>
          <p:cNvPr id="3" name="Subtitle 2">
            <a:extLst>
              <a:ext uri="{FF2B5EF4-FFF2-40B4-BE49-F238E27FC236}">
                <a16:creationId xmlns:a16="http://schemas.microsoft.com/office/drawing/2014/main" id="{B754A4CC-1D8F-4C12-B76D-B68F518DDF0F}"/>
              </a:ext>
            </a:extLst>
          </p:cNvPr>
          <p:cNvSpPr>
            <a:spLocks noGrp="1"/>
          </p:cNvSpPr>
          <p:nvPr>
            <p:ph type="subTitle" idx="1"/>
          </p:nvPr>
        </p:nvSpPr>
        <p:spPr/>
        <p:txBody>
          <a:bodyPr/>
          <a:lstStyle/>
          <a:p>
            <a:r>
              <a:rPr lang="en-US" dirty="0"/>
              <a:t>Presented by Ryan Melzer</a:t>
            </a:r>
          </a:p>
          <a:p>
            <a:r>
              <a:rPr lang="en-US" dirty="0"/>
              <a:t>A4H Summer 2022</a:t>
            </a:r>
          </a:p>
        </p:txBody>
      </p:sp>
    </p:spTree>
    <p:extLst>
      <p:ext uri="{BB962C8B-B14F-4D97-AF65-F5344CB8AC3E}">
        <p14:creationId xmlns:p14="http://schemas.microsoft.com/office/powerpoint/2010/main" val="412758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79BD-BD78-497F-8490-6A955AF3DD3B}"/>
              </a:ext>
            </a:extLst>
          </p:cNvPr>
          <p:cNvSpPr>
            <a:spLocks noGrp="1"/>
          </p:cNvSpPr>
          <p:nvPr>
            <p:ph type="title"/>
          </p:nvPr>
        </p:nvSpPr>
        <p:spPr/>
        <p:txBody>
          <a:bodyPr/>
          <a:lstStyle/>
          <a:p>
            <a:r>
              <a:rPr lang="en-US" dirty="0"/>
              <a:t>Simple Machine Learning Examples</a:t>
            </a:r>
          </a:p>
        </p:txBody>
      </p:sp>
      <p:sp>
        <p:nvSpPr>
          <p:cNvPr id="3" name="Content Placeholder 2">
            <a:extLst>
              <a:ext uri="{FF2B5EF4-FFF2-40B4-BE49-F238E27FC236}">
                <a16:creationId xmlns:a16="http://schemas.microsoft.com/office/drawing/2014/main" id="{B44A4C33-D2CA-4EA8-8074-0CC72F90DD01}"/>
              </a:ext>
            </a:extLst>
          </p:cNvPr>
          <p:cNvSpPr>
            <a:spLocks noGrp="1"/>
          </p:cNvSpPr>
          <p:nvPr>
            <p:ph idx="1"/>
          </p:nvPr>
        </p:nvSpPr>
        <p:spPr>
          <a:xfrm>
            <a:off x="838200" y="1690688"/>
            <a:ext cx="10515600" cy="4710112"/>
          </a:xfrm>
        </p:spPr>
        <p:txBody>
          <a:bodyPr>
            <a:normAutofit/>
          </a:bodyPr>
          <a:lstStyle/>
          <a:p>
            <a:r>
              <a:rPr lang="en-US" dirty="0"/>
              <a:t>Given a bunch of pictures we know are either hot dogs and dachshunds, learn a model to determine if a new picture is a hot dog or dachshund. </a:t>
            </a:r>
            <a:r>
              <a:rPr lang="en-US" dirty="0">
                <a:solidFill>
                  <a:srgbClr val="FF0000"/>
                </a:solidFill>
              </a:rPr>
              <a:t>(Supervised Learning, classification)</a:t>
            </a:r>
            <a:r>
              <a:rPr lang="en-US" dirty="0"/>
              <a:t> </a:t>
            </a:r>
          </a:p>
          <a:p>
            <a:r>
              <a:rPr lang="en-US" dirty="0"/>
              <a:t>With the size and location of a house, predict it’s sale price given you know the size and location of other houses, along with their sale prices. </a:t>
            </a:r>
            <a:r>
              <a:rPr lang="en-US" dirty="0">
                <a:solidFill>
                  <a:srgbClr val="FF0000"/>
                </a:solidFill>
              </a:rPr>
              <a:t>(Supervised Learning, regression)</a:t>
            </a:r>
            <a:endParaRPr lang="en-US" dirty="0"/>
          </a:p>
          <a:p>
            <a:r>
              <a:rPr lang="en-US" dirty="0"/>
              <a:t>Group a large set of pictures of dogs together based on breed without knowing the breeds of any </a:t>
            </a:r>
            <a:r>
              <a:rPr lang="en-US" dirty="0">
                <a:solidFill>
                  <a:srgbClr val="FF0000"/>
                </a:solidFill>
              </a:rPr>
              <a:t>(Unsupervised Learning)</a:t>
            </a:r>
            <a:endParaRPr lang="en-US" dirty="0"/>
          </a:p>
          <a:p>
            <a:r>
              <a:rPr lang="en-US" dirty="0"/>
              <a:t>Beat a 6 year old at chess </a:t>
            </a:r>
            <a:r>
              <a:rPr lang="en-US" dirty="0">
                <a:solidFill>
                  <a:srgbClr val="FF0000"/>
                </a:solidFill>
              </a:rPr>
              <a:t>(Reinforcement Learning)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81579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F39F-17E6-40B8-9E5F-F69A471B0716}"/>
              </a:ext>
            </a:extLst>
          </p:cNvPr>
          <p:cNvSpPr>
            <a:spLocks noGrp="1"/>
          </p:cNvSpPr>
          <p:nvPr>
            <p:ph type="ctrTitle"/>
          </p:nvPr>
        </p:nvSpPr>
        <p:spPr>
          <a:xfrm>
            <a:off x="1524000" y="1122362"/>
            <a:ext cx="9144000" cy="4355159"/>
          </a:xfrm>
        </p:spPr>
        <p:txBody>
          <a:bodyPr>
            <a:normAutofit fontScale="90000"/>
          </a:bodyPr>
          <a:lstStyle/>
          <a:p>
            <a:r>
              <a:rPr lang="en-US" dirty="0"/>
              <a:t>for the sake of time we are going to restrict ourselves here to supervised learning, which is really the most boring of the big 3, but the easiest and arguably  most fundamental </a:t>
            </a:r>
          </a:p>
        </p:txBody>
      </p:sp>
    </p:spTree>
    <p:extLst>
      <p:ext uri="{BB962C8B-B14F-4D97-AF65-F5344CB8AC3E}">
        <p14:creationId xmlns:p14="http://schemas.microsoft.com/office/powerpoint/2010/main" val="279974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F39F-17E6-40B8-9E5F-F69A471B0716}"/>
              </a:ext>
            </a:extLst>
          </p:cNvPr>
          <p:cNvSpPr>
            <a:spLocks noGrp="1"/>
          </p:cNvSpPr>
          <p:nvPr>
            <p:ph type="ctrTitle"/>
          </p:nvPr>
        </p:nvSpPr>
        <p:spPr>
          <a:xfrm>
            <a:off x="1524000" y="2404739"/>
            <a:ext cx="9144000" cy="2048521"/>
          </a:xfrm>
        </p:spPr>
        <p:txBody>
          <a:bodyPr>
            <a:normAutofit/>
          </a:bodyPr>
          <a:lstStyle/>
          <a:p>
            <a:r>
              <a:rPr lang="en-US" dirty="0"/>
              <a:t>Lets construct a simple neural net</a:t>
            </a:r>
          </a:p>
        </p:txBody>
      </p:sp>
    </p:spTree>
    <p:extLst>
      <p:ext uri="{BB962C8B-B14F-4D97-AF65-F5344CB8AC3E}">
        <p14:creationId xmlns:p14="http://schemas.microsoft.com/office/powerpoint/2010/main" val="396336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Artificial Neurons in Detail</a:t>
            </a:r>
          </a:p>
        </p:txBody>
      </p:sp>
      <p:sp>
        <p:nvSpPr>
          <p:cNvPr id="3" name="Content Placeholder 2">
            <a:extLst>
              <a:ext uri="{FF2B5EF4-FFF2-40B4-BE49-F238E27FC236}">
                <a16:creationId xmlns:a16="http://schemas.microsoft.com/office/drawing/2014/main" id="{5249ABE1-1E72-4869-A4F8-794FE28EF02A}"/>
              </a:ext>
            </a:extLst>
          </p:cNvPr>
          <p:cNvSpPr>
            <a:spLocks noGrp="1"/>
          </p:cNvSpPr>
          <p:nvPr>
            <p:ph idx="1"/>
          </p:nvPr>
        </p:nvSpPr>
        <p:spPr>
          <a:xfrm>
            <a:off x="838200" y="1491449"/>
            <a:ext cx="10515600" cy="4685514"/>
          </a:xfrm>
        </p:spPr>
        <p:txBody>
          <a:bodyPr>
            <a:normAutofit fontScale="85000" lnSpcReduction="20000"/>
          </a:bodyPr>
          <a:lstStyle/>
          <a:p>
            <a:r>
              <a:rPr lang="en-US" dirty="0"/>
              <a:t>Artificial neurons are the fundamental building blocks of NNs, and represent the atomic units of computation inside of a network.</a:t>
            </a:r>
          </a:p>
          <a:p>
            <a:r>
              <a:rPr lang="en-US" dirty="0"/>
              <a:t>A neuron consists of:</a:t>
            </a:r>
          </a:p>
          <a:p>
            <a:pPr lvl="1"/>
            <a:r>
              <a:rPr lang="en-US" dirty="0"/>
              <a:t>An </a:t>
            </a:r>
            <a:r>
              <a:rPr lang="en-US" b="1" dirty="0"/>
              <a:t>input vector </a:t>
            </a:r>
            <a:r>
              <a:rPr lang="en-US" i="1" dirty="0"/>
              <a:t>x</a:t>
            </a:r>
            <a:r>
              <a:rPr lang="en-US" dirty="0"/>
              <a:t> (inputs are also referred to as “features”)</a:t>
            </a:r>
          </a:p>
          <a:p>
            <a:pPr lvl="1"/>
            <a:r>
              <a:rPr lang="en-US" dirty="0"/>
              <a:t>A vector of </a:t>
            </a:r>
            <a:r>
              <a:rPr lang="en-US" b="1" dirty="0"/>
              <a:t>weights</a:t>
            </a:r>
            <a:r>
              <a:rPr lang="en-US" dirty="0"/>
              <a:t> </a:t>
            </a:r>
            <a:r>
              <a:rPr lang="en-US" i="1" dirty="0"/>
              <a:t>W, </a:t>
            </a:r>
            <a:r>
              <a:rPr lang="en-US" dirty="0"/>
              <a:t>with one weight per input value</a:t>
            </a:r>
            <a:endParaRPr lang="en-US" i="1" dirty="0"/>
          </a:p>
          <a:p>
            <a:pPr lvl="1"/>
            <a:r>
              <a:rPr lang="en-US" dirty="0"/>
              <a:t>A scalar </a:t>
            </a:r>
            <a:r>
              <a:rPr lang="en-US" b="1" dirty="0"/>
              <a:t>bias</a:t>
            </a:r>
            <a:r>
              <a:rPr lang="en-US" dirty="0"/>
              <a:t> </a:t>
            </a:r>
            <a:r>
              <a:rPr lang="en-US" i="1" dirty="0"/>
              <a:t>b</a:t>
            </a:r>
          </a:p>
          <a:p>
            <a:pPr lvl="1"/>
            <a:r>
              <a:rPr lang="en-US" dirty="0"/>
              <a:t>An fixed non-linear </a:t>
            </a:r>
            <a:r>
              <a:rPr lang="en-US" b="1" dirty="0"/>
              <a:t>activation function</a:t>
            </a:r>
            <a:r>
              <a:rPr lang="en-US" dirty="0"/>
              <a:t> </a:t>
            </a:r>
            <a:r>
              <a:rPr lang="en-US" i="1" dirty="0"/>
              <a:t>h</a:t>
            </a:r>
          </a:p>
          <a:p>
            <a:pPr lvl="1"/>
            <a:r>
              <a:rPr lang="en-US" dirty="0"/>
              <a:t>An </a:t>
            </a:r>
            <a:r>
              <a:rPr lang="en-US" b="1" dirty="0"/>
              <a:t>activation</a:t>
            </a:r>
            <a:r>
              <a:rPr lang="en-US" i="1" dirty="0"/>
              <a:t> a</a:t>
            </a:r>
          </a:p>
          <a:p>
            <a:r>
              <a:rPr lang="en-US" dirty="0"/>
              <a:t>The operation performed by a neuron produces activation </a:t>
            </a:r>
            <a:r>
              <a:rPr lang="en-US" i="1" dirty="0"/>
              <a:t>a</a:t>
            </a:r>
            <a:r>
              <a:rPr lang="en-US" dirty="0"/>
              <a:t> from input </a:t>
            </a:r>
            <a:r>
              <a:rPr lang="en-US" i="1" dirty="0"/>
              <a:t>x</a:t>
            </a:r>
            <a:r>
              <a:rPr lang="en-US" dirty="0"/>
              <a:t>. </a:t>
            </a:r>
            <a:r>
              <a:rPr lang="en-US" i="1" dirty="0"/>
              <a:t>a</a:t>
            </a:r>
            <a:r>
              <a:rPr lang="en-US" dirty="0"/>
              <a:t> is computed as:</a:t>
            </a:r>
          </a:p>
          <a:p>
            <a:pPr marL="457200" lvl="1" indent="0">
              <a:buNone/>
            </a:pPr>
            <a:r>
              <a:rPr lang="en-US" i="1" dirty="0"/>
              <a:t>a</a:t>
            </a:r>
            <a:r>
              <a:rPr lang="en-US" dirty="0"/>
              <a:t> = </a:t>
            </a:r>
            <a:r>
              <a:rPr lang="en-US" i="1" dirty="0"/>
              <a:t>h</a:t>
            </a:r>
            <a:r>
              <a:rPr lang="en-US" dirty="0"/>
              <a:t>(</a:t>
            </a:r>
            <a:r>
              <a:rPr lang="en-US" i="1" dirty="0"/>
              <a:t>x</a:t>
            </a:r>
            <a:r>
              <a:rPr lang="en-US" dirty="0"/>
              <a:t>*</a:t>
            </a:r>
            <a:r>
              <a:rPr lang="en-US" i="1" dirty="0"/>
              <a:t>W</a:t>
            </a:r>
            <a:r>
              <a:rPr lang="en-US" baseline="30000" dirty="0"/>
              <a:t>T</a:t>
            </a:r>
            <a:r>
              <a:rPr lang="en-US" dirty="0"/>
              <a:t> + </a:t>
            </a:r>
            <a:r>
              <a:rPr lang="en-US" i="1" dirty="0"/>
              <a:t>b</a:t>
            </a:r>
            <a:r>
              <a:rPr lang="en-US" dirty="0"/>
              <a:t>)</a:t>
            </a:r>
          </a:p>
          <a:p>
            <a:r>
              <a:rPr lang="en-US" dirty="0"/>
              <a:t>Input times weight, add a bias, activate!</a:t>
            </a:r>
          </a:p>
          <a:p>
            <a:r>
              <a:rPr lang="en-US" i="1" dirty="0"/>
              <a:t>W</a:t>
            </a:r>
            <a:r>
              <a:rPr lang="en-US" dirty="0"/>
              <a:t> and </a:t>
            </a:r>
            <a:r>
              <a:rPr lang="en-US" i="1" dirty="0"/>
              <a:t>b</a:t>
            </a:r>
            <a:r>
              <a:rPr lang="en-US" dirty="0"/>
              <a:t> are the </a:t>
            </a:r>
            <a:r>
              <a:rPr lang="en-US" b="1" dirty="0"/>
              <a:t>parameters </a:t>
            </a:r>
            <a:r>
              <a:rPr lang="en-US" dirty="0"/>
              <a:t>of the neuron, and are </a:t>
            </a:r>
            <a:r>
              <a:rPr lang="en-US" i="1" dirty="0"/>
              <a:t>learned </a:t>
            </a:r>
            <a:r>
              <a:rPr lang="en-US" dirty="0"/>
              <a:t>by the learning algorithm.</a:t>
            </a:r>
          </a:p>
        </p:txBody>
      </p:sp>
      <p:sp>
        <p:nvSpPr>
          <p:cNvPr id="4" name="Oval 3">
            <a:extLst>
              <a:ext uri="{FF2B5EF4-FFF2-40B4-BE49-F238E27FC236}">
                <a16:creationId xmlns:a16="http://schemas.microsoft.com/office/drawing/2014/main" id="{8DBB9A01-EC9E-4BDD-90BF-7EA8B3DCAE35}"/>
              </a:ext>
            </a:extLst>
          </p:cNvPr>
          <p:cNvSpPr/>
          <p:nvPr/>
        </p:nvSpPr>
        <p:spPr>
          <a:xfrm>
            <a:off x="8886363" y="2107538"/>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78D166A-6DE1-4E66-B3CE-23BEB4E0BD5C}"/>
              </a:ext>
            </a:extLst>
          </p:cNvPr>
          <p:cNvCxnSpPr>
            <a:cxnSpLocks/>
          </p:cNvCxnSpPr>
          <p:nvPr/>
        </p:nvCxnSpPr>
        <p:spPr>
          <a:xfrm flipV="1">
            <a:off x="8193905" y="2841763"/>
            <a:ext cx="692458" cy="3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2FFD0D0-1767-4516-B0D9-98938B93B470}"/>
              </a:ext>
            </a:extLst>
          </p:cNvPr>
          <p:cNvCxnSpPr>
            <a:cxnSpLocks/>
          </p:cNvCxnSpPr>
          <p:nvPr/>
        </p:nvCxnSpPr>
        <p:spPr>
          <a:xfrm>
            <a:off x="10635449" y="2868967"/>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E250618-F2D0-4FAA-AD14-009E5BC2C694}"/>
              </a:ext>
            </a:extLst>
          </p:cNvPr>
          <p:cNvSpPr txBox="1"/>
          <p:nvPr/>
        </p:nvSpPr>
        <p:spPr>
          <a:xfrm>
            <a:off x="8327255" y="2488253"/>
            <a:ext cx="639192" cy="369332"/>
          </a:xfrm>
          <a:prstGeom prst="rect">
            <a:avLst/>
          </a:prstGeom>
          <a:noFill/>
        </p:spPr>
        <p:txBody>
          <a:bodyPr wrap="square" rtlCol="0">
            <a:spAutoFit/>
          </a:bodyPr>
          <a:lstStyle/>
          <a:p>
            <a:r>
              <a:rPr lang="en-US" i="1" dirty="0"/>
              <a:t>x</a:t>
            </a:r>
          </a:p>
        </p:txBody>
      </p:sp>
      <p:sp>
        <p:nvSpPr>
          <p:cNvPr id="10" name="TextBox 9">
            <a:extLst>
              <a:ext uri="{FF2B5EF4-FFF2-40B4-BE49-F238E27FC236}">
                <a16:creationId xmlns:a16="http://schemas.microsoft.com/office/drawing/2014/main" id="{08886571-53E1-4CDD-A061-1F4138193C4D}"/>
              </a:ext>
            </a:extLst>
          </p:cNvPr>
          <p:cNvSpPr txBox="1"/>
          <p:nvPr/>
        </p:nvSpPr>
        <p:spPr>
          <a:xfrm>
            <a:off x="10714608" y="2488253"/>
            <a:ext cx="639192" cy="369332"/>
          </a:xfrm>
          <a:prstGeom prst="rect">
            <a:avLst/>
          </a:prstGeom>
          <a:noFill/>
        </p:spPr>
        <p:txBody>
          <a:bodyPr wrap="square" rtlCol="0">
            <a:spAutoFit/>
          </a:bodyPr>
          <a:lstStyle/>
          <a:p>
            <a:r>
              <a:rPr lang="en-US" i="1" dirty="0"/>
              <a:t>a</a:t>
            </a:r>
          </a:p>
        </p:txBody>
      </p:sp>
      <p:sp>
        <p:nvSpPr>
          <p:cNvPr id="13" name="TextBox 12">
            <a:extLst>
              <a:ext uri="{FF2B5EF4-FFF2-40B4-BE49-F238E27FC236}">
                <a16:creationId xmlns:a16="http://schemas.microsoft.com/office/drawing/2014/main" id="{82CF8A61-4F02-450E-B7E3-C6E6240727A9}"/>
              </a:ext>
            </a:extLst>
          </p:cNvPr>
          <p:cNvSpPr txBox="1"/>
          <p:nvPr/>
        </p:nvSpPr>
        <p:spPr>
          <a:xfrm>
            <a:off x="9321461" y="2663123"/>
            <a:ext cx="1065413" cy="307777"/>
          </a:xfrm>
          <a:prstGeom prst="rect">
            <a:avLst/>
          </a:prstGeom>
          <a:noFill/>
        </p:spPr>
        <p:txBody>
          <a:bodyPr wrap="square" rtlCol="0">
            <a:spAutoFit/>
          </a:bodyPr>
          <a:lstStyle/>
          <a:p>
            <a:r>
              <a:rPr lang="en-US" sz="1400" i="1" dirty="0"/>
              <a:t>h</a:t>
            </a:r>
            <a:r>
              <a:rPr lang="en-US" sz="1400" dirty="0"/>
              <a:t>(</a:t>
            </a:r>
            <a:r>
              <a:rPr lang="en-US" sz="1400" i="1" dirty="0"/>
              <a:t>x</a:t>
            </a:r>
            <a:r>
              <a:rPr lang="en-US" sz="1400" dirty="0"/>
              <a:t>*</a:t>
            </a:r>
            <a:r>
              <a:rPr lang="en-US" sz="1400" i="1" dirty="0"/>
              <a:t>W</a:t>
            </a:r>
            <a:r>
              <a:rPr lang="en-US" sz="2000" baseline="30000" dirty="0"/>
              <a:t>T</a:t>
            </a:r>
            <a:r>
              <a:rPr lang="en-US" sz="1400" dirty="0"/>
              <a:t> + </a:t>
            </a:r>
            <a:r>
              <a:rPr lang="en-US" sz="1400" i="1" dirty="0"/>
              <a:t>b</a:t>
            </a:r>
            <a:r>
              <a:rPr lang="en-US" sz="1400" dirty="0"/>
              <a:t>)</a:t>
            </a:r>
          </a:p>
        </p:txBody>
      </p:sp>
    </p:spTree>
    <p:extLst>
      <p:ext uri="{BB962C8B-B14F-4D97-AF65-F5344CB8AC3E}">
        <p14:creationId xmlns:p14="http://schemas.microsoft.com/office/powerpoint/2010/main" val="206201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Artificial Neurons in Detail</a:t>
            </a:r>
          </a:p>
        </p:txBody>
      </p:sp>
      <p:sp>
        <p:nvSpPr>
          <p:cNvPr id="4" name="Oval 3">
            <a:extLst>
              <a:ext uri="{FF2B5EF4-FFF2-40B4-BE49-F238E27FC236}">
                <a16:creationId xmlns:a16="http://schemas.microsoft.com/office/drawing/2014/main" id="{8DBB9A01-EC9E-4BDD-90BF-7EA8B3DCAE35}"/>
              </a:ext>
            </a:extLst>
          </p:cNvPr>
          <p:cNvSpPr/>
          <p:nvPr/>
        </p:nvSpPr>
        <p:spPr>
          <a:xfrm>
            <a:off x="5033454" y="1512734"/>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78D166A-6DE1-4E66-B3CE-23BEB4E0BD5C}"/>
              </a:ext>
            </a:extLst>
          </p:cNvPr>
          <p:cNvCxnSpPr>
            <a:cxnSpLocks/>
          </p:cNvCxnSpPr>
          <p:nvPr/>
        </p:nvCxnSpPr>
        <p:spPr>
          <a:xfrm flipV="1">
            <a:off x="4340996" y="2246959"/>
            <a:ext cx="692458" cy="3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2FFD0D0-1767-4516-B0D9-98938B93B470}"/>
              </a:ext>
            </a:extLst>
          </p:cNvPr>
          <p:cNvCxnSpPr>
            <a:cxnSpLocks/>
          </p:cNvCxnSpPr>
          <p:nvPr/>
        </p:nvCxnSpPr>
        <p:spPr>
          <a:xfrm>
            <a:off x="6782540" y="2274163"/>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E250618-F2D0-4FAA-AD14-009E5BC2C694}"/>
              </a:ext>
            </a:extLst>
          </p:cNvPr>
          <p:cNvSpPr txBox="1"/>
          <p:nvPr/>
        </p:nvSpPr>
        <p:spPr>
          <a:xfrm>
            <a:off x="4474346" y="1893449"/>
            <a:ext cx="639192" cy="369332"/>
          </a:xfrm>
          <a:prstGeom prst="rect">
            <a:avLst/>
          </a:prstGeom>
          <a:noFill/>
        </p:spPr>
        <p:txBody>
          <a:bodyPr wrap="square" rtlCol="0">
            <a:spAutoFit/>
          </a:bodyPr>
          <a:lstStyle/>
          <a:p>
            <a:r>
              <a:rPr lang="en-US" dirty="0"/>
              <a:t>x</a:t>
            </a:r>
          </a:p>
        </p:txBody>
      </p:sp>
      <p:sp>
        <p:nvSpPr>
          <p:cNvPr id="10" name="TextBox 9">
            <a:extLst>
              <a:ext uri="{FF2B5EF4-FFF2-40B4-BE49-F238E27FC236}">
                <a16:creationId xmlns:a16="http://schemas.microsoft.com/office/drawing/2014/main" id="{08886571-53E1-4CDD-A061-1F4138193C4D}"/>
              </a:ext>
            </a:extLst>
          </p:cNvPr>
          <p:cNvSpPr txBox="1"/>
          <p:nvPr/>
        </p:nvSpPr>
        <p:spPr>
          <a:xfrm>
            <a:off x="6861699" y="1893449"/>
            <a:ext cx="639192" cy="369332"/>
          </a:xfrm>
          <a:prstGeom prst="rect">
            <a:avLst/>
          </a:prstGeom>
          <a:noFill/>
        </p:spPr>
        <p:txBody>
          <a:bodyPr wrap="square" rtlCol="0">
            <a:spAutoFit/>
          </a:bodyPr>
          <a:lstStyle/>
          <a:p>
            <a:r>
              <a:rPr lang="en-US" dirty="0"/>
              <a:t>a</a:t>
            </a:r>
          </a:p>
        </p:txBody>
      </p:sp>
      <p:sp>
        <p:nvSpPr>
          <p:cNvPr id="13" name="TextBox 12">
            <a:extLst>
              <a:ext uri="{FF2B5EF4-FFF2-40B4-BE49-F238E27FC236}">
                <a16:creationId xmlns:a16="http://schemas.microsoft.com/office/drawing/2014/main" id="{82CF8A61-4F02-450E-B7E3-C6E6240727A9}"/>
              </a:ext>
            </a:extLst>
          </p:cNvPr>
          <p:cNvSpPr txBox="1"/>
          <p:nvPr/>
        </p:nvSpPr>
        <p:spPr>
          <a:xfrm>
            <a:off x="5468552" y="2068319"/>
            <a:ext cx="958973" cy="307777"/>
          </a:xfrm>
          <a:prstGeom prst="rect">
            <a:avLst/>
          </a:prstGeom>
          <a:noFill/>
        </p:spPr>
        <p:txBody>
          <a:bodyPr wrap="square" rtlCol="0">
            <a:spAutoFit/>
          </a:bodyPr>
          <a:lstStyle/>
          <a:p>
            <a:r>
              <a:rPr lang="en-US" sz="1400" dirty="0"/>
              <a:t>h(w*x + b)</a:t>
            </a:r>
          </a:p>
        </p:txBody>
      </p:sp>
      <p:sp>
        <p:nvSpPr>
          <p:cNvPr id="11" name="TextBox 10">
            <a:extLst>
              <a:ext uri="{FF2B5EF4-FFF2-40B4-BE49-F238E27FC236}">
                <a16:creationId xmlns:a16="http://schemas.microsoft.com/office/drawing/2014/main" id="{9E02A822-C81D-41A6-91F0-75DFE10CC386}"/>
              </a:ext>
            </a:extLst>
          </p:cNvPr>
          <p:cNvSpPr txBox="1"/>
          <p:nvPr/>
        </p:nvSpPr>
        <p:spPr>
          <a:xfrm>
            <a:off x="1056443" y="1893449"/>
            <a:ext cx="3143250" cy="369332"/>
          </a:xfrm>
          <a:prstGeom prst="rect">
            <a:avLst/>
          </a:prstGeom>
          <a:noFill/>
        </p:spPr>
        <p:txBody>
          <a:bodyPr wrap="square" rtlCol="0">
            <a:spAutoFit/>
          </a:bodyPr>
          <a:lstStyle/>
          <a:p>
            <a:r>
              <a:rPr lang="en-US" dirty="0"/>
              <a:t>one input value, one weight</a:t>
            </a:r>
            <a:r>
              <a:rPr lang="en-US" baseline="30000" dirty="0"/>
              <a:t> </a:t>
            </a:r>
            <a:endParaRPr lang="en-US" dirty="0"/>
          </a:p>
        </p:txBody>
      </p:sp>
      <p:sp>
        <p:nvSpPr>
          <p:cNvPr id="14" name="TextBox 13">
            <a:extLst>
              <a:ext uri="{FF2B5EF4-FFF2-40B4-BE49-F238E27FC236}">
                <a16:creationId xmlns:a16="http://schemas.microsoft.com/office/drawing/2014/main" id="{6A475258-2843-4AA6-9255-5D2FEA4DB6CB}"/>
              </a:ext>
            </a:extLst>
          </p:cNvPr>
          <p:cNvSpPr txBox="1"/>
          <p:nvPr/>
        </p:nvSpPr>
        <p:spPr>
          <a:xfrm>
            <a:off x="470516" y="4463820"/>
            <a:ext cx="4361757" cy="646331"/>
          </a:xfrm>
          <a:prstGeom prst="rect">
            <a:avLst/>
          </a:prstGeom>
          <a:noFill/>
        </p:spPr>
        <p:txBody>
          <a:bodyPr wrap="square" rtlCol="0">
            <a:spAutoFit/>
          </a:bodyPr>
          <a:lstStyle/>
          <a:p>
            <a:r>
              <a:rPr lang="en-US" dirty="0"/>
              <a:t>multiple inputs, one weight for each input, sum the result, add bias, activate</a:t>
            </a:r>
          </a:p>
        </p:txBody>
      </p:sp>
      <p:sp>
        <p:nvSpPr>
          <p:cNvPr id="15" name="Oval 14">
            <a:extLst>
              <a:ext uri="{FF2B5EF4-FFF2-40B4-BE49-F238E27FC236}">
                <a16:creationId xmlns:a16="http://schemas.microsoft.com/office/drawing/2014/main" id="{AD981180-58BE-4E41-849A-C47B6D7AE44E}"/>
              </a:ext>
            </a:extLst>
          </p:cNvPr>
          <p:cNvSpPr/>
          <p:nvPr/>
        </p:nvSpPr>
        <p:spPr>
          <a:xfrm>
            <a:off x="6626348" y="4177684"/>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DC4C433-20FE-4CC9-8EA6-4A379B0C54F6}"/>
              </a:ext>
            </a:extLst>
          </p:cNvPr>
          <p:cNvCxnSpPr>
            <a:cxnSpLocks/>
          </p:cNvCxnSpPr>
          <p:nvPr/>
        </p:nvCxnSpPr>
        <p:spPr>
          <a:xfrm>
            <a:off x="5907997" y="4129533"/>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FB929C-3A71-4B21-BB0C-BA918E67EE9F}"/>
              </a:ext>
            </a:extLst>
          </p:cNvPr>
          <p:cNvCxnSpPr>
            <a:cxnSpLocks/>
          </p:cNvCxnSpPr>
          <p:nvPr/>
        </p:nvCxnSpPr>
        <p:spPr>
          <a:xfrm>
            <a:off x="8375434" y="4939113"/>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BE83F3-E587-4346-A8C2-6AA8DF7AEF54}"/>
              </a:ext>
            </a:extLst>
          </p:cNvPr>
          <p:cNvSpPr txBox="1"/>
          <p:nvPr/>
        </p:nvSpPr>
        <p:spPr>
          <a:xfrm>
            <a:off x="5787593" y="4322625"/>
            <a:ext cx="639192" cy="261610"/>
          </a:xfrm>
          <a:prstGeom prst="rect">
            <a:avLst/>
          </a:prstGeom>
          <a:noFill/>
        </p:spPr>
        <p:txBody>
          <a:bodyPr wrap="square" rtlCol="0">
            <a:spAutoFit/>
          </a:bodyPr>
          <a:lstStyle/>
          <a:p>
            <a:r>
              <a:rPr lang="en-US" sz="1050" dirty="0"/>
              <a:t>x2</a:t>
            </a:r>
          </a:p>
        </p:txBody>
      </p:sp>
      <p:sp>
        <p:nvSpPr>
          <p:cNvPr id="19" name="TextBox 18">
            <a:extLst>
              <a:ext uri="{FF2B5EF4-FFF2-40B4-BE49-F238E27FC236}">
                <a16:creationId xmlns:a16="http://schemas.microsoft.com/office/drawing/2014/main" id="{B9E14958-1229-4136-940C-C0EFB64F8048}"/>
              </a:ext>
            </a:extLst>
          </p:cNvPr>
          <p:cNvSpPr txBox="1"/>
          <p:nvPr/>
        </p:nvSpPr>
        <p:spPr>
          <a:xfrm>
            <a:off x="8454593" y="4558399"/>
            <a:ext cx="639192" cy="369332"/>
          </a:xfrm>
          <a:prstGeom prst="rect">
            <a:avLst/>
          </a:prstGeom>
          <a:noFill/>
        </p:spPr>
        <p:txBody>
          <a:bodyPr wrap="square" rtlCol="0">
            <a:spAutoFit/>
          </a:bodyPr>
          <a:lstStyle/>
          <a:p>
            <a:r>
              <a:rPr lang="en-US" dirty="0"/>
              <a:t>a</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3E9060E-346C-46B4-AD7D-3F577F3B11C4}"/>
                  </a:ext>
                </a:extLst>
              </p:cNvPr>
              <p:cNvSpPr txBox="1"/>
              <p:nvPr/>
            </p:nvSpPr>
            <p:spPr>
              <a:xfrm>
                <a:off x="6753362" y="4733269"/>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20" name="TextBox 19">
                <a:extLst>
                  <a:ext uri="{FF2B5EF4-FFF2-40B4-BE49-F238E27FC236}">
                    <a16:creationId xmlns:a16="http://schemas.microsoft.com/office/drawing/2014/main" id="{A3E9060E-346C-46B4-AD7D-3F577F3B11C4}"/>
                  </a:ext>
                </a:extLst>
              </p:cNvPr>
              <p:cNvSpPr txBox="1">
                <a:spLocks noRot="1" noChangeAspect="1" noMove="1" noResize="1" noEditPoints="1" noAdjustHandles="1" noChangeArrowheads="1" noChangeShapeType="1" noTextEdit="1"/>
              </p:cNvSpPr>
              <p:nvPr/>
            </p:nvSpPr>
            <p:spPr>
              <a:xfrm>
                <a:off x="6753362" y="4733269"/>
                <a:ext cx="1511749" cy="307777"/>
              </a:xfrm>
              <a:prstGeom prst="rect">
                <a:avLst/>
              </a:prstGeom>
              <a:blipFill>
                <a:blip r:embed="rId2"/>
                <a:stretch>
                  <a:fillRect l="-1210" t="-1961" b="-19608"/>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5530D89-0A4A-4CEA-BFDE-0B82366D1E05}"/>
              </a:ext>
            </a:extLst>
          </p:cNvPr>
          <p:cNvCxnSpPr>
            <a:cxnSpLocks/>
          </p:cNvCxnSpPr>
          <p:nvPr/>
        </p:nvCxnSpPr>
        <p:spPr>
          <a:xfrm>
            <a:off x="5666035" y="4498865"/>
            <a:ext cx="960313" cy="2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38ED3AA-BDD1-416F-B14C-8E50614D3EF0}"/>
              </a:ext>
            </a:extLst>
          </p:cNvPr>
          <p:cNvCxnSpPr>
            <a:cxnSpLocks/>
          </p:cNvCxnSpPr>
          <p:nvPr/>
        </p:nvCxnSpPr>
        <p:spPr>
          <a:xfrm>
            <a:off x="5666035" y="4887157"/>
            <a:ext cx="960313" cy="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3307316-3157-402A-AFBA-F545C8C9F8E7}"/>
              </a:ext>
            </a:extLst>
          </p:cNvPr>
          <p:cNvCxnSpPr>
            <a:cxnSpLocks/>
          </p:cNvCxnSpPr>
          <p:nvPr/>
        </p:nvCxnSpPr>
        <p:spPr>
          <a:xfrm flipV="1">
            <a:off x="5653539" y="5131296"/>
            <a:ext cx="976426" cy="1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51DEEC6-B7A9-4448-ABDE-0CB4C96E0494}"/>
              </a:ext>
            </a:extLst>
          </p:cNvPr>
          <p:cNvSpPr txBox="1"/>
          <p:nvPr/>
        </p:nvSpPr>
        <p:spPr>
          <a:xfrm>
            <a:off x="6418924" y="4073192"/>
            <a:ext cx="639192" cy="261610"/>
          </a:xfrm>
          <a:prstGeom prst="rect">
            <a:avLst/>
          </a:prstGeom>
          <a:noFill/>
        </p:spPr>
        <p:txBody>
          <a:bodyPr wrap="square" rtlCol="0">
            <a:spAutoFit/>
          </a:bodyPr>
          <a:lstStyle/>
          <a:p>
            <a:r>
              <a:rPr lang="en-US" sz="1050" dirty="0"/>
              <a:t>x1</a:t>
            </a:r>
          </a:p>
        </p:txBody>
      </p:sp>
      <p:sp>
        <p:nvSpPr>
          <p:cNvPr id="33" name="TextBox 32">
            <a:extLst>
              <a:ext uri="{FF2B5EF4-FFF2-40B4-BE49-F238E27FC236}">
                <a16:creationId xmlns:a16="http://schemas.microsoft.com/office/drawing/2014/main" id="{04FF3A3A-33A8-4860-907A-BF07E3F5DB53}"/>
              </a:ext>
            </a:extLst>
          </p:cNvPr>
          <p:cNvSpPr txBox="1"/>
          <p:nvPr/>
        </p:nvSpPr>
        <p:spPr>
          <a:xfrm>
            <a:off x="5793048" y="4663875"/>
            <a:ext cx="639192" cy="261610"/>
          </a:xfrm>
          <a:prstGeom prst="rect">
            <a:avLst/>
          </a:prstGeom>
          <a:noFill/>
        </p:spPr>
        <p:txBody>
          <a:bodyPr wrap="square" rtlCol="0">
            <a:spAutoFit/>
          </a:bodyPr>
          <a:lstStyle/>
          <a:p>
            <a:r>
              <a:rPr lang="en-US" sz="1050" dirty="0"/>
              <a:t>x3</a:t>
            </a:r>
          </a:p>
        </p:txBody>
      </p:sp>
      <p:sp>
        <p:nvSpPr>
          <p:cNvPr id="34" name="TextBox 33">
            <a:extLst>
              <a:ext uri="{FF2B5EF4-FFF2-40B4-BE49-F238E27FC236}">
                <a16:creationId xmlns:a16="http://schemas.microsoft.com/office/drawing/2014/main" id="{8933E629-06BD-48F4-B3FE-CE542FF289A8}"/>
              </a:ext>
            </a:extLst>
          </p:cNvPr>
          <p:cNvSpPr txBox="1"/>
          <p:nvPr/>
        </p:nvSpPr>
        <p:spPr>
          <a:xfrm>
            <a:off x="5653539" y="5020116"/>
            <a:ext cx="639192" cy="261610"/>
          </a:xfrm>
          <a:prstGeom prst="rect">
            <a:avLst/>
          </a:prstGeom>
          <a:noFill/>
        </p:spPr>
        <p:txBody>
          <a:bodyPr wrap="square" rtlCol="0">
            <a:spAutoFit/>
          </a:bodyPr>
          <a:lstStyle/>
          <a:p>
            <a:r>
              <a:rPr lang="en-US" sz="1050" dirty="0"/>
              <a:t>x4</a:t>
            </a:r>
          </a:p>
        </p:txBody>
      </p:sp>
      <p:sp>
        <p:nvSpPr>
          <p:cNvPr id="35" name="TextBox 34">
            <a:extLst>
              <a:ext uri="{FF2B5EF4-FFF2-40B4-BE49-F238E27FC236}">
                <a16:creationId xmlns:a16="http://schemas.microsoft.com/office/drawing/2014/main" id="{D96A1223-C21E-4C4E-B7BD-E88279B88D4A}"/>
              </a:ext>
            </a:extLst>
          </p:cNvPr>
          <p:cNvSpPr txBox="1"/>
          <p:nvPr/>
        </p:nvSpPr>
        <p:spPr>
          <a:xfrm>
            <a:off x="5833664" y="5304858"/>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37" name="Straight Arrow Connector 36">
            <a:extLst>
              <a:ext uri="{FF2B5EF4-FFF2-40B4-BE49-F238E27FC236}">
                <a16:creationId xmlns:a16="http://schemas.microsoft.com/office/drawing/2014/main" id="{1C8B4B17-B0B7-41F8-BB93-DFF29059C406}"/>
              </a:ext>
            </a:extLst>
          </p:cNvPr>
          <p:cNvCxnSpPr>
            <a:cxnSpLocks/>
            <a:endCxn id="15" idx="3"/>
          </p:cNvCxnSpPr>
          <p:nvPr/>
        </p:nvCxnSpPr>
        <p:spPr>
          <a:xfrm flipV="1">
            <a:off x="5772308" y="5437111"/>
            <a:ext cx="1110188" cy="67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A13CF41-09FE-4B13-B5E8-F5966A4CDB11}"/>
              </a:ext>
            </a:extLst>
          </p:cNvPr>
          <p:cNvSpPr txBox="1"/>
          <p:nvPr/>
        </p:nvSpPr>
        <p:spPr>
          <a:xfrm>
            <a:off x="6058363" y="5865522"/>
            <a:ext cx="639192" cy="261610"/>
          </a:xfrm>
          <a:prstGeom prst="rect">
            <a:avLst/>
          </a:prstGeom>
          <a:noFill/>
        </p:spPr>
        <p:txBody>
          <a:bodyPr wrap="square" rtlCol="0">
            <a:spAutoFit/>
          </a:bodyPr>
          <a:lstStyle/>
          <a:p>
            <a:r>
              <a:rPr lang="en-US" sz="1050" dirty="0" err="1"/>
              <a:t>xN</a:t>
            </a:r>
            <a:endParaRPr lang="en-US" sz="1050" dirty="0"/>
          </a:p>
        </p:txBody>
      </p:sp>
    </p:spTree>
    <p:extLst>
      <p:ext uri="{BB962C8B-B14F-4D97-AF65-F5344CB8AC3E}">
        <p14:creationId xmlns:p14="http://schemas.microsoft.com/office/powerpoint/2010/main" val="166769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Artificial Neurons in Detail</a:t>
            </a:r>
          </a:p>
        </p:txBody>
      </p:sp>
      <p:sp>
        <p:nvSpPr>
          <p:cNvPr id="3" name="Content Placeholder 2">
            <a:extLst>
              <a:ext uri="{FF2B5EF4-FFF2-40B4-BE49-F238E27FC236}">
                <a16:creationId xmlns:a16="http://schemas.microsoft.com/office/drawing/2014/main" id="{5249ABE1-1E72-4869-A4F8-794FE28EF02A}"/>
              </a:ext>
            </a:extLst>
          </p:cNvPr>
          <p:cNvSpPr>
            <a:spLocks noGrp="1"/>
          </p:cNvSpPr>
          <p:nvPr>
            <p:ph idx="1"/>
          </p:nvPr>
        </p:nvSpPr>
        <p:spPr/>
        <p:txBody>
          <a:bodyPr/>
          <a:lstStyle/>
          <a:p>
            <a:r>
              <a:rPr lang="en-US" dirty="0"/>
              <a:t>Common activation functions (why we use these specific functions will make more sense later)</a:t>
            </a:r>
          </a:p>
          <a:p>
            <a:endParaRPr lang="en-US" dirty="0"/>
          </a:p>
          <a:p>
            <a:pPr marL="0" indent="0">
              <a:buNone/>
            </a:pPr>
            <a:endParaRPr lang="en-US" dirty="0"/>
          </a:p>
        </p:txBody>
      </p:sp>
      <p:pic>
        <p:nvPicPr>
          <p:cNvPr id="3074" name="Picture 2" descr="Introduction to Different Activation Functions for Deep Learning | by  Shruti Jadon | Medium">
            <a:extLst>
              <a:ext uri="{FF2B5EF4-FFF2-40B4-BE49-F238E27FC236}">
                <a16:creationId xmlns:a16="http://schemas.microsoft.com/office/drawing/2014/main" id="{A563E929-4857-4534-A133-9F606ED56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166" y="2959124"/>
            <a:ext cx="6827668" cy="343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2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Building the network</a:t>
            </a:r>
          </a:p>
        </p:txBody>
      </p:sp>
      <p:sp>
        <p:nvSpPr>
          <p:cNvPr id="3" name="Content Placeholder 2">
            <a:extLst>
              <a:ext uri="{FF2B5EF4-FFF2-40B4-BE49-F238E27FC236}">
                <a16:creationId xmlns:a16="http://schemas.microsoft.com/office/drawing/2014/main" id="{5249ABE1-1E72-4869-A4F8-794FE28EF02A}"/>
              </a:ext>
            </a:extLst>
          </p:cNvPr>
          <p:cNvSpPr>
            <a:spLocks noGrp="1"/>
          </p:cNvSpPr>
          <p:nvPr>
            <p:ph idx="1"/>
          </p:nvPr>
        </p:nvSpPr>
        <p:spPr>
          <a:xfrm>
            <a:off x="862534" y="1612561"/>
            <a:ext cx="10515600" cy="4965792"/>
          </a:xfrm>
        </p:spPr>
        <p:txBody>
          <a:bodyPr>
            <a:normAutofit lnSpcReduction="10000"/>
          </a:bodyPr>
          <a:lstStyle/>
          <a:p>
            <a:r>
              <a:rPr lang="en-US" dirty="0"/>
              <a:t>The simplest NN “architecture” is the </a:t>
            </a:r>
            <a:r>
              <a:rPr lang="en-US" b="1" dirty="0"/>
              <a:t>feed-forward network</a:t>
            </a:r>
            <a:r>
              <a:rPr lang="en-US" dirty="0"/>
              <a:t>, also denoted as the multi-layer perceptron (MLP). </a:t>
            </a:r>
          </a:p>
          <a:p>
            <a:r>
              <a:rPr lang="en-US" dirty="0"/>
              <a:t>The term </a:t>
            </a:r>
            <a:r>
              <a:rPr lang="en-US" b="1" dirty="0"/>
              <a:t>architecture</a:t>
            </a:r>
            <a:r>
              <a:rPr lang="en-US" dirty="0"/>
              <a:t> refers to the type and configuration of the neurons and their connections. More on other architecture types later.</a:t>
            </a:r>
          </a:p>
          <a:p>
            <a:r>
              <a:rPr lang="en-US" dirty="0"/>
              <a:t>To construct a feed-forward neural network (FFNN), we create a directed acyclic graph of neuron </a:t>
            </a:r>
            <a:r>
              <a:rPr lang="en-US" b="1" dirty="0"/>
              <a:t>layers</a:t>
            </a:r>
            <a:r>
              <a:rPr lang="en-US" dirty="0"/>
              <a:t> (a stack of neurons) in a sequence such that each neuron in a layer receives an input from every neuron in the previous layer (a fully connected layer), with the exception of the input layer (no inputs) and the output layer (no layers after). Layer’s in-between the input and output are denoted </a:t>
            </a:r>
            <a:r>
              <a:rPr lang="en-US" b="1" dirty="0"/>
              <a:t>hidden </a:t>
            </a:r>
            <a:r>
              <a:rPr lang="en-US" dirty="0"/>
              <a:t>layers.</a:t>
            </a:r>
          </a:p>
          <a:p>
            <a:r>
              <a:rPr lang="en-US" dirty="0"/>
              <a:t>I know that’s a mouthful, a picture will clear it up.</a:t>
            </a:r>
          </a:p>
          <a:p>
            <a:endParaRPr lang="en-US" dirty="0"/>
          </a:p>
        </p:txBody>
      </p:sp>
    </p:spTree>
    <p:extLst>
      <p:ext uri="{BB962C8B-B14F-4D97-AF65-F5344CB8AC3E}">
        <p14:creationId xmlns:p14="http://schemas.microsoft.com/office/powerpoint/2010/main" val="394425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Building the network</a:t>
            </a:r>
          </a:p>
        </p:txBody>
      </p:sp>
      <p:pic>
        <p:nvPicPr>
          <p:cNvPr id="4098" name="Picture 2" descr="Feed Forward Neural Network Definition | DeepAI">
            <a:extLst>
              <a:ext uri="{FF2B5EF4-FFF2-40B4-BE49-F238E27FC236}">
                <a16:creationId xmlns:a16="http://schemas.microsoft.com/office/drawing/2014/main" id="{7E7864D1-462A-4932-B217-128A547EB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91" y="1990551"/>
            <a:ext cx="44958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tructure of a feedforward neural network | Download Scientific Diagram">
            <a:extLst>
              <a:ext uri="{FF2B5EF4-FFF2-40B4-BE49-F238E27FC236}">
                <a16:creationId xmlns:a16="http://schemas.microsoft.com/office/drawing/2014/main" id="{162E505E-BD87-4033-BEE3-EA62D2CAF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559" y="2293057"/>
            <a:ext cx="5042377" cy="2723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4571A6-67DE-4A72-9B17-2EC87184ECE1}"/>
              </a:ext>
            </a:extLst>
          </p:cNvPr>
          <p:cNvSpPr txBox="1"/>
          <p:nvPr/>
        </p:nvSpPr>
        <p:spPr>
          <a:xfrm>
            <a:off x="8234188" y="4995514"/>
            <a:ext cx="3329126" cy="646331"/>
          </a:xfrm>
          <a:prstGeom prst="rect">
            <a:avLst/>
          </a:prstGeom>
          <a:noFill/>
        </p:spPr>
        <p:txBody>
          <a:bodyPr wrap="square" rtlCol="0">
            <a:spAutoFit/>
          </a:bodyPr>
          <a:lstStyle/>
          <a:p>
            <a:r>
              <a:rPr lang="en-US" dirty="0"/>
              <a:t>Two hidden layer FFNN. Fully connected.</a:t>
            </a:r>
          </a:p>
        </p:txBody>
      </p:sp>
      <p:sp>
        <p:nvSpPr>
          <p:cNvPr id="7" name="TextBox 6">
            <a:extLst>
              <a:ext uri="{FF2B5EF4-FFF2-40B4-BE49-F238E27FC236}">
                <a16:creationId xmlns:a16="http://schemas.microsoft.com/office/drawing/2014/main" id="{A0B6451D-92CE-4802-9CDF-955156C17A64}"/>
              </a:ext>
            </a:extLst>
          </p:cNvPr>
          <p:cNvSpPr txBox="1"/>
          <p:nvPr/>
        </p:nvSpPr>
        <p:spPr>
          <a:xfrm>
            <a:off x="1262108" y="4995514"/>
            <a:ext cx="3329126" cy="646331"/>
          </a:xfrm>
          <a:prstGeom prst="rect">
            <a:avLst/>
          </a:prstGeom>
          <a:noFill/>
        </p:spPr>
        <p:txBody>
          <a:bodyPr wrap="square" rtlCol="0">
            <a:spAutoFit/>
          </a:bodyPr>
          <a:lstStyle/>
          <a:p>
            <a:r>
              <a:rPr lang="en-US" dirty="0"/>
              <a:t>One hidden layer FFNN. Fully connected.</a:t>
            </a:r>
          </a:p>
        </p:txBody>
      </p:sp>
      <p:sp>
        <p:nvSpPr>
          <p:cNvPr id="10" name="Oval 9">
            <a:extLst>
              <a:ext uri="{FF2B5EF4-FFF2-40B4-BE49-F238E27FC236}">
                <a16:creationId xmlns:a16="http://schemas.microsoft.com/office/drawing/2014/main" id="{816E6012-8CC4-4A08-B05B-12066FEEE4BA}"/>
              </a:ext>
            </a:extLst>
          </p:cNvPr>
          <p:cNvSpPr/>
          <p:nvPr/>
        </p:nvSpPr>
        <p:spPr>
          <a:xfrm>
            <a:off x="9415473" y="286296"/>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E21F5BB-FD88-4CD9-8CF4-07857B696414}"/>
              </a:ext>
            </a:extLst>
          </p:cNvPr>
          <p:cNvCxnSpPr>
            <a:cxnSpLocks/>
          </p:cNvCxnSpPr>
          <p:nvPr/>
        </p:nvCxnSpPr>
        <p:spPr>
          <a:xfrm>
            <a:off x="8697122" y="238145"/>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CCEE9-DAF8-48C8-AE77-A8BB6A8A6D0B}"/>
              </a:ext>
            </a:extLst>
          </p:cNvPr>
          <p:cNvCxnSpPr>
            <a:cxnSpLocks/>
          </p:cNvCxnSpPr>
          <p:nvPr/>
        </p:nvCxnSpPr>
        <p:spPr>
          <a:xfrm>
            <a:off x="11164559" y="1047725"/>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217281E-91F8-469A-8246-18A11917517D}"/>
              </a:ext>
            </a:extLst>
          </p:cNvPr>
          <p:cNvSpPr txBox="1"/>
          <p:nvPr/>
        </p:nvSpPr>
        <p:spPr>
          <a:xfrm>
            <a:off x="8576718" y="431237"/>
            <a:ext cx="639192" cy="261610"/>
          </a:xfrm>
          <a:prstGeom prst="rect">
            <a:avLst/>
          </a:prstGeom>
          <a:noFill/>
        </p:spPr>
        <p:txBody>
          <a:bodyPr wrap="square" rtlCol="0">
            <a:spAutoFit/>
          </a:bodyPr>
          <a:lstStyle/>
          <a:p>
            <a:r>
              <a:rPr lang="en-US" sz="1050" dirty="0"/>
              <a:t>x2</a:t>
            </a:r>
          </a:p>
        </p:txBody>
      </p:sp>
      <p:sp>
        <p:nvSpPr>
          <p:cNvPr id="14" name="TextBox 13">
            <a:extLst>
              <a:ext uri="{FF2B5EF4-FFF2-40B4-BE49-F238E27FC236}">
                <a16:creationId xmlns:a16="http://schemas.microsoft.com/office/drawing/2014/main" id="{C79B9333-69B1-44D8-8479-DC00EEA14A57}"/>
              </a:ext>
            </a:extLst>
          </p:cNvPr>
          <p:cNvSpPr txBox="1"/>
          <p:nvPr/>
        </p:nvSpPr>
        <p:spPr>
          <a:xfrm>
            <a:off x="11243718" y="667011"/>
            <a:ext cx="639192" cy="369332"/>
          </a:xfrm>
          <a:prstGeom prst="rect">
            <a:avLst/>
          </a:prstGeom>
          <a:noFill/>
        </p:spPr>
        <p:txBody>
          <a:bodyPr wrap="square" rtlCol="0">
            <a:spAutoFit/>
          </a:bodyPr>
          <a:lstStyle/>
          <a:p>
            <a:r>
              <a:rPr lang="en-US" dirty="0"/>
              <a:t>a</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3318AAC-E347-4E69-941E-55197ACBF846}"/>
                  </a:ext>
                </a:extLst>
              </p:cNvPr>
              <p:cNvSpPr txBox="1"/>
              <p:nvPr/>
            </p:nvSpPr>
            <p:spPr>
              <a:xfrm>
                <a:off x="9542487" y="841881"/>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15" name="TextBox 14">
                <a:extLst>
                  <a:ext uri="{FF2B5EF4-FFF2-40B4-BE49-F238E27FC236}">
                    <a16:creationId xmlns:a16="http://schemas.microsoft.com/office/drawing/2014/main" id="{43318AAC-E347-4E69-941E-55197ACBF846}"/>
                  </a:ext>
                </a:extLst>
              </p:cNvPr>
              <p:cNvSpPr txBox="1">
                <a:spLocks noRot="1" noChangeAspect="1" noMove="1" noResize="1" noEditPoints="1" noAdjustHandles="1" noChangeArrowheads="1" noChangeShapeType="1" noTextEdit="1"/>
              </p:cNvSpPr>
              <p:nvPr/>
            </p:nvSpPr>
            <p:spPr>
              <a:xfrm>
                <a:off x="9542487" y="841881"/>
                <a:ext cx="1511749" cy="307777"/>
              </a:xfrm>
              <a:prstGeom prst="rect">
                <a:avLst/>
              </a:prstGeom>
              <a:blipFill>
                <a:blip r:embed="rId4"/>
                <a:stretch>
                  <a:fillRect l="-1210" t="-3922" b="-19608"/>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5DF8745B-38C7-4B50-AF79-7C2C80E52457}"/>
              </a:ext>
            </a:extLst>
          </p:cNvPr>
          <p:cNvCxnSpPr>
            <a:cxnSpLocks/>
          </p:cNvCxnSpPr>
          <p:nvPr/>
        </p:nvCxnSpPr>
        <p:spPr>
          <a:xfrm>
            <a:off x="8455160" y="607477"/>
            <a:ext cx="960313" cy="2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D00D89-E27E-4149-86E8-F9D6EB5D441C}"/>
              </a:ext>
            </a:extLst>
          </p:cNvPr>
          <p:cNvCxnSpPr>
            <a:cxnSpLocks/>
          </p:cNvCxnSpPr>
          <p:nvPr/>
        </p:nvCxnSpPr>
        <p:spPr>
          <a:xfrm>
            <a:off x="8455160" y="995769"/>
            <a:ext cx="960313" cy="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17D7C8E-0FFE-4138-BE7E-4B3E26DF11C9}"/>
              </a:ext>
            </a:extLst>
          </p:cNvPr>
          <p:cNvCxnSpPr>
            <a:cxnSpLocks/>
          </p:cNvCxnSpPr>
          <p:nvPr/>
        </p:nvCxnSpPr>
        <p:spPr>
          <a:xfrm flipV="1">
            <a:off x="8442664" y="1239908"/>
            <a:ext cx="976426" cy="1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070E661-2373-4677-8CC2-87C724EA5F16}"/>
              </a:ext>
            </a:extLst>
          </p:cNvPr>
          <p:cNvSpPr txBox="1"/>
          <p:nvPr/>
        </p:nvSpPr>
        <p:spPr>
          <a:xfrm>
            <a:off x="9208049" y="181804"/>
            <a:ext cx="639192" cy="261610"/>
          </a:xfrm>
          <a:prstGeom prst="rect">
            <a:avLst/>
          </a:prstGeom>
          <a:noFill/>
        </p:spPr>
        <p:txBody>
          <a:bodyPr wrap="square" rtlCol="0">
            <a:spAutoFit/>
          </a:bodyPr>
          <a:lstStyle/>
          <a:p>
            <a:r>
              <a:rPr lang="en-US" sz="1050" dirty="0"/>
              <a:t>x1</a:t>
            </a:r>
          </a:p>
        </p:txBody>
      </p:sp>
      <p:sp>
        <p:nvSpPr>
          <p:cNvPr id="20" name="TextBox 19">
            <a:extLst>
              <a:ext uri="{FF2B5EF4-FFF2-40B4-BE49-F238E27FC236}">
                <a16:creationId xmlns:a16="http://schemas.microsoft.com/office/drawing/2014/main" id="{DC63F373-B0E3-4CD6-BDAC-446551C1DAE2}"/>
              </a:ext>
            </a:extLst>
          </p:cNvPr>
          <p:cNvSpPr txBox="1"/>
          <p:nvPr/>
        </p:nvSpPr>
        <p:spPr>
          <a:xfrm>
            <a:off x="8582173" y="772487"/>
            <a:ext cx="639192" cy="261610"/>
          </a:xfrm>
          <a:prstGeom prst="rect">
            <a:avLst/>
          </a:prstGeom>
          <a:noFill/>
        </p:spPr>
        <p:txBody>
          <a:bodyPr wrap="square" rtlCol="0">
            <a:spAutoFit/>
          </a:bodyPr>
          <a:lstStyle/>
          <a:p>
            <a:r>
              <a:rPr lang="en-US" sz="1050" dirty="0"/>
              <a:t>x3</a:t>
            </a:r>
          </a:p>
        </p:txBody>
      </p:sp>
      <p:sp>
        <p:nvSpPr>
          <p:cNvPr id="21" name="TextBox 20">
            <a:extLst>
              <a:ext uri="{FF2B5EF4-FFF2-40B4-BE49-F238E27FC236}">
                <a16:creationId xmlns:a16="http://schemas.microsoft.com/office/drawing/2014/main" id="{4BFAED47-B5AA-4889-BCBA-77C91BF9564A}"/>
              </a:ext>
            </a:extLst>
          </p:cNvPr>
          <p:cNvSpPr txBox="1"/>
          <p:nvPr/>
        </p:nvSpPr>
        <p:spPr>
          <a:xfrm>
            <a:off x="8442664" y="1128728"/>
            <a:ext cx="639192" cy="261610"/>
          </a:xfrm>
          <a:prstGeom prst="rect">
            <a:avLst/>
          </a:prstGeom>
          <a:noFill/>
        </p:spPr>
        <p:txBody>
          <a:bodyPr wrap="square" rtlCol="0">
            <a:spAutoFit/>
          </a:bodyPr>
          <a:lstStyle/>
          <a:p>
            <a:r>
              <a:rPr lang="en-US" sz="1050" dirty="0"/>
              <a:t>x4</a:t>
            </a:r>
          </a:p>
        </p:txBody>
      </p:sp>
      <p:sp>
        <p:nvSpPr>
          <p:cNvPr id="22" name="TextBox 21">
            <a:extLst>
              <a:ext uri="{FF2B5EF4-FFF2-40B4-BE49-F238E27FC236}">
                <a16:creationId xmlns:a16="http://schemas.microsoft.com/office/drawing/2014/main" id="{EB53098E-7C9B-477E-9526-0E7032EB7EC1}"/>
              </a:ext>
            </a:extLst>
          </p:cNvPr>
          <p:cNvSpPr txBox="1"/>
          <p:nvPr/>
        </p:nvSpPr>
        <p:spPr>
          <a:xfrm>
            <a:off x="8622789" y="1413470"/>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23" name="Straight Arrow Connector 22">
            <a:extLst>
              <a:ext uri="{FF2B5EF4-FFF2-40B4-BE49-F238E27FC236}">
                <a16:creationId xmlns:a16="http://schemas.microsoft.com/office/drawing/2014/main" id="{2F723672-5350-4FB6-9F70-2236C6A92CE6}"/>
              </a:ext>
            </a:extLst>
          </p:cNvPr>
          <p:cNvCxnSpPr>
            <a:cxnSpLocks/>
            <a:endCxn id="10" idx="3"/>
          </p:cNvCxnSpPr>
          <p:nvPr/>
        </p:nvCxnSpPr>
        <p:spPr>
          <a:xfrm flipV="1">
            <a:off x="8561433" y="1545723"/>
            <a:ext cx="1110188" cy="67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206043-82C5-4200-BC47-098F9C927E66}"/>
              </a:ext>
            </a:extLst>
          </p:cNvPr>
          <p:cNvSpPr txBox="1"/>
          <p:nvPr/>
        </p:nvSpPr>
        <p:spPr>
          <a:xfrm>
            <a:off x="8847488" y="1974134"/>
            <a:ext cx="639192" cy="261610"/>
          </a:xfrm>
          <a:prstGeom prst="rect">
            <a:avLst/>
          </a:prstGeom>
          <a:noFill/>
        </p:spPr>
        <p:txBody>
          <a:bodyPr wrap="square" rtlCol="0">
            <a:spAutoFit/>
          </a:bodyPr>
          <a:lstStyle/>
          <a:p>
            <a:r>
              <a:rPr lang="en-US" sz="1050" dirty="0" err="1"/>
              <a:t>xN</a:t>
            </a:r>
            <a:endParaRPr lang="en-US" sz="1050" dirty="0"/>
          </a:p>
        </p:txBody>
      </p:sp>
      <p:sp>
        <p:nvSpPr>
          <p:cNvPr id="27" name="TextBox 26">
            <a:extLst>
              <a:ext uri="{FF2B5EF4-FFF2-40B4-BE49-F238E27FC236}">
                <a16:creationId xmlns:a16="http://schemas.microsoft.com/office/drawing/2014/main" id="{B0226B2B-DA79-463E-9FFC-D41831582292}"/>
              </a:ext>
            </a:extLst>
          </p:cNvPr>
          <p:cNvSpPr txBox="1"/>
          <p:nvPr/>
        </p:nvSpPr>
        <p:spPr>
          <a:xfrm>
            <a:off x="6613494" y="839385"/>
            <a:ext cx="1749086" cy="369332"/>
          </a:xfrm>
          <a:prstGeom prst="rect">
            <a:avLst/>
          </a:prstGeom>
          <a:noFill/>
        </p:spPr>
        <p:txBody>
          <a:bodyPr wrap="square" rtlCol="0">
            <a:spAutoFit/>
          </a:bodyPr>
          <a:lstStyle/>
          <a:p>
            <a:r>
              <a:rPr lang="en-US" dirty="0"/>
              <a:t>A single neuron</a:t>
            </a:r>
          </a:p>
        </p:txBody>
      </p:sp>
    </p:spTree>
    <p:extLst>
      <p:ext uri="{BB962C8B-B14F-4D97-AF65-F5344CB8AC3E}">
        <p14:creationId xmlns:p14="http://schemas.microsoft.com/office/powerpoint/2010/main" val="123761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What does the FFNN do?</a:t>
            </a:r>
          </a:p>
        </p:txBody>
      </p:sp>
      <p:sp>
        <p:nvSpPr>
          <p:cNvPr id="3" name="Content Placeholder 2">
            <a:extLst>
              <a:ext uri="{FF2B5EF4-FFF2-40B4-BE49-F238E27FC236}">
                <a16:creationId xmlns:a16="http://schemas.microsoft.com/office/drawing/2014/main" id="{5249ABE1-1E72-4869-A4F8-794FE28EF02A}"/>
              </a:ext>
            </a:extLst>
          </p:cNvPr>
          <p:cNvSpPr>
            <a:spLocks noGrp="1"/>
          </p:cNvSpPr>
          <p:nvPr>
            <p:ph idx="1"/>
          </p:nvPr>
        </p:nvSpPr>
        <p:spPr>
          <a:xfrm>
            <a:off x="838200" y="1825625"/>
            <a:ext cx="5966380" cy="4351338"/>
          </a:xfrm>
        </p:spPr>
        <p:txBody>
          <a:bodyPr>
            <a:normAutofit lnSpcReduction="10000"/>
          </a:bodyPr>
          <a:lstStyle/>
          <a:p>
            <a:r>
              <a:rPr lang="en-US" dirty="0"/>
              <a:t>Now that we have the model, what does it even do?! What’s going on?! Dave, where’s my medicine?!</a:t>
            </a:r>
          </a:p>
          <a:p>
            <a:r>
              <a:rPr lang="en-US" dirty="0"/>
              <a:t>The model learns a sequence of non-linear transformations to transform an input to a desired output. </a:t>
            </a:r>
          </a:p>
          <a:p>
            <a:r>
              <a:rPr lang="en-US" dirty="0"/>
              <a:t>The network is created with random parameters (weights) and the learning algorithm (discussed soon) learns the parameters (weights) of these transforms.</a:t>
            </a:r>
          </a:p>
          <a:p>
            <a:pPr marL="0" indent="0">
              <a:buNone/>
            </a:pPr>
            <a:endParaRPr lang="en-US" dirty="0"/>
          </a:p>
        </p:txBody>
      </p:sp>
      <p:pic>
        <p:nvPicPr>
          <p:cNvPr id="23" name="Picture 6" descr="Structure of a feedforward neural network | Download Scientific Diagram">
            <a:extLst>
              <a:ext uri="{FF2B5EF4-FFF2-40B4-BE49-F238E27FC236}">
                <a16:creationId xmlns:a16="http://schemas.microsoft.com/office/drawing/2014/main" id="{B61AE4C0-4529-4B1F-8FB9-70B554998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942" y="2653117"/>
            <a:ext cx="3955798" cy="2136754"/>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8DD8C881-C31F-4312-B9FC-59C4F7B72CC1}"/>
              </a:ext>
            </a:extLst>
          </p:cNvPr>
          <p:cNvGrpSpPr/>
          <p:nvPr/>
        </p:nvGrpSpPr>
        <p:grpSpPr>
          <a:xfrm>
            <a:off x="8859915" y="147608"/>
            <a:ext cx="3116062" cy="2000787"/>
            <a:chOff x="8442664" y="181804"/>
            <a:chExt cx="3555656" cy="2053940"/>
          </a:xfrm>
        </p:grpSpPr>
        <p:sp>
          <p:nvSpPr>
            <p:cNvPr id="25" name="Oval 24">
              <a:extLst>
                <a:ext uri="{FF2B5EF4-FFF2-40B4-BE49-F238E27FC236}">
                  <a16:creationId xmlns:a16="http://schemas.microsoft.com/office/drawing/2014/main" id="{2AC8A31C-5EB1-4E88-8CB0-11EB679216C7}"/>
                </a:ext>
              </a:extLst>
            </p:cNvPr>
            <p:cNvSpPr/>
            <p:nvPr/>
          </p:nvSpPr>
          <p:spPr>
            <a:xfrm>
              <a:off x="9415473" y="286296"/>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4652DC9-DFCA-4CBF-A81C-4DCFACCE81E7}"/>
                </a:ext>
              </a:extLst>
            </p:cNvPr>
            <p:cNvCxnSpPr>
              <a:cxnSpLocks/>
            </p:cNvCxnSpPr>
            <p:nvPr/>
          </p:nvCxnSpPr>
          <p:spPr>
            <a:xfrm>
              <a:off x="8697122" y="238145"/>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6CDB94-15A3-4A5C-8DC4-83E748B50332}"/>
                </a:ext>
              </a:extLst>
            </p:cNvPr>
            <p:cNvCxnSpPr>
              <a:cxnSpLocks/>
            </p:cNvCxnSpPr>
            <p:nvPr/>
          </p:nvCxnSpPr>
          <p:spPr>
            <a:xfrm>
              <a:off x="11164559" y="1047725"/>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3E74C4A-7C55-46D2-A197-0F282C286E24}"/>
                </a:ext>
              </a:extLst>
            </p:cNvPr>
            <p:cNvSpPr txBox="1"/>
            <p:nvPr/>
          </p:nvSpPr>
          <p:spPr>
            <a:xfrm>
              <a:off x="8576718" y="431237"/>
              <a:ext cx="639192" cy="261610"/>
            </a:xfrm>
            <a:prstGeom prst="rect">
              <a:avLst/>
            </a:prstGeom>
            <a:noFill/>
          </p:spPr>
          <p:txBody>
            <a:bodyPr wrap="square" rtlCol="0">
              <a:spAutoFit/>
            </a:bodyPr>
            <a:lstStyle/>
            <a:p>
              <a:r>
                <a:rPr lang="en-US" sz="1050" dirty="0"/>
                <a:t>x2</a:t>
              </a:r>
            </a:p>
          </p:txBody>
        </p:sp>
        <p:sp>
          <p:nvSpPr>
            <p:cNvPr id="29" name="TextBox 28">
              <a:extLst>
                <a:ext uri="{FF2B5EF4-FFF2-40B4-BE49-F238E27FC236}">
                  <a16:creationId xmlns:a16="http://schemas.microsoft.com/office/drawing/2014/main" id="{2ED5B87D-1B30-4882-A44F-BF0F0D8F1F14}"/>
                </a:ext>
              </a:extLst>
            </p:cNvPr>
            <p:cNvSpPr txBox="1"/>
            <p:nvPr/>
          </p:nvSpPr>
          <p:spPr>
            <a:xfrm>
              <a:off x="11243718" y="667011"/>
              <a:ext cx="639192" cy="369332"/>
            </a:xfrm>
            <a:prstGeom prst="rect">
              <a:avLst/>
            </a:prstGeom>
            <a:noFill/>
          </p:spPr>
          <p:txBody>
            <a:bodyPr wrap="square" rtlCol="0">
              <a:spAutoFit/>
            </a:bodyPr>
            <a:lstStyle/>
            <a:p>
              <a:r>
                <a:rPr lang="en-US" dirty="0"/>
                <a:t>a</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43A982D-103D-4ABB-8671-B334E8AFE093}"/>
                    </a:ext>
                  </a:extLst>
                </p:cNvPr>
                <p:cNvSpPr txBox="1"/>
                <p:nvPr/>
              </p:nvSpPr>
              <p:spPr>
                <a:xfrm>
                  <a:off x="9542487" y="841881"/>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30" name="TextBox 29">
                  <a:extLst>
                    <a:ext uri="{FF2B5EF4-FFF2-40B4-BE49-F238E27FC236}">
                      <a16:creationId xmlns:a16="http://schemas.microsoft.com/office/drawing/2014/main" id="{E43A982D-103D-4ABB-8671-B334E8AFE093}"/>
                    </a:ext>
                  </a:extLst>
                </p:cNvPr>
                <p:cNvSpPr txBox="1">
                  <a:spLocks noRot="1" noChangeAspect="1" noMove="1" noResize="1" noEditPoints="1" noAdjustHandles="1" noChangeArrowheads="1" noChangeShapeType="1" noTextEdit="1"/>
                </p:cNvSpPr>
                <p:nvPr/>
              </p:nvSpPr>
              <p:spPr>
                <a:xfrm>
                  <a:off x="9542487" y="841881"/>
                  <a:ext cx="1511749" cy="307777"/>
                </a:xfrm>
                <a:prstGeom prst="rect">
                  <a:avLst/>
                </a:prstGeom>
                <a:blipFill>
                  <a:blip r:embed="rId3"/>
                  <a:stretch>
                    <a:fillRect l="-1382" t="-4082" b="-22449"/>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9FF7EF4-235E-4615-AE45-A69B27177DBC}"/>
                </a:ext>
              </a:extLst>
            </p:cNvPr>
            <p:cNvCxnSpPr>
              <a:cxnSpLocks/>
            </p:cNvCxnSpPr>
            <p:nvPr/>
          </p:nvCxnSpPr>
          <p:spPr>
            <a:xfrm>
              <a:off x="8455160" y="607477"/>
              <a:ext cx="960313" cy="2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5EA64E-E15F-4E96-9A71-0586005F88C0}"/>
                </a:ext>
              </a:extLst>
            </p:cNvPr>
            <p:cNvCxnSpPr>
              <a:cxnSpLocks/>
            </p:cNvCxnSpPr>
            <p:nvPr/>
          </p:nvCxnSpPr>
          <p:spPr>
            <a:xfrm>
              <a:off x="8455160" y="995769"/>
              <a:ext cx="960313" cy="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42C60C-600A-4803-9784-A408747D61AF}"/>
                </a:ext>
              </a:extLst>
            </p:cNvPr>
            <p:cNvCxnSpPr>
              <a:cxnSpLocks/>
            </p:cNvCxnSpPr>
            <p:nvPr/>
          </p:nvCxnSpPr>
          <p:spPr>
            <a:xfrm flipV="1">
              <a:off x="8442664" y="1239908"/>
              <a:ext cx="976426" cy="1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00EEB3-8008-45E7-A1DC-A1FA708BDCDA}"/>
                </a:ext>
              </a:extLst>
            </p:cNvPr>
            <p:cNvSpPr txBox="1"/>
            <p:nvPr/>
          </p:nvSpPr>
          <p:spPr>
            <a:xfrm>
              <a:off x="9208049" y="181804"/>
              <a:ext cx="639192" cy="261610"/>
            </a:xfrm>
            <a:prstGeom prst="rect">
              <a:avLst/>
            </a:prstGeom>
            <a:noFill/>
          </p:spPr>
          <p:txBody>
            <a:bodyPr wrap="square" rtlCol="0">
              <a:spAutoFit/>
            </a:bodyPr>
            <a:lstStyle/>
            <a:p>
              <a:r>
                <a:rPr lang="en-US" sz="1050" dirty="0"/>
                <a:t>x1</a:t>
              </a:r>
            </a:p>
          </p:txBody>
        </p:sp>
        <p:sp>
          <p:nvSpPr>
            <p:cNvPr id="35" name="TextBox 34">
              <a:extLst>
                <a:ext uri="{FF2B5EF4-FFF2-40B4-BE49-F238E27FC236}">
                  <a16:creationId xmlns:a16="http://schemas.microsoft.com/office/drawing/2014/main" id="{71758307-8027-4F6F-8DAD-29217967625E}"/>
                </a:ext>
              </a:extLst>
            </p:cNvPr>
            <p:cNvSpPr txBox="1"/>
            <p:nvPr/>
          </p:nvSpPr>
          <p:spPr>
            <a:xfrm>
              <a:off x="8582173" y="772487"/>
              <a:ext cx="639192" cy="261610"/>
            </a:xfrm>
            <a:prstGeom prst="rect">
              <a:avLst/>
            </a:prstGeom>
            <a:noFill/>
          </p:spPr>
          <p:txBody>
            <a:bodyPr wrap="square" rtlCol="0">
              <a:spAutoFit/>
            </a:bodyPr>
            <a:lstStyle/>
            <a:p>
              <a:r>
                <a:rPr lang="en-US" sz="1050" dirty="0"/>
                <a:t>x3</a:t>
              </a:r>
            </a:p>
          </p:txBody>
        </p:sp>
        <p:sp>
          <p:nvSpPr>
            <p:cNvPr id="36" name="TextBox 35">
              <a:extLst>
                <a:ext uri="{FF2B5EF4-FFF2-40B4-BE49-F238E27FC236}">
                  <a16:creationId xmlns:a16="http://schemas.microsoft.com/office/drawing/2014/main" id="{500B3C84-9CD4-4097-AC7B-4350FF5AC324}"/>
                </a:ext>
              </a:extLst>
            </p:cNvPr>
            <p:cNvSpPr txBox="1"/>
            <p:nvPr/>
          </p:nvSpPr>
          <p:spPr>
            <a:xfrm>
              <a:off x="8442664" y="1128728"/>
              <a:ext cx="639192" cy="261610"/>
            </a:xfrm>
            <a:prstGeom prst="rect">
              <a:avLst/>
            </a:prstGeom>
            <a:noFill/>
          </p:spPr>
          <p:txBody>
            <a:bodyPr wrap="square" rtlCol="0">
              <a:spAutoFit/>
            </a:bodyPr>
            <a:lstStyle/>
            <a:p>
              <a:r>
                <a:rPr lang="en-US" sz="1050" dirty="0"/>
                <a:t>x4</a:t>
              </a:r>
            </a:p>
          </p:txBody>
        </p:sp>
        <p:sp>
          <p:nvSpPr>
            <p:cNvPr id="37" name="TextBox 36">
              <a:extLst>
                <a:ext uri="{FF2B5EF4-FFF2-40B4-BE49-F238E27FC236}">
                  <a16:creationId xmlns:a16="http://schemas.microsoft.com/office/drawing/2014/main" id="{729A21D9-A6D0-4710-8E7D-F2D36802C538}"/>
                </a:ext>
              </a:extLst>
            </p:cNvPr>
            <p:cNvSpPr txBox="1"/>
            <p:nvPr/>
          </p:nvSpPr>
          <p:spPr>
            <a:xfrm>
              <a:off x="8622789" y="1413470"/>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38" name="Straight Arrow Connector 37">
              <a:extLst>
                <a:ext uri="{FF2B5EF4-FFF2-40B4-BE49-F238E27FC236}">
                  <a16:creationId xmlns:a16="http://schemas.microsoft.com/office/drawing/2014/main" id="{F133DBDB-37C4-445C-92F4-C25620928C1B}"/>
                </a:ext>
              </a:extLst>
            </p:cNvPr>
            <p:cNvCxnSpPr>
              <a:cxnSpLocks/>
              <a:endCxn id="25" idx="3"/>
            </p:cNvCxnSpPr>
            <p:nvPr/>
          </p:nvCxnSpPr>
          <p:spPr>
            <a:xfrm flipV="1">
              <a:off x="8561433" y="1545723"/>
              <a:ext cx="1110188" cy="67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5B8406-98C6-4281-919E-F30FE1EFCF5B}"/>
                </a:ext>
              </a:extLst>
            </p:cNvPr>
            <p:cNvSpPr txBox="1"/>
            <p:nvPr/>
          </p:nvSpPr>
          <p:spPr>
            <a:xfrm>
              <a:off x="8847488" y="1974134"/>
              <a:ext cx="639192" cy="261610"/>
            </a:xfrm>
            <a:prstGeom prst="rect">
              <a:avLst/>
            </a:prstGeom>
            <a:noFill/>
          </p:spPr>
          <p:txBody>
            <a:bodyPr wrap="square" rtlCol="0">
              <a:spAutoFit/>
            </a:bodyPr>
            <a:lstStyle/>
            <a:p>
              <a:r>
                <a:rPr lang="en-US" sz="1050" dirty="0" err="1"/>
                <a:t>xN</a:t>
              </a:r>
              <a:endParaRPr lang="en-US" sz="1050" dirty="0"/>
            </a:p>
          </p:txBody>
        </p:sp>
      </p:grpSp>
    </p:spTree>
    <p:extLst>
      <p:ext uri="{BB962C8B-B14F-4D97-AF65-F5344CB8AC3E}">
        <p14:creationId xmlns:p14="http://schemas.microsoft.com/office/powerpoint/2010/main" val="68057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Learning Features</a:t>
            </a:r>
          </a:p>
        </p:txBody>
      </p:sp>
      <p:sp>
        <p:nvSpPr>
          <p:cNvPr id="3" name="Content Placeholder 2">
            <a:extLst>
              <a:ext uri="{FF2B5EF4-FFF2-40B4-BE49-F238E27FC236}">
                <a16:creationId xmlns:a16="http://schemas.microsoft.com/office/drawing/2014/main" id="{5249ABE1-1E72-4869-A4F8-794FE28EF02A}"/>
              </a:ext>
            </a:extLst>
          </p:cNvPr>
          <p:cNvSpPr>
            <a:spLocks noGrp="1"/>
          </p:cNvSpPr>
          <p:nvPr>
            <p:ph idx="1"/>
          </p:nvPr>
        </p:nvSpPr>
        <p:spPr>
          <a:xfrm>
            <a:off x="838200" y="1581294"/>
            <a:ext cx="5966380" cy="1210538"/>
          </a:xfrm>
        </p:spPr>
        <p:txBody>
          <a:bodyPr>
            <a:normAutofit lnSpcReduction="10000"/>
          </a:bodyPr>
          <a:lstStyle/>
          <a:p>
            <a:r>
              <a:rPr lang="en-US" dirty="0"/>
              <a:t>Each intermediate layer learns new features derived from the previous layer’s features</a:t>
            </a:r>
          </a:p>
        </p:txBody>
      </p:sp>
      <p:pic>
        <p:nvPicPr>
          <p:cNvPr id="23" name="Picture 6" descr="Structure of a feedforward neural network | Download Scientific Diagram">
            <a:extLst>
              <a:ext uri="{FF2B5EF4-FFF2-40B4-BE49-F238E27FC236}">
                <a16:creationId xmlns:a16="http://schemas.microsoft.com/office/drawing/2014/main" id="{B61AE4C0-4529-4B1F-8FB9-70B554998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942" y="2653117"/>
            <a:ext cx="3955798" cy="2136754"/>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8DD8C881-C31F-4312-B9FC-59C4F7B72CC1}"/>
              </a:ext>
            </a:extLst>
          </p:cNvPr>
          <p:cNvGrpSpPr/>
          <p:nvPr/>
        </p:nvGrpSpPr>
        <p:grpSpPr>
          <a:xfrm>
            <a:off x="8859915" y="147608"/>
            <a:ext cx="3116062" cy="2000787"/>
            <a:chOff x="8442664" y="181804"/>
            <a:chExt cx="3555656" cy="2053940"/>
          </a:xfrm>
        </p:grpSpPr>
        <p:sp>
          <p:nvSpPr>
            <p:cNvPr id="25" name="Oval 24">
              <a:extLst>
                <a:ext uri="{FF2B5EF4-FFF2-40B4-BE49-F238E27FC236}">
                  <a16:creationId xmlns:a16="http://schemas.microsoft.com/office/drawing/2014/main" id="{2AC8A31C-5EB1-4E88-8CB0-11EB679216C7}"/>
                </a:ext>
              </a:extLst>
            </p:cNvPr>
            <p:cNvSpPr/>
            <p:nvPr/>
          </p:nvSpPr>
          <p:spPr>
            <a:xfrm>
              <a:off x="9415473" y="286296"/>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4652DC9-DFCA-4CBF-A81C-4DCFACCE81E7}"/>
                </a:ext>
              </a:extLst>
            </p:cNvPr>
            <p:cNvCxnSpPr>
              <a:cxnSpLocks/>
            </p:cNvCxnSpPr>
            <p:nvPr/>
          </p:nvCxnSpPr>
          <p:spPr>
            <a:xfrm>
              <a:off x="8697122" y="238145"/>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6CDB94-15A3-4A5C-8DC4-83E748B50332}"/>
                </a:ext>
              </a:extLst>
            </p:cNvPr>
            <p:cNvCxnSpPr>
              <a:cxnSpLocks/>
            </p:cNvCxnSpPr>
            <p:nvPr/>
          </p:nvCxnSpPr>
          <p:spPr>
            <a:xfrm>
              <a:off x="11164559" y="1047725"/>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3E74C4A-7C55-46D2-A197-0F282C286E24}"/>
                </a:ext>
              </a:extLst>
            </p:cNvPr>
            <p:cNvSpPr txBox="1"/>
            <p:nvPr/>
          </p:nvSpPr>
          <p:spPr>
            <a:xfrm>
              <a:off x="8576718" y="431237"/>
              <a:ext cx="639192" cy="261610"/>
            </a:xfrm>
            <a:prstGeom prst="rect">
              <a:avLst/>
            </a:prstGeom>
            <a:noFill/>
          </p:spPr>
          <p:txBody>
            <a:bodyPr wrap="square" rtlCol="0">
              <a:spAutoFit/>
            </a:bodyPr>
            <a:lstStyle/>
            <a:p>
              <a:r>
                <a:rPr lang="en-US" sz="1050" dirty="0"/>
                <a:t>x2</a:t>
              </a:r>
            </a:p>
          </p:txBody>
        </p:sp>
        <p:sp>
          <p:nvSpPr>
            <p:cNvPr id="29" name="TextBox 28">
              <a:extLst>
                <a:ext uri="{FF2B5EF4-FFF2-40B4-BE49-F238E27FC236}">
                  <a16:creationId xmlns:a16="http://schemas.microsoft.com/office/drawing/2014/main" id="{2ED5B87D-1B30-4882-A44F-BF0F0D8F1F14}"/>
                </a:ext>
              </a:extLst>
            </p:cNvPr>
            <p:cNvSpPr txBox="1"/>
            <p:nvPr/>
          </p:nvSpPr>
          <p:spPr>
            <a:xfrm>
              <a:off x="11243718" y="667011"/>
              <a:ext cx="639192" cy="369332"/>
            </a:xfrm>
            <a:prstGeom prst="rect">
              <a:avLst/>
            </a:prstGeom>
            <a:noFill/>
          </p:spPr>
          <p:txBody>
            <a:bodyPr wrap="square" rtlCol="0">
              <a:spAutoFit/>
            </a:bodyPr>
            <a:lstStyle/>
            <a:p>
              <a:r>
                <a:rPr lang="en-US" dirty="0"/>
                <a:t>a</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43A982D-103D-4ABB-8671-B334E8AFE093}"/>
                    </a:ext>
                  </a:extLst>
                </p:cNvPr>
                <p:cNvSpPr txBox="1"/>
                <p:nvPr/>
              </p:nvSpPr>
              <p:spPr>
                <a:xfrm>
                  <a:off x="9542487" y="841881"/>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30" name="TextBox 29">
                  <a:extLst>
                    <a:ext uri="{FF2B5EF4-FFF2-40B4-BE49-F238E27FC236}">
                      <a16:creationId xmlns:a16="http://schemas.microsoft.com/office/drawing/2014/main" id="{E43A982D-103D-4ABB-8671-B334E8AFE093}"/>
                    </a:ext>
                  </a:extLst>
                </p:cNvPr>
                <p:cNvSpPr txBox="1">
                  <a:spLocks noRot="1" noChangeAspect="1" noMove="1" noResize="1" noEditPoints="1" noAdjustHandles="1" noChangeArrowheads="1" noChangeShapeType="1" noTextEdit="1"/>
                </p:cNvSpPr>
                <p:nvPr/>
              </p:nvSpPr>
              <p:spPr>
                <a:xfrm>
                  <a:off x="9542487" y="841881"/>
                  <a:ext cx="1511749" cy="307777"/>
                </a:xfrm>
                <a:prstGeom prst="rect">
                  <a:avLst/>
                </a:prstGeom>
                <a:blipFill>
                  <a:blip r:embed="rId3"/>
                  <a:stretch>
                    <a:fillRect l="-1382" t="-4082" b="-22449"/>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9FF7EF4-235E-4615-AE45-A69B27177DBC}"/>
                </a:ext>
              </a:extLst>
            </p:cNvPr>
            <p:cNvCxnSpPr>
              <a:cxnSpLocks/>
            </p:cNvCxnSpPr>
            <p:nvPr/>
          </p:nvCxnSpPr>
          <p:spPr>
            <a:xfrm>
              <a:off x="8455160" y="607477"/>
              <a:ext cx="960313" cy="2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5EA64E-E15F-4E96-9A71-0586005F88C0}"/>
                </a:ext>
              </a:extLst>
            </p:cNvPr>
            <p:cNvCxnSpPr>
              <a:cxnSpLocks/>
            </p:cNvCxnSpPr>
            <p:nvPr/>
          </p:nvCxnSpPr>
          <p:spPr>
            <a:xfrm>
              <a:off x="8455160" y="995769"/>
              <a:ext cx="960313" cy="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42C60C-600A-4803-9784-A408747D61AF}"/>
                </a:ext>
              </a:extLst>
            </p:cNvPr>
            <p:cNvCxnSpPr>
              <a:cxnSpLocks/>
            </p:cNvCxnSpPr>
            <p:nvPr/>
          </p:nvCxnSpPr>
          <p:spPr>
            <a:xfrm flipV="1">
              <a:off x="8442664" y="1239908"/>
              <a:ext cx="976426" cy="1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00EEB3-8008-45E7-A1DC-A1FA708BDCDA}"/>
                </a:ext>
              </a:extLst>
            </p:cNvPr>
            <p:cNvSpPr txBox="1"/>
            <p:nvPr/>
          </p:nvSpPr>
          <p:spPr>
            <a:xfrm>
              <a:off x="9208049" y="181804"/>
              <a:ext cx="639192" cy="261610"/>
            </a:xfrm>
            <a:prstGeom prst="rect">
              <a:avLst/>
            </a:prstGeom>
            <a:noFill/>
          </p:spPr>
          <p:txBody>
            <a:bodyPr wrap="square" rtlCol="0">
              <a:spAutoFit/>
            </a:bodyPr>
            <a:lstStyle/>
            <a:p>
              <a:r>
                <a:rPr lang="en-US" sz="1050" dirty="0"/>
                <a:t>x1</a:t>
              </a:r>
            </a:p>
          </p:txBody>
        </p:sp>
        <p:sp>
          <p:nvSpPr>
            <p:cNvPr id="35" name="TextBox 34">
              <a:extLst>
                <a:ext uri="{FF2B5EF4-FFF2-40B4-BE49-F238E27FC236}">
                  <a16:creationId xmlns:a16="http://schemas.microsoft.com/office/drawing/2014/main" id="{71758307-8027-4F6F-8DAD-29217967625E}"/>
                </a:ext>
              </a:extLst>
            </p:cNvPr>
            <p:cNvSpPr txBox="1"/>
            <p:nvPr/>
          </p:nvSpPr>
          <p:spPr>
            <a:xfrm>
              <a:off x="8582173" y="772487"/>
              <a:ext cx="639192" cy="261610"/>
            </a:xfrm>
            <a:prstGeom prst="rect">
              <a:avLst/>
            </a:prstGeom>
            <a:noFill/>
          </p:spPr>
          <p:txBody>
            <a:bodyPr wrap="square" rtlCol="0">
              <a:spAutoFit/>
            </a:bodyPr>
            <a:lstStyle/>
            <a:p>
              <a:r>
                <a:rPr lang="en-US" sz="1050" dirty="0"/>
                <a:t>x3</a:t>
              </a:r>
            </a:p>
          </p:txBody>
        </p:sp>
        <p:sp>
          <p:nvSpPr>
            <p:cNvPr id="36" name="TextBox 35">
              <a:extLst>
                <a:ext uri="{FF2B5EF4-FFF2-40B4-BE49-F238E27FC236}">
                  <a16:creationId xmlns:a16="http://schemas.microsoft.com/office/drawing/2014/main" id="{500B3C84-9CD4-4097-AC7B-4350FF5AC324}"/>
                </a:ext>
              </a:extLst>
            </p:cNvPr>
            <p:cNvSpPr txBox="1"/>
            <p:nvPr/>
          </p:nvSpPr>
          <p:spPr>
            <a:xfrm>
              <a:off x="8442664" y="1128728"/>
              <a:ext cx="639192" cy="261610"/>
            </a:xfrm>
            <a:prstGeom prst="rect">
              <a:avLst/>
            </a:prstGeom>
            <a:noFill/>
          </p:spPr>
          <p:txBody>
            <a:bodyPr wrap="square" rtlCol="0">
              <a:spAutoFit/>
            </a:bodyPr>
            <a:lstStyle/>
            <a:p>
              <a:r>
                <a:rPr lang="en-US" sz="1050" dirty="0"/>
                <a:t>x4</a:t>
              </a:r>
            </a:p>
          </p:txBody>
        </p:sp>
        <p:sp>
          <p:nvSpPr>
            <p:cNvPr id="37" name="TextBox 36">
              <a:extLst>
                <a:ext uri="{FF2B5EF4-FFF2-40B4-BE49-F238E27FC236}">
                  <a16:creationId xmlns:a16="http://schemas.microsoft.com/office/drawing/2014/main" id="{729A21D9-A6D0-4710-8E7D-F2D36802C538}"/>
                </a:ext>
              </a:extLst>
            </p:cNvPr>
            <p:cNvSpPr txBox="1"/>
            <p:nvPr/>
          </p:nvSpPr>
          <p:spPr>
            <a:xfrm>
              <a:off x="8622789" y="1413470"/>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38" name="Straight Arrow Connector 37">
              <a:extLst>
                <a:ext uri="{FF2B5EF4-FFF2-40B4-BE49-F238E27FC236}">
                  <a16:creationId xmlns:a16="http://schemas.microsoft.com/office/drawing/2014/main" id="{F133DBDB-37C4-445C-92F4-C25620928C1B}"/>
                </a:ext>
              </a:extLst>
            </p:cNvPr>
            <p:cNvCxnSpPr>
              <a:cxnSpLocks/>
              <a:endCxn id="25" idx="3"/>
            </p:cNvCxnSpPr>
            <p:nvPr/>
          </p:nvCxnSpPr>
          <p:spPr>
            <a:xfrm flipV="1">
              <a:off x="8561433" y="1545723"/>
              <a:ext cx="1110188" cy="67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5B8406-98C6-4281-919E-F30FE1EFCF5B}"/>
                </a:ext>
              </a:extLst>
            </p:cNvPr>
            <p:cNvSpPr txBox="1"/>
            <p:nvPr/>
          </p:nvSpPr>
          <p:spPr>
            <a:xfrm>
              <a:off x="8847488" y="1974134"/>
              <a:ext cx="639192" cy="261610"/>
            </a:xfrm>
            <a:prstGeom prst="rect">
              <a:avLst/>
            </a:prstGeom>
            <a:noFill/>
          </p:spPr>
          <p:txBody>
            <a:bodyPr wrap="square" rtlCol="0">
              <a:spAutoFit/>
            </a:bodyPr>
            <a:lstStyle/>
            <a:p>
              <a:r>
                <a:rPr lang="en-US" sz="1050" dirty="0" err="1"/>
                <a:t>xN</a:t>
              </a:r>
              <a:endParaRPr lang="en-US" sz="1050" dirty="0"/>
            </a:p>
          </p:txBody>
        </p:sp>
      </p:grpSp>
      <p:sp>
        <p:nvSpPr>
          <p:cNvPr id="4" name="Oval 3">
            <a:extLst>
              <a:ext uri="{FF2B5EF4-FFF2-40B4-BE49-F238E27FC236}">
                <a16:creationId xmlns:a16="http://schemas.microsoft.com/office/drawing/2014/main" id="{7582ED68-CCDC-47BA-B4F2-FF1D5718ABB4}"/>
              </a:ext>
            </a:extLst>
          </p:cNvPr>
          <p:cNvSpPr/>
          <p:nvPr/>
        </p:nvSpPr>
        <p:spPr>
          <a:xfrm>
            <a:off x="2590307" y="3824242"/>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3D10B82-2651-4C70-9472-481A293AF4B8}"/>
              </a:ext>
            </a:extLst>
          </p:cNvPr>
          <p:cNvSpPr/>
          <p:nvPr/>
        </p:nvSpPr>
        <p:spPr>
          <a:xfrm>
            <a:off x="2590307" y="4678636"/>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27348F2-BAE6-45C6-A1A1-3F2DB73DDAE8}"/>
              </a:ext>
            </a:extLst>
          </p:cNvPr>
          <p:cNvSpPr/>
          <p:nvPr/>
        </p:nvSpPr>
        <p:spPr>
          <a:xfrm>
            <a:off x="3610501" y="4311700"/>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F509483-657B-49B2-91EE-34F688F16255}"/>
              </a:ext>
            </a:extLst>
          </p:cNvPr>
          <p:cNvSpPr/>
          <p:nvPr/>
        </p:nvSpPr>
        <p:spPr>
          <a:xfrm>
            <a:off x="2590307" y="5465515"/>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63C5A9-1C5C-4407-AABA-90458DA048F6}"/>
              </a:ext>
            </a:extLst>
          </p:cNvPr>
          <p:cNvSpPr/>
          <p:nvPr/>
        </p:nvSpPr>
        <p:spPr>
          <a:xfrm>
            <a:off x="3609020" y="5131946"/>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8DDDF0E-9A73-4A63-B6B4-0B7E470E2F5E}"/>
              </a:ext>
            </a:extLst>
          </p:cNvPr>
          <p:cNvSpPr/>
          <p:nvPr/>
        </p:nvSpPr>
        <p:spPr>
          <a:xfrm>
            <a:off x="2590307" y="6227434"/>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83C1277-3A4E-445B-84CE-D83DB5884A68}"/>
              </a:ext>
            </a:extLst>
          </p:cNvPr>
          <p:cNvSpPr/>
          <p:nvPr/>
        </p:nvSpPr>
        <p:spPr>
          <a:xfrm>
            <a:off x="3609020" y="5946319"/>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81DEDA-C92B-4F39-86D6-3F17A79BCD1B}"/>
              </a:ext>
            </a:extLst>
          </p:cNvPr>
          <p:cNvSpPr txBox="1"/>
          <p:nvPr/>
        </p:nvSpPr>
        <p:spPr>
          <a:xfrm>
            <a:off x="1670312" y="2988238"/>
            <a:ext cx="1025910" cy="646331"/>
          </a:xfrm>
          <a:prstGeom prst="rect">
            <a:avLst/>
          </a:prstGeom>
          <a:noFill/>
        </p:spPr>
        <p:txBody>
          <a:bodyPr wrap="square" rtlCol="0">
            <a:spAutoFit/>
          </a:bodyPr>
          <a:lstStyle/>
          <a:p>
            <a:pPr algn="ctr"/>
            <a:r>
              <a:rPr lang="en-US" u="sng" dirty="0"/>
              <a:t>Input features</a:t>
            </a:r>
          </a:p>
        </p:txBody>
      </p:sp>
      <p:sp>
        <p:nvSpPr>
          <p:cNvPr id="45" name="TextBox 44">
            <a:extLst>
              <a:ext uri="{FF2B5EF4-FFF2-40B4-BE49-F238E27FC236}">
                <a16:creationId xmlns:a16="http://schemas.microsoft.com/office/drawing/2014/main" id="{47818F70-714B-4404-9928-DD5F1CC67A38}"/>
              </a:ext>
            </a:extLst>
          </p:cNvPr>
          <p:cNvSpPr txBox="1"/>
          <p:nvPr/>
        </p:nvSpPr>
        <p:spPr>
          <a:xfrm>
            <a:off x="2101403" y="3747239"/>
            <a:ext cx="480228" cy="307777"/>
          </a:xfrm>
          <a:prstGeom prst="rect">
            <a:avLst/>
          </a:prstGeom>
          <a:noFill/>
        </p:spPr>
        <p:txBody>
          <a:bodyPr wrap="square" rtlCol="0">
            <a:spAutoFit/>
          </a:bodyPr>
          <a:lstStyle/>
          <a:p>
            <a:r>
              <a:rPr lang="en-US" sz="1400" dirty="0"/>
              <a:t>size</a:t>
            </a:r>
          </a:p>
        </p:txBody>
      </p:sp>
      <p:sp>
        <p:nvSpPr>
          <p:cNvPr id="46" name="TextBox 45">
            <a:extLst>
              <a:ext uri="{FF2B5EF4-FFF2-40B4-BE49-F238E27FC236}">
                <a16:creationId xmlns:a16="http://schemas.microsoft.com/office/drawing/2014/main" id="{BD601DE8-F10A-4491-96A2-C9FC852ADE8A}"/>
              </a:ext>
            </a:extLst>
          </p:cNvPr>
          <p:cNvSpPr txBox="1"/>
          <p:nvPr/>
        </p:nvSpPr>
        <p:spPr>
          <a:xfrm>
            <a:off x="1572642" y="4619975"/>
            <a:ext cx="1202085" cy="307777"/>
          </a:xfrm>
          <a:prstGeom prst="rect">
            <a:avLst/>
          </a:prstGeom>
          <a:noFill/>
        </p:spPr>
        <p:txBody>
          <a:bodyPr wrap="square" rtlCol="0">
            <a:spAutoFit/>
          </a:bodyPr>
          <a:lstStyle/>
          <a:p>
            <a:r>
              <a:rPr lang="en-US" sz="1400" dirty="0"/>
              <a:t># bedrooms</a:t>
            </a:r>
          </a:p>
        </p:txBody>
      </p:sp>
      <p:sp>
        <p:nvSpPr>
          <p:cNvPr id="47" name="TextBox 46">
            <a:extLst>
              <a:ext uri="{FF2B5EF4-FFF2-40B4-BE49-F238E27FC236}">
                <a16:creationId xmlns:a16="http://schemas.microsoft.com/office/drawing/2014/main" id="{EB8C2FB2-F489-407F-BDDD-C87CBDA104A9}"/>
              </a:ext>
            </a:extLst>
          </p:cNvPr>
          <p:cNvSpPr txBox="1"/>
          <p:nvPr/>
        </p:nvSpPr>
        <p:spPr>
          <a:xfrm>
            <a:off x="1954999" y="5231101"/>
            <a:ext cx="773035" cy="523220"/>
          </a:xfrm>
          <a:prstGeom prst="rect">
            <a:avLst/>
          </a:prstGeom>
          <a:noFill/>
        </p:spPr>
        <p:txBody>
          <a:bodyPr wrap="square" rtlCol="0">
            <a:spAutoFit/>
          </a:bodyPr>
          <a:lstStyle/>
          <a:p>
            <a:r>
              <a:rPr lang="en-US" sz="1400" dirty="0"/>
              <a:t>zip code</a:t>
            </a:r>
          </a:p>
        </p:txBody>
      </p:sp>
      <p:sp>
        <p:nvSpPr>
          <p:cNvPr id="48" name="TextBox 47">
            <a:extLst>
              <a:ext uri="{FF2B5EF4-FFF2-40B4-BE49-F238E27FC236}">
                <a16:creationId xmlns:a16="http://schemas.microsoft.com/office/drawing/2014/main" id="{D5A0AECF-2F44-412C-8F3D-2AAF905C1AA8}"/>
              </a:ext>
            </a:extLst>
          </p:cNvPr>
          <p:cNvSpPr txBox="1"/>
          <p:nvPr/>
        </p:nvSpPr>
        <p:spPr>
          <a:xfrm>
            <a:off x="1839843" y="6225416"/>
            <a:ext cx="1309904" cy="307777"/>
          </a:xfrm>
          <a:prstGeom prst="rect">
            <a:avLst/>
          </a:prstGeom>
          <a:noFill/>
        </p:spPr>
        <p:txBody>
          <a:bodyPr wrap="square" rtlCol="0">
            <a:spAutoFit/>
          </a:bodyPr>
          <a:lstStyle/>
          <a:p>
            <a:r>
              <a:rPr lang="en-US" sz="1400" dirty="0"/>
              <a:t>wealth</a:t>
            </a:r>
          </a:p>
        </p:txBody>
      </p:sp>
      <p:sp>
        <p:nvSpPr>
          <p:cNvPr id="49" name="TextBox 48">
            <a:extLst>
              <a:ext uri="{FF2B5EF4-FFF2-40B4-BE49-F238E27FC236}">
                <a16:creationId xmlns:a16="http://schemas.microsoft.com/office/drawing/2014/main" id="{D09F13FD-F16F-4F07-A44F-5405263EB429}"/>
              </a:ext>
            </a:extLst>
          </p:cNvPr>
          <p:cNvSpPr txBox="1"/>
          <p:nvPr/>
        </p:nvSpPr>
        <p:spPr>
          <a:xfrm>
            <a:off x="4310805" y="4325358"/>
            <a:ext cx="1309904" cy="307777"/>
          </a:xfrm>
          <a:prstGeom prst="rect">
            <a:avLst/>
          </a:prstGeom>
          <a:noFill/>
        </p:spPr>
        <p:txBody>
          <a:bodyPr wrap="square" rtlCol="0">
            <a:spAutoFit/>
          </a:bodyPr>
          <a:lstStyle/>
          <a:p>
            <a:r>
              <a:rPr lang="en-US" sz="1400" dirty="0"/>
              <a:t>family size</a:t>
            </a:r>
          </a:p>
        </p:txBody>
      </p:sp>
      <p:sp>
        <p:nvSpPr>
          <p:cNvPr id="50" name="TextBox 49">
            <a:extLst>
              <a:ext uri="{FF2B5EF4-FFF2-40B4-BE49-F238E27FC236}">
                <a16:creationId xmlns:a16="http://schemas.microsoft.com/office/drawing/2014/main" id="{BD4436C6-B23D-4EAD-8116-BA79D5B1876A}"/>
              </a:ext>
            </a:extLst>
          </p:cNvPr>
          <p:cNvSpPr txBox="1"/>
          <p:nvPr/>
        </p:nvSpPr>
        <p:spPr>
          <a:xfrm>
            <a:off x="4079059" y="4852936"/>
            <a:ext cx="1309904" cy="307777"/>
          </a:xfrm>
          <a:prstGeom prst="rect">
            <a:avLst/>
          </a:prstGeom>
          <a:noFill/>
        </p:spPr>
        <p:txBody>
          <a:bodyPr wrap="square" rtlCol="0">
            <a:spAutoFit/>
          </a:bodyPr>
          <a:lstStyle/>
          <a:p>
            <a:r>
              <a:rPr lang="en-US" sz="1400" dirty="0"/>
              <a:t>walkability</a:t>
            </a:r>
          </a:p>
        </p:txBody>
      </p:sp>
      <p:sp>
        <p:nvSpPr>
          <p:cNvPr id="51" name="TextBox 50">
            <a:extLst>
              <a:ext uri="{FF2B5EF4-FFF2-40B4-BE49-F238E27FC236}">
                <a16:creationId xmlns:a16="http://schemas.microsoft.com/office/drawing/2014/main" id="{C43C6517-A361-4B0E-B938-AAFB1E6EC75A}"/>
              </a:ext>
            </a:extLst>
          </p:cNvPr>
          <p:cNvSpPr txBox="1"/>
          <p:nvPr/>
        </p:nvSpPr>
        <p:spPr>
          <a:xfrm>
            <a:off x="3033887" y="3299696"/>
            <a:ext cx="1341876" cy="646331"/>
          </a:xfrm>
          <a:prstGeom prst="rect">
            <a:avLst/>
          </a:prstGeom>
          <a:noFill/>
        </p:spPr>
        <p:txBody>
          <a:bodyPr wrap="square" rtlCol="0">
            <a:spAutoFit/>
          </a:bodyPr>
          <a:lstStyle/>
          <a:p>
            <a:pPr algn="ctr"/>
            <a:r>
              <a:rPr lang="en-US" u="sng" dirty="0"/>
              <a:t>Hidden layer</a:t>
            </a:r>
          </a:p>
        </p:txBody>
      </p:sp>
      <p:cxnSp>
        <p:nvCxnSpPr>
          <p:cNvPr id="7" name="Straight Arrow Connector 6">
            <a:extLst>
              <a:ext uri="{FF2B5EF4-FFF2-40B4-BE49-F238E27FC236}">
                <a16:creationId xmlns:a16="http://schemas.microsoft.com/office/drawing/2014/main" id="{E6666DDA-E0D3-4D89-A646-AF176A85D529}"/>
              </a:ext>
            </a:extLst>
          </p:cNvPr>
          <p:cNvCxnSpPr>
            <a:stCxn id="4" idx="6"/>
            <a:endCxn id="24" idx="1"/>
          </p:cNvCxnSpPr>
          <p:nvPr/>
        </p:nvCxnSpPr>
        <p:spPr>
          <a:xfrm>
            <a:off x="2781917" y="3920787"/>
            <a:ext cx="856645" cy="41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A37643-A773-4FCD-82BB-55C2E1BFA5A5}"/>
              </a:ext>
            </a:extLst>
          </p:cNvPr>
          <p:cNvCxnSpPr>
            <a:stCxn id="22" idx="6"/>
            <a:endCxn id="24" idx="2"/>
          </p:cNvCxnSpPr>
          <p:nvPr/>
        </p:nvCxnSpPr>
        <p:spPr>
          <a:xfrm flipV="1">
            <a:off x="2781917" y="4408245"/>
            <a:ext cx="828584" cy="36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41E1DE-29C3-442D-8D79-FBB6CE02A4A4}"/>
              </a:ext>
            </a:extLst>
          </p:cNvPr>
          <p:cNvCxnSpPr>
            <a:stCxn id="40" idx="6"/>
            <a:endCxn id="42" idx="2"/>
          </p:cNvCxnSpPr>
          <p:nvPr/>
        </p:nvCxnSpPr>
        <p:spPr>
          <a:xfrm flipV="1">
            <a:off x="2781917" y="5228491"/>
            <a:ext cx="827103" cy="33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F71701-09D3-48CE-8C29-768626F05A64}"/>
              </a:ext>
            </a:extLst>
          </p:cNvPr>
          <p:cNvCxnSpPr>
            <a:endCxn id="44" idx="1"/>
          </p:cNvCxnSpPr>
          <p:nvPr/>
        </p:nvCxnSpPr>
        <p:spPr>
          <a:xfrm>
            <a:off x="2808951" y="5589057"/>
            <a:ext cx="828130" cy="38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014ACE-7F70-46F2-9642-86B99F2A3AB2}"/>
              </a:ext>
            </a:extLst>
          </p:cNvPr>
          <p:cNvCxnSpPr>
            <a:endCxn id="44" idx="2"/>
          </p:cNvCxnSpPr>
          <p:nvPr/>
        </p:nvCxnSpPr>
        <p:spPr>
          <a:xfrm flipV="1">
            <a:off x="2781917" y="6042864"/>
            <a:ext cx="827103" cy="28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30CFF65-9FBB-4412-AB63-30F96D35C447}"/>
              </a:ext>
            </a:extLst>
          </p:cNvPr>
          <p:cNvSpPr/>
          <p:nvPr/>
        </p:nvSpPr>
        <p:spPr>
          <a:xfrm>
            <a:off x="5453903" y="4967624"/>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5B6385-8B1B-4351-B9FD-6F3C262654A0}"/>
              </a:ext>
            </a:extLst>
          </p:cNvPr>
          <p:cNvSpPr txBox="1"/>
          <p:nvPr/>
        </p:nvSpPr>
        <p:spPr>
          <a:xfrm>
            <a:off x="4540650" y="5587650"/>
            <a:ext cx="1309904" cy="307777"/>
          </a:xfrm>
          <a:prstGeom prst="rect">
            <a:avLst/>
          </a:prstGeom>
          <a:noFill/>
        </p:spPr>
        <p:txBody>
          <a:bodyPr wrap="square" rtlCol="0">
            <a:spAutoFit/>
          </a:bodyPr>
          <a:lstStyle/>
          <a:p>
            <a:r>
              <a:rPr lang="en-US" sz="1400" dirty="0"/>
              <a:t>school quality</a:t>
            </a:r>
          </a:p>
        </p:txBody>
      </p:sp>
      <p:cxnSp>
        <p:nvCxnSpPr>
          <p:cNvPr id="17" name="Straight Arrow Connector 16">
            <a:extLst>
              <a:ext uri="{FF2B5EF4-FFF2-40B4-BE49-F238E27FC236}">
                <a16:creationId xmlns:a16="http://schemas.microsoft.com/office/drawing/2014/main" id="{F7866938-830C-4930-AA7F-AB5723174DEA}"/>
              </a:ext>
            </a:extLst>
          </p:cNvPr>
          <p:cNvCxnSpPr>
            <a:stCxn id="24" idx="6"/>
            <a:endCxn id="52" idx="1"/>
          </p:cNvCxnSpPr>
          <p:nvPr/>
        </p:nvCxnSpPr>
        <p:spPr>
          <a:xfrm>
            <a:off x="3802111" y="4408245"/>
            <a:ext cx="1679853" cy="58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B83527-4CBB-49E4-A395-A464ADC63429}"/>
              </a:ext>
            </a:extLst>
          </p:cNvPr>
          <p:cNvCxnSpPr>
            <a:stCxn id="42" idx="6"/>
            <a:endCxn id="52" idx="2"/>
          </p:cNvCxnSpPr>
          <p:nvPr/>
        </p:nvCxnSpPr>
        <p:spPr>
          <a:xfrm flipV="1">
            <a:off x="3800630" y="5064169"/>
            <a:ext cx="1653273" cy="16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FD8808-D010-45C3-BA67-51F903B7953F}"/>
              </a:ext>
            </a:extLst>
          </p:cNvPr>
          <p:cNvCxnSpPr>
            <a:stCxn id="44" idx="6"/>
            <a:endCxn id="52" idx="3"/>
          </p:cNvCxnSpPr>
          <p:nvPr/>
        </p:nvCxnSpPr>
        <p:spPr>
          <a:xfrm flipV="1">
            <a:off x="3800630" y="5132436"/>
            <a:ext cx="1681334" cy="91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F56CD53-AB56-44D0-9835-F71010B1D2C0}"/>
              </a:ext>
            </a:extLst>
          </p:cNvPr>
          <p:cNvCxnSpPr>
            <a:stCxn id="52" idx="6"/>
          </p:cNvCxnSpPr>
          <p:nvPr/>
        </p:nvCxnSpPr>
        <p:spPr>
          <a:xfrm flipV="1">
            <a:off x="5645513" y="5064168"/>
            <a:ext cx="662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60510FD-3E84-4D02-A485-0B2BECF34D6C}"/>
              </a:ext>
            </a:extLst>
          </p:cNvPr>
          <p:cNvSpPr txBox="1"/>
          <p:nvPr/>
        </p:nvSpPr>
        <p:spPr>
          <a:xfrm>
            <a:off x="6309233" y="4927752"/>
            <a:ext cx="1309904" cy="307777"/>
          </a:xfrm>
          <a:prstGeom prst="rect">
            <a:avLst/>
          </a:prstGeom>
          <a:noFill/>
        </p:spPr>
        <p:txBody>
          <a:bodyPr wrap="square" rtlCol="0">
            <a:spAutoFit/>
          </a:bodyPr>
          <a:lstStyle/>
          <a:p>
            <a:r>
              <a:rPr lang="en-US" sz="1400" dirty="0"/>
              <a:t>House price</a:t>
            </a:r>
          </a:p>
        </p:txBody>
      </p:sp>
      <p:sp>
        <p:nvSpPr>
          <p:cNvPr id="59" name="Left Brace 58">
            <a:extLst>
              <a:ext uri="{FF2B5EF4-FFF2-40B4-BE49-F238E27FC236}">
                <a16:creationId xmlns:a16="http://schemas.microsoft.com/office/drawing/2014/main" id="{A35E6DA1-2779-48BD-8FBF-82B3A5BF8118}"/>
              </a:ext>
            </a:extLst>
          </p:cNvPr>
          <p:cNvSpPr/>
          <p:nvPr/>
        </p:nvSpPr>
        <p:spPr>
          <a:xfrm>
            <a:off x="1251751" y="3747239"/>
            <a:ext cx="610247" cy="27859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D1225A4C-063D-4677-A55F-47461B2602E4}"/>
              </a:ext>
            </a:extLst>
          </p:cNvPr>
          <p:cNvSpPr txBox="1"/>
          <p:nvPr/>
        </p:nvSpPr>
        <p:spPr>
          <a:xfrm rot="16200000">
            <a:off x="362687" y="4945481"/>
            <a:ext cx="1309904" cy="307777"/>
          </a:xfrm>
          <a:prstGeom prst="rect">
            <a:avLst/>
          </a:prstGeom>
          <a:noFill/>
        </p:spPr>
        <p:txBody>
          <a:bodyPr wrap="square" rtlCol="0">
            <a:spAutoFit/>
          </a:bodyPr>
          <a:lstStyle/>
          <a:p>
            <a:r>
              <a:rPr lang="en-US" sz="1400" dirty="0"/>
              <a:t>Input vector </a:t>
            </a:r>
            <a:r>
              <a:rPr lang="en-US" sz="1400" i="1" dirty="0"/>
              <a:t>x</a:t>
            </a:r>
          </a:p>
        </p:txBody>
      </p:sp>
      <p:sp>
        <p:nvSpPr>
          <p:cNvPr id="61" name="Right Brace 60">
            <a:extLst>
              <a:ext uri="{FF2B5EF4-FFF2-40B4-BE49-F238E27FC236}">
                <a16:creationId xmlns:a16="http://schemas.microsoft.com/office/drawing/2014/main" id="{34BF99D6-78C0-410E-8702-915322AE7100}"/>
              </a:ext>
            </a:extLst>
          </p:cNvPr>
          <p:cNvSpPr/>
          <p:nvPr/>
        </p:nvSpPr>
        <p:spPr>
          <a:xfrm rot="5400000">
            <a:off x="6653659" y="4810097"/>
            <a:ext cx="369622" cy="1170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C2D3250A-84D6-4549-B9A4-01179B2B07B5}"/>
              </a:ext>
            </a:extLst>
          </p:cNvPr>
          <p:cNvSpPr txBox="1"/>
          <p:nvPr/>
        </p:nvSpPr>
        <p:spPr>
          <a:xfrm>
            <a:off x="6485018" y="5600432"/>
            <a:ext cx="1309904" cy="307777"/>
          </a:xfrm>
          <a:prstGeom prst="rect">
            <a:avLst/>
          </a:prstGeom>
          <a:noFill/>
        </p:spPr>
        <p:txBody>
          <a:bodyPr wrap="square" rtlCol="0">
            <a:spAutoFit/>
          </a:bodyPr>
          <a:lstStyle/>
          <a:p>
            <a:r>
              <a:rPr lang="en-US" sz="1400" dirty="0"/>
              <a:t>Output </a:t>
            </a:r>
            <a:r>
              <a:rPr lang="en-US" sz="1400" i="1" dirty="0"/>
              <a:t>y</a:t>
            </a:r>
          </a:p>
        </p:txBody>
      </p:sp>
    </p:spTree>
    <p:extLst>
      <p:ext uri="{BB962C8B-B14F-4D97-AF65-F5344CB8AC3E}">
        <p14:creationId xmlns:p14="http://schemas.microsoft.com/office/powerpoint/2010/main" val="252270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99B0-3279-4F9A-BF00-F58CF4FDAD6A}"/>
              </a:ext>
            </a:extLst>
          </p:cNvPr>
          <p:cNvSpPr>
            <a:spLocks noGrp="1"/>
          </p:cNvSpPr>
          <p:nvPr>
            <p:ph type="ctrTitle"/>
          </p:nvPr>
        </p:nvSpPr>
        <p:spPr>
          <a:xfrm>
            <a:off x="1524000" y="261229"/>
            <a:ext cx="9144000" cy="1061544"/>
          </a:xfrm>
        </p:spPr>
        <p:txBody>
          <a:bodyPr>
            <a:normAutofit/>
          </a:bodyPr>
          <a:lstStyle/>
          <a:p>
            <a:r>
              <a:rPr lang="en-US" dirty="0"/>
              <a:t>What Is A Neural Network?</a:t>
            </a:r>
          </a:p>
        </p:txBody>
      </p:sp>
      <p:sp>
        <p:nvSpPr>
          <p:cNvPr id="3" name="Subtitle 2">
            <a:extLst>
              <a:ext uri="{FF2B5EF4-FFF2-40B4-BE49-F238E27FC236}">
                <a16:creationId xmlns:a16="http://schemas.microsoft.com/office/drawing/2014/main" id="{B754A4CC-1D8F-4C12-B76D-B68F518DDF0F}"/>
              </a:ext>
            </a:extLst>
          </p:cNvPr>
          <p:cNvSpPr>
            <a:spLocks noGrp="1"/>
          </p:cNvSpPr>
          <p:nvPr>
            <p:ph type="subTitle" idx="1"/>
          </p:nvPr>
        </p:nvSpPr>
        <p:spPr>
          <a:xfrm>
            <a:off x="436485" y="1562470"/>
            <a:ext cx="11319030" cy="5295530"/>
          </a:xfrm>
        </p:spPr>
        <p:txBody>
          <a:bodyPr>
            <a:normAutofit lnSpcReduction="10000"/>
          </a:bodyPr>
          <a:lstStyle/>
          <a:p>
            <a:pPr marL="342900" indent="-342900" algn="l">
              <a:buFont typeface="Arial" panose="020B0604020202020204" pitchFamily="34" charset="0"/>
              <a:buChar char="•"/>
            </a:pPr>
            <a:r>
              <a:rPr lang="en-US" dirty="0"/>
              <a:t>Neural networks (NNs) are a class of machine learning (ML) models that are loosely inspired by biological brains.</a:t>
            </a:r>
          </a:p>
          <a:p>
            <a:pPr marL="342900" indent="-342900" algn="l">
              <a:buFont typeface="Arial" panose="020B0604020202020204" pitchFamily="34" charset="0"/>
              <a:buChar char="•"/>
            </a:pPr>
            <a:r>
              <a:rPr lang="en-US" dirty="0"/>
              <a:t>They consist of a mesh of artificial “neurons”, inspired by biological neurons, connected together, each of which receive an input (from other neurons), then do some computation on the input to produce an output (to other neurons). </a:t>
            </a:r>
          </a:p>
          <a:p>
            <a:pPr marL="342900" indent="-342900" algn="l">
              <a:buFont typeface="Arial" panose="020B0604020202020204" pitchFamily="34" charset="0"/>
              <a:buChar char="•"/>
            </a:pPr>
            <a:r>
              <a:rPr lang="en-US" dirty="0"/>
              <a:t>Stack these artificial neurons vertically and horizontally on top of one another and boom… you’ve got yourself a </a:t>
            </a:r>
            <a:r>
              <a:rPr lang="en-US" dirty="0" err="1"/>
              <a:t>bonafide</a:t>
            </a:r>
            <a:r>
              <a:rPr lang="en-US" dirty="0"/>
              <a:t> NN. (I recognize this is a bit abstract, but bear with me!)</a:t>
            </a:r>
          </a:p>
          <a:p>
            <a:pPr marL="342900" indent="-342900" algn="l">
              <a:buFont typeface="Arial" panose="020B0604020202020204" pitchFamily="34" charset="0"/>
              <a:buChar char="•"/>
            </a:pPr>
            <a:r>
              <a:rPr lang="en-US" dirty="0"/>
              <a:t>That seems simple… how do we get models that can write believable short stories (GPT-3), generate hyper-realistic human faces (</a:t>
            </a:r>
            <a:r>
              <a:rPr lang="en-US" dirty="0" err="1"/>
              <a:t>StyleGAN</a:t>
            </a:r>
            <a:r>
              <a:rPr lang="en-US" dirty="0"/>
              <a:t>), compete with pros at games like go and </a:t>
            </a:r>
            <a:r>
              <a:rPr lang="en-US" dirty="0" err="1"/>
              <a:t>Starcraft</a:t>
            </a:r>
            <a:r>
              <a:rPr lang="en-US" dirty="0"/>
              <a:t> (AlphaGo), generate high definition images from text descriptions (DALL-E 2), drive cars, diagnose diseases, reverse search images, face-app, text to speech and speech to text, replacing more and more software and an accelerating rate, the list goes on and on</a:t>
            </a:r>
          </a:p>
          <a:p>
            <a:pPr marL="342900" indent="-342900" algn="l">
              <a:buFont typeface="Arial" panose="020B0604020202020204" pitchFamily="34" charset="0"/>
              <a:buChar char="•"/>
            </a:pPr>
            <a:r>
              <a:rPr lang="en-US" dirty="0"/>
              <a:t>First we need a short detour before diving in so we can all get on the same page…</a:t>
            </a:r>
          </a:p>
        </p:txBody>
      </p:sp>
    </p:spTree>
    <p:extLst>
      <p:ext uri="{BB962C8B-B14F-4D97-AF65-F5344CB8AC3E}">
        <p14:creationId xmlns:p14="http://schemas.microsoft.com/office/powerpoint/2010/main" val="329924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Learning Features</a:t>
            </a:r>
          </a:p>
        </p:txBody>
      </p:sp>
      <p:grpSp>
        <p:nvGrpSpPr>
          <p:cNvPr id="41" name="Group 40">
            <a:extLst>
              <a:ext uri="{FF2B5EF4-FFF2-40B4-BE49-F238E27FC236}">
                <a16:creationId xmlns:a16="http://schemas.microsoft.com/office/drawing/2014/main" id="{8DD8C881-C31F-4312-B9FC-59C4F7B72CC1}"/>
              </a:ext>
            </a:extLst>
          </p:cNvPr>
          <p:cNvGrpSpPr/>
          <p:nvPr/>
        </p:nvGrpSpPr>
        <p:grpSpPr>
          <a:xfrm>
            <a:off x="8859915" y="147608"/>
            <a:ext cx="3116062" cy="2000787"/>
            <a:chOff x="8442664" y="181804"/>
            <a:chExt cx="3555656" cy="2053940"/>
          </a:xfrm>
        </p:grpSpPr>
        <p:sp>
          <p:nvSpPr>
            <p:cNvPr id="25" name="Oval 24">
              <a:extLst>
                <a:ext uri="{FF2B5EF4-FFF2-40B4-BE49-F238E27FC236}">
                  <a16:creationId xmlns:a16="http://schemas.microsoft.com/office/drawing/2014/main" id="{2AC8A31C-5EB1-4E88-8CB0-11EB679216C7}"/>
                </a:ext>
              </a:extLst>
            </p:cNvPr>
            <p:cNvSpPr/>
            <p:nvPr/>
          </p:nvSpPr>
          <p:spPr>
            <a:xfrm>
              <a:off x="9415473" y="286296"/>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4652DC9-DFCA-4CBF-A81C-4DCFACCE81E7}"/>
                </a:ext>
              </a:extLst>
            </p:cNvPr>
            <p:cNvCxnSpPr>
              <a:cxnSpLocks/>
            </p:cNvCxnSpPr>
            <p:nvPr/>
          </p:nvCxnSpPr>
          <p:spPr>
            <a:xfrm>
              <a:off x="8697122" y="238145"/>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6CDB94-15A3-4A5C-8DC4-83E748B50332}"/>
                </a:ext>
              </a:extLst>
            </p:cNvPr>
            <p:cNvCxnSpPr>
              <a:cxnSpLocks/>
            </p:cNvCxnSpPr>
            <p:nvPr/>
          </p:nvCxnSpPr>
          <p:spPr>
            <a:xfrm>
              <a:off x="11164559" y="1047725"/>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3E74C4A-7C55-46D2-A197-0F282C286E24}"/>
                </a:ext>
              </a:extLst>
            </p:cNvPr>
            <p:cNvSpPr txBox="1"/>
            <p:nvPr/>
          </p:nvSpPr>
          <p:spPr>
            <a:xfrm>
              <a:off x="8576718" y="431237"/>
              <a:ext cx="639192" cy="261610"/>
            </a:xfrm>
            <a:prstGeom prst="rect">
              <a:avLst/>
            </a:prstGeom>
            <a:noFill/>
          </p:spPr>
          <p:txBody>
            <a:bodyPr wrap="square" rtlCol="0">
              <a:spAutoFit/>
            </a:bodyPr>
            <a:lstStyle/>
            <a:p>
              <a:r>
                <a:rPr lang="en-US" sz="1050" dirty="0"/>
                <a:t>x2</a:t>
              </a:r>
            </a:p>
          </p:txBody>
        </p:sp>
        <p:sp>
          <p:nvSpPr>
            <p:cNvPr id="29" name="TextBox 28">
              <a:extLst>
                <a:ext uri="{FF2B5EF4-FFF2-40B4-BE49-F238E27FC236}">
                  <a16:creationId xmlns:a16="http://schemas.microsoft.com/office/drawing/2014/main" id="{2ED5B87D-1B30-4882-A44F-BF0F0D8F1F14}"/>
                </a:ext>
              </a:extLst>
            </p:cNvPr>
            <p:cNvSpPr txBox="1"/>
            <p:nvPr/>
          </p:nvSpPr>
          <p:spPr>
            <a:xfrm>
              <a:off x="11243718" y="667011"/>
              <a:ext cx="639192" cy="369332"/>
            </a:xfrm>
            <a:prstGeom prst="rect">
              <a:avLst/>
            </a:prstGeom>
            <a:noFill/>
          </p:spPr>
          <p:txBody>
            <a:bodyPr wrap="square" rtlCol="0">
              <a:spAutoFit/>
            </a:bodyPr>
            <a:lstStyle/>
            <a:p>
              <a:r>
                <a:rPr lang="en-US" dirty="0"/>
                <a:t>a</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43A982D-103D-4ABB-8671-B334E8AFE093}"/>
                    </a:ext>
                  </a:extLst>
                </p:cNvPr>
                <p:cNvSpPr txBox="1"/>
                <p:nvPr/>
              </p:nvSpPr>
              <p:spPr>
                <a:xfrm>
                  <a:off x="9542487" y="841881"/>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30" name="TextBox 29">
                  <a:extLst>
                    <a:ext uri="{FF2B5EF4-FFF2-40B4-BE49-F238E27FC236}">
                      <a16:creationId xmlns:a16="http://schemas.microsoft.com/office/drawing/2014/main" id="{E43A982D-103D-4ABB-8671-B334E8AFE093}"/>
                    </a:ext>
                  </a:extLst>
                </p:cNvPr>
                <p:cNvSpPr txBox="1">
                  <a:spLocks noRot="1" noChangeAspect="1" noMove="1" noResize="1" noEditPoints="1" noAdjustHandles="1" noChangeArrowheads="1" noChangeShapeType="1" noTextEdit="1"/>
                </p:cNvSpPr>
                <p:nvPr/>
              </p:nvSpPr>
              <p:spPr>
                <a:xfrm>
                  <a:off x="9542487" y="841881"/>
                  <a:ext cx="1511749" cy="307777"/>
                </a:xfrm>
                <a:prstGeom prst="rect">
                  <a:avLst/>
                </a:prstGeom>
                <a:blipFill>
                  <a:blip r:embed="rId2"/>
                  <a:stretch>
                    <a:fillRect l="-1382" t="-4082" b="-22449"/>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9FF7EF4-235E-4615-AE45-A69B27177DBC}"/>
                </a:ext>
              </a:extLst>
            </p:cNvPr>
            <p:cNvCxnSpPr>
              <a:cxnSpLocks/>
            </p:cNvCxnSpPr>
            <p:nvPr/>
          </p:nvCxnSpPr>
          <p:spPr>
            <a:xfrm>
              <a:off x="8455160" y="607477"/>
              <a:ext cx="960313" cy="2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5EA64E-E15F-4E96-9A71-0586005F88C0}"/>
                </a:ext>
              </a:extLst>
            </p:cNvPr>
            <p:cNvCxnSpPr>
              <a:cxnSpLocks/>
            </p:cNvCxnSpPr>
            <p:nvPr/>
          </p:nvCxnSpPr>
          <p:spPr>
            <a:xfrm>
              <a:off x="8455160" y="995769"/>
              <a:ext cx="960313" cy="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42C60C-600A-4803-9784-A408747D61AF}"/>
                </a:ext>
              </a:extLst>
            </p:cNvPr>
            <p:cNvCxnSpPr>
              <a:cxnSpLocks/>
            </p:cNvCxnSpPr>
            <p:nvPr/>
          </p:nvCxnSpPr>
          <p:spPr>
            <a:xfrm flipV="1">
              <a:off x="8442664" y="1239908"/>
              <a:ext cx="976426" cy="1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00EEB3-8008-45E7-A1DC-A1FA708BDCDA}"/>
                </a:ext>
              </a:extLst>
            </p:cNvPr>
            <p:cNvSpPr txBox="1"/>
            <p:nvPr/>
          </p:nvSpPr>
          <p:spPr>
            <a:xfrm>
              <a:off x="9208049" y="181804"/>
              <a:ext cx="639192" cy="261610"/>
            </a:xfrm>
            <a:prstGeom prst="rect">
              <a:avLst/>
            </a:prstGeom>
            <a:noFill/>
          </p:spPr>
          <p:txBody>
            <a:bodyPr wrap="square" rtlCol="0">
              <a:spAutoFit/>
            </a:bodyPr>
            <a:lstStyle/>
            <a:p>
              <a:r>
                <a:rPr lang="en-US" sz="1050" dirty="0"/>
                <a:t>x1</a:t>
              </a:r>
            </a:p>
          </p:txBody>
        </p:sp>
        <p:sp>
          <p:nvSpPr>
            <p:cNvPr id="35" name="TextBox 34">
              <a:extLst>
                <a:ext uri="{FF2B5EF4-FFF2-40B4-BE49-F238E27FC236}">
                  <a16:creationId xmlns:a16="http://schemas.microsoft.com/office/drawing/2014/main" id="{71758307-8027-4F6F-8DAD-29217967625E}"/>
                </a:ext>
              </a:extLst>
            </p:cNvPr>
            <p:cNvSpPr txBox="1"/>
            <p:nvPr/>
          </p:nvSpPr>
          <p:spPr>
            <a:xfrm>
              <a:off x="8582173" y="772487"/>
              <a:ext cx="639192" cy="261610"/>
            </a:xfrm>
            <a:prstGeom prst="rect">
              <a:avLst/>
            </a:prstGeom>
            <a:noFill/>
          </p:spPr>
          <p:txBody>
            <a:bodyPr wrap="square" rtlCol="0">
              <a:spAutoFit/>
            </a:bodyPr>
            <a:lstStyle/>
            <a:p>
              <a:r>
                <a:rPr lang="en-US" sz="1050" dirty="0"/>
                <a:t>x3</a:t>
              </a:r>
            </a:p>
          </p:txBody>
        </p:sp>
        <p:sp>
          <p:nvSpPr>
            <p:cNvPr id="36" name="TextBox 35">
              <a:extLst>
                <a:ext uri="{FF2B5EF4-FFF2-40B4-BE49-F238E27FC236}">
                  <a16:creationId xmlns:a16="http://schemas.microsoft.com/office/drawing/2014/main" id="{500B3C84-9CD4-4097-AC7B-4350FF5AC324}"/>
                </a:ext>
              </a:extLst>
            </p:cNvPr>
            <p:cNvSpPr txBox="1"/>
            <p:nvPr/>
          </p:nvSpPr>
          <p:spPr>
            <a:xfrm>
              <a:off x="8442664" y="1128728"/>
              <a:ext cx="639192" cy="261610"/>
            </a:xfrm>
            <a:prstGeom prst="rect">
              <a:avLst/>
            </a:prstGeom>
            <a:noFill/>
          </p:spPr>
          <p:txBody>
            <a:bodyPr wrap="square" rtlCol="0">
              <a:spAutoFit/>
            </a:bodyPr>
            <a:lstStyle/>
            <a:p>
              <a:r>
                <a:rPr lang="en-US" sz="1050" dirty="0"/>
                <a:t>x4</a:t>
              </a:r>
            </a:p>
          </p:txBody>
        </p:sp>
        <p:sp>
          <p:nvSpPr>
            <p:cNvPr id="37" name="TextBox 36">
              <a:extLst>
                <a:ext uri="{FF2B5EF4-FFF2-40B4-BE49-F238E27FC236}">
                  <a16:creationId xmlns:a16="http://schemas.microsoft.com/office/drawing/2014/main" id="{729A21D9-A6D0-4710-8E7D-F2D36802C538}"/>
                </a:ext>
              </a:extLst>
            </p:cNvPr>
            <p:cNvSpPr txBox="1"/>
            <p:nvPr/>
          </p:nvSpPr>
          <p:spPr>
            <a:xfrm>
              <a:off x="8622789" y="1413470"/>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38" name="Straight Arrow Connector 37">
              <a:extLst>
                <a:ext uri="{FF2B5EF4-FFF2-40B4-BE49-F238E27FC236}">
                  <a16:creationId xmlns:a16="http://schemas.microsoft.com/office/drawing/2014/main" id="{F133DBDB-37C4-445C-92F4-C25620928C1B}"/>
                </a:ext>
              </a:extLst>
            </p:cNvPr>
            <p:cNvCxnSpPr>
              <a:cxnSpLocks/>
              <a:endCxn id="25" idx="3"/>
            </p:cNvCxnSpPr>
            <p:nvPr/>
          </p:nvCxnSpPr>
          <p:spPr>
            <a:xfrm flipV="1">
              <a:off x="8561433" y="1545723"/>
              <a:ext cx="1110188" cy="67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5B8406-98C6-4281-919E-F30FE1EFCF5B}"/>
                </a:ext>
              </a:extLst>
            </p:cNvPr>
            <p:cNvSpPr txBox="1"/>
            <p:nvPr/>
          </p:nvSpPr>
          <p:spPr>
            <a:xfrm>
              <a:off x="8847488" y="1974134"/>
              <a:ext cx="639192" cy="261610"/>
            </a:xfrm>
            <a:prstGeom prst="rect">
              <a:avLst/>
            </a:prstGeom>
            <a:noFill/>
          </p:spPr>
          <p:txBody>
            <a:bodyPr wrap="square" rtlCol="0">
              <a:spAutoFit/>
            </a:bodyPr>
            <a:lstStyle/>
            <a:p>
              <a:r>
                <a:rPr lang="en-US" sz="1050" dirty="0" err="1"/>
                <a:t>xN</a:t>
              </a:r>
              <a:endParaRPr lang="en-US" sz="1050" dirty="0"/>
            </a:p>
          </p:txBody>
        </p:sp>
      </p:grpSp>
      <p:sp>
        <p:nvSpPr>
          <p:cNvPr id="4" name="Oval 3">
            <a:extLst>
              <a:ext uri="{FF2B5EF4-FFF2-40B4-BE49-F238E27FC236}">
                <a16:creationId xmlns:a16="http://schemas.microsoft.com/office/drawing/2014/main" id="{7582ED68-CCDC-47BA-B4F2-FF1D5718ABB4}"/>
              </a:ext>
            </a:extLst>
          </p:cNvPr>
          <p:cNvSpPr/>
          <p:nvPr/>
        </p:nvSpPr>
        <p:spPr>
          <a:xfrm>
            <a:off x="2330583" y="2522726"/>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3D10B82-2651-4C70-9472-481A293AF4B8}"/>
              </a:ext>
            </a:extLst>
          </p:cNvPr>
          <p:cNvSpPr/>
          <p:nvPr/>
        </p:nvSpPr>
        <p:spPr>
          <a:xfrm>
            <a:off x="2330583" y="3377120"/>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27348F2-BAE6-45C6-A1A1-3F2DB73DDAE8}"/>
              </a:ext>
            </a:extLst>
          </p:cNvPr>
          <p:cNvSpPr/>
          <p:nvPr/>
        </p:nvSpPr>
        <p:spPr>
          <a:xfrm>
            <a:off x="3350777" y="3010184"/>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F509483-657B-49B2-91EE-34F688F16255}"/>
              </a:ext>
            </a:extLst>
          </p:cNvPr>
          <p:cNvSpPr/>
          <p:nvPr/>
        </p:nvSpPr>
        <p:spPr>
          <a:xfrm>
            <a:off x="2330583" y="4163999"/>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63C5A9-1C5C-4407-AABA-90458DA048F6}"/>
              </a:ext>
            </a:extLst>
          </p:cNvPr>
          <p:cNvSpPr/>
          <p:nvPr/>
        </p:nvSpPr>
        <p:spPr>
          <a:xfrm>
            <a:off x="3349296" y="3830430"/>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8DDDF0E-9A73-4A63-B6B4-0B7E470E2F5E}"/>
              </a:ext>
            </a:extLst>
          </p:cNvPr>
          <p:cNvSpPr/>
          <p:nvPr/>
        </p:nvSpPr>
        <p:spPr>
          <a:xfrm>
            <a:off x="2330583" y="4925918"/>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83C1277-3A4E-445B-84CE-D83DB5884A68}"/>
              </a:ext>
            </a:extLst>
          </p:cNvPr>
          <p:cNvSpPr/>
          <p:nvPr/>
        </p:nvSpPr>
        <p:spPr>
          <a:xfrm>
            <a:off x="3349296" y="4644803"/>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81DEDA-C92B-4F39-86D6-3F17A79BCD1B}"/>
              </a:ext>
            </a:extLst>
          </p:cNvPr>
          <p:cNvSpPr txBox="1"/>
          <p:nvPr/>
        </p:nvSpPr>
        <p:spPr>
          <a:xfrm>
            <a:off x="1410588" y="1686722"/>
            <a:ext cx="1025910" cy="646331"/>
          </a:xfrm>
          <a:prstGeom prst="rect">
            <a:avLst/>
          </a:prstGeom>
          <a:noFill/>
        </p:spPr>
        <p:txBody>
          <a:bodyPr wrap="square" rtlCol="0">
            <a:spAutoFit/>
          </a:bodyPr>
          <a:lstStyle/>
          <a:p>
            <a:pPr algn="ctr"/>
            <a:r>
              <a:rPr lang="en-US" u="sng" dirty="0"/>
              <a:t>Input features</a:t>
            </a:r>
          </a:p>
        </p:txBody>
      </p:sp>
      <p:sp>
        <p:nvSpPr>
          <p:cNvPr id="45" name="TextBox 44">
            <a:extLst>
              <a:ext uri="{FF2B5EF4-FFF2-40B4-BE49-F238E27FC236}">
                <a16:creationId xmlns:a16="http://schemas.microsoft.com/office/drawing/2014/main" id="{47818F70-714B-4404-9928-DD5F1CC67A38}"/>
              </a:ext>
            </a:extLst>
          </p:cNvPr>
          <p:cNvSpPr txBox="1"/>
          <p:nvPr/>
        </p:nvSpPr>
        <p:spPr>
          <a:xfrm>
            <a:off x="1841679" y="2445723"/>
            <a:ext cx="480228" cy="307777"/>
          </a:xfrm>
          <a:prstGeom prst="rect">
            <a:avLst/>
          </a:prstGeom>
          <a:noFill/>
        </p:spPr>
        <p:txBody>
          <a:bodyPr wrap="square" rtlCol="0">
            <a:spAutoFit/>
          </a:bodyPr>
          <a:lstStyle/>
          <a:p>
            <a:r>
              <a:rPr lang="en-US" sz="1400" dirty="0"/>
              <a:t>size</a:t>
            </a:r>
          </a:p>
        </p:txBody>
      </p:sp>
      <p:sp>
        <p:nvSpPr>
          <p:cNvPr id="46" name="TextBox 45">
            <a:extLst>
              <a:ext uri="{FF2B5EF4-FFF2-40B4-BE49-F238E27FC236}">
                <a16:creationId xmlns:a16="http://schemas.microsoft.com/office/drawing/2014/main" id="{BD601DE8-F10A-4491-96A2-C9FC852ADE8A}"/>
              </a:ext>
            </a:extLst>
          </p:cNvPr>
          <p:cNvSpPr txBox="1"/>
          <p:nvPr/>
        </p:nvSpPr>
        <p:spPr>
          <a:xfrm>
            <a:off x="1312918" y="3318459"/>
            <a:ext cx="1202085" cy="307777"/>
          </a:xfrm>
          <a:prstGeom prst="rect">
            <a:avLst/>
          </a:prstGeom>
          <a:noFill/>
        </p:spPr>
        <p:txBody>
          <a:bodyPr wrap="square" rtlCol="0">
            <a:spAutoFit/>
          </a:bodyPr>
          <a:lstStyle/>
          <a:p>
            <a:r>
              <a:rPr lang="en-US" sz="1400" dirty="0"/>
              <a:t># bedrooms</a:t>
            </a:r>
          </a:p>
        </p:txBody>
      </p:sp>
      <p:sp>
        <p:nvSpPr>
          <p:cNvPr id="47" name="TextBox 46">
            <a:extLst>
              <a:ext uri="{FF2B5EF4-FFF2-40B4-BE49-F238E27FC236}">
                <a16:creationId xmlns:a16="http://schemas.microsoft.com/office/drawing/2014/main" id="{EB8C2FB2-F489-407F-BDDD-C87CBDA104A9}"/>
              </a:ext>
            </a:extLst>
          </p:cNvPr>
          <p:cNvSpPr txBox="1"/>
          <p:nvPr/>
        </p:nvSpPr>
        <p:spPr>
          <a:xfrm>
            <a:off x="1695275" y="3929585"/>
            <a:ext cx="773035" cy="523220"/>
          </a:xfrm>
          <a:prstGeom prst="rect">
            <a:avLst/>
          </a:prstGeom>
          <a:noFill/>
        </p:spPr>
        <p:txBody>
          <a:bodyPr wrap="square" rtlCol="0">
            <a:spAutoFit/>
          </a:bodyPr>
          <a:lstStyle/>
          <a:p>
            <a:r>
              <a:rPr lang="en-US" sz="1400" dirty="0"/>
              <a:t>zip code</a:t>
            </a:r>
          </a:p>
        </p:txBody>
      </p:sp>
      <p:sp>
        <p:nvSpPr>
          <p:cNvPr id="48" name="TextBox 47">
            <a:extLst>
              <a:ext uri="{FF2B5EF4-FFF2-40B4-BE49-F238E27FC236}">
                <a16:creationId xmlns:a16="http://schemas.microsoft.com/office/drawing/2014/main" id="{D5A0AECF-2F44-412C-8F3D-2AAF905C1AA8}"/>
              </a:ext>
            </a:extLst>
          </p:cNvPr>
          <p:cNvSpPr txBox="1"/>
          <p:nvPr/>
        </p:nvSpPr>
        <p:spPr>
          <a:xfrm>
            <a:off x="1580119" y="4923900"/>
            <a:ext cx="1309904" cy="307777"/>
          </a:xfrm>
          <a:prstGeom prst="rect">
            <a:avLst/>
          </a:prstGeom>
          <a:noFill/>
        </p:spPr>
        <p:txBody>
          <a:bodyPr wrap="square" rtlCol="0">
            <a:spAutoFit/>
          </a:bodyPr>
          <a:lstStyle/>
          <a:p>
            <a:r>
              <a:rPr lang="en-US" sz="1400" dirty="0"/>
              <a:t>wealth</a:t>
            </a:r>
          </a:p>
        </p:txBody>
      </p:sp>
      <p:sp>
        <p:nvSpPr>
          <p:cNvPr id="49" name="TextBox 48">
            <a:extLst>
              <a:ext uri="{FF2B5EF4-FFF2-40B4-BE49-F238E27FC236}">
                <a16:creationId xmlns:a16="http://schemas.microsoft.com/office/drawing/2014/main" id="{D09F13FD-F16F-4F07-A44F-5405263EB429}"/>
              </a:ext>
            </a:extLst>
          </p:cNvPr>
          <p:cNvSpPr txBox="1"/>
          <p:nvPr/>
        </p:nvSpPr>
        <p:spPr>
          <a:xfrm>
            <a:off x="4051081" y="3023842"/>
            <a:ext cx="1309904" cy="307777"/>
          </a:xfrm>
          <a:prstGeom prst="rect">
            <a:avLst/>
          </a:prstGeom>
          <a:noFill/>
        </p:spPr>
        <p:txBody>
          <a:bodyPr wrap="square" rtlCol="0">
            <a:spAutoFit/>
          </a:bodyPr>
          <a:lstStyle/>
          <a:p>
            <a:r>
              <a:rPr lang="en-US" sz="1400" strike="dblStrike" dirty="0"/>
              <a:t>family size</a:t>
            </a:r>
          </a:p>
        </p:txBody>
      </p:sp>
      <p:sp>
        <p:nvSpPr>
          <p:cNvPr id="50" name="TextBox 49">
            <a:extLst>
              <a:ext uri="{FF2B5EF4-FFF2-40B4-BE49-F238E27FC236}">
                <a16:creationId xmlns:a16="http://schemas.microsoft.com/office/drawing/2014/main" id="{BD4436C6-B23D-4EAD-8116-BA79D5B1876A}"/>
              </a:ext>
            </a:extLst>
          </p:cNvPr>
          <p:cNvSpPr txBox="1"/>
          <p:nvPr/>
        </p:nvSpPr>
        <p:spPr>
          <a:xfrm>
            <a:off x="3819335" y="3551420"/>
            <a:ext cx="1309904" cy="307777"/>
          </a:xfrm>
          <a:prstGeom prst="rect">
            <a:avLst/>
          </a:prstGeom>
          <a:noFill/>
        </p:spPr>
        <p:txBody>
          <a:bodyPr wrap="square" rtlCol="0">
            <a:spAutoFit/>
          </a:bodyPr>
          <a:lstStyle/>
          <a:p>
            <a:r>
              <a:rPr lang="en-US" sz="1400" strike="dblStrike" dirty="0"/>
              <a:t>walkability</a:t>
            </a:r>
          </a:p>
        </p:txBody>
      </p:sp>
      <p:sp>
        <p:nvSpPr>
          <p:cNvPr id="51" name="TextBox 50">
            <a:extLst>
              <a:ext uri="{FF2B5EF4-FFF2-40B4-BE49-F238E27FC236}">
                <a16:creationId xmlns:a16="http://schemas.microsoft.com/office/drawing/2014/main" id="{C43C6517-A361-4B0E-B938-AAFB1E6EC75A}"/>
              </a:ext>
            </a:extLst>
          </p:cNvPr>
          <p:cNvSpPr txBox="1"/>
          <p:nvPr/>
        </p:nvSpPr>
        <p:spPr>
          <a:xfrm>
            <a:off x="2774163" y="1998180"/>
            <a:ext cx="1591898" cy="923330"/>
          </a:xfrm>
          <a:prstGeom prst="rect">
            <a:avLst/>
          </a:prstGeom>
          <a:noFill/>
        </p:spPr>
        <p:txBody>
          <a:bodyPr wrap="square" rtlCol="0">
            <a:spAutoFit/>
          </a:bodyPr>
          <a:lstStyle/>
          <a:p>
            <a:pPr algn="ctr"/>
            <a:r>
              <a:rPr lang="en-US" u="sng" dirty="0"/>
              <a:t>Hidden layer (fully connected)</a:t>
            </a:r>
          </a:p>
        </p:txBody>
      </p:sp>
      <p:cxnSp>
        <p:nvCxnSpPr>
          <p:cNvPr id="7" name="Straight Arrow Connector 6">
            <a:extLst>
              <a:ext uri="{FF2B5EF4-FFF2-40B4-BE49-F238E27FC236}">
                <a16:creationId xmlns:a16="http://schemas.microsoft.com/office/drawing/2014/main" id="{E6666DDA-E0D3-4D89-A646-AF176A85D529}"/>
              </a:ext>
            </a:extLst>
          </p:cNvPr>
          <p:cNvCxnSpPr>
            <a:stCxn id="4" idx="6"/>
            <a:endCxn id="24" idx="1"/>
          </p:cNvCxnSpPr>
          <p:nvPr/>
        </p:nvCxnSpPr>
        <p:spPr>
          <a:xfrm>
            <a:off x="2522193" y="2619271"/>
            <a:ext cx="856645" cy="41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A37643-A773-4FCD-82BB-55C2E1BFA5A5}"/>
              </a:ext>
            </a:extLst>
          </p:cNvPr>
          <p:cNvCxnSpPr>
            <a:stCxn id="22" idx="6"/>
            <a:endCxn id="24" idx="2"/>
          </p:cNvCxnSpPr>
          <p:nvPr/>
        </p:nvCxnSpPr>
        <p:spPr>
          <a:xfrm flipV="1">
            <a:off x="2522193" y="3106729"/>
            <a:ext cx="828584" cy="36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41E1DE-29C3-442D-8D79-FBB6CE02A4A4}"/>
              </a:ext>
            </a:extLst>
          </p:cNvPr>
          <p:cNvCxnSpPr>
            <a:stCxn id="40" idx="6"/>
            <a:endCxn id="42" idx="2"/>
          </p:cNvCxnSpPr>
          <p:nvPr/>
        </p:nvCxnSpPr>
        <p:spPr>
          <a:xfrm flipV="1">
            <a:off x="2522193" y="3926975"/>
            <a:ext cx="827103" cy="33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F71701-09D3-48CE-8C29-768626F05A64}"/>
              </a:ext>
            </a:extLst>
          </p:cNvPr>
          <p:cNvCxnSpPr>
            <a:endCxn id="44" idx="1"/>
          </p:cNvCxnSpPr>
          <p:nvPr/>
        </p:nvCxnSpPr>
        <p:spPr>
          <a:xfrm>
            <a:off x="2549227" y="4287541"/>
            <a:ext cx="828130" cy="38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014ACE-7F70-46F2-9642-86B99F2A3AB2}"/>
              </a:ext>
            </a:extLst>
          </p:cNvPr>
          <p:cNvCxnSpPr>
            <a:endCxn id="44" idx="2"/>
          </p:cNvCxnSpPr>
          <p:nvPr/>
        </p:nvCxnSpPr>
        <p:spPr>
          <a:xfrm flipV="1">
            <a:off x="2522193" y="4741348"/>
            <a:ext cx="827103" cy="28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30CFF65-9FBB-4412-AB63-30F96D35C447}"/>
              </a:ext>
            </a:extLst>
          </p:cNvPr>
          <p:cNvSpPr/>
          <p:nvPr/>
        </p:nvSpPr>
        <p:spPr>
          <a:xfrm>
            <a:off x="5194179" y="3666108"/>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5B6385-8B1B-4351-B9FD-6F3C262654A0}"/>
              </a:ext>
            </a:extLst>
          </p:cNvPr>
          <p:cNvSpPr txBox="1"/>
          <p:nvPr/>
        </p:nvSpPr>
        <p:spPr>
          <a:xfrm>
            <a:off x="4237625" y="4286134"/>
            <a:ext cx="1309904" cy="307777"/>
          </a:xfrm>
          <a:prstGeom prst="rect">
            <a:avLst/>
          </a:prstGeom>
          <a:noFill/>
        </p:spPr>
        <p:txBody>
          <a:bodyPr wrap="square" rtlCol="0">
            <a:spAutoFit/>
          </a:bodyPr>
          <a:lstStyle/>
          <a:p>
            <a:r>
              <a:rPr lang="en-US" sz="1400" strike="dblStrike" dirty="0"/>
              <a:t>school quality</a:t>
            </a:r>
          </a:p>
        </p:txBody>
      </p:sp>
      <p:cxnSp>
        <p:nvCxnSpPr>
          <p:cNvPr id="17" name="Straight Arrow Connector 16">
            <a:extLst>
              <a:ext uri="{FF2B5EF4-FFF2-40B4-BE49-F238E27FC236}">
                <a16:creationId xmlns:a16="http://schemas.microsoft.com/office/drawing/2014/main" id="{F7866938-830C-4930-AA7F-AB5723174DEA}"/>
              </a:ext>
            </a:extLst>
          </p:cNvPr>
          <p:cNvCxnSpPr>
            <a:stCxn id="24" idx="6"/>
            <a:endCxn id="52" idx="1"/>
          </p:cNvCxnSpPr>
          <p:nvPr/>
        </p:nvCxnSpPr>
        <p:spPr>
          <a:xfrm>
            <a:off x="3542387" y="3106729"/>
            <a:ext cx="1679853" cy="58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B83527-4CBB-49E4-A395-A464ADC63429}"/>
              </a:ext>
            </a:extLst>
          </p:cNvPr>
          <p:cNvCxnSpPr>
            <a:stCxn id="42" idx="6"/>
            <a:endCxn id="52" idx="2"/>
          </p:cNvCxnSpPr>
          <p:nvPr/>
        </p:nvCxnSpPr>
        <p:spPr>
          <a:xfrm flipV="1">
            <a:off x="3540906" y="3762653"/>
            <a:ext cx="1653273" cy="16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FD8808-D010-45C3-BA67-51F903B7953F}"/>
              </a:ext>
            </a:extLst>
          </p:cNvPr>
          <p:cNvCxnSpPr>
            <a:stCxn id="44" idx="6"/>
            <a:endCxn id="52" idx="3"/>
          </p:cNvCxnSpPr>
          <p:nvPr/>
        </p:nvCxnSpPr>
        <p:spPr>
          <a:xfrm flipV="1">
            <a:off x="3540906" y="3830920"/>
            <a:ext cx="1681334" cy="91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F56CD53-AB56-44D0-9835-F71010B1D2C0}"/>
              </a:ext>
            </a:extLst>
          </p:cNvPr>
          <p:cNvCxnSpPr>
            <a:stCxn id="52" idx="6"/>
          </p:cNvCxnSpPr>
          <p:nvPr/>
        </p:nvCxnSpPr>
        <p:spPr>
          <a:xfrm flipV="1">
            <a:off x="5385789" y="3762652"/>
            <a:ext cx="662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60510FD-3E84-4D02-A485-0B2BECF34D6C}"/>
              </a:ext>
            </a:extLst>
          </p:cNvPr>
          <p:cNvSpPr txBox="1"/>
          <p:nvPr/>
        </p:nvSpPr>
        <p:spPr>
          <a:xfrm>
            <a:off x="6049509" y="3626236"/>
            <a:ext cx="1309904" cy="307777"/>
          </a:xfrm>
          <a:prstGeom prst="rect">
            <a:avLst/>
          </a:prstGeom>
          <a:noFill/>
        </p:spPr>
        <p:txBody>
          <a:bodyPr wrap="square" rtlCol="0">
            <a:spAutoFit/>
          </a:bodyPr>
          <a:lstStyle/>
          <a:p>
            <a:r>
              <a:rPr lang="en-US" sz="1400" dirty="0"/>
              <a:t>House price</a:t>
            </a:r>
          </a:p>
        </p:txBody>
      </p:sp>
      <p:sp>
        <p:nvSpPr>
          <p:cNvPr id="59" name="Left Brace 58">
            <a:extLst>
              <a:ext uri="{FF2B5EF4-FFF2-40B4-BE49-F238E27FC236}">
                <a16:creationId xmlns:a16="http://schemas.microsoft.com/office/drawing/2014/main" id="{A35E6DA1-2779-48BD-8FBF-82B3A5BF8118}"/>
              </a:ext>
            </a:extLst>
          </p:cNvPr>
          <p:cNvSpPr/>
          <p:nvPr/>
        </p:nvSpPr>
        <p:spPr>
          <a:xfrm>
            <a:off x="992027" y="2445723"/>
            <a:ext cx="610247" cy="27859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D1225A4C-063D-4677-A55F-47461B2602E4}"/>
              </a:ext>
            </a:extLst>
          </p:cNvPr>
          <p:cNvSpPr txBox="1"/>
          <p:nvPr/>
        </p:nvSpPr>
        <p:spPr>
          <a:xfrm rot="16200000">
            <a:off x="102963" y="3643965"/>
            <a:ext cx="1309904" cy="307777"/>
          </a:xfrm>
          <a:prstGeom prst="rect">
            <a:avLst/>
          </a:prstGeom>
          <a:noFill/>
        </p:spPr>
        <p:txBody>
          <a:bodyPr wrap="square" rtlCol="0">
            <a:spAutoFit/>
          </a:bodyPr>
          <a:lstStyle/>
          <a:p>
            <a:r>
              <a:rPr lang="en-US" sz="1400" dirty="0"/>
              <a:t>Input vector </a:t>
            </a:r>
            <a:r>
              <a:rPr lang="en-US" sz="1400" i="1" dirty="0"/>
              <a:t>x</a:t>
            </a:r>
          </a:p>
        </p:txBody>
      </p:sp>
      <p:sp>
        <p:nvSpPr>
          <p:cNvPr id="61" name="Right Brace 60">
            <a:extLst>
              <a:ext uri="{FF2B5EF4-FFF2-40B4-BE49-F238E27FC236}">
                <a16:creationId xmlns:a16="http://schemas.microsoft.com/office/drawing/2014/main" id="{34BF99D6-78C0-410E-8702-915322AE7100}"/>
              </a:ext>
            </a:extLst>
          </p:cNvPr>
          <p:cNvSpPr/>
          <p:nvPr/>
        </p:nvSpPr>
        <p:spPr>
          <a:xfrm rot="5400000">
            <a:off x="6393935" y="3508581"/>
            <a:ext cx="369622" cy="1170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C2D3250A-84D6-4549-B9A4-01179B2B07B5}"/>
              </a:ext>
            </a:extLst>
          </p:cNvPr>
          <p:cNvSpPr txBox="1"/>
          <p:nvPr/>
        </p:nvSpPr>
        <p:spPr>
          <a:xfrm>
            <a:off x="6225294" y="4298916"/>
            <a:ext cx="1309904" cy="307777"/>
          </a:xfrm>
          <a:prstGeom prst="rect">
            <a:avLst/>
          </a:prstGeom>
          <a:noFill/>
        </p:spPr>
        <p:txBody>
          <a:bodyPr wrap="square" rtlCol="0">
            <a:spAutoFit/>
          </a:bodyPr>
          <a:lstStyle/>
          <a:p>
            <a:r>
              <a:rPr lang="en-US" sz="1400" dirty="0"/>
              <a:t>Output </a:t>
            </a:r>
            <a:r>
              <a:rPr lang="en-US" sz="1400" i="1" dirty="0"/>
              <a:t>y</a:t>
            </a:r>
          </a:p>
        </p:txBody>
      </p:sp>
      <p:sp>
        <p:nvSpPr>
          <p:cNvPr id="10" name="TextBox 9">
            <a:extLst>
              <a:ext uri="{FF2B5EF4-FFF2-40B4-BE49-F238E27FC236}">
                <a16:creationId xmlns:a16="http://schemas.microsoft.com/office/drawing/2014/main" id="{2E8516A0-03C9-4FDF-BD45-0D4575A1C8B7}"/>
              </a:ext>
            </a:extLst>
          </p:cNvPr>
          <p:cNvSpPr txBox="1"/>
          <p:nvPr/>
        </p:nvSpPr>
        <p:spPr>
          <a:xfrm>
            <a:off x="4367542" y="2793171"/>
            <a:ext cx="1363392" cy="307777"/>
          </a:xfrm>
          <a:prstGeom prst="rect">
            <a:avLst/>
          </a:prstGeom>
          <a:noFill/>
        </p:spPr>
        <p:txBody>
          <a:bodyPr wrap="square" rtlCol="0">
            <a:spAutoFit/>
          </a:bodyPr>
          <a:lstStyle/>
          <a:p>
            <a:r>
              <a:rPr lang="en-US" sz="1400" dirty="0">
                <a:solidFill>
                  <a:srgbClr val="FF0000"/>
                </a:solidFill>
              </a:rPr>
              <a:t>learned feature </a:t>
            </a:r>
          </a:p>
        </p:txBody>
      </p:sp>
      <p:sp>
        <p:nvSpPr>
          <p:cNvPr id="57" name="TextBox 56">
            <a:extLst>
              <a:ext uri="{FF2B5EF4-FFF2-40B4-BE49-F238E27FC236}">
                <a16:creationId xmlns:a16="http://schemas.microsoft.com/office/drawing/2014/main" id="{14A0210D-D341-491B-9355-5E37D23D58B2}"/>
              </a:ext>
            </a:extLst>
          </p:cNvPr>
          <p:cNvSpPr txBox="1"/>
          <p:nvPr/>
        </p:nvSpPr>
        <p:spPr>
          <a:xfrm>
            <a:off x="4510744" y="4105656"/>
            <a:ext cx="1309904" cy="307777"/>
          </a:xfrm>
          <a:prstGeom prst="rect">
            <a:avLst/>
          </a:prstGeom>
          <a:noFill/>
        </p:spPr>
        <p:txBody>
          <a:bodyPr wrap="square" rtlCol="0">
            <a:spAutoFit/>
          </a:bodyPr>
          <a:lstStyle/>
          <a:p>
            <a:r>
              <a:rPr lang="en-US" sz="1400" dirty="0">
                <a:solidFill>
                  <a:srgbClr val="FF0000"/>
                </a:solidFill>
              </a:rPr>
              <a:t>learned feature </a:t>
            </a:r>
          </a:p>
        </p:txBody>
      </p:sp>
      <p:sp>
        <p:nvSpPr>
          <p:cNvPr id="58" name="TextBox 57">
            <a:extLst>
              <a:ext uri="{FF2B5EF4-FFF2-40B4-BE49-F238E27FC236}">
                <a16:creationId xmlns:a16="http://schemas.microsoft.com/office/drawing/2014/main" id="{2CE3D706-4670-47DB-80D7-B42982A41DC5}"/>
              </a:ext>
            </a:extLst>
          </p:cNvPr>
          <p:cNvSpPr txBox="1"/>
          <p:nvPr/>
        </p:nvSpPr>
        <p:spPr>
          <a:xfrm>
            <a:off x="3326757" y="3380139"/>
            <a:ext cx="1309904" cy="307777"/>
          </a:xfrm>
          <a:prstGeom prst="rect">
            <a:avLst/>
          </a:prstGeom>
          <a:noFill/>
        </p:spPr>
        <p:txBody>
          <a:bodyPr wrap="square" rtlCol="0">
            <a:spAutoFit/>
          </a:bodyPr>
          <a:lstStyle/>
          <a:p>
            <a:r>
              <a:rPr lang="en-US" sz="1400" dirty="0">
                <a:solidFill>
                  <a:srgbClr val="FF0000"/>
                </a:solidFill>
              </a:rPr>
              <a:t>learned feature </a:t>
            </a:r>
          </a:p>
        </p:txBody>
      </p:sp>
      <p:cxnSp>
        <p:nvCxnSpPr>
          <p:cNvPr id="54" name="Straight Arrow Connector 53">
            <a:extLst>
              <a:ext uri="{FF2B5EF4-FFF2-40B4-BE49-F238E27FC236}">
                <a16:creationId xmlns:a16="http://schemas.microsoft.com/office/drawing/2014/main" id="{AB052419-9F7F-4392-B43D-1DDBD15710D5}"/>
              </a:ext>
            </a:extLst>
          </p:cNvPr>
          <p:cNvCxnSpPr>
            <a:cxnSpLocks/>
            <a:stCxn id="4" idx="6"/>
            <a:endCxn id="42" idx="2"/>
          </p:cNvCxnSpPr>
          <p:nvPr/>
        </p:nvCxnSpPr>
        <p:spPr>
          <a:xfrm>
            <a:off x="2522193" y="2619271"/>
            <a:ext cx="827103" cy="130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581F238-7E06-4E63-A37A-72D28B13F328}"/>
              </a:ext>
            </a:extLst>
          </p:cNvPr>
          <p:cNvCxnSpPr>
            <a:cxnSpLocks/>
            <a:stCxn id="4" idx="5"/>
            <a:endCxn id="44" idx="3"/>
          </p:cNvCxnSpPr>
          <p:nvPr/>
        </p:nvCxnSpPr>
        <p:spPr>
          <a:xfrm>
            <a:off x="2494132" y="2687538"/>
            <a:ext cx="883225" cy="212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04AB3C-4CC8-46D3-B59B-B03F1EEDDC55}"/>
              </a:ext>
            </a:extLst>
          </p:cNvPr>
          <p:cNvCxnSpPr>
            <a:cxnSpLocks/>
            <a:stCxn id="46" idx="3"/>
            <a:endCxn id="42" idx="2"/>
          </p:cNvCxnSpPr>
          <p:nvPr/>
        </p:nvCxnSpPr>
        <p:spPr>
          <a:xfrm>
            <a:off x="2515003" y="3472348"/>
            <a:ext cx="834293" cy="45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672CD42-E8B6-4CBA-B8F0-C0860EF8A683}"/>
              </a:ext>
            </a:extLst>
          </p:cNvPr>
          <p:cNvCxnSpPr>
            <a:cxnSpLocks/>
            <a:stCxn id="46" idx="3"/>
            <a:endCxn id="44" idx="2"/>
          </p:cNvCxnSpPr>
          <p:nvPr/>
        </p:nvCxnSpPr>
        <p:spPr>
          <a:xfrm>
            <a:off x="2515003" y="3472348"/>
            <a:ext cx="834293" cy="126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52DA2F5-2DFB-486F-AA21-61A9C4FA5EE7}"/>
              </a:ext>
            </a:extLst>
          </p:cNvPr>
          <p:cNvCxnSpPr>
            <a:cxnSpLocks/>
            <a:stCxn id="40" idx="6"/>
            <a:endCxn id="24" idx="3"/>
          </p:cNvCxnSpPr>
          <p:nvPr/>
        </p:nvCxnSpPr>
        <p:spPr>
          <a:xfrm flipV="1">
            <a:off x="2522193" y="3174996"/>
            <a:ext cx="856645" cy="108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5708BA6-2367-4371-B8E8-742B3622054D}"/>
              </a:ext>
            </a:extLst>
          </p:cNvPr>
          <p:cNvCxnSpPr>
            <a:cxnSpLocks/>
            <a:endCxn id="42" idx="3"/>
          </p:cNvCxnSpPr>
          <p:nvPr/>
        </p:nvCxnSpPr>
        <p:spPr>
          <a:xfrm flipV="1">
            <a:off x="2461236" y="3995242"/>
            <a:ext cx="916121" cy="101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EFF1637-9258-41F0-814E-13E597B60809}"/>
              </a:ext>
            </a:extLst>
          </p:cNvPr>
          <p:cNvCxnSpPr>
            <a:cxnSpLocks/>
            <a:endCxn id="24" idx="2"/>
          </p:cNvCxnSpPr>
          <p:nvPr/>
        </p:nvCxnSpPr>
        <p:spPr>
          <a:xfrm flipV="1">
            <a:off x="2463402" y="3106729"/>
            <a:ext cx="887375" cy="18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2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816-3F73-49CC-8335-BF390EE626A1}"/>
              </a:ext>
            </a:extLst>
          </p:cNvPr>
          <p:cNvSpPr>
            <a:spLocks noGrp="1"/>
          </p:cNvSpPr>
          <p:nvPr>
            <p:ph type="title"/>
          </p:nvPr>
        </p:nvSpPr>
        <p:spPr/>
        <p:txBody>
          <a:bodyPr/>
          <a:lstStyle/>
          <a:p>
            <a:r>
              <a:rPr lang="en-US" dirty="0"/>
              <a:t>Learning Features</a:t>
            </a:r>
          </a:p>
        </p:txBody>
      </p:sp>
      <p:grpSp>
        <p:nvGrpSpPr>
          <p:cNvPr id="41" name="Group 40">
            <a:extLst>
              <a:ext uri="{FF2B5EF4-FFF2-40B4-BE49-F238E27FC236}">
                <a16:creationId xmlns:a16="http://schemas.microsoft.com/office/drawing/2014/main" id="{8DD8C881-C31F-4312-B9FC-59C4F7B72CC1}"/>
              </a:ext>
            </a:extLst>
          </p:cNvPr>
          <p:cNvGrpSpPr/>
          <p:nvPr/>
        </p:nvGrpSpPr>
        <p:grpSpPr>
          <a:xfrm>
            <a:off x="8859915" y="147608"/>
            <a:ext cx="3116062" cy="2000787"/>
            <a:chOff x="8442664" y="181804"/>
            <a:chExt cx="3555656" cy="2053940"/>
          </a:xfrm>
        </p:grpSpPr>
        <p:sp>
          <p:nvSpPr>
            <p:cNvPr id="25" name="Oval 24">
              <a:extLst>
                <a:ext uri="{FF2B5EF4-FFF2-40B4-BE49-F238E27FC236}">
                  <a16:creationId xmlns:a16="http://schemas.microsoft.com/office/drawing/2014/main" id="{2AC8A31C-5EB1-4E88-8CB0-11EB679216C7}"/>
                </a:ext>
              </a:extLst>
            </p:cNvPr>
            <p:cNvSpPr/>
            <p:nvPr/>
          </p:nvSpPr>
          <p:spPr>
            <a:xfrm>
              <a:off x="9415473" y="286296"/>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4652DC9-DFCA-4CBF-A81C-4DCFACCE81E7}"/>
                </a:ext>
              </a:extLst>
            </p:cNvPr>
            <p:cNvCxnSpPr>
              <a:cxnSpLocks/>
            </p:cNvCxnSpPr>
            <p:nvPr/>
          </p:nvCxnSpPr>
          <p:spPr>
            <a:xfrm>
              <a:off x="8697122" y="238145"/>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6CDB94-15A3-4A5C-8DC4-83E748B50332}"/>
                </a:ext>
              </a:extLst>
            </p:cNvPr>
            <p:cNvCxnSpPr>
              <a:cxnSpLocks/>
            </p:cNvCxnSpPr>
            <p:nvPr/>
          </p:nvCxnSpPr>
          <p:spPr>
            <a:xfrm>
              <a:off x="11164559" y="1047725"/>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3E74C4A-7C55-46D2-A197-0F282C286E24}"/>
                </a:ext>
              </a:extLst>
            </p:cNvPr>
            <p:cNvSpPr txBox="1"/>
            <p:nvPr/>
          </p:nvSpPr>
          <p:spPr>
            <a:xfrm>
              <a:off x="8576718" y="431237"/>
              <a:ext cx="639192" cy="261610"/>
            </a:xfrm>
            <a:prstGeom prst="rect">
              <a:avLst/>
            </a:prstGeom>
            <a:noFill/>
          </p:spPr>
          <p:txBody>
            <a:bodyPr wrap="square" rtlCol="0">
              <a:spAutoFit/>
            </a:bodyPr>
            <a:lstStyle/>
            <a:p>
              <a:r>
                <a:rPr lang="en-US" sz="1050" dirty="0"/>
                <a:t>x2</a:t>
              </a:r>
            </a:p>
          </p:txBody>
        </p:sp>
        <p:sp>
          <p:nvSpPr>
            <p:cNvPr id="29" name="TextBox 28">
              <a:extLst>
                <a:ext uri="{FF2B5EF4-FFF2-40B4-BE49-F238E27FC236}">
                  <a16:creationId xmlns:a16="http://schemas.microsoft.com/office/drawing/2014/main" id="{2ED5B87D-1B30-4882-A44F-BF0F0D8F1F14}"/>
                </a:ext>
              </a:extLst>
            </p:cNvPr>
            <p:cNvSpPr txBox="1"/>
            <p:nvPr/>
          </p:nvSpPr>
          <p:spPr>
            <a:xfrm>
              <a:off x="11243718" y="667011"/>
              <a:ext cx="639192" cy="369332"/>
            </a:xfrm>
            <a:prstGeom prst="rect">
              <a:avLst/>
            </a:prstGeom>
            <a:noFill/>
          </p:spPr>
          <p:txBody>
            <a:bodyPr wrap="square" rtlCol="0">
              <a:spAutoFit/>
            </a:bodyPr>
            <a:lstStyle/>
            <a:p>
              <a:r>
                <a:rPr lang="en-US" dirty="0"/>
                <a:t>a</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43A982D-103D-4ABB-8671-B334E8AFE093}"/>
                    </a:ext>
                  </a:extLst>
                </p:cNvPr>
                <p:cNvSpPr txBox="1"/>
                <p:nvPr/>
              </p:nvSpPr>
              <p:spPr>
                <a:xfrm>
                  <a:off x="9542487" y="841881"/>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30" name="TextBox 29">
                  <a:extLst>
                    <a:ext uri="{FF2B5EF4-FFF2-40B4-BE49-F238E27FC236}">
                      <a16:creationId xmlns:a16="http://schemas.microsoft.com/office/drawing/2014/main" id="{E43A982D-103D-4ABB-8671-B334E8AFE093}"/>
                    </a:ext>
                  </a:extLst>
                </p:cNvPr>
                <p:cNvSpPr txBox="1">
                  <a:spLocks noRot="1" noChangeAspect="1" noMove="1" noResize="1" noEditPoints="1" noAdjustHandles="1" noChangeArrowheads="1" noChangeShapeType="1" noTextEdit="1"/>
                </p:cNvSpPr>
                <p:nvPr/>
              </p:nvSpPr>
              <p:spPr>
                <a:xfrm>
                  <a:off x="9542487" y="841881"/>
                  <a:ext cx="1511749" cy="307777"/>
                </a:xfrm>
                <a:prstGeom prst="rect">
                  <a:avLst/>
                </a:prstGeom>
                <a:blipFill>
                  <a:blip r:embed="rId2"/>
                  <a:stretch>
                    <a:fillRect l="-1382" t="-4082" b="-22449"/>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9FF7EF4-235E-4615-AE45-A69B27177DBC}"/>
                </a:ext>
              </a:extLst>
            </p:cNvPr>
            <p:cNvCxnSpPr>
              <a:cxnSpLocks/>
            </p:cNvCxnSpPr>
            <p:nvPr/>
          </p:nvCxnSpPr>
          <p:spPr>
            <a:xfrm>
              <a:off x="8455160" y="607477"/>
              <a:ext cx="960313" cy="2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5EA64E-E15F-4E96-9A71-0586005F88C0}"/>
                </a:ext>
              </a:extLst>
            </p:cNvPr>
            <p:cNvCxnSpPr>
              <a:cxnSpLocks/>
            </p:cNvCxnSpPr>
            <p:nvPr/>
          </p:nvCxnSpPr>
          <p:spPr>
            <a:xfrm>
              <a:off x="8455160" y="995769"/>
              <a:ext cx="960313" cy="1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42C60C-600A-4803-9784-A408747D61AF}"/>
                </a:ext>
              </a:extLst>
            </p:cNvPr>
            <p:cNvCxnSpPr>
              <a:cxnSpLocks/>
            </p:cNvCxnSpPr>
            <p:nvPr/>
          </p:nvCxnSpPr>
          <p:spPr>
            <a:xfrm flipV="1">
              <a:off x="8442664" y="1239908"/>
              <a:ext cx="976426" cy="1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00EEB3-8008-45E7-A1DC-A1FA708BDCDA}"/>
                </a:ext>
              </a:extLst>
            </p:cNvPr>
            <p:cNvSpPr txBox="1"/>
            <p:nvPr/>
          </p:nvSpPr>
          <p:spPr>
            <a:xfrm>
              <a:off x="9208049" y="181804"/>
              <a:ext cx="639192" cy="261610"/>
            </a:xfrm>
            <a:prstGeom prst="rect">
              <a:avLst/>
            </a:prstGeom>
            <a:noFill/>
          </p:spPr>
          <p:txBody>
            <a:bodyPr wrap="square" rtlCol="0">
              <a:spAutoFit/>
            </a:bodyPr>
            <a:lstStyle/>
            <a:p>
              <a:r>
                <a:rPr lang="en-US" sz="1050" dirty="0"/>
                <a:t>x1</a:t>
              </a:r>
            </a:p>
          </p:txBody>
        </p:sp>
        <p:sp>
          <p:nvSpPr>
            <p:cNvPr id="35" name="TextBox 34">
              <a:extLst>
                <a:ext uri="{FF2B5EF4-FFF2-40B4-BE49-F238E27FC236}">
                  <a16:creationId xmlns:a16="http://schemas.microsoft.com/office/drawing/2014/main" id="{71758307-8027-4F6F-8DAD-29217967625E}"/>
                </a:ext>
              </a:extLst>
            </p:cNvPr>
            <p:cNvSpPr txBox="1"/>
            <p:nvPr/>
          </p:nvSpPr>
          <p:spPr>
            <a:xfrm>
              <a:off x="8582173" y="772487"/>
              <a:ext cx="639192" cy="261610"/>
            </a:xfrm>
            <a:prstGeom prst="rect">
              <a:avLst/>
            </a:prstGeom>
            <a:noFill/>
          </p:spPr>
          <p:txBody>
            <a:bodyPr wrap="square" rtlCol="0">
              <a:spAutoFit/>
            </a:bodyPr>
            <a:lstStyle/>
            <a:p>
              <a:r>
                <a:rPr lang="en-US" sz="1050" dirty="0"/>
                <a:t>x3</a:t>
              </a:r>
            </a:p>
          </p:txBody>
        </p:sp>
        <p:sp>
          <p:nvSpPr>
            <p:cNvPr id="36" name="TextBox 35">
              <a:extLst>
                <a:ext uri="{FF2B5EF4-FFF2-40B4-BE49-F238E27FC236}">
                  <a16:creationId xmlns:a16="http://schemas.microsoft.com/office/drawing/2014/main" id="{500B3C84-9CD4-4097-AC7B-4350FF5AC324}"/>
                </a:ext>
              </a:extLst>
            </p:cNvPr>
            <p:cNvSpPr txBox="1"/>
            <p:nvPr/>
          </p:nvSpPr>
          <p:spPr>
            <a:xfrm>
              <a:off x="8442664" y="1128728"/>
              <a:ext cx="639192" cy="261610"/>
            </a:xfrm>
            <a:prstGeom prst="rect">
              <a:avLst/>
            </a:prstGeom>
            <a:noFill/>
          </p:spPr>
          <p:txBody>
            <a:bodyPr wrap="square" rtlCol="0">
              <a:spAutoFit/>
            </a:bodyPr>
            <a:lstStyle/>
            <a:p>
              <a:r>
                <a:rPr lang="en-US" sz="1050" dirty="0"/>
                <a:t>x4</a:t>
              </a:r>
            </a:p>
          </p:txBody>
        </p:sp>
        <p:sp>
          <p:nvSpPr>
            <p:cNvPr id="37" name="TextBox 36">
              <a:extLst>
                <a:ext uri="{FF2B5EF4-FFF2-40B4-BE49-F238E27FC236}">
                  <a16:creationId xmlns:a16="http://schemas.microsoft.com/office/drawing/2014/main" id="{729A21D9-A6D0-4710-8E7D-F2D36802C538}"/>
                </a:ext>
              </a:extLst>
            </p:cNvPr>
            <p:cNvSpPr txBox="1"/>
            <p:nvPr/>
          </p:nvSpPr>
          <p:spPr>
            <a:xfrm>
              <a:off x="8622789" y="1413470"/>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38" name="Straight Arrow Connector 37">
              <a:extLst>
                <a:ext uri="{FF2B5EF4-FFF2-40B4-BE49-F238E27FC236}">
                  <a16:creationId xmlns:a16="http://schemas.microsoft.com/office/drawing/2014/main" id="{F133DBDB-37C4-445C-92F4-C25620928C1B}"/>
                </a:ext>
              </a:extLst>
            </p:cNvPr>
            <p:cNvCxnSpPr>
              <a:cxnSpLocks/>
              <a:endCxn id="25" idx="3"/>
            </p:cNvCxnSpPr>
            <p:nvPr/>
          </p:nvCxnSpPr>
          <p:spPr>
            <a:xfrm flipV="1">
              <a:off x="8561433" y="1545723"/>
              <a:ext cx="1110188" cy="67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5B8406-98C6-4281-919E-F30FE1EFCF5B}"/>
                </a:ext>
              </a:extLst>
            </p:cNvPr>
            <p:cNvSpPr txBox="1"/>
            <p:nvPr/>
          </p:nvSpPr>
          <p:spPr>
            <a:xfrm>
              <a:off x="8847488" y="1974134"/>
              <a:ext cx="639192" cy="261610"/>
            </a:xfrm>
            <a:prstGeom prst="rect">
              <a:avLst/>
            </a:prstGeom>
            <a:noFill/>
          </p:spPr>
          <p:txBody>
            <a:bodyPr wrap="square" rtlCol="0">
              <a:spAutoFit/>
            </a:bodyPr>
            <a:lstStyle/>
            <a:p>
              <a:r>
                <a:rPr lang="en-US" sz="1050" dirty="0" err="1"/>
                <a:t>xN</a:t>
              </a:r>
              <a:endParaRPr lang="en-US" sz="1050" dirty="0"/>
            </a:p>
          </p:txBody>
        </p:sp>
      </p:grpSp>
      <p:sp>
        <p:nvSpPr>
          <p:cNvPr id="4" name="Oval 3">
            <a:extLst>
              <a:ext uri="{FF2B5EF4-FFF2-40B4-BE49-F238E27FC236}">
                <a16:creationId xmlns:a16="http://schemas.microsoft.com/office/drawing/2014/main" id="{7582ED68-CCDC-47BA-B4F2-FF1D5718ABB4}"/>
              </a:ext>
            </a:extLst>
          </p:cNvPr>
          <p:cNvSpPr/>
          <p:nvPr/>
        </p:nvSpPr>
        <p:spPr>
          <a:xfrm>
            <a:off x="2330583" y="2522726"/>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3D10B82-2651-4C70-9472-481A293AF4B8}"/>
              </a:ext>
            </a:extLst>
          </p:cNvPr>
          <p:cNvSpPr/>
          <p:nvPr/>
        </p:nvSpPr>
        <p:spPr>
          <a:xfrm>
            <a:off x="2330583" y="3377120"/>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27348F2-BAE6-45C6-A1A1-3F2DB73DDAE8}"/>
              </a:ext>
            </a:extLst>
          </p:cNvPr>
          <p:cNvSpPr/>
          <p:nvPr/>
        </p:nvSpPr>
        <p:spPr>
          <a:xfrm>
            <a:off x="3350777" y="3010184"/>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F509483-657B-49B2-91EE-34F688F16255}"/>
              </a:ext>
            </a:extLst>
          </p:cNvPr>
          <p:cNvSpPr/>
          <p:nvPr/>
        </p:nvSpPr>
        <p:spPr>
          <a:xfrm>
            <a:off x="2330583" y="4163999"/>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363C5A9-1C5C-4407-AABA-90458DA048F6}"/>
              </a:ext>
            </a:extLst>
          </p:cNvPr>
          <p:cNvSpPr/>
          <p:nvPr/>
        </p:nvSpPr>
        <p:spPr>
          <a:xfrm>
            <a:off x="3349296" y="3830430"/>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8DDDF0E-9A73-4A63-B6B4-0B7E470E2F5E}"/>
              </a:ext>
            </a:extLst>
          </p:cNvPr>
          <p:cNvSpPr/>
          <p:nvPr/>
        </p:nvSpPr>
        <p:spPr>
          <a:xfrm>
            <a:off x="2330583" y="4925918"/>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83C1277-3A4E-445B-84CE-D83DB5884A68}"/>
              </a:ext>
            </a:extLst>
          </p:cNvPr>
          <p:cNvSpPr/>
          <p:nvPr/>
        </p:nvSpPr>
        <p:spPr>
          <a:xfrm>
            <a:off x="3349296" y="4644803"/>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81DEDA-C92B-4F39-86D6-3F17A79BCD1B}"/>
              </a:ext>
            </a:extLst>
          </p:cNvPr>
          <p:cNvSpPr txBox="1"/>
          <p:nvPr/>
        </p:nvSpPr>
        <p:spPr>
          <a:xfrm>
            <a:off x="1410588" y="1686722"/>
            <a:ext cx="1025910" cy="646331"/>
          </a:xfrm>
          <a:prstGeom prst="rect">
            <a:avLst/>
          </a:prstGeom>
          <a:noFill/>
        </p:spPr>
        <p:txBody>
          <a:bodyPr wrap="square" rtlCol="0">
            <a:spAutoFit/>
          </a:bodyPr>
          <a:lstStyle/>
          <a:p>
            <a:pPr algn="ctr"/>
            <a:r>
              <a:rPr lang="en-US" u="sng" dirty="0"/>
              <a:t>Input features</a:t>
            </a:r>
          </a:p>
        </p:txBody>
      </p:sp>
      <p:sp>
        <p:nvSpPr>
          <p:cNvPr id="45" name="TextBox 44">
            <a:extLst>
              <a:ext uri="{FF2B5EF4-FFF2-40B4-BE49-F238E27FC236}">
                <a16:creationId xmlns:a16="http://schemas.microsoft.com/office/drawing/2014/main" id="{47818F70-714B-4404-9928-DD5F1CC67A38}"/>
              </a:ext>
            </a:extLst>
          </p:cNvPr>
          <p:cNvSpPr txBox="1"/>
          <p:nvPr/>
        </p:nvSpPr>
        <p:spPr>
          <a:xfrm>
            <a:off x="1841679" y="2445723"/>
            <a:ext cx="480228" cy="307777"/>
          </a:xfrm>
          <a:prstGeom prst="rect">
            <a:avLst/>
          </a:prstGeom>
          <a:noFill/>
        </p:spPr>
        <p:txBody>
          <a:bodyPr wrap="square" rtlCol="0">
            <a:spAutoFit/>
          </a:bodyPr>
          <a:lstStyle/>
          <a:p>
            <a:r>
              <a:rPr lang="en-US" sz="1400" dirty="0"/>
              <a:t>size</a:t>
            </a:r>
          </a:p>
        </p:txBody>
      </p:sp>
      <p:sp>
        <p:nvSpPr>
          <p:cNvPr id="46" name="TextBox 45">
            <a:extLst>
              <a:ext uri="{FF2B5EF4-FFF2-40B4-BE49-F238E27FC236}">
                <a16:creationId xmlns:a16="http://schemas.microsoft.com/office/drawing/2014/main" id="{BD601DE8-F10A-4491-96A2-C9FC852ADE8A}"/>
              </a:ext>
            </a:extLst>
          </p:cNvPr>
          <p:cNvSpPr txBox="1"/>
          <p:nvPr/>
        </p:nvSpPr>
        <p:spPr>
          <a:xfrm>
            <a:off x="1312918" y="3318459"/>
            <a:ext cx="1202085" cy="307777"/>
          </a:xfrm>
          <a:prstGeom prst="rect">
            <a:avLst/>
          </a:prstGeom>
          <a:noFill/>
        </p:spPr>
        <p:txBody>
          <a:bodyPr wrap="square" rtlCol="0">
            <a:spAutoFit/>
          </a:bodyPr>
          <a:lstStyle/>
          <a:p>
            <a:r>
              <a:rPr lang="en-US" sz="1400" dirty="0"/>
              <a:t># bedrooms</a:t>
            </a:r>
          </a:p>
        </p:txBody>
      </p:sp>
      <p:sp>
        <p:nvSpPr>
          <p:cNvPr id="47" name="TextBox 46">
            <a:extLst>
              <a:ext uri="{FF2B5EF4-FFF2-40B4-BE49-F238E27FC236}">
                <a16:creationId xmlns:a16="http://schemas.microsoft.com/office/drawing/2014/main" id="{EB8C2FB2-F489-407F-BDDD-C87CBDA104A9}"/>
              </a:ext>
            </a:extLst>
          </p:cNvPr>
          <p:cNvSpPr txBox="1"/>
          <p:nvPr/>
        </p:nvSpPr>
        <p:spPr>
          <a:xfrm>
            <a:off x="1695275" y="3929585"/>
            <a:ext cx="773035" cy="523220"/>
          </a:xfrm>
          <a:prstGeom prst="rect">
            <a:avLst/>
          </a:prstGeom>
          <a:noFill/>
        </p:spPr>
        <p:txBody>
          <a:bodyPr wrap="square" rtlCol="0">
            <a:spAutoFit/>
          </a:bodyPr>
          <a:lstStyle/>
          <a:p>
            <a:r>
              <a:rPr lang="en-US" sz="1400" dirty="0"/>
              <a:t>zip code</a:t>
            </a:r>
          </a:p>
        </p:txBody>
      </p:sp>
      <p:sp>
        <p:nvSpPr>
          <p:cNvPr id="48" name="TextBox 47">
            <a:extLst>
              <a:ext uri="{FF2B5EF4-FFF2-40B4-BE49-F238E27FC236}">
                <a16:creationId xmlns:a16="http://schemas.microsoft.com/office/drawing/2014/main" id="{D5A0AECF-2F44-412C-8F3D-2AAF905C1AA8}"/>
              </a:ext>
            </a:extLst>
          </p:cNvPr>
          <p:cNvSpPr txBox="1"/>
          <p:nvPr/>
        </p:nvSpPr>
        <p:spPr>
          <a:xfrm>
            <a:off x="1580119" y="4923900"/>
            <a:ext cx="1309904" cy="307777"/>
          </a:xfrm>
          <a:prstGeom prst="rect">
            <a:avLst/>
          </a:prstGeom>
          <a:noFill/>
        </p:spPr>
        <p:txBody>
          <a:bodyPr wrap="square" rtlCol="0">
            <a:spAutoFit/>
          </a:bodyPr>
          <a:lstStyle/>
          <a:p>
            <a:r>
              <a:rPr lang="en-US" sz="1400" dirty="0"/>
              <a:t>wealth</a:t>
            </a:r>
          </a:p>
        </p:txBody>
      </p:sp>
      <p:sp>
        <p:nvSpPr>
          <p:cNvPr id="49" name="TextBox 48">
            <a:extLst>
              <a:ext uri="{FF2B5EF4-FFF2-40B4-BE49-F238E27FC236}">
                <a16:creationId xmlns:a16="http://schemas.microsoft.com/office/drawing/2014/main" id="{D09F13FD-F16F-4F07-A44F-5405263EB429}"/>
              </a:ext>
            </a:extLst>
          </p:cNvPr>
          <p:cNvSpPr txBox="1"/>
          <p:nvPr/>
        </p:nvSpPr>
        <p:spPr>
          <a:xfrm>
            <a:off x="4051081" y="3023842"/>
            <a:ext cx="1309904" cy="307777"/>
          </a:xfrm>
          <a:prstGeom prst="rect">
            <a:avLst/>
          </a:prstGeom>
          <a:noFill/>
        </p:spPr>
        <p:txBody>
          <a:bodyPr wrap="square" rtlCol="0">
            <a:spAutoFit/>
          </a:bodyPr>
          <a:lstStyle/>
          <a:p>
            <a:r>
              <a:rPr lang="en-US" sz="1400" strike="dblStrike" dirty="0"/>
              <a:t>family size</a:t>
            </a:r>
          </a:p>
        </p:txBody>
      </p:sp>
      <p:sp>
        <p:nvSpPr>
          <p:cNvPr id="50" name="TextBox 49">
            <a:extLst>
              <a:ext uri="{FF2B5EF4-FFF2-40B4-BE49-F238E27FC236}">
                <a16:creationId xmlns:a16="http://schemas.microsoft.com/office/drawing/2014/main" id="{BD4436C6-B23D-4EAD-8116-BA79D5B1876A}"/>
              </a:ext>
            </a:extLst>
          </p:cNvPr>
          <p:cNvSpPr txBox="1"/>
          <p:nvPr/>
        </p:nvSpPr>
        <p:spPr>
          <a:xfrm>
            <a:off x="3819335" y="3551420"/>
            <a:ext cx="1309904" cy="307777"/>
          </a:xfrm>
          <a:prstGeom prst="rect">
            <a:avLst/>
          </a:prstGeom>
          <a:noFill/>
        </p:spPr>
        <p:txBody>
          <a:bodyPr wrap="square" rtlCol="0">
            <a:spAutoFit/>
          </a:bodyPr>
          <a:lstStyle/>
          <a:p>
            <a:r>
              <a:rPr lang="en-US" sz="1400" strike="dblStrike" dirty="0"/>
              <a:t>walkability</a:t>
            </a:r>
          </a:p>
        </p:txBody>
      </p:sp>
      <p:sp>
        <p:nvSpPr>
          <p:cNvPr id="51" name="TextBox 50">
            <a:extLst>
              <a:ext uri="{FF2B5EF4-FFF2-40B4-BE49-F238E27FC236}">
                <a16:creationId xmlns:a16="http://schemas.microsoft.com/office/drawing/2014/main" id="{C43C6517-A361-4B0E-B938-AAFB1E6EC75A}"/>
              </a:ext>
            </a:extLst>
          </p:cNvPr>
          <p:cNvSpPr txBox="1"/>
          <p:nvPr/>
        </p:nvSpPr>
        <p:spPr>
          <a:xfrm>
            <a:off x="2774163" y="1998180"/>
            <a:ext cx="1591898" cy="923330"/>
          </a:xfrm>
          <a:prstGeom prst="rect">
            <a:avLst/>
          </a:prstGeom>
          <a:noFill/>
        </p:spPr>
        <p:txBody>
          <a:bodyPr wrap="square" rtlCol="0">
            <a:spAutoFit/>
          </a:bodyPr>
          <a:lstStyle/>
          <a:p>
            <a:pPr algn="ctr"/>
            <a:r>
              <a:rPr lang="en-US" u="sng" dirty="0"/>
              <a:t>Hidden layer (fully connected)</a:t>
            </a:r>
          </a:p>
        </p:txBody>
      </p:sp>
      <p:cxnSp>
        <p:nvCxnSpPr>
          <p:cNvPr id="7" name="Straight Arrow Connector 6">
            <a:extLst>
              <a:ext uri="{FF2B5EF4-FFF2-40B4-BE49-F238E27FC236}">
                <a16:creationId xmlns:a16="http://schemas.microsoft.com/office/drawing/2014/main" id="{E6666DDA-E0D3-4D89-A646-AF176A85D529}"/>
              </a:ext>
            </a:extLst>
          </p:cNvPr>
          <p:cNvCxnSpPr>
            <a:stCxn id="4" idx="6"/>
            <a:endCxn id="24" idx="1"/>
          </p:cNvCxnSpPr>
          <p:nvPr/>
        </p:nvCxnSpPr>
        <p:spPr>
          <a:xfrm>
            <a:off x="2522193" y="2619271"/>
            <a:ext cx="856645" cy="41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A37643-A773-4FCD-82BB-55C2E1BFA5A5}"/>
              </a:ext>
            </a:extLst>
          </p:cNvPr>
          <p:cNvCxnSpPr>
            <a:stCxn id="22" idx="6"/>
            <a:endCxn id="24" idx="2"/>
          </p:cNvCxnSpPr>
          <p:nvPr/>
        </p:nvCxnSpPr>
        <p:spPr>
          <a:xfrm flipV="1">
            <a:off x="2522193" y="3106729"/>
            <a:ext cx="828584" cy="36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41E1DE-29C3-442D-8D79-FBB6CE02A4A4}"/>
              </a:ext>
            </a:extLst>
          </p:cNvPr>
          <p:cNvCxnSpPr>
            <a:stCxn id="40" idx="6"/>
            <a:endCxn id="42" idx="2"/>
          </p:cNvCxnSpPr>
          <p:nvPr/>
        </p:nvCxnSpPr>
        <p:spPr>
          <a:xfrm flipV="1">
            <a:off x="2522193" y="3926975"/>
            <a:ext cx="827103" cy="33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F71701-09D3-48CE-8C29-768626F05A64}"/>
              </a:ext>
            </a:extLst>
          </p:cNvPr>
          <p:cNvCxnSpPr>
            <a:endCxn id="44" idx="1"/>
          </p:cNvCxnSpPr>
          <p:nvPr/>
        </p:nvCxnSpPr>
        <p:spPr>
          <a:xfrm>
            <a:off x="2549227" y="4287541"/>
            <a:ext cx="828130" cy="38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014ACE-7F70-46F2-9642-86B99F2A3AB2}"/>
              </a:ext>
            </a:extLst>
          </p:cNvPr>
          <p:cNvCxnSpPr>
            <a:endCxn id="44" idx="2"/>
          </p:cNvCxnSpPr>
          <p:nvPr/>
        </p:nvCxnSpPr>
        <p:spPr>
          <a:xfrm flipV="1">
            <a:off x="2522193" y="4741348"/>
            <a:ext cx="827103" cy="28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30CFF65-9FBB-4412-AB63-30F96D35C447}"/>
              </a:ext>
            </a:extLst>
          </p:cNvPr>
          <p:cNvSpPr/>
          <p:nvPr/>
        </p:nvSpPr>
        <p:spPr>
          <a:xfrm>
            <a:off x="5194179" y="3666108"/>
            <a:ext cx="191610" cy="193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5B6385-8B1B-4351-B9FD-6F3C262654A0}"/>
              </a:ext>
            </a:extLst>
          </p:cNvPr>
          <p:cNvSpPr txBox="1"/>
          <p:nvPr/>
        </p:nvSpPr>
        <p:spPr>
          <a:xfrm>
            <a:off x="4237625" y="4286134"/>
            <a:ext cx="1309904" cy="307777"/>
          </a:xfrm>
          <a:prstGeom prst="rect">
            <a:avLst/>
          </a:prstGeom>
          <a:noFill/>
        </p:spPr>
        <p:txBody>
          <a:bodyPr wrap="square" rtlCol="0">
            <a:spAutoFit/>
          </a:bodyPr>
          <a:lstStyle/>
          <a:p>
            <a:r>
              <a:rPr lang="en-US" sz="1400" strike="dblStrike" dirty="0"/>
              <a:t>school quality</a:t>
            </a:r>
          </a:p>
        </p:txBody>
      </p:sp>
      <p:cxnSp>
        <p:nvCxnSpPr>
          <p:cNvPr id="17" name="Straight Arrow Connector 16">
            <a:extLst>
              <a:ext uri="{FF2B5EF4-FFF2-40B4-BE49-F238E27FC236}">
                <a16:creationId xmlns:a16="http://schemas.microsoft.com/office/drawing/2014/main" id="{F7866938-830C-4930-AA7F-AB5723174DEA}"/>
              </a:ext>
            </a:extLst>
          </p:cNvPr>
          <p:cNvCxnSpPr>
            <a:stCxn id="24" idx="6"/>
            <a:endCxn id="52" idx="1"/>
          </p:cNvCxnSpPr>
          <p:nvPr/>
        </p:nvCxnSpPr>
        <p:spPr>
          <a:xfrm>
            <a:off x="3542387" y="3106729"/>
            <a:ext cx="1679853" cy="58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B83527-4CBB-49E4-A395-A464ADC63429}"/>
              </a:ext>
            </a:extLst>
          </p:cNvPr>
          <p:cNvCxnSpPr>
            <a:stCxn id="42" idx="6"/>
            <a:endCxn id="52" idx="2"/>
          </p:cNvCxnSpPr>
          <p:nvPr/>
        </p:nvCxnSpPr>
        <p:spPr>
          <a:xfrm flipV="1">
            <a:off x="3540906" y="3762653"/>
            <a:ext cx="1653273" cy="16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FD8808-D010-45C3-BA67-51F903B7953F}"/>
              </a:ext>
            </a:extLst>
          </p:cNvPr>
          <p:cNvCxnSpPr>
            <a:stCxn id="44" idx="6"/>
            <a:endCxn id="52" idx="3"/>
          </p:cNvCxnSpPr>
          <p:nvPr/>
        </p:nvCxnSpPr>
        <p:spPr>
          <a:xfrm flipV="1">
            <a:off x="3540906" y="3830920"/>
            <a:ext cx="1681334" cy="91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F56CD53-AB56-44D0-9835-F71010B1D2C0}"/>
              </a:ext>
            </a:extLst>
          </p:cNvPr>
          <p:cNvCxnSpPr>
            <a:stCxn id="52" idx="6"/>
          </p:cNvCxnSpPr>
          <p:nvPr/>
        </p:nvCxnSpPr>
        <p:spPr>
          <a:xfrm flipV="1">
            <a:off x="5385789" y="3762652"/>
            <a:ext cx="6626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60510FD-3E84-4D02-A485-0B2BECF34D6C}"/>
              </a:ext>
            </a:extLst>
          </p:cNvPr>
          <p:cNvSpPr txBox="1"/>
          <p:nvPr/>
        </p:nvSpPr>
        <p:spPr>
          <a:xfrm>
            <a:off x="6049509" y="3626236"/>
            <a:ext cx="1309904" cy="307777"/>
          </a:xfrm>
          <a:prstGeom prst="rect">
            <a:avLst/>
          </a:prstGeom>
          <a:noFill/>
        </p:spPr>
        <p:txBody>
          <a:bodyPr wrap="square" rtlCol="0">
            <a:spAutoFit/>
          </a:bodyPr>
          <a:lstStyle/>
          <a:p>
            <a:r>
              <a:rPr lang="en-US" sz="1400" dirty="0"/>
              <a:t>House price</a:t>
            </a:r>
          </a:p>
        </p:txBody>
      </p:sp>
      <p:sp>
        <p:nvSpPr>
          <p:cNvPr id="59" name="Left Brace 58">
            <a:extLst>
              <a:ext uri="{FF2B5EF4-FFF2-40B4-BE49-F238E27FC236}">
                <a16:creationId xmlns:a16="http://schemas.microsoft.com/office/drawing/2014/main" id="{A35E6DA1-2779-48BD-8FBF-82B3A5BF8118}"/>
              </a:ext>
            </a:extLst>
          </p:cNvPr>
          <p:cNvSpPr/>
          <p:nvPr/>
        </p:nvSpPr>
        <p:spPr>
          <a:xfrm>
            <a:off x="992027" y="2445723"/>
            <a:ext cx="610247" cy="27859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D1225A4C-063D-4677-A55F-47461B2602E4}"/>
              </a:ext>
            </a:extLst>
          </p:cNvPr>
          <p:cNvSpPr txBox="1"/>
          <p:nvPr/>
        </p:nvSpPr>
        <p:spPr>
          <a:xfrm rot="16200000">
            <a:off x="102963" y="3643965"/>
            <a:ext cx="1309904" cy="307777"/>
          </a:xfrm>
          <a:prstGeom prst="rect">
            <a:avLst/>
          </a:prstGeom>
          <a:noFill/>
        </p:spPr>
        <p:txBody>
          <a:bodyPr wrap="square" rtlCol="0">
            <a:spAutoFit/>
          </a:bodyPr>
          <a:lstStyle/>
          <a:p>
            <a:r>
              <a:rPr lang="en-US" sz="1400" dirty="0"/>
              <a:t>Input vector </a:t>
            </a:r>
            <a:r>
              <a:rPr lang="en-US" sz="1400" i="1" dirty="0"/>
              <a:t>x</a:t>
            </a:r>
          </a:p>
        </p:txBody>
      </p:sp>
      <p:sp>
        <p:nvSpPr>
          <p:cNvPr id="61" name="Right Brace 60">
            <a:extLst>
              <a:ext uri="{FF2B5EF4-FFF2-40B4-BE49-F238E27FC236}">
                <a16:creationId xmlns:a16="http://schemas.microsoft.com/office/drawing/2014/main" id="{34BF99D6-78C0-410E-8702-915322AE7100}"/>
              </a:ext>
            </a:extLst>
          </p:cNvPr>
          <p:cNvSpPr/>
          <p:nvPr/>
        </p:nvSpPr>
        <p:spPr>
          <a:xfrm rot="5400000">
            <a:off x="6393935" y="3508581"/>
            <a:ext cx="369622" cy="1170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C2D3250A-84D6-4549-B9A4-01179B2B07B5}"/>
              </a:ext>
            </a:extLst>
          </p:cNvPr>
          <p:cNvSpPr txBox="1"/>
          <p:nvPr/>
        </p:nvSpPr>
        <p:spPr>
          <a:xfrm>
            <a:off x="6225294" y="4298916"/>
            <a:ext cx="1309904" cy="307777"/>
          </a:xfrm>
          <a:prstGeom prst="rect">
            <a:avLst/>
          </a:prstGeom>
          <a:noFill/>
        </p:spPr>
        <p:txBody>
          <a:bodyPr wrap="square" rtlCol="0">
            <a:spAutoFit/>
          </a:bodyPr>
          <a:lstStyle/>
          <a:p>
            <a:r>
              <a:rPr lang="en-US" sz="1400" dirty="0"/>
              <a:t>Output </a:t>
            </a:r>
            <a:r>
              <a:rPr lang="en-US" sz="1400" i="1" dirty="0"/>
              <a:t>y</a:t>
            </a:r>
          </a:p>
        </p:txBody>
      </p:sp>
      <p:sp>
        <p:nvSpPr>
          <p:cNvPr id="10" name="TextBox 9">
            <a:extLst>
              <a:ext uri="{FF2B5EF4-FFF2-40B4-BE49-F238E27FC236}">
                <a16:creationId xmlns:a16="http://schemas.microsoft.com/office/drawing/2014/main" id="{2E8516A0-03C9-4FDF-BD45-0D4575A1C8B7}"/>
              </a:ext>
            </a:extLst>
          </p:cNvPr>
          <p:cNvSpPr txBox="1"/>
          <p:nvPr/>
        </p:nvSpPr>
        <p:spPr>
          <a:xfrm>
            <a:off x="4367542" y="2793171"/>
            <a:ext cx="1309904" cy="307777"/>
          </a:xfrm>
          <a:prstGeom prst="rect">
            <a:avLst/>
          </a:prstGeom>
          <a:noFill/>
        </p:spPr>
        <p:txBody>
          <a:bodyPr wrap="square" rtlCol="0">
            <a:spAutoFit/>
          </a:bodyPr>
          <a:lstStyle/>
          <a:p>
            <a:r>
              <a:rPr lang="en-US" sz="1400" dirty="0">
                <a:solidFill>
                  <a:srgbClr val="FF0000"/>
                </a:solidFill>
              </a:rPr>
              <a:t>learned feature </a:t>
            </a:r>
          </a:p>
        </p:txBody>
      </p:sp>
      <p:sp>
        <p:nvSpPr>
          <p:cNvPr id="57" name="TextBox 56">
            <a:extLst>
              <a:ext uri="{FF2B5EF4-FFF2-40B4-BE49-F238E27FC236}">
                <a16:creationId xmlns:a16="http://schemas.microsoft.com/office/drawing/2014/main" id="{14A0210D-D341-491B-9355-5E37D23D58B2}"/>
              </a:ext>
            </a:extLst>
          </p:cNvPr>
          <p:cNvSpPr txBox="1"/>
          <p:nvPr/>
        </p:nvSpPr>
        <p:spPr>
          <a:xfrm>
            <a:off x="4510744" y="4105656"/>
            <a:ext cx="1309904" cy="307777"/>
          </a:xfrm>
          <a:prstGeom prst="rect">
            <a:avLst/>
          </a:prstGeom>
          <a:noFill/>
        </p:spPr>
        <p:txBody>
          <a:bodyPr wrap="square" rtlCol="0">
            <a:spAutoFit/>
          </a:bodyPr>
          <a:lstStyle/>
          <a:p>
            <a:r>
              <a:rPr lang="en-US" sz="1400" dirty="0">
                <a:solidFill>
                  <a:srgbClr val="FF0000"/>
                </a:solidFill>
              </a:rPr>
              <a:t>learned feature </a:t>
            </a:r>
          </a:p>
        </p:txBody>
      </p:sp>
      <p:sp>
        <p:nvSpPr>
          <p:cNvPr id="58" name="TextBox 57">
            <a:extLst>
              <a:ext uri="{FF2B5EF4-FFF2-40B4-BE49-F238E27FC236}">
                <a16:creationId xmlns:a16="http://schemas.microsoft.com/office/drawing/2014/main" id="{2CE3D706-4670-47DB-80D7-B42982A41DC5}"/>
              </a:ext>
            </a:extLst>
          </p:cNvPr>
          <p:cNvSpPr txBox="1"/>
          <p:nvPr/>
        </p:nvSpPr>
        <p:spPr>
          <a:xfrm>
            <a:off x="3326757" y="3380139"/>
            <a:ext cx="1309904" cy="307777"/>
          </a:xfrm>
          <a:prstGeom prst="rect">
            <a:avLst/>
          </a:prstGeom>
          <a:noFill/>
        </p:spPr>
        <p:txBody>
          <a:bodyPr wrap="square" rtlCol="0">
            <a:spAutoFit/>
          </a:bodyPr>
          <a:lstStyle/>
          <a:p>
            <a:r>
              <a:rPr lang="en-US" sz="1400" dirty="0">
                <a:solidFill>
                  <a:srgbClr val="FF0000"/>
                </a:solidFill>
              </a:rPr>
              <a:t>learned feature </a:t>
            </a:r>
          </a:p>
        </p:txBody>
      </p:sp>
      <p:cxnSp>
        <p:nvCxnSpPr>
          <p:cNvPr id="54" name="Straight Arrow Connector 53">
            <a:extLst>
              <a:ext uri="{FF2B5EF4-FFF2-40B4-BE49-F238E27FC236}">
                <a16:creationId xmlns:a16="http://schemas.microsoft.com/office/drawing/2014/main" id="{AB052419-9F7F-4392-B43D-1DDBD15710D5}"/>
              </a:ext>
            </a:extLst>
          </p:cNvPr>
          <p:cNvCxnSpPr>
            <a:cxnSpLocks/>
            <a:stCxn id="4" idx="6"/>
            <a:endCxn id="42" idx="2"/>
          </p:cNvCxnSpPr>
          <p:nvPr/>
        </p:nvCxnSpPr>
        <p:spPr>
          <a:xfrm>
            <a:off x="2522193" y="2619271"/>
            <a:ext cx="827103" cy="130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581F238-7E06-4E63-A37A-72D28B13F328}"/>
              </a:ext>
            </a:extLst>
          </p:cNvPr>
          <p:cNvCxnSpPr>
            <a:cxnSpLocks/>
            <a:stCxn id="4" idx="5"/>
            <a:endCxn id="44" idx="3"/>
          </p:cNvCxnSpPr>
          <p:nvPr/>
        </p:nvCxnSpPr>
        <p:spPr>
          <a:xfrm>
            <a:off x="2494132" y="2687538"/>
            <a:ext cx="883225" cy="212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04AB3C-4CC8-46D3-B59B-B03F1EEDDC55}"/>
              </a:ext>
            </a:extLst>
          </p:cNvPr>
          <p:cNvCxnSpPr>
            <a:cxnSpLocks/>
            <a:stCxn id="46" idx="3"/>
            <a:endCxn id="42" idx="2"/>
          </p:cNvCxnSpPr>
          <p:nvPr/>
        </p:nvCxnSpPr>
        <p:spPr>
          <a:xfrm>
            <a:off x="2515003" y="3472348"/>
            <a:ext cx="834293" cy="45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672CD42-E8B6-4CBA-B8F0-C0860EF8A683}"/>
              </a:ext>
            </a:extLst>
          </p:cNvPr>
          <p:cNvCxnSpPr>
            <a:cxnSpLocks/>
            <a:stCxn id="46" idx="3"/>
            <a:endCxn id="44" idx="2"/>
          </p:cNvCxnSpPr>
          <p:nvPr/>
        </p:nvCxnSpPr>
        <p:spPr>
          <a:xfrm>
            <a:off x="2515003" y="3472348"/>
            <a:ext cx="834293" cy="126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52DA2F5-2DFB-486F-AA21-61A9C4FA5EE7}"/>
              </a:ext>
            </a:extLst>
          </p:cNvPr>
          <p:cNvCxnSpPr>
            <a:cxnSpLocks/>
            <a:stCxn id="40" idx="6"/>
            <a:endCxn id="24" idx="3"/>
          </p:cNvCxnSpPr>
          <p:nvPr/>
        </p:nvCxnSpPr>
        <p:spPr>
          <a:xfrm flipV="1">
            <a:off x="2522193" y="3174996"/>
            <a:ext cx="856645" cy="108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5708BA6-2367-4371-B8E8-742B3622054D}"/>
              </a:ext>
            </a:extLst>
          </p:cNvPr>
          <p:cNvCxnSpPr>
            <a:cxnSpLocks/>
            <a:endCxn id="42" idx="3"/>
          </p:cNvCxnSpPr>
          <p:nvPr/>
        </p:nvCxnSpPr>
        <p:spPr>
          <a:xfrm flipV="1">
            <a:off x="2461236" y="3995242"/>
            <a:ext cx="916121" cy="101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EFF1637-9258-41F0-814E-13E597B60809}"/>
              </a:ext>
            </a:extLst>
          </p:cNvPr>
          <p:cNvCxnSpPr>
            <a:cxnSpLocks/>
            <a:endCxn id="24" idx="2"/>
          </p:cNvCxnSpPr>
          <p:nvPr/>
        </p:nvCxnSpPr>
        <p:spPr>
          <a:xfrm flipV="1">
            <a:off x="2463402" y="3106729"/>
            <a:ext cx="887375" cy="18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AB4639E-4A8A-4D98-80C0-5F41F56BA3BB}"/>
              </a:ext>
            </a:extLst>
          </p:cNvPr>
          <p:cNvSpPr txBox="1"/>
          <p:nvPr/>
        </p:nvSpPr>
        <p:spPr>
          <a:xfrm>
            <a:off x="8281407" y="4062032"/>
            <a:ext cx="2722731" cy="923330"/>
          </a:xfrm>
          <a:prstGeom prst="rect">
            <a:avLst/>
          </a:prstGeom>
          <a:noFill/>
        </p:spPr>
        <p:txBody>
          <a:bodyPr wrap="square" rtlCol="0">
            <a:spAutoFit/>
          </a:bodyPr>
          <a:lstStyle/>
          <a:p>
            <a:r>
              <a:rPr lang="en-US" dirty="0"/>
              <a:t>Fully-connected layers can be expressed with a matrix multiplication</a:t>
            </a:r>
          </a:p>
        </p:txBody>
      </p:sp>
      <p:cxnSp>
        <p:nvCxnSpPr>
          <p:cNvPr id="8" name="Straight Arrow Connector 7">
            <a:extLst>
              <a:ext uri="{FF2B5EF4-FFF2-40B4-BE49-F238E27FC236}">
                <a16:creationId xmlns:a16="http://schemas.microsoft.com/office/drawing/2014/main" id="{A551AEA0-9132-4FCF-BAA1-F57B7779438C}"/>
              </a:ext>
            </a:extLst>
          </p:cNvPr>
          <p:cNvCxnSpPr>
            <a:cxnSpLocks/>
          </p:cNvCxnSpPr>
          <p:nvPr/>
        </p:nvCxnSpPr>
        <p:spPr>
          <a:xfrm>
            <a:off x="3540906" y="5045246"/>
            <a:ext cx="4244811" cy="5261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F2946F8-DBB0-4897-873C-B2B8EB7540A8}"/>
                  </a:ext>
                </a:extLst>
              </p:cNvPr>
              <p:cNvSpPr txBox="1"/>
              <p:nvPr/>
            </p:nvSpPr>
            <p:spPr>
              <a:xfrm>
                <a:off x="7958329" y="5294378"/>
                <a:ext cx="326903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𝑏</m:t>
                          </m:r>
                        </m:e>
                      </m:d>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4</m:t>
                          </m:r>
                        </m:sup>
                      </m:sSup>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sup>
                      </m:sSup>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4</m:t>
                          </m:r>
                        </m:sup>
                      </m:sSup>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m:oMathPara>
                </a14:m>
                <a:endParaRPr lang="en-US" dirty="0"/>
              </a:p>
            </p:txBody>
          </p:sp>
        </mc:Choice>
        <mc:Fallback>
          <p:sp>
            <p:nvSpPr>
              <p:cNvPr id="16" name="TextBox 15">
                <a:extLst>
                  <a:ext uri="{FF2B5EF4-FFF2-40B4-BE49-F238E27FC236}">
                    <a16:creationId xmlns:a16="http://schemas.microsoft.com/office/drawing/2014/main" id="{7F2946F8-DBB0-4897-873C-B2B8EB7540A8}"/>
                  </a:ext>
                </a:extLst>
              </p:cNvPr>
              <p:cNvSpPr txBox="1">
                <a:spLocks noRot="1" noChangeAspect="1" noMove="1" noResize="1" noEditPoints="1" noAdjustHandles="1" noChangeArrowheads="1" noChangeShapeType="1" noTextEdit="1"/>
              </p:cNvSpPr>
              <p:nvPr/>
            </p:nvSpPr>
            <p:spPr>
              <a:xfrm>
                <a:off x="7958329" y="5294378"/>
                <a:ext cx="3269035" cy="553998"/>
              </a:xfrm>
              <a:prstGeom prst="rect">
                <a:avLst/>
              </a:prstGeom>
              <a:blipFill>
                <a:blip r:embed="rId3"/>
                <a:stretch>
                  <a:fillRect l="-560" t="-1111" r="-187" b="-3333"/>
                </a:stretch>
              </a:blipFill>
            </p:spPr>
            <p:txBody>
              <a:bodyPr/>
              <a:lstStyle/>
              <a:p>
                <a:r>
                  <a:rPr lang="en-US">
                    <a:noFill/>
                  </a:rPr>
                  <a:t> </a:t>
                </a:r>
              </a:p>
            </p:txBody>
          </p:sp>
        </mc:Fallback>
      </mc:AlternateContent>
    </p:spTree>
    <p:extLst>
      <p:ext uri="{BB962C8B-B14F-4D97-AF65-F5344CB8AC3E}">
        <p14:creationId xmlns:p14="http://schemas.microsoft.com/office/powerpoint/2010/main" val="264358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AAD9-2F23-4AEB-8188-227E6431DD93}"/>
              </a:ext>
            </a:extLst>
          </p:cNvPr>
          <p:cNvSpPr>
            <a:spLocks noGrp="1"/>
          </p:cNvSpPr>
          <p:nvPr>
            <p:ph type="title"/>
          </p:nvPr>
        </p:nvSpPr>
        <p:spPr>
          <a:xfrm>
            <a:off x="831850" y="1709739"/>
            <a:ext cx="10515600" cy="1719262"/>
          </a:xfrm>
        </p:spPr>
        <p:txBody>
          <a:bodyPr>
            <a:normAutofit fontScale="90000"/>
          </a:bodyPr>
          <a:lstStyle/>
          <a:p>
            <a:r>
              <a:rPr lang="en-US" dirty="0"/>
              <a:t>Now let’s figure out how to learn these weights…</a:t>
            </a:r>
          </a:p>
        </p:txBody>
      </p:sp>
    </p:spTree>
    <p:extLst>
      <p:ext uri="{BB962C8B-B14F-4D97-AF65-F5344CB8AC3E}">
        <p14:creationId xmlns:p14="http://schemas.microsoft.com/office/powerpoint/2010/main" val="251357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98AC12-1FE5-4F18-B04F-6BA5AE902481}"/>
                  </a:ext>
                </a:extLst>
              </p:cNvPr>
              <p:cNvSpPr>
                <a:spLocks noGrp="1"/>
              </p:cNvSpPr>
              <p:nvPr>
                <p:ph idx="1"/>
              </p:nvPr>
            </p:nvSpPr>
            <p:spPr/>
            <p:txBody>
              <a:bodyPr/>
              <a:lstStyle/>
              <a:p>
                <a:r>
                  <a:rPr lang="en-US" b="1" dirty="0"/>
                  <a:t>Supervised Learning</a:t>
                </a:r>
                <a:r>
                  <a:rPr lang="en-US" dirty="0"/>
                  <a:t>: A learning algorithm is shown examples of input, output (labels) pairs and the goal is to learn a general “rule” that maps inputs to outputs.</a:t>
                </a:r>
              </a:p>
              <a:p>
                <a:r>
                  <a:rPr lang="en-US" dirty="0"/>
                  <a:t>A single training example is represented by the pair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Assume we have a set of </a:t>
                </a:r>
                <a14:m>
                  <m:oMath xmlns:m="http://schemas.openxmlformats.org/officeDocument/2006/math">
                    <m:r>
                      <a:rPr lang="en-US" b="0" i="1" smtClean="0">
                        <a:latin typeface="Cambria Math" panose="02040503050406030204" pitchFamily="18" charset="0"/>
                      </a:rPr>
                      <m:t>𝑚</m:t>
                    </m:r>
                  </m:oMath>
                </a14:m>
                <a:r>
                  <a:rPr lang="en-US" dirty="0"/>
                  <a:t> training examples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e>
                    </m:d>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a:p>
                <a:pPr lvl="1"/>
                <a:r>
                  <a:rPr lang="en-US" dirty="0"/>
                  <a:t>When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 consists of real values, e.g. predicted house prices, we say we are doing </a:t>
                </a:r>
                <a:r>
                  <a:rPr lang="en-US" b="1" dirty="0"/>
                  <a:t>regression</a:t>
                </a:r>
                <a:r>
                  <a:rPr lang="en-US" dirty="0"/>
                  <a:t>. </a:t>
                </a:r>
              </a:p>
              <a:p>
                <a:pPr lvl="1"/>
                <a:r>
                  <a:rPr lang="en-US" dirty="0"/>
                  <a:t>When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 consists of discrete values, e.g. dachshund or hot dog, we say we are doing </a:t>
                </a:r>
                <a:r>
                  <a:rPr lang="en-US" b="1" dirty="0"/>
                  <a:t>classification</a:t>
                </a:r>
                <a:r>
                  <a:rPr lang="en-US" dirty="0"/>
                  <a:t>.</a:t>
                </a:r>
              </a:p>
              <a:p>
                <a:pPr lvl="2"/>
                <a:r>
                  <a:rPr lang="en-US" dirty="0"/>
                  <a:t>With only 2 classes, we say </a:t>
                </a:r>
                <a:r>
                  <a:rPr lang="en-US" b="1" dirty="0"/>
                  <a:t>binary classification</a:t>
                </a:r>
                <a:r>
                  <a:rPr lang="en-US" dirty="0"/>
                  <a:t>.  </a:t>
                </a:r>
              </a:p>
            </p:txBody>
          </p:sp>
        </mc:Choice>
        <mc:Fallback>
          <p:sp>
            <p:nvSpPr>
              <p:cNvPr id="3" name="Content Placeholder 2">
                <a:extLst>
                  <a:ext uri="{FF2B5EF4-FFF2-40B4-BE49-F238E27FC236}">
                    <a16:creationId xmlns:a16="http://schemas.microsoft.com/office/drawing/2014/main" id="{F698AC12-1FE5-4F18-B04F-6BA5AE9024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72559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Binary Classification</a:t>
            </a:r>
          </a:p>
        </p:txBody>
      </p:sp>
      <p:sp>
        <p:nvSpPr>
          <p:cNvPr id="3" name="Content Placeholder 2">
            <a:extLst>
              <a:ext uri="{FF2B5EF4-FFF2-40B4-BE49-F238E27FC236}">
                <a16:creationId xmlns:a16="http://schemas.microsoft.com/office/drawing/2014/main" id="{F698AC12-1FE5-4F18-B04F-6BA5AE902481}"/>
              </a:ext>
            </a:extLst>
          </p:cNvPr>
          <p:cNvSpPr>
            <a:spLocks noGrp="1"/>
          </p:cNvSpPr>
          <p:nvPr>
            <p:ph idx="1"/>
          </p:nvPr>
        </p:nvSpPr>
        <p:spPr/>
        <p:txBody>
          <a:bodyPr/>
          <a:lstStyle/>
          <a:p>
            <a:r>
              <a:rPr lang="en-US" dirty="0"/>
              <a:t>Say we are trying to train our FFNN to learn dachshund or hot dog. Out input-output pairs are (image, hot dog or dachshund). We need to </a:t>
            </a:r>
            <a:r>
              <a:rPr lang="en-US" b="1" dirty="0"/>
              <a:t>encode</a:t>
            </a:r>
            <a:r>
              <a:rPr lang="en-US" dirty="0"/>
              <a:t>, our data in something that we can give to the neural net.</a:t>
            </a:r>
          </a:p>
          <a:p>
            <a:r>
              <a:rPr lang="en-US" dirty="0"/>
              <a:t>The encoding of our input will be the RGB pixel values of the images. Let’s assume that our images are 64x64 jpegs. Our </a:t>
            </a:r>
            <a:r>
              <a:rPr lang="en-US" i="1" dirty="0"/>
              <a:t>input</a:t>
            </a:r>
            <a:r>
              <a:rPr lang="en-US" dirty="0"/>
              <a:t> </a:t>
            </a:r>
            <a:r>
              <a:rPr lang="en-US" i="1" dirty="0"/>
              <a:t>features</a:t>
            </a:r>
            <a:r>
              <a:rPr lang="en-US" dirty="0"/>
              <a:t> are the 0-255 8-bit pixel values in each channel (R, G, and B):</a:t>
            </a:r>
            <a:endParaRPr lang="en-US" b="1" dirty="0"/>
          </a:p>
        </p:txBody>
      </p:sp>
      <p:pic>
        <p:nvPicPr>
          <p:cNvPr id="4" name="Picture 2" descr="Dachshund Dog Breed Information &amp; Characteristics | Daily Paws">
            <a:extLst>
              <a:ext uri="{FF2B5EF4-FFF2-40B4-BE49-F238E27FC236}">
                <a16:creationId xmlns:a16="http://schemas.microsoft.com/office/drawing/2014/main" id="{60C1CA06-8540-4749-AEDA-0379F7883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742" y="4387850"/>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0E9F02C-E837-46A3-83C7-9E5B4ED3B142}"/>
              </a:ext>
            </a:extLst>
          </p:cNvPr>
          <p:cNvCxnSpPr>
            <a:cxnSpLocks/>
          </p:cNvCxnSpPr>
          <p:nvPr/>
        </p:nvCxnSpPr>
        <p:spPr>
          <a:xfrm>
            <a:off x="5786438" y="5072393"/>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2: A three-dimensional RGB matrix. Each layer of the matrix is a two-... |  Download Scientific Diagram">
            <a:extLst>
              <a:ext uri="{FF2B5EF4-FFF2-40B4-BE49-F238E27FC236}">
                <a16:creationId xmlns:a16="http://schemas.microsoft.com/office/drawing/2014/main" id="{6D2DE6C5-9FF3-4762-9000-8DB771F6B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756" y="4387850"/>
            <a:ext cx="2381250" cy="1924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9BFCBF6-1318-4C39-A50F-B374A45445C2}"/>
                  </a:ext>
                </a:extLst>
              </p:cNvPr>
              <p:cNvSpPr txBox="1"/>
              <p:nvPr/>
            </p:nvSpPr>
            <p:spPr>
              <a:xfrm>
                <a:off x="7605758" y="6311900"/>
                <a:ext cx="30938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m:t>
                      </m:r>
                    </m:oMath>
                  </m:oMathPara>
                </a14:m>
                <a:endParaRPr lang="en-US" dirty="0"/>
              </a:p>
            </p:txBody>
          </p:sp>
        </mc:Choice>
        <mc:Fallback>
          <p:sp>
            <p:nvSpPr>
              <p:cNvPr id="8" name="TextBox 7">
                <a:extLst>
                  <a:ext uri="{FF2B5EF4-FFF2-40B4-BE49-F238E27FC236}">
                    <a16:creationId xmlns:a16="http://schemas.microsoft.com/office/drawing/2014/main" id="{D9BFCBF6-1318-4C39-A50F-B374A45445C2}"/>
                  </a:ext>
                </a:extLst>
              </p:cNvPr>
              <p:cNvSpPr txBox="1">
                <a:spLocks noRot="1" noChangeAspect="1" noMove="1" noResize="1" noEditPoints="1" noAdjustHandles="1" noChangeArrowheads="1" noChangeShapeType="1" noTextEdit="1"/>
              </p:cNvSpPr>
              <p:nvPr/>
            </p:nvSpPr>
            <p:spPr>
              <a:xfrm>
                <a:off x="7605758" y="6311900"/>
                <a:ext cx="309380" cy="276999"/>
              </a:xfrm>
              <a:prstGeom prst="rect">
                <a:avLst/>
              </a:prstGeom>
              <a:blipFill>
                <a:blip r:embed="rId4"/>
                <a:stretch>
                  <a:fillRect l="-20000" r="-18000" b="-65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8F4D488-91A5-48FE-B807-2C5D2355C44C}"/>
                  </a:ext>
                </a:extLst>
              </p:cNvPr>
              <p:cNvSpPr txBox="1"/>
              <p:nvPr/>
            </p:nvSpPr>
            <p:spPr>
              <a:xfrm>
                <a:off x="6655848" y="5517376"/>
                <a:ext cx="30938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m:t>
                      </m:r>
                    </m:oMath>
                  </m:oMathPara>
                </a14:m>
                <a:endParaRPr lang="en-US" dirty="0"/>
              </a:p>
            </p:txBody>
          </p:sp>
        </mc:Choice>
        <mc:Fallback>
          <p:sp>
            <p:nvSpPr>
              <p:cNvPr id="10" name="TextBox 9">
                <a:extLst>
                  <a:ext uri="{FF2B5EF4-FFF2-40B4-BE49-F238E27FC236}">
                    <a16:creationId xmlns:a16="http://schemas.microsoft.com/office/drawing/2014/main" id="{78F4D488-91A5-48FE-B807-2C5D2355C44C}"/>
                  </a:ext>
                </a:extLst>
              </p:cNvPr>
              <p:cNvSpPr txBox="1">
                <a:spLocks noRot="1" noChangeAspect="1" noMove="1" noResize="1" noEditPoints="1" noAdjustHandles="1" noChangeArrowheads="1" noChangeShapeType="1" noTextEdit="1"/>
              </p:cNvSpPr>
              <p:nvPr/>
            </p:nvSpPr>
            <p:spPr>
              <a:xfrm>
                <a:off x="6655848" y="5517376"/>
                <a:ext cx="309380" cy="276999"/>
              </a:xfrm>
              <a:prstGeom prst="rect">
                <a:avLst/>
              </a:prstGeom>
              <a:blipFill>
                <a:blip r:embed="rId5"/>
                <a:stretch>
                  <a:fillRect l="-19608" r="-15686" b="-6522"/>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93C7AEB1-52F5-4419-9CF1-0F894CE3191C}"/>
              </a:ext>
            </a:extLst>
          </p:cNvPr>
          <p:cNvSpPr/>
          <p:nvPr/>
        </p:nvSpPr>
        <p:spPr>
          <a:xfrm rot="1836786">
            <a:off x="8950976" y="5616807"/>
            <a:ext cx="446064" cy="10915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80EB590-E03E-4D6A-95E2-41FBE8C5E195}"/>
                  </a:ext>
                </a:extLst>
              </p:cNvPr>
              <p:cNvSpPr txBox="1"/>
              <p:nvPr/>
            </p:nvSpPr>
            <p:spPr>
              <a:xfrm>
                <a:off x="9413491" y="6162563"/>
                <a:ext cx="1811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p:txBody>
          </p:sp>
        </mc:Choice>
        <mc:Fallback>
          <p:sp>
            <p:nvSpPr>
              <p:cNvPr id="11" name="TextBox 10">
                <a:extLst>
                  <a:ext uri="{FF2B5EF4-FFF2-40B4-BE49-F238E27FC236}">
                    <a16:creationId xmlns:a16="http://schemas.microsoft.com/office/drawing/2014/main" id="{780EB590-E03E-4D6A-95E2-41FBE8C5E195}"/>
                  </a:ext>
                </a:extLst>
              </p:cNvPr>
              <p:cNvSpPr txBox="1">
                <a:spLocks noRot="1" noChangeAspect="1" noMove="1" noResize="1" noEditPoints="1" noAdjustHandles="1" noChangeArrowheads="1" noChangeShapeType="1" noTextEdit="1"/>
              </p:cNvSpPr>
              <p:nvPr/>
            </p:nvSpPr>
            <p:spPr>
              <a:xfrm>
                <a:off x="9413491" y="6162563"/>
                <a:ext cx="181139" cy="276999"/>
              </a:xfrm>
              <a:prstGeom prst="rect">
                <a:avLst/>
              </a:prstGeom>
              <a:blipFill>
                <a:blip r:embed="rId6"/>
                <a:stretch>
                  <a:fillRect l="-30000" r="-30000" b="-6667"/>
                </a:stretch>
              </a:blipFill>
            </p:spPr>
            <p:txBody>
              <a:bodyPr/>
              <a:lstStyle/>
              <a:p>
                <a:r>
                  <a:rPr lang="en-US">
                    <a:noFill/>
                  </a:rPr>
                  <a:t> </a:t>
                </a:r>
              </a:p>
            </p:txBody>
          </p:sp>
        </mc:Fallback>
      </mc:AlternateContent>
    </p:spTree>
    <p:extLst>
      <p:ext uri="{BB962C8B-B14F-4D97-AF65-F5344CB8AC3E}">
        <p14:creationId xmlns:p14="http://schemas.microsoft.com/office/powerpoint/2010/main" val="2550668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Binary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98AC12-1FE5-4F18-B04F-6BA5AE902481}"/>
                  </a:ext>
                </a:extLst>
              </p:cNvPr>
              <p:cNvSpPr>
                <a:spLocks noGrp="1"/>
              </p:cNvSpPr>
              <p:nvPr>
                <p:ph idx="1"/>
              </p:nvPr>
            </p:nvSpPr>
            <p:spPr/>
            <p:txBody>
              <a:bodyPr/>
              <a:lstStyle/>
              <a:p>
                <a:r>
                  <a:rPr lang="en-US" dirty="0"/>
                  <a:t>Our FFNN only accepts a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𝑥𝑁</m:t>
                    </m:r>
                  </m:oMath>
                </a14:m>
                <a:r>
                  <a:rPr lang="en-US" b="1" dirty="0"/>
                  <a:t> </a:t>
                </a:r>
                <a:r>
                  <a:rPr lang="en-US" dirty="0"/>
                  <a:t>vector, so we’ll need to flatten the image out for now:</a:t>
                </a:r>
                <a:endParaRPr lang="en-US" b="1" dirty="0"/>
              </a:p>
            </p:txBody>
          </p:sp>
        </mc:Choice>
        <mc:Fallback>
          <p:sp>
            <p:nvSpPr>
              <p:cNvPr id="3" name="Content Placeholder 2">
                <a:extLst>
                  <a:ext uri="{FF2B5EF4-FFF2-40B4-BE49-F238E27FC236}">
                    <a16:creationId xmlns:a16="http://schemas.microsoft.com/office/drawing/2014/main" id="{F698AC12-1FE5-4F18-B04F-6BA5AE9024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2" descr="Dachshund Dog Breed Information &amp; Characteristics | Daily Paws">
            <a:extLst>
              <a:ext uri="{FF2B5EF4-FFF2-40B4-BE49-F238E27FC236}">
                <a16:creationId xmlns:a16="http://schemas.microsoft.com/office/drawing/2014/main" id="{60C1CA06-8540-4749-AEDA-0379F7883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16" y="2872511"/>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0E9F02C-E837-46A3-83C7-9E5B4ED3B142}"/>
              </a:ext>
            </a:extLst>
          </p:cNvPr>
          <p:cNvCxnSpPr>
            <a:cxnSpLocks/>
          </p:cNvCxnSpPr>
          <p:nvPr/>
        </p:nvCxnSpPr>
        <p:spPr>
          <a:xfrm>
            <a:off x="3693712" y="3557054"/>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2: A three-dimensional RGB matrix. Each layer of the matrix is a two-... |  Download Scientific Diagram">
            <a:extLst>
              <a:ext uri="{FF2B5EF4-FFF2-40B4-BE49-F238E27FC236}">
                <a16:creationId xmlns:a16="http://schemas.microsoft.com/office/drawing/2014/main" id="{6D2DE6C5-9FF3-4762-9000-8DB771F6B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030" y="2872511"/>
            <a:ext cx="2381250" cy="1924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9BFCBF6-1318-4C39-A50F-B374A45445C2}"/>
                  </a:ext>
                </a:extLst>
              </p:cNvPr>
              <p:cNvSpPr txBox="1"/>
              <p:nvPr/>
            </p:nvSpPr>
            <p:spPr>
              <a:xfrm>
                <a:off x="5513032" y="4796561"/>
                <a:ext cx="3093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m:t>
                      </m:r>
                    </m:oMath>
                  </m:oMathPara>
                </a14:m>
                <a:endParaRPr lang="en-US" dirty="0"/>
              </a:p>
            </p:txBody>
          </p:sp>
        </mc:Choice>
        <mc:Fallback>
          <p:sp>
            <p:nvSpPr>
              <p:cNvPr id="8" name="TextBox 7">
                <a:extLst>
                  <a:ext uri="{FF2B5EF4-FFF2-40B4-BE49-F238E27FC236}">
                    <a16:creationId xmlns:a16="http://schemas.microsoft.com/office/drawing/2014/main" id="{D9BFCBF6-1318-4C39-A50F-B374A45445C2}"/>
                  </a:ext>
                </a:extLst>
              </p:cNvPr>
              <p:cNvSpPr txBox="1">
                <a:spLocks noRot="1" noChangeAspect="1" noMove="1" noResize="1" noEditPoints="1" noAdjustHandles="1" noChangeArrowheads="1" noChangeShapeType="1" noTextEdit="1"/>
              </p:cNvSpPr>
              <p:nvPr/>
            </p:nvSpPr>
            <p:spPr>
              <a:xfrm>
                <a:off x="5513032" y="4796561"/>
                <a:ext cx="309380" cy="276999"/>
              </a:xfrm>
              <a:prstGeom prst="rect">
                <a:avLst/>
              </a:prstGeom>
              <a:blipFill>
                <a:blip r:embed="rId5"/>
                <a:stretch>
                  <a:fillRect l="-17647" r="-1764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8F4D488-91A5-48FE-B807-2C5D2355C44C}"/>
                  </a:ext>
                </a:extLst>
              </p:cNvPr>
              <p:cNvSpPr txBox="1"/>
              <p:nvPr/>
            </p:nvSpPr>
            <p:spPr>
              <a:xfrm>
                <a:off x="4563122" y="4002037"/>
                <a:ext cx="3093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m:t>
                      </m:r>
                    </m:oMath>
                  </m:oMathPara>
                </a14:m>
                <a:endParaRPr lang="en-US" dirty="0"/>
              </a:p>
            </p:txBody>
          </p:sp>
        </mc:Choice>
        <mc:Fallback>
          <p:sp>
            <p:nvSpPr>
              <p:cNvPr id="10" name="TextBox 9">
                <a:extLst>
                  <a:ext uri="{FF2B5EF4-FFF2-40B4-BE49-F238E27FC236}">
                    <a16:creationId xmlns:a16="http://schemas.microsoft.com/office/drawing/2014/main" id="{78F4D488-91A5-48FE-B807-2C5D2355C44C}"/>
                  </a:ext>
                </a:extLst>
              </p:cNvPr>
              <p:cNvSpPr txBox="1">
                <a:spLocks noRot="1" noChangeAspect="1" noMove="1" noResize="1" noEditPoints="1" noAdjustHandles="1" noChangeArrowheads="1" noChangeShapeType="1" noTextEdit="1"/>
              </p:cNvSpPr>
              <p:nvPr/>
            </p:nvSpPr>
            <p:spPr>
              <a:xfrm>
                <a:off x="4563122" y="4002037"/>
                <a:ext cx="309380" cy="276999"/>
              </a:xfrm>
              <a:prstGeom prst="rect">
                <a:avLst/>
              </a:prstGeom>
              <a:blipFill>
                <a:blip r:embed="rId6"/>
                <a:stretch>
                  <a:fillRect l="-20000" r="-18000" b="-6667"/>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93C7AEB1-52F5-4419-9CF1-0F894CE3191C}"/>
              </a:ext>
            </a:extLst>
          </p:cNvPr>
          <p:cNvSpPr/>
          <p:nvPr/>
        </p:nvSpPr>
        <p:spPr>
          <a:xfrm rot="1836786">
            <a:off x="6858250" y="4101468"/>
            <a:ext cx="446064" cy="10915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80EB590-E03E-4D6A-95E2-41FBE8C5E195}"/>
                  </a:ext>
                </a:extLst>
              </p:cNvPr>
              <p:cNvSpPr txBox="1"/>
              <p:nvPr/>
            </p:nvSpPr>
            <p:spPr>
              <a:xfrm>
                <a:off x="7320765" y="4647224"/>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p:txBody>
          </p:sp>
        </mc:Choice>
        <mc:Fallback>
          <p:sp>
            <p:nvSpPr>
              <p:cNvPr id="11" name="TextBox 10">
                <a:extLst>
                  <a:ext uri="{FF2B5EF4-FFF2-40B4-BE49-F238E27FC236}">
                    <a16:creationId xmlns:a16="http://schemas.microsoft.com/office/drawing/2014/main" id="{780EB590-E03E-4D6A-95E2-41FBE8C5E195}"/>
                  </a:ext>
                </a:extLst>
              </p:cNvPr>
              <p:cNvSpPr txBox="1">
                <a:spLocks noRot="1" noChangeAspect="1" noMove="1" noResize="1" noEditPoints="1" noAdjustHandles="1" noChangeArrowheads="1" noChangeShapeType="1" noTextEdit="1"/>
              </p:cNvSpPr>
              <p:nvPr/>
            </p:nvSpPr>
            <p:spPr>
              <a:xfrm>
                <a:off x="7320765" y="4647224"/>
                <a:ext cx="181139" cy="276999"/>
              </a:xfrm>
              <a:prstGeom prst="rect">
                <a:avLst/>
              </a:prstGeom>
              <a:blipFill>
                <a:blip r:embed="rId7"/>
                <a:stretch>
                  <a:fillRect l="-33333" r="-26667" b="-6522"/>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7E872AB5-14DA-4C71-A0A3-B7057EFE6D53}"/>
              </a:ext>
            </a:extLst>
          </p:cNvPr>
          <p:cNvCxnSpPr>
            <a:cxnSpLocks/>
          </p:cNvCxnSpPr>
          <p:nvPr/>
        </p:nvCxnSpPr>
        <p:spPr>
          <a:xfrm>
            <a:off x="7501904" y="3665066"/>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uble Bracket 13">
            <a:extLst>
              <a:ext uri="{FF2B5EF4-FFF2-40B4-BE49-F238E27FC236}">
                <a16:creationId xmlns:a16="http://schemas.microsoft.com/office/drawing/2014/main" id="{F4542AD8-CF15-4EB3-9440-CBDC17AD5613}"/>
              </a:ext>
            </a:extLst>
          </p:cNvPr>
          <p:cNvSpPr/>
          <p:nvPr/>
        </p:nvSpPr>
        <p:spPr>
          <a:xfrm>
            <a:off x="8614481" y="2737575"/>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E12CC36-CC9E-4888-BAFF-3A07F916AC7C}"/>
              </a:ext>
            </a:extLst>
          </p:cNvPr>
          <p:cNvSpPr txBox="1"/>
          <p:nvPr/>
        </p:nvSpPr>
        <p:spPr>
          <a:xfrm>
            <a:off x="8675722" y="2872511"/>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a:t>x12288</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B0FD2D8-64CC-4C90-A8CE-B8AE93218329}"/>
                  </a:ext>
                </a:extLst>
              </p:cNvPr>
              <p:cNvSpPr txBox="1"/>
              <p:nvPr/>
            </p:nvSpPr>
            <p:spPr>
              <a:xfrm>
                <a:off x="8366461" y="5433124"/>
                <a:ext cx="2223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64×64× 3=12288</m:t>
                      </m:r>
                    </m:oMath>
                  </m:oMathPara>
                </a14:m>
                <a:endParaRPr lang="en-US" dirty="0"/>
              </a:p>
            </p:txBody>
          </p:sp>
        </mc:Choice>
        <mc:Fallback>
          <p:sp>
            <p:nvSpPr>
              <p:cNvPr id="16" name="TextBox 15">
                <a:extLst>
                  <a:ext uri="{FF2B5EF4-FFF2-40B4-BE49-F238E27FC236}">
                    <a16:creationId xmlns:a16="http://schemas.microsoft.com/office/drawing/2014/main" id="{AB0FD2D8-64CC-4C90-A8CE-B8AE93218329}"/>
                  </a:ext>
                </a:extLst>
              </p:cNvPr>
              <p:cNvSpPr txBox="1">
                <a:spLocks noRot="1" noChangeAspect="1" noMove="1" noResize="1" noEditPoints="1" noAdjustHandles="1" noChangeArrowheads="1" noChangeShapeType="1" noTextEdit="1"/>
              </p:cNvSpPr>
              <p:nvPr/>
            </p:nvSpPr>
            <p:spPr>
              <a:xfrm>
                <a:off x="8366461" y="5433124"/>
                <a:ext cx="2223365" cy="276999"/>
              </a:xfrm>
              <a:prstGeom prst="rect">
                <a:avLst/>
              </a:prstGeom>
              <a:blipFill>
                <a:blip r:embed="rId8"/>
                <a:stretch>
                  <a:fillRect l="-1918" r="-2192" b="-6522"/>
                </a:stretch>
              </a:blipFill>
            </p:spPr>
            <p:txBody>
              <a:bodyPr/>
              <a:lstStyle/>
              <a:p>
                <a:r>
                  <a:rPr lang="en-US">
                    <a:noFill/>
                  </a:rPr>
                  <a:t> </a:t>
                </a:r>
              </a:p>
            </p:txBody>
          </p:sp>
        </mc:Fallback>
      </mc:AlternateContent>
      <p:sp>
        <p:nvSpPr>
          <p:cNvPr id="17" name="Right Brace 16">
            <a:extLst>
              <a:ext uri="{FF2B5EF4-FFF2-40B4-BE49-F238E27FC236}">
                <a16:creationId xmlns:a16="http://schemas.microsoft.com/office/drawing/2014/main" id="{79A3FD6C-FA35-4E3D-8158-227FB6102E61}"/>
              </a:ext>
            </a:extLst>
          </p:cNvPr>
          <p:cNvSpPr/>
          <p:nvPr/>
        </p:nvSpPr>
        <p:spPr>
          <a:xfrm>
            <a:off x="9809752" y="2737575"/>
            <a:ext cx="353423" cy="58665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73DDEF5-E658-49C7-8649-52BE4C369D48}"/>
              </a:ext>
            </a:extLst>
          </p:cNvPr>
          <p:cNvSpPr/>
          <p:nvPr/>
        </p:nvSpPr>
        <p:spPr>
          <a:xfrm>
            <a:off x="9809752" y="3388881"/>
            <a:ext cx="353423" cy="586650"/>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E8EAC9CF-DAFA-4521-BCEA-67DCA7FC8619}"/>
              </a:ext>
            </a:extLst>
          </p:cNvPr>
          <p:cNvSpPr/>
          <p:nvPr/>
        </p:nvSpPr>
        <p:spPr>
          <a:xfrm>
            <a:off x="9809752" y="4063956"/>
            <a:ext cx="353423" cy="58665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7563EF98-8815-488B-B3A4-80E2CD1B6CEB}"/>
              </a:ext>
            </a:extLst>
          </p:cNvPr>
          <p:cNvSpPr txBox="1"/>
          <p:nvPr/>
        </p:nvSpPr>
        <p:spPr>
          <a:xfrm>
            <a:off x="10325100" y="2872511"/>
            <a:ext cx="377531" cy="369332"/>
          </a:xfrm>
          <a:prstGeom prst="rect">
            <a:avLst/>
          </a:prstGeom>
          <a:noFill/>
        </p:spPr>
        <p:txBody>
          <a:bodyPr wrap="square" rtlCol="0">
            <a:spAutoFit/>
          </a:bodyPr>
          <a:lstStyle/>
          <a:p>
            <a:r>
              <a:rPr lang="en-US" dirty="0">
                <a:solidFill>
                  <a:srgbClr val="FF0000"/>
                </a:solidFill>
              </a:rPr>
              <a:t>R</a:t>
            </a:r>
          </a:p>
        </p:txBody>
      </p:sp>
      <p:sp>
        <p:nvSpPr>
          <p:cNvPr id="22" name="TextBox 21">
            <a:extLst>
              <a:ext uri="{FF2B5EF4-FFF2-40B4-BE49-F238E27FC236}">
                <a16:creationId xmlns:a16="http://schemas.microsoft.com/office/drawing/2014/main" id="{36632D50-D116-44BF-BF23-82829DE9599F}"/>
              </a:ext>
            </a:extLst>
          </p:cNvPr>
          <p:cNvSpPr txBox="1"/>
          <p:nvPr/>
        </p:nvSpPr>
        <p:spPr>
          <a:xfrm>
            <a:off x="10325100" y="3497540"/>
            <a:ext cx="377531" cy="369332"/>
          </a:xfrm>
          <a:prstGeom prst="rect">
            <a:avLst/>
          </a:prstGeom>
          <a:noFill/>
        </p:spPr>
        <p:txBody>
          <a:bodyPr wrap="square" rtlCol="0">
            <a:spAutoFit/>
          </a:bodyPr>
          <a:lstStyle/>
          <a:p>
            <a:r>
              <a:rPr lang="en-US" dirty="0">
                <a:solidFill>
                  <a:srgbClr val="00B050"/>
                </a:solidFill>
              </a:rPr>
              <a:t>G</a:t>
            </a:r>
          </a:p>
        </p:txBody>
      </p:sp>
      <p:sp>
        <p:nvSpPr>
          <p:cNvPr id="23" name="TextBox 22">
            <a:extLst>
              <a:ext uri="{FF2B5EF4-FFF2-40B4-BE49-F238E27FC236}">
                <a16:creationId xmlns:a16="http://schemas.microsoft.com/office/drawing/2014/main" id="{B05B5C68-6400-4C9F-9246-99833CA187BE}"/>
              </a:ext>
            </a:extLst>
          </p:cNvPr>
          <p:cNvSpPr txBox="1"/>
          <p:nvPr/>
        </p:nvSpPr>
        <p:spPr>
          <a:xfrm>
            <a:off x="10331391" y="4166577"/>
            <a:ext cx="377531" cy="369332"/>
          </a:xfrm>
          <a:prstGeom prst="rect">
            <a:avLst/>
          </a:prstGeom>
          <a:noFill/>
        </p:spPr>
        <p:txBody>
          <a:bodyPr wrap="square" rtlCol="0">
            <a:spAutoFit/>
          </a:bodyPr>
          <a:lstStyle/>
          <a:p>
            <a:r>
              <a:rPr lang="en-US" dirty="0">
                <a:solidFill>
                  <a:schemeClr val="accent1">
                    <a:lumMod val="75000"/>
                  </a:schemeClr>
                </a:solidFill>
              </a:rPr>
              <a:t>B</a:t>
            </a:r>
          </a:p>
        </p:txBody>
      </p:sp>
    </p:spTree>
    <p:extLst>
      <p:ext uri="{BB962C8B-B14F-4D97-AF65-F5344CB8AC3E}">
        <p14:creationId xmlns:p14="http://schemas.microsoft.com/office/powerpoint/2010/main" val="3768760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Binary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98AC12-1FE5-4F18-B04F-6BA5AE902481}"/>
                  </a:ext>
                </a:extLst>
              </p:cNvPr>
              <p:cNvSpPr>
                <a:spLocks noGrp="1"/>
              </p:cNvSpPr>
              <p:nvPr>
                <p:ph idx="1"/>
              </p:nvPr>
            </p:nvSpPr>
            <p:spPr/>
            <p:txBody>
              <a:bodyPr/>
              <a:lstStyle/>
              <a:p>
                <a:r>
                  <a:rPr lang="en-US" dirty="0"/>
                  <a:t>The encoding of our labels will just be </a:t>
                </a:r>
                <a14:m>
                  <m:oMath xmlns:m="http://schemas.openxmlformats.org/officeDocument/2006/math">
                    <m:r>
                      <a:rPr lang="en-US" b="0" i="1" smtClean="0">
                        <a:latin typeface="Cambria Math" panose="02040503050406030204" pitchFamily="18" charset="0"/>
                      </a:rPr>
                      <m:t>0</m:t>
                    </m:r>
                  </m:oMath>
                </a14:m>
                <a:r>
                  <a:rPr lang="en-US" b="1" dirty="0"/>
                  <a:t> </a:t>
                </a:r>
                <a:r>
                  <a:rPr lang="en-US" dirty="0"/>
                  <a:t>for hot dog and </a:t>
                </a:r>
                <a14:m>
                  <m:oMath xmlns:m="http://schemas.openxmlformats.org/officeDocument/2006/math">
                    <m:r>
                      <a:rPr lang="en-US" b="0" i="1" smtClean="0">
                        <a:latin typeface="Cambria Math" panose="02040503050406030204" pitchFamily="18" charset="0"/>
                      </a:rPr>
                      <m:t>1</m:t>
                    </m:r>
                  </m:oMath>
                </a14:m>
                <a:r>
                  <a:rPr lang="en-US" b="1" dirty="0"/>
                  <a:t> </a:t>
                </a:r>
                <a:r>
                  <a:rPr lang="en-US" dirty="0"/>
                  <a:t>for dachshund:</a:t>
                </a:r>
                <a:endParaRPr lang="en-US" b="1" dirty="0"/>
              </a:p>
            </p:txBody>
          </p:sp>
        </mc:Choice>
        <mc:Fallback>
          <p:sp>
            <p:nvSpPr>
              <p:cNvPr id="3" name="Content Placeholder 2">
                <a:extLst>
                  <a:ext uri="{FF2B5EF4-FFF2-40B4-BE49-F238E27FC236}">
                    <a16:creationId xmlns:a16="http://schemas.microsoft.com/office/drawing/2014/main" id="{F698AC12-1FE5-4F18-B04F-6BA5AE9024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21" name="Picture 2" descr="Dachshund Dog Breed Information &amp; Characteristics | Daily Paws">
            <a:extLst>
              <a:ext uri="{FF2B5EF4-FFF2-40B4-BE49-F238E27FC236}">
                <a16:creationId xmlns:a16="http://schemas.microsoft.com/office/drawing/2014/main" id="{18C5552F-AE4A-4111-B8B4-FC4693652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95066"/>
            <a:ext cx="3396079" cy="2264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The truth about the US' most iconic food - BBC Travel">
            <a:extLst>
              <a:ext uri="{FF2B5EF4-FFF2-40B4-BE49-F238E27FC236}">
                <a16:creationId xmlns:a16="http://schemas.microsoft.com/office/drawing/2014/main" id="{AC70BA62-E7F3-497A-A3AF-52704CE4B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740" y="2883038"/>
            <a:ext cx="3712193" cy="2088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30AD895-6898-4683-9083-165E2F0A59E4}"/>
                  </a:ext>
                </a:extLst>
              </p:cNvPr>
              <p:cNvSpPr txBox="1"/>
              <p:nvPr/>
            </p:nvSpPr>
            <p:spPr>
              <a:xfrm>
                <a:off x="3029697" y="5435555"/>
                <a:ext cx="1811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p:sp>
            <p:nvSpPr>
              <p:cNvPr id="5" name="TextBox 4">
                <a:extLst>
                  <a:ext uri="{FF2B5EF4-FFF2-40B4-BE49-F238E27FC236}">
                    <a16:creationId xmlns:a16="http://schemas.microsoft.com/office/drawing/2014/main" id="{230AD895-6898-4683-9083-165E2F0A59E4}"/>
                  </a:ext>
                </a:extLst>
              </p:cNvPr>
              <p:cNvSpPr txBox="1">
                <a:spLocks noRot="1" noChangeAspect="1" noMove="1" noResize="1" noEditPoints="1" noAdjustHandles="1" noChangeArrowheads="1" noChangeShapeType="1" noTextEdit="1"/>
              </p:cNvSpPr>
              <p:nvPr/>
            </p:nvSpPr>
            <p:spPr>
              <a:xfrm>
                <a:off x="3029697" y="5435555"/>
                <a:ext cx="181139" cy="276999"/>
              </a:xfrm>
              <a:prstGeom prst="rect">
                <a:avLst/>
              </a:prstGeom>
              <a:blipFill>
                <a:blip r:embed="rId5"/>
                <a:stretch>
                  <a:fillRect l="-33333" r="-2666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F5784C1-1137-4303-82D1-AB8C34A67FF9}"/>
                  </a:ext>
                </a:extLst>
              </p:cNvPr>
              <p:cNvSpPr txBox="1"/>
              <p:nvPr/>
            </p:nvSpPr>
            <p:spPr>
              <a:xfrm>
                <a:off x="7703469" y="5297055"/>
                <a:ext cx="1811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p:sp>
            <p:nvSpPr>
              <p:cNvPr id="25" name="TextBox 24">
                <a:extLst>
                  <a:ext uri="{FF2B5EF4-FFF2-40B4-BE49-F238E27FC236}">
                    <a16:creationId xmlns:a16="http://schemas.microsoft.com/office/drawing/2014/main" id="{1F5784C1-1137-4303-82D1-AB8C34A67FF9}"/>
                  </a:ext>
                </a:extLst>
              </p:cNvPr>
              <p:cNvSpPr txBox="1">
                <a:spLocks noRot="1" noChangeAspect="1" noMove="1" noResize="1" noEditPoints="1" noAdjustHandles="1" noChangeArrowheads="1" noChangeShapeType="1" noTextEdit="1"/>
              </p:cNvSpPr>
              <p:nvPr/>
            </p:nvSpPr>
            <p:spPr>
              <a:xfrm>
                <a:off x="7703469" y="5297055"/>
                <a:ext cx="181139" cy="276999"/>
              </a:xfrm>
              <a:prstGeom prst="rect">
                <a:avLst/>
              </a:prstGeom>
              <a:blipFill>
                <a:blip r:embed="rId6"/>
                <a:stretch>
                  <a:fillRect l="-34483" r="-31034" b="-6667"/>
                </a:stretch>
              </a:blipFill>
            </p:spPr>
            <p:txBody>
              <a:bodyPr/>
              <a:lstStyle/>
              <a:p>
                <a:r>
                  <a:rPr lang="en-US">
                    <a:noFill/>
                  </a:rPr>
                  <a:t> </a:t>
                </a:r>
              </a:p>
            </p:txBody>
          </p:sp>
        </mc:Fallback>
      </mc:AlternateContent>
    </p:spTree>
    <p:extLst>
      <p:ext uri="{BB962C8B-B14F-4D97-AF65-F5344CB8AC3E}">
        <p14:creationId xmlns:p14="http://schemas.microsoft.com/office/powerpoint/2010/main" val="342635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Binary Classification with a 1 neuron FFNN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98AC12-1FE5-4F18-B04F-6BA5AE902481}"/>
                  </a:ext>
                </a:extLst>
              </p:cNvPr>
              <p:cNvSpPr>
                <a:spLocks noGrp="1"/>
              </p:cNvSpPr>
              <p:nvPr>
                <p:ph idx="1"/>
              </p:nvPr>
            </p:nvSpPr>
            <p:spPr/>
            <p:txBody>
              <a:bodyPr/>
              <a:lstStyle/>
              <a:p>
                <a:r>
                  <a:rPr lang="en-US" dirty="0"/>
                  <a:t>Lets start with a 1 neuron FFNN to predict hot dog or dachshund. We are going to have our net predict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which we will interpret as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 </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F698AC12-1FE5-4F18-B04F-6BA5AE902481}"/>
                  </a:ext>
                </a:extLst>
              </p:cNvPr>
              <p:cNvSpPr>
                <a:spLocks noGrp="1" noRot="1" noChangeAspect="1" noMove="1" noResize="1" noEditPoints="1" noAdjustHandles="1" noChangeArrowheads="1" noChangeShapeType="1" noTextEdit="1"/>
              </p:cNvSpPr>
              <p:nvPr>
                <p:ph idx="1"/>
              </p:nvPr>
            </p:nvSpPr>
            <p:spPr>
              <a:blipFill>
                <a:blip r:embed="rId2"/>
                <a:stretch>
                  <a:fillRect l="-1043" t="-2241" r="-464"/>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CC39A52D-2AD2-4436-94AD-6251922E3F8B}"/>
              </a:ext>
            </a:extLst>
          </p:cNvPr>
          <p:cNvGrpSpPr/>
          <p:nvPr/>
        </p:nvGrpSpPr>
        <p:grpSpPr>
          <a:xfrm>
            <a:off x="1222991" y="4047263"/>
            <a:ext cx="5463559" cy="2129700"/>
            <a:chOff x="327641" y="2880450"/>
            <a:chExt cx="8386736" cy="2058986"/>
          </a:xfrm>
        </p:grpSpPr>
        <p:pic>
          <p:nvPicPr>
            <p:cNvPr id="29" name="Picture 2" descr="Dachshund Dog Breed Information &amp; Characteristics | Daily Paws">
              <a:extLst>
                <a:ext uri="{FF2B5EF4-FFF2-40B4-BE49-F238E27FC236}">
                  <a16:creationId xmlns:a16="http://schemas.microsoft.com/office/drawing/2014/main" id="{27F4A5D0-DD8D-4486-BD31-36393A657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7C8768C2-841F-4FC5-8B14-42C7B37D2CFB}"/>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2" descr="2: A three-dimensional RGB matrix. Each layer of the matrix is a two-... |  Download Scientific Diagram">
              <a:extLst>
                <a:ext uri="{FF2B5EF4-FFF2-40B4-BE49-F238E27FC236}">
                  <a16:creationId xmlns:a16="http://schemas.microsoft.com/office/drawing/2014/main" id="{BED28AF0-9751-4998-B669-030CA8025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A21B532C-97FB-46DF-A86A-CCF5B7E2680E}"/>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uble Bracket 36">
              <a:extLst>
                <a:ext uri="{FF2B5EF4-FFF2-40B4-BE49-F238E27FC236}">
                  <a16:creationId xmlns:a16="http://schemas.microsoft.com/office/drawing/2014/main" id="{C809210C-D55C-4558-A273-A2B9E692ED89}"/>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D902591D-C2A9-4ED0-BD96-9D47E86DEC71}"/>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
        <p:nvSpPr>
          <p:cNvPr id="46" name="Oval 45">
            <a:extLst>
              <a:ext uri="{FF2B5EF4-FFF2-40B4-BE49-F238E27FC236}">
                <a16:creationId xmlns:a16="http://schemas.microsoft.com/office/drawing/2014/main" id="{99FC3AA5-16D6-4A83-8521-8FACAB867EFB}"/>
              </a:ext>
            </a:extLst>
          </p:cNvPr>
          <p:cNvSpPr/>
          <p:nvPr/>
        </p:nvSpPr>
        <p:spPr>
          <a:xfrm>
            <a:off x="8058877" y="4186833"/>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7340526" y="4138682"/>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9807963" y="4948262"/>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7604435" y="4436743"/>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8185891" y="4742418"/>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8185891" y="4742418"/>
                <a:ext cx="1511749" cy="307777"/>
              </a:xfrm>
              <a:prstGeom prst="rect">
                <a:avLst/>
              </a:prstGeom>
              <a:blipFill>
                <a:blip r:embed="rId5"/>
                <a:stretch>
                  <a:fillRect l="-1210" t="-4000" b="-20000"/>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7220122" y="4641535"/>
            <a:ext cx="838755" cy="1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7851453" y="4082341"/>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7257280" y="4902886"/>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7257280" y="5446260"/>
            <a:ext cx="1057745" cy="4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7490892" y="5874671"/>
            <a:ext cx="639192" cy="261610"/>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10656488" y="478608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10656488" y="4786088"/>
                <a:ext cx="186718" cy="276999"/>
              </a:xfrm>
              <a:prstGeom prst="rect">
                <a:avLst/>
              </a:prstGeom>
              <a:blipFill>
                <a:blip r:embed="rId6"/>
                <a:stretch>
                  <a:fillRect l="-32258" t="-23913" r="-77419" b="-23913"/>
                </a:stretch>
              </a:blipFill>
            </p:spPr>
            <p:txBody>
              <a:bodyPr/>
              <a:lstStyle/>
              <a:p>
                <a:r>
                  <a:rPr lang="en-US">
                    <a:noFill/>
                  </a:rPr>
                  <a:t> </a:t>
                </a:r>
              </a:p>
            </p:txBody>
          </p:sp>
        </mc:Fallback>
      </mc:AlternateContent>
    </p:spTree>
    <p:extLst>
      <p:ext uri="{BB962C8B-B14F-4D97-AF65-F5344CB8AC3E}">
        <p14:creationId xmlns:p14="http://schemas.microsoft.com/office/powerpoint/2010/main" val="4101265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Binary Classification</a:t>
            </a:r>
          </a:p>
        </p:txBody>
      </p:sp>
      <p:grpSp>
        <p:nvGrpSpPr>
          <p:cNvPr id="7" name="Group 6">
            <a:extLst>
              <a:ext uri="{FF2B5EF4-FFF2-40B4-BE49-F238E27FC236}">
                <a16:creationId xmlns:a16="http://schemas.microsoft.com/office/drawing/2014/main" id="{CC39A52D-2AD2-4436-94AD-6251922E3F8B}"/>
              </a:ext>
            </a:extLst>
          </p:cNvPr>
          <p:cNvGrpSpPr/>
          <p:nvPr/>
        </p:nvGrpSpPr>
        <p:grpSpPr>
          <a:xfrm>
            <a:off x="1642091" y="1299300"/>
            <a:ext cx="5463559" cy="2129700"/>
            <a:chOff x="327641" y="2880450"/>
            <a:chExt cx="8386736" cy="2058986"/>
          </a:xfrm>
        </p:grpSpPr>
        <p:pic>
          <p:nvPicPr>
            <p:cNvPr id="29" name="Picture 2" descr="Dachshund Dog Breed Information &amp; Characteristics | Daily Paws">
              <a:extLst>
                <a:ext uri="{FF2B5EF4-FFF2-40B4-BE49-F238E27FC236}">
                  <a16:creationId xmlns:a16="http://schemas.microsoft.com/office/drawing/2014/main" id="{27F4A5D0-DD8D-4486-BD31-36393A65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7C8768C2-841F-4FC5-8B14-42C7B37D2CFB}"/>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2" descr="2: A three-dimensional RGB matrix. Each layer of the matrix is a two-... |  Download Scientific Diagram">
              <a:extLst>
                <a:ext uri="{FF2B5EF4-FFF2-40B4-BE49-F238E27FC236}">
                  <a16:creationId xmlns:a16="http://schemas.microsoft.com/office/drawing/2014/main" id="{BED28AF0-9751-4998-B669-030CA8025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A21B532C-97FB-46DF-A86A-CCF5B7E2680E}"/>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uble Bracket 36">
              <a:extLst>
                <a:ext uri="{FF2B5EF4-FFF2-40B4-BE49-F238E27FC236}">
                  <a16:creationId xmlns:a16="http://schemas.microsoft.com/office/drawing/2014/main" id="{C809210C-D55C-4558-A273-A2B9E692ED89}"/>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D902591D-C2A9-4ED0-BD96-9D47E86DEC71}"/>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
        <p:nvSpPr>
          <p:cNvPr id="46" name="Oval 45">
            <a:extLst>
              <a:ext uri="{FF2B5EF4-FFF2-40B4-BE49-F238E27FC236}">
                <a16:creationId xmlns:a16="http://schemas.microsoft.com/office/drawing/2014/main" id="{99FC3AA5-16D6-4A83-8521-8FACAB867EFB}"/>
              </a:ext>
            </a:extLst>
          </p:cNvPr>
          <p:cNvSpPr/>
          <p:nvPr/>
        </p:nvSpPr>
        <p:spPr>
          <a:xfrm>
            <a:off x="8477977" y="14388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7759626" y="1390719"/>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10227063" y="2200299"/>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8023535" y="1688780"/>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8604991" y="19944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8604991" y="1994455"/>
                <a:ext cx="1511749" cy="307777"/>
              </a:xfrm>
              <a:prstGeom prst="rect">
                <a:avLst/>
              </a:prstGeom>
              <a:blipFill>
                <a:blip r:embed="rId4"/>
                <a:stretch>
                  <a:fillRect l="-1210" t="-3922" b="-1960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7639222" y="1893572"/>
            <a:ext cx="838755" cy="1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8270553" y="1334378"/>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7676380" y="2154923"/>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7676380" y="2698297"/>
            <a:ext cx="1057745" cy="4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8307769" y="2862758"/>
            <a:ext cx="500583" cy="253916"/>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11075588" y="2038125"/>
                <a:ext cx="1867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11075588" y="2038125"/>
                <a:ext cx="186718" cy="276999"/>
              </a:xfrm>
              <a:prstGeom prst="rect">
                <a:avLst/>
              </a:prstGeom>
              <a:blipFill>
                <a:blip r:embed="rId5"/>
                <a:stretch>
                  <a:fillRect l="-33333" t="-23913" r="-80000" b="-239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1AD0F551-9522-4249-A892-803EDFFC3510}"/>
                  </a:ext>
                </a:extLst>
              </p:cNvPr>
              <p:cNvSpPr txBox="1"/>
              <p:nvPr/>
            </p:nvSpPr>
            <p:spPr>
              <a:xfrm>
                <a:off x="449455" y="4502745"/>
                <a:ext cx="37596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order to enforce </a:t>
                </a:r>
                <a14:m>
                  <m:oMath xmlns:m="http://schemas.openxmlformats.org/officeDocument/2006/math">
                    <m:r>
                      <a:rPr lang="en-US" b="0" i="1" smtClean="0">
                        <a:latin typeface="Cambria Math" panose="02040503050406030204" pitchFamily="18" charset="0"/>
                      </a:rPr>
                      <m:t>0≤</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 </m:t>
                        </m:r>
                      </m:e>
                    </m:acc>
                    <m:r>
                      <a:rPr lang="en-US" b="0" i="1" smtClean="0">
                        <a:latin typeface="Cambria Math" panose="02040503050406030204" pitchFamily="18" charset="0"/>
                      </a:rPr>
                      <m:t>≤1</m:t>
                    </m:r>
                  </m:oMath>
                </a14:m>
                <a:r>
                  <a:rPr lang="en-US" dirty="0"/>
                  <a:t> so we can have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 </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we will use the </a:t>
                </a:r>
                <a:r>
                  <a:rPr lang="en-US" b="1" dirty="0"/>
                  <a:t>sigmoid</a:t>
                </a:r>
                <a:r>
                  <a:rPr lang="en-US" dirty="0"/>
                  <a:t> activation function.</a:t>
                </a:r>
              </a:p>
            </p:txBody>
          </p:sp>
        </mc:Choice>
        <mc:Fallback>
          <p:sp>
            <p:nvSpPr>
              <p:cNvPr id="81" name="TextBox 80">
                <a:extLst>
                  <a:ext uri="{FF2B5EF4-FFF2-40B4-BE49-F238E27FC236}">
                    <a16:creationId xmlns:a16="http://schemas.microsoft.com/office/drawing/2014/main" id="{1AD0F551-9522-4249-A892-803EDFFC3510}"/>
                  </a:ext>
                </a:extLst>
              </p:cNvPr>
              <p:cNvSpPr txBox="1">
                <a:spLocks noRot="1" noChangeAspect="1" noMove="1" noResize="1" noEditPoints="1" noAdjustHandles="1" noChangeArrowheads="1" noChangeShapeType="1" noTextEdit="1"/>
              </p:cNvSpPr>
              <p:nvPr/>
            </p:nvSpPr>
            <p:spPr>
              <a:xfrm>
                <a:off x="449455" y="4502745"/>
                <a:ext cx="3759697" cy="1200329"/>
              </a:xfrm>
              <a:prstGeom prst="rect">
                <a:avLst/>
              </a:prstGeom>
              <a:blipFill>
                <a:blip r:embed="rId6"/>
                <a:stretch>
                  <a:fillRect l="-1136" t="-3046" r="-2273" b="-7107"/>
                </a:stretch>
              </a:blipFill>
            </p:spPr>
            <p:txBody>
              <a:bodyPr/>
              <a:lstStyle/>
              <a:p>
                <a:r>
                  <a:rPr lang="en-US">
                    <a:noFill/>
                  </a:rPr>
                  <a:t> </a:t>
                </a:r>
              </a:p>
            </p:txBody>
          </p:sp>
        </mc:Fallback>
      </mc:AlternateContent>
      <p:pic>
        <p:nvPicPr>
          <p:cNvPr id="6146" name="Picture 2" descr="Activation Functions in Neural Networks | by SAGAR SHARMA | Towards Data  Science">
            <a:extLst>
              <a:ext uri="{FF2B5EF4-FFF2-40B4-BE49-F238E27FC236}">
                <a16:creationId xmlns:a16="http://schemas.microsoft.com/office/drawing/2014/main" id="{FF78F241-9356-4B26-B84A-C65FD27BC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6929" y="3789951"/>
            <a:ext cx="4241048" cy="2824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26B65459-9866-4AA0-A07F-06D8DBF96C28}"/>
                  </a:ext>
                </a:extLst>
              </p:cNvPr>
              <p:cNvSpPr txBox="1"/>
              <p:nvPr/>
            </p:nvSpPr>
            <p:spPr>
              <a:xfrm>
                <a:off x="9124950" y="4086225"/>
                <a:ext cx="1950638" cy="1200329"/>
              </a:xfrm>
              <a:prstGeom prst="rect">
                <a:avLst/>
              </a:prstGeom>
              <a:noFill/>
            </p:spPr>
            <p:txBody>
              <a:bodyPr wrap="square" rtlCol="0">
                <a:spAutoFit/>
              </a:bodyPr>
              <a:lstStyle/>
              <a:p>
                <a:r>
                  <a:rPr lang="en-US" dirty="0"/>
                  <a:t>Sometimes the intermediate value </a:t>
                </a:r>
                <a:r>
                  <a:rPr lang="en-US" sz="1800" dirty="0"/>
                  <a:t>(</a:t>
                </a:r>
                <a14:m>
                  <m:oMath xmlns:m="http://schemas.openxmlformats.org/officeDocument/2006/math">
                    <m:r>
                      <a:rPr lang="en-US" sz="1800" b="0" i="1" smtClean="0">
                        <a:latin typeface="Cambria Math" panose="02040503050406030204" pitchFamily="18" charset="0"/>
                      </a:rPr>
                      <m:t>∑</m:t>
                    </m:r>
                  </m:oMath>
                </a14:m>
                <a:r>
                  <a:rPr lang="en-US" sz="1800" dirty="0" err="1"/>
                  <a:t>wi</a:t>
                </a:r>
                <a:r>
                  <a:rPr lang="en-US" sz="1800" dirty="0"/>
                  <a:t>*xi) + b</a:t>
                </a:r>
                <a:r>
                  <a:rPr lang="en-US" dirty="0"/>
                  <a:t> is denoted </a:t>
                </a:r>
                <a:r>
                  <a:rPr lang="en-US" i="1" dirty="0"/>
                  <a:t>z</a:t>
                </a:r>
                <a:r>
                  <a:rPr lang="en-US" b="1" i="1" dirty="0"/>
                  <a:t>. </a:t>
                </a:r>
                <a:endParaRPr lang="en-US" dirty="0"/>
              </a:p>
            </p:txBody>
          </p:sp>
        </mc:Choice>
        <mc:Fallback>
          <p:sp>
            <p:nvSpPr>
              <p:cNvPr id="82" name="TextBox 81">
                <a:extLst>
                  <a:ext uri="{FF2B5EF4-FFF2-40B4-BE49-F238E27FC236}">
                    <a16:creationId xmlns:a16="http://schemas.microsoft.com/office/drawing/2014/main" id="{26B65459-9866-4AA0-A07F-06D8DBF96C28}"/>
                  </a:ext>
                </a:extLst>
              </p:cNvPr>
              <p:cNvSpPr txBox="1">
                <a:spLocks noRot="1" noChangeAspect="1" noMove="1" noResize="1" noEditPoints="1" noAdjustHandles="1" noChangeArrowheads="1" noChangeShapeType="1" noTextEdit="1"/>
              </p:cNvSpPr>
              <p:nvPr/>
            </p:nvSpPr>
            <p:spPr>
              <a:xfrm>
                <a:off x="9124950" y="4086225"/>
                <a:ext cx="1950638" cy="1200329"/>
              </a:xfrm>
              <a:prstGeom prst="rect">
                <a:avLst/>
              </a:prstGeom>
              <a:blipFill>
                <a:blip r:embed="rId8"/>
                <a:stretch>
                  <a:fillRect l="-2813" t="-2538" r="-4375" b="-7107"/>
                </a:stretch>
              </a:blipFill>
            </p:spPr>
            <p:txBody>
              <a:bodyPr/>
              <a:lstStyle/>
              <a:p>
                <a:r>
                  <a:rPr lang="en-US">
                    <a:noFill/>
                  </a:rPr>
                  <a:t> </a:t>
                </a:r>
              </a:p>
            </p:txBody>
          </p:sp>
        </mc:Fallback>
      </mc:AlternateContent>
    </p:spTree>
    <p:extLst>
      <p:ext uri="{BB962C8B-B14F-4D97-AF65-F5344CB8AC3E}">
        <p14:creationId xmlns:p14="http://schemas.microsoft.com/office/powerpoint/2010/main" val="659337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Binary Classification</a:t>
            </a:r>
          </a:p>
        </p:txBody>
      </p:sp>
      <p:grpSp>
        <p:nvGrpSpPr>
          <p:cNvPr id="7" name="Group 6">
            <a:extLst>
              <a:ext uri="{FF2B5EF4-FFF2-40B4-BE49-F238E27FC236}">
                <a16:creationId xmlns:a16="http://schemas.microsoft.com/office/drawing/2014/main" id="{CC39A52D-2AD2-4436-94AD-6251922E3F8B}"/>
              </a:ext>
            </a:extLst>
          </p:cNvPr>
          <p:cNvGrpSpPr/>
          <p:nvPr/>
        </p:nvGrpSpPr>
        <p:grpSpPr>
          <a:xfrm>
            <a:off x="1642091" y="1299300"/>
            <a:ext cx="5463559" cy="2129700"/>
            <a:chOff x="327641" y="2880450"/>
            <a:chExt cx="8386736" cy="2058986"/>
          </a:xfrm>
        </p:grpSpPr>
        <p:pic>
          <p:nvPicPr>
            <p:cNvPr id="29" name="Picture 2" descr="Dachshund Dog Breed Information &amp; Characteristics | Daily Paws">
              <a:extLst>
                <a:ext uri="{FF2B5EF4-FFF2-40B4-BE49-F238E27FC236}">
                  <a16:creationId xmlns:a16="http://schemas.microsoft.com/office/drawing/2014/main" id="{27F4A5D0-DD8D-4486-BD31-36393A65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7C8768C2-841F-4FC5-8B14-42C7B37D2CFB}"/>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2" descr="2: A three-dimensional RGB matrix. Each layer of the matrix is a two-... |  Download Scientific Diagram">
              <a:extLst>
                <a:ext uri="{FF2B5EF4-FFF2-40B4-BE49-F238E27FC236}">
                  <a16:creationId xmlns:a16="http://schemas.microsoft.com/office/drawing/2014/main" id="{BED28AF0-9751-4998-B669-030CA8025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A21B532C-97FB-46DF-A86A-CCF5B7E2680E}"/>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uble Bracket 36">
              <a:extLst>
                <a:ext uri="{FF2B5EF4-FFF2-40B4-BE49-F238E27FC236}">
                  <a16:creationId xmlns:a16="http://schemas.microsoft.com/office/drawing/2014/main" id="{C809210C-D55C-4558-A273-A2B9E692ED89}"/>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D902591D-C2A9-4ED0-BD96-9D47E86DEC71}"/>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
        <p:nvSpPr>
          <p:cNvPr id="46" name="Oval 45">
            <a:extLst>
              <a:ext uri="{FF2B5EF4-FFF2-40B4-BE49-F238E27FC236}">
                <a16:creationId xmlns:a16="http://schemas.microsoft.com/office/drawing/2014/main" id="{99FC3AA5-16D6-4A83-8521-8FACAB867EFB}"/>
              </a:ext>
            </a:extLst>
          </p:cNvPr>
          <p:cNvSpPr/>
          <p:nvPr/>
        </p:nvSpPr>
        <p:spPr>
          <a:xfrm>
            <a:off x="8477977" y="14388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7759626" y="1390719"/>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10227063" y="2200299"/>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8023535" y="1688780"/>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8604991" y="19944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8604991" y="1994455"/>
                <a:ext cx="1511749" cy="307777"/>
              </a:xfrm>
              <a:prstGeom prst="rect">
                <a:avLst/>
              </a:prstGeom>
              <a:blipFill>
                <a:blip r:embed="rId4"/>
                <a:stretch>
                  <a:fillRect l="-1210" t="-3922" b="-1960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7639222" y="1893572"/>
            <a:ext cx="838755" cy="1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8270553" y="1334378"/>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7676380" y="2154923"/>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7676380" y="2698297"/>
            <a:ext cx="1057745" cy="4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8307769" y="2862758"/>
            <a:ext cx="500583" cy="253916"/>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11075588" y="203812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11075588" y="2038125"/>
                <a:ext cx="186718" cy="276999"/>
              </a:xfrm>
              <a:prstGeom prst="rect">
                <a:avLst/>
              </a:prstGeom>
              <a:blipFill>
                <a:blip r:embed="rId5"/>
                <a:stretch>
                  <a:fillRect l="-33333" t="-23913" r="-80000" b="-239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1AD0F551-9522-4249-A892-803EDFFC3510}"/>
                  </a:ext>
                </a:extLst>
              </p:cNvPr>
              <p:cNvSpPr txBox="1"/>
              <p:nvPr/>
            </p:nvSpPr>
            <p:spPr>
              <a:xfrm>
                <a:off x="525655" y="3769901"/>
                <a:ext cx="11066269" cy="1240661"/>
              </a:xfrm>
              <a:prstGeom prst="rect">
                <a:avLst/>
              </a:prstGeom>
              <a:noFill/>
            </p:spPr>
            <p:txBody>
              <a:bodyPr wrap="square" rtlCol="0">
                <a:spAutoFit/>
              </a:bodyPr>
              <a:lstStyle/>
              <a:p>
                <a:pPr marL="285750" indent="-285750">
                  <a:buFont typeface="Arial" panose="020B0604020202020204" pitchFamily="34" charset="0"/>
                  <a:buChar char="•"/>
                </a:pPr>
                <a:r>
                  <a:rPr lang="en-US" sz="2400" dirty="0"/>
                  <a:t>So we have our one neuron NN computing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dirty="0" smtClean="0">
                        <a:latin typeface="Cambria Math" panose="02040503050406030204" pitchFamily="18" charset="0"/>
                      </a:rPr>
                      <m:t>= </m:t>
                    </m:r>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r>
                  <a:rPr lang="en-US" sz="2400" dirty="0"/>
                  <a:t>. Our goal is to learn the weights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i="1">
                            <a:latin typeface="Cambria Math" panose="02040503050406030204" pitchFamily="18" charset="0"/>
                          </a:rPr>
                          <m:t>w</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t>and bias </a:t>
                </a:r>
                <a14:m>
                  <m:oMath xmlns:m="http://schemas.openxmlformats.org/officeDocument/2006/math">
                    <m:r>
                      <a:rPr lang="en-US" sz="2400" b="0" i="1" smtClean="0">
                        <a:latin typeface="Cambria Math" panose="02040503050406030204" pitchFamily="18" charset="0"/>
                      </a:rPr>
                      <m:t>𝑏</m:t>
                    </m:r>
                  </m:oMath>
                </a14:m>
                <a:r>
                  <a:rPr lang="en-US" sz="2400" dirty="0"/>
                  <a:t> such that each </a:t>
                </a:r>
                <a14:m>
                  <m:oMath xmlns:m="http://schemas.openxmlformats.org/officeDocument/2006/math">
                    <m:sSup>
                      <m:sSupPr>
                        <m:ctrlPr>
                          <a:rPr lang="en-US" sz="2400" b="0" i="1" dirty="0"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r>
                          <a:rPr lang="en-US" sz="2400" b="0" i="1" dirty="0" smtClean="0">
                            <a:latin typeface="Cambria Math" panose="02040503050406030204" pitchFamily="18" charset="0"/>
                          </a:rPr>
                          <m:t>)</m:t>
                        </m:r>
                      </m:sup>
                    </m:sSup>
                  </m:oMath>
                </a14:m>
                <a:r>
                  <a:rPr lang="en-US" sz="2400" dirty="0"/>
                  <a:t> from input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r>
                          <a:rPr lang="en-US" sz="2400" b="0" i="1" dirty="0" smtClean="0">
                            <a:latin typeface="Cambria Math" panose="02040503050406030204" pitchFamily="18" charset="0"/>
                          </a:rPr>
                          <m:t>)</m:t>
                        </m:r>
                      </m:sup>
                    </m:sSup>
                  </m:oMath>
                </a14:m>
                <a:r>
                  <a:rPr lang="en-US" sz="2400" dirty="0"/>
                  <a:t> is as close to label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r>
                          <a:rPr lang="en-US" sz="2400" b="0" i="1" dirty="0" smtClean="0">
                            <a:latin typeface="Cambria Math" panose="02040503050406030204" pitchFamily="18" charset="0"/>
                          </a:rPr>
                          <m:t>)</m:t>
                        </m:r>
                      </m:sup>
                    </m:sSup>
                  </m:oMath>
                </a14:m>
                <a:r>
                  <a:rPr lang="en-US" sz="2400" dirty="0"/>
                  <a:t> as possible, for each training example </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𝑖</m:t>
                            </m:r>
                          </m:e>
                        </m:d>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r>
                          <a:rPr lang="en-US" sz="2400" b="0" i="1" dirty="0" smtClean="0">
                            <a:latin typeface="Cambria Math" panose="02040503050406030204" pitchFamily="18" charset="0"/>
                          </a:rPr>
                          <m:t>)</m:t>
                        </m:r>
                      </m:sup>
                    </m:sSup>
                    <m:r>
                      <a:rPr lang="en-US" sz="2400" b="0" i="1" smtClean="0">
                        <a:latin typeface="Cambria Math" panose="02040503050406030204" pitchFamily="18" charset="0"/>
                      </a:rPr>
                      <m:t>)</m:t>
                    </m:r>
                  </m:oMath>
                </a14:m>
                <a:r>
                  <a:rPr lang="en-US" sz="2400" dirty="0"/>
                  <a:t>.</a:t>
                </a:r>
              </a:p>
            </p:txBody>
          </p:sp>
        </mc:Choice>
        <mc:Fallback>
          <p:sp>
            <p:nvSpPr>
              <p:cNvPr id="81" name="TextBox 80">
                <a:extLst>
                  <a:ext uri="{FF2B5EF4-FFF2-40B4-BE49-F238E27FC236}">
                    <a16:creationId xmlns:a16="http://schemas.microsoft.com/office/drawing/2014/main" id="{1AD0F551-9522-4249-A892-803EDFFC3510}"/>
                  </a:ext>
                </a:extLst>
              </p:cNvPr>
              <p:cNvSpPr txBox="1">
                <a:spLocks noRot="1" noChangeAspect="1" noMove="1" noResize="1" noEditPoints="1" noAdjustHandles="1" noChangeArrowheads="1" noChangeShapeType="1" noTextEdit="1"/>
              </p:cNvSpPr>
              <p:nvPr/>
            </p:nvSpPr>
            <p:spPr>
              <a:xfrm>
                <a:off x="525655" y="3769901"/>
                <a:ext cx="11066269" cy="1240661"/>
              </a:xfrm>
              <a:prstGeom prst="rect">
                <a:avLst/>
              </a:prstGeom>
              <a:blipFill>
                <a:blip r:embed="rId6"/>
                <a:stretch>
                  <a:fillRect l="-716" t="-3922" b="-10294"/>
                </a:stretch>
              </a:blipFill>
            </p:spPr>
            <p:txBody>
              <a:bodyPr/>
              <a:lstStyle/>
              <a:p>
                <a:r>
                  <a:rPr lang="en-US">
                    <a:noFill/>
                  </a:rPr>
                  <a:t> </a:t>
                </a:r>
              </a:p>
            </p:txBody>
          </p:sp>
        </mc:Fallback>
      </mc:AlternateContent>
      <p:pic>
        <p:nvPicPr>
          <p:cNvPr id="6146" name="Picture 2" descr="Activation Functions in Neural Networks | by SAGAR SHARMA | Towards Data  Science">
            <a:extLst>
              <a:ext uri="{FF2B5EF4-FFF2-40B4-BE49-F238E27FC236}">
                <a16:creationId xmlns:a16="http://schemas.microsoft.com/office/drawing/2014/main" id="{FF78F241-9356-4B26-B84A-C65FD27BC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7890" y="184067"/>
            <a:ext cx="2129954" cy="141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46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5320-AD36-4B76-8EE6-D3CEEF313FAE}"/>
              </a:ext>
            </a:extLst>
          </p:cNvPr>
          <p:cNvSpPr>
            <a:spLocks noGrp="1"/>
          </p:cNvSpPr>
          <p:nvPr>
            <p:ph type="title"/>
          </p:nvPr>
        </p:nvSpPr>
        <p:spPr>
          <a:xfrm>
            <a:off x="838200" y="160939"/>
            <a:ext cx="10515600" cy="1325563"/>
          </a:xfrm>
        </p:spPr>
        <p:txBody>
          <a:bodyPr>
            <a:normAutofit fontScale="90000"/>
          </a:bodyPr>
          <a:lstStyle/>
          <a:p>
            <a:pPr algn="ctr"/>
            <a:r>
              <a:rPr lang="en-US" dirty="0"/>
              <a:t>What is ML? (other than a hip tech trend you can flaunt to gather VC money for your next startup)</a:t>
            </a:r>
          </a:p>
        </p:txBody>
      </p:sp>
      <p:sp>
        <p:nvSpPr>
          <p:cNvPr id="3" name="Content Placeholder 2">
            <a:extLst>
              <a:ext uri="{FF2B5EF4-FFF2-40B4-BE49-F238E27FC236}">
                <a16:creationId xmlns:a16="http://schemas.microsoft.com/office/drawing/2014/main" id="{F3D885B3-B464-4F56-BB9D-E82927126AAD}"/>
              </a:ext>
            </a:extLst>
          </p:cNvPr>
          <p:cNvSpPr>
            <a:spLocks noGrp="1"/>
          </p:cNvSpPr>
          <p:nvPr>
            <p:ph idx="1"/>
          </p:nvPr>
        </p:nvSpPr>
        <p:spPr>
          <a:xfrm>
            <a:off x="838200" y="1624614"/>
            <a:ext cx="10515600" cy="5072447"/>
          </a:xfrm>
        </p:spPr>
        <p:txBody>
          <a:bodyPr>
            <a:normAutofit fontScale="85000" lnSpcReduction="20000"/>
          </a:bodyPr>
          <a:lstStyle/>
          <a:p>
            <a:r>
              <a:rPr lang="en-US" dirty="0"/>
              <a:t>I said NNs are ML models. What is ML? Before we can really understand what ML is, we have to understand something.</a:t>
            </a:r>
          </a:p>
          <a:p>
            <a:r>
              <a:rPr lang="en-US" dirty="0"/>
              <a:t>A fundamental concept in computing is the notion of an </a:t>
            </a:r>
            <a:r>
              <a:rPr lang="en-US" b="1" dirty="0"/>
              <a:t>algorithm</a:t>
            </a:r>
          </a:p>
          <a:p>
            <a:r>
              <a:rPr lang="en-US" dirty="0"/>
              <a:t>An algorithm is simply a rigorous sequence of steps to accomplish a task. It’s </a:t>
            </a:r>
            <a:r>
              <a:rPr lang="en-US" dirty="0" err="1"/>
              <a:t>sorta</a:t>
            </a:r>
            <a:r>
              <a:rPr lang="en-US" dirty="0"/>
              <a:t> like a recipe. You get your inputs (ingredients), follow the cooking steps, and get an output (your dish).</a:t>
            </a:r>
          </a:p>
          <a:p>
            <a:pPr lvl="1"/>
            <a:r>
              <a:rPr lang="en-US" dirty="0"/>
              <a:t>Algorithm </a:t>
            </a:r>
            <a:r>
              <a:rPr lang="en-US" dirty="0" err="1"/>
              <a:t>TieYourShoe</a:t>
            </a:r>
            <a:r>
              <a:rPr lang="en-US" dirty="0"/>
              <a:t>:</a:t>
            </a:r>
          </a:p>
          <a:p>
            <a:pPr marL="1371600" lvl="2" indent="-457200">
              <a:buAutoNum type="arabicPeriod"/>
            </a:pPr>
            <a:r>
              <a:rPr lang="en-US" dirty="0"/>
              <a:t>Cross the laces</a:t>
            </a:r>
          </a:p>
          <a:p>
            <a:pPr marL="1371600" lvl="2" indent="-457200">
              <a:buAutoNum type="arabicPeriod"/>
            </a:pPr>
            <a:r>
              <a:rPr lang="en-US" dirty="0"/>
              <a:t>Loop one lace under the other</a:t>
            </a:r>
          </a:p>
          <a:p>
            <a:pPr marL="1371600" lvl="2" indent="-457200">
              <a:buAutoNum type="arabicPeriod"/>
            </a:pPr>
            <a:r>
              <a:rPr lang="en-US" dirty="0"/>
              <a:t>Pull the end of both laces</a:t>
            </a:r>
          </a:p>
          <a:p>
            <a:pPr marL="1371600" lvl="2" indent="-457200">
              <a:buAutoNum type="arabicPeriod"/>
            </a:pPr>
            <a:r>
              <a:rPr lang="en-US" dirty="0"/>
              <a:t>Make a loop in one lace</a:t>
            </a:r>
          </a:p>
          <a:p>
            <a:pPr marL="1371600" lvl="2" indent="-457200">
              <a:buAutoNum type="arabicPeriod"/>
            </a:pPr>
            <a:r>
              <a:rPr lang="en-US" dirty="0" err="1"/>
              <a:t>Etc</a:t>
            </a:r>
            <a:r>
              <a:rPr lang="en-US" dirty="0"/>
              <a:t>… </a:t>
            </a:r>
          </a:p>
          <a:p>
            <a:pPr marL="914400" lvl="2" indent="0">
              <a:buNone/>
            </a:pPr>
            <a:endParaRPr lang="en-US" dirty="0"/>
          </a:p>
          <a:p>
            <a:pPr lvl="1"/>
            <a:r>
              <a:rPr lang="en-US" dirty="0"/>
              <a:t>Algorithm CountTo10:</a:t>
            </a:r>
          </a:p>
          <a:p>
            <a:pPr marL="1371600" lvl="2" indent="-457200">
              <a:buAutoNum type="arabicPeriod"/>
            </a:pPr>
            <a:r>
              <a:rPr lang="en-US" dirty="0"/>
              <a:t>Set your count to 0</a:t>
            </a:r>
          </a:p>
          <a:p>
            <a:pPr marL="1371600" lvl="2" indent="-457200">
              <a:buAutoNum type="arabicPeriod"/>
            </a:pPr>
            <a:r>
              <a:rPr lang="en-US" dirty="0"/>
              <a:t>Add 1 to your count</a:t>
            </a:r>
          </a:p>
          <a:p>
            <a:pPr marL="1371600" lvl="2" indent="-457200">
              <a:buAutoNum type="arabicPeriod"/>
            </a:pPr>
            <a:r>
              <a:rPr lang="en-US" dirty="0"/>
              <a:t>Yell the current value of your count</a:t>
            </a:r>
          </a:p>
          <a:p>
            <a:pPr marL="1371600" lvl="2" indent="-457200">
              <a:buAutoNum type="arabicPeriod"/>
            </a:pPr>
            <a:r>
              <a:rPr lang="en-US" dirty="0"/>
              <a:t>If your count is 10, STOP, else go to step 2.</a:t>
            </a:r>
          </a:p>
          <a:p>
            <a:endParaRPr lang="en-US" dirty="0"/>
          </a:p>
          <a:p>
            <a:endParaRPr lang="en-US" dirty="0"/>
          </a:p>
        </p:txBody>
      </p:sp>
    </p:spTree>
    <p:extLst>
      <p:ext uri="{BB962C8B-B14F-4D97-AF65-F5344CB8AC3E}">
        <p14:creationId xmlns:p14="http://schemas.microsoft.com/office/powerpoint/2010/main" val="1881411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Loss functions</a:t>
            </a:r>
          </a:p>
        </p:txBody>
      </p:sp>
      <p:grpSp>
        <p:nvGrpSpPr>
          <p:cNvPr id="7" name="Group 6">
            <a:extLst>
              <a:ext uri="{FF2B5EF4-FFF2-40B4-BE49-F238E27FC236}">
                <a16:creationId xmlns:a16="http://schemas.microsoft.com/office/drawing/2014/main" id="{CC39A52D-2AD2-4436-94AD-6251922E3F8B}"/>
              </a:ext>
            </a:extLst>
          </p:cNvPr>
          <p:cNvGrpSpPr/>
          <p:nvPr/>
        </p:nvGrpSpPr>
        <p:grpSpPr>
          <a:xfrm>
            <a:off x="1642091" y="1299300"/>
            <a:ext cx="5463559" cy="2129700"/>
            <a:chOff x="327641" y="2880450"/>
            <a:chExt cx="8386736" cy="2058986"/>
          </a:xfrm>
        </p:grpSpPr>
        <p:pic>
          <p:nvPicPr>
            <p:cNvPr id="29" name="Picture 2" descr="Dachshund Dog Breed Information &amp; Characteristics | Daily Paws">
              <a:extLst>
                <a:ext uri="{FF2B5EF4-FFF2-40B4-BE49-F238E27FC236}">
                  <a16:creationId xmlns:a16="http://schemas.microsoft.com/office/drawing/2014/main" id="{27F4A5D0-DD8D-4486-BD31-36393A65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7C8768C2-841F-4FC5-8B14-42C7B37D2CFB}"/>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2" descr="2: A three-dimensional RGB matrix. Each layer of the matrix is a two-... |  Download Scientific Diagram">
              <a:extLst>
                <a:ext uri="{FF2B5EF4-FFF2-40B4-BE49-F238E27FC236}">
                  <a16:creationId xmlns:a16="http://schemas.microsoft.com/office/drawing/2014/main" id="{BED28AF0-9751-4998-B669-030CA8025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A21B532C-97FB-46DF-A86A-CCF5B7E2680E}"/>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uble Bracket 36">
              <a:extLst>
                <a:ext uri="{FF2B5EF4-FFF2-40B4-BE49-F238E27FC236}">
                  <a16:creationId xmlns:a16="http://schemas.microsoft.com/office/drawing/2014/main" id="{C809210C-D55C-4558-A273-A2B9E692ED89}"/>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D902591D-C2A9-4ED0-BD96-9D47E86DEC71}"/>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
        <p:nvSpPr>
          <p:cNvPr id="46" name="Oval 45">
            <a:extLst>
              <a:ext uri="{FF2B5EF4-FFF2-40B4-BE49-F238E27FC236}">
                <a16:creationId xmlns:a16="http://schemas.microsoft.com/office/drawing/2014/main" id="{99FC3AA5-16D6-4A83-8521-8FACAB867EFB}"/>
              </a:ext>
            </a:extLst>
          </p:cNvPr>
          <p:cNvSpPr/>
          <p:nvPr/>
        </p:nvSpPr>
        <p:spPr>
          <a:xfrm>
            <a:off x="8477977" y="14388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7759626" y="1390719"/>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10227063" y="2200299"/>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8023535" y="1688780"/>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8604991" y="19944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8604991" y="1994455"/>
                <a:ext cx="1511749" cy="307777"/>
              </a:xfrm>
              <a:prstGeom prst="rect">
                <a:avLst/>
              </a:prstGeom>
              <a:blipFill>
                <a:blip r:embed="rId4"/>
                <a:stretch>
                  <a:fillRect l="-1210" t="-3922" b="-1960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7639222" y="1893572"/>
            <a:ext cx="838755" cy="1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8270553" y="1334378"/>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7676380" y="2154923"/>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7676380" y="2698297"/>
            <a:ext cx="1057745" cy="4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8307769" y="2862758"/>
            <a:ext cx="500583" cy="253916"/>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11075588" y="203812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11075588" y="2038125"/>
                <a:ext cx="186718" cy="276999"/>
              </a:xfrm>
              <a:prstGeom prst="rect">
                <a:avLst/>
              </a:prstGeom>
              <a:blipFill>
                <a:blip r:embed="rId5"/>
                <a:stretch>
                  <a:fillRect l="-33333" t="-23913" r="-80000" b="-239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1AD0F551-9522-4249-A892-803EDFFC3510}"/>
                  </a:ext>
                </a:extLst>
              </p:cNvPr>
              <p:cNvSpPr txBox="1"/>
              <p:nvPr/>
            </p:nvSpPr>
            <p:spPr>
              <a:xfrm>
                <a:off x="562865" y="3551508"/>
                <a:ext cx="11066269" cy="3174587"/>
              </a:xfrm>
              <a:prstGeom prst="rect">
                <a:avLst/>
              </a:prstGeom>
              <a:noFill/>
            </p:spPr>
            <p:txBody>
              <a:bodyPr wrap="square" rtlCol="0">
                <a:spAutoFit/>
              </a:bodyPr>
              <a:lstStyle/>
              <a:p>
                <a:pPr marL="285750" indent="-285750">
                  <a:buFont typeface="Arial" panose="020B0604020202020204" pitchFamily="34" charset="0"/>
                  <a:buChar char="•"/>
                </a:pPr>
                <a:r>
                  <a:rPr lang="en-US" sz="2400" dirty="0"/>
                  <a:t>To train a model, we must make use of a </a:t>
                </a:r>
                <a:r>
                  <a:rPr lang="en-US" sz="2400" b="1" dirty="0"/>
                  <a:t>loss function</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loss function is a function that usually computes the distance between the current output of the algorithm and the expected output, e.g. </a:t>
                </a:r>
                <a14:m>
                  <m:oMath xmlns:m="http://schemas.openxmlformats.org/officeDocument/2006/math">
                    <m:r>
                      <a:rPr lang="en-US" sz="2400" b="0" i="1" smtClean="0">
                        <a:latin typeface="Cambria Math" panose="02040503050406030204" pitchFamily="18" charset="0"/>
                      </a:rPr>
                      <m:t>𝑙</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oMath>
                </a14:m>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 train the weights of the network, we are essentially going to compute the loss function for every training example, take the mean, and minimize the loss function by changing each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oMath>
                </a14:m>
                <a:r>
                  <a:rPr lang="en-US" sz="2400" dirty="0"/>
                  <a:t> such that the loss function decreases. </a:t>
                </a:r>
              </a:p>
            </p:txBody>
          </p:sp>
        </mc:Choice>
        <mc:Fallback>
          <p:sp>
            <p:nvSpPr>
              <p:cNvPr id="81" name="TextBox 80">
                <a:extLst>
                  <a:ext uri="{FF2B5EF4-FFF2-40B4-BE49-F238E27FC236}">
                    <a16:creationId xmlns:a16="http://schemas.microsoft.com/office/drawing/2014/main" id="{1AD0F551-9522-4249-A892-803EDFFC3510}"/>
                  </a:ext>
                </a:extLst>
              </p:cNvPr>
              <p:cNvSpPr txBox="1">
                <a:spLocks noRot="1" noChangeAspect="1" noMove="1" noResize="1" noEditPoints="1" noAdjustHandles="1" noChangeArrowheads="1" noChangeShapeType="1" noTextEdit="1"/>
              </p:cNvSpPr>
              <p:nvPr/>
            </p:nvSpPr>
            <p:spPr>
              <a:xfrm>
                <a:off x="562865" y="3551508"/>
                <a:ext cx="11066269" cy="3174587"/>
              </a:xfrm>
              <a:prstGeom prst="rect">
                <a:avLst/>
              </a:prstGeom>
              <a:blipFill>
                <a:blip r:embed="rId6"/>
                <a:stretch>
                  <a:fillRect l="-716" t="-1538" r="-1046" b="-3654"/>
                </a:stretch>
              </a:blipFill>
            </p:spPr>
            <p:txBody>
              <a:bodyPr/>
              <a:lstStyle/>
              <a:p>
                <a:r>
                  <a:rPr lang="en-US">
                    <a:noFill/>
                  </a:rPr>
                  <a:t> </a:t>
                </a:r>
              </a:p>
            </p:txBody>
          </p:sp>
        </mc:Fallback>
      </mc:AlternateContent>
      <p:pic>
        <p:nvPicPr>
          <p:cNvPr id="6146" name="Picture 2" descr="Activation Functions in Neural Networks | by SAGAR SHARMA | Towards Data  Science">
            <a:extLst>
              <a:ext uri="{FF2B5EF4-FFF2-40B4-BE49-F238E27FC236}">
                <a16:creationId xmlns:a16="http://schemas.microsoft.com/office/drawing/2014/main" id="{FF78F241-9356-4B26-B84A-C65FD27BC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7890" y="184067"/>
            <a:ext cx="2129954" cy="141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545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Loss Functions</a:t>
            </a:r>
          </a:p>
        </p:txBody>
      </p:sp>
      <p:grpSp>
        <p:nvGrpSpPr>
          <p:cNvPr id="7" name="Group 6">
            <a:extLst>
              <a:ext uri="{FF2B5EF4-FFF2-40B4-BE49-F238E27FC236}">
                <a16:creationId xmlns:a16="http://schemas.microsoft.com/office/drawing/2014/main" id="{CC39A52D-2AD2-4436-94AD-6251922E3F8B}"/>
              </a:ext>
            </a:extLst>
          </p:cNvPr>
          <p:cNvGrpSpPr/>
          <p:nvPr/>
        </p:nvGrpSpPr>
        <p:grpSpPr>
          <a:xfrm>
            <a:off x="1642091" y="1299300"/>
            <a:ext cx="5463559" cy="2129700"/>
            <a:chOff x="327641" y="2880450"/>
            <a:chExt cx="8386736" cy="2058986"/>
          </a:xfrm>
        </p:grpSpPr>
        <p:pic>
          <p:nvPicPr>
            <p:cNvPr id="29" name="Picture 2" descr="Dachshund Dog Breed Information &amp; Characteristics | Daily Paws">
              <a:extLst>
                <a:ext uri="{FF2B5EF4-FFF2-40B4-BE49-F238E27FC236}">
                  <a16:creationId xmlns:a16="http://schemas.microsoft.com/office/drawing/2014/main" id="{27F4A5D0-DD8D-4486-BD31-36393A65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7C8768C2-841F-4FC5-8B14-42C7B37D2CFB}"/>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2" descr="2: A three-dimensional RGB matrix. Each layer of the matrix is a two-... |  Download Scientific Diagram">
              <a:extLst>
                <a:ext uri="{FF2B5EF4-FFF2-40B4-BE49-F238E27FC236}">
                  <a16:creationId xmlns:a16="http://schemas.microsoft.com/office/drawing/2014/main" id="{BED28AF0-9751-4998-B669-030CA8025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A21B532C-97FB-46DF-A86A-CCF5B7E2680E}"/>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uble Bracket 36">
              <a:extLst>
                <a:ext uri="{FF2B5EF4-FFF2-40B4-BE49-F238E27FC236}">
                  <a16:creationId xmlns:a16="http://schemas.microsoft.com/office/drawing/2014/main" id="{C809210C-D55C-4558-A273-A2B9E692ED89}"/>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D902591D-C2A9-4ED0-BD96-9D47E86DEC71}"/>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
        <p:nvSpPr>
          <p:cNvPr id="46" name="Oval 45">
            <a:extLst>
              <a:ext uri="{FF2B5EF4-FFF2-40B4-BE49-F238E27FC236}">
                <a16:creationId xmlns:a16="http://schemas.microsoft.com/office/drawing/2014/main" id="{99FC3AA5-16D6-4A83-8521-8FACAB867EFB}"/>
              </a:ext>
            </a:extLst>
          </p:cNvPr>
          <p:cNvSpPr/>
          <p:nvPr/>
        </p:nvSpPr>
        <p:spPr>
          <a:xfrm>
            <a:off x="8477977" y="14388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7759626" y="1390719"/>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10227063" y="2200299"/>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8023535" y="1688780"/>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8604991" y="19944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8604991" y="1994455"/>
                <a:ext cx="1511749" cy="307777"/>
              </a:xfrm>
              <a:prstGeom prst="rect">
                <a:avLst/>
              </a:prstGeom>
              <a:blipFill>
                <a:blip r:embed="rId4"/>
                <a:stretch>
                  <a:fillRect l="-1210" t="-3922" b="-1960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7639222" y="1893572"/>
            <a:ext cx="838755" cy="1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8270553" y="1334378"/>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7676380" y="2154923"/>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7676380" y="2698297"/>
            <a:ext cx="1057745" cy="4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8307769" y="2862758"/>
            <a:ext cx="500583" cy="253916"/>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11075588" y="203812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11075588" y="2038125"/>
                <a:ext cx="186718" cy="276999"/>
              </a:xfrm>
              <a:prstGeom prst="rect">
                <a:avLst/>
              </a:prstGeom>
              <a:blipFill>
                <a:blip r:embed="rId5"/>
                <a:stretch>
                  <a:fillRect l="-33333" t="-23913" r="-80000" b="-23913"/>
                </a:stretch>
              </a:blipFill>
            </p:spPr>
            <p:txBody>
              <a:bodyPr/>
              <a:lstStyle/>
              <a:p>
                <a:r>
                  <a:rPr lang="en-US">
                    <a:noFill/>
                  </a:rPr>
                  <a:t> </a:t>
                </a:r>
              </a:p>
            </p:txBody>
          </p:sp>
        </mc:Fallback>
      </mc:AlternateContent>
      <p:pic>
        <p:nvPicPr>
          <p:cNvPr id="6146" name="Picture 2" descr="Activation Functions in Neural Networks | by SAGAR SHARMA | Towards Data  Science">
            <a:extLst>
              <a:ext uri="{FF2B5EF4-FFF2-40B4-BE49-F238E27FC236}">
                <a16:creationId xmlns:a16="http://schemas.microsoft.com/office/drawing/2014/main" id="{FF78F241-9356-4B26-B84A-C65FD27BCD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7890" y="184067"/>
            <a:ext cx="2129954" cy="1418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0A1C1F6-98DF-4BBC-B7EE-D2AE1477B6CA}"/>
                  </a:ext>
                </a:extLst>
              </p:cNvPr>
              <p:cNvSpPr txBox="1"/>
              <p:nvPr/>
            </p:nvSpPr>
            <p:spPr>
              <a:xfrm>
                <a:off x="562865" y="3551508"/>
                <a:ext cx="11429110" cy="3580211"/>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loss function will be </a:t>
                </a:r>
                <a:r>
                  <a:rPr lang="en-US" sz="2400" b="1" dirty="0"/>
                  <a:t>binary cross entropy</a:t>
                </a:r>
                <a:r>
                  <a:rPr lang="en-US" sz="2400" dirty="0"/>
                  <a:t>, or BCE.</a:t>
                </a:r>
              </a:p>
              <a:p>
                <a:pPr marL="285750" indent="-285750">
                  <a:buFont typeface="Arial" panose="020B0604020202020204" pitchFamily="34" charset="0"/>
                  <a:buChar char="•"/>
                </a:pPr>
                <a:endParaRPr lang="en-US" sz="2400" dirty="0"/>
              </a:p>
              <a:p>
                <a:r>
                  <a:rPr lang="en-US" sz="2400" dirty="0"/>
                  <a:t>	 </a:t>
                </a:r>
                <a14:m>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log</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+(1 −</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m:t>
                    </m:r>
                    <m:r>
                      <m:rPr>
                        <m:nor/>
                      </m:rPr>
                      <a:rPr lang="en-US" sz="2400" dirty="0" smtClean="0"/>
                      <m:t>log</m:t>
                    </m:r>
                    <m:r>
                      <a:rPr lang="en-US" sz="2400" b="0" i="1" dirty="0" smtClean="0">
                        <a:latin typeface="Cambria Math" panose="02040503050406030204" pitchFamily="18" charset="0"/>
                      </a:rPr>
                      <m:t>(1 − </m:t>
                    </m:r>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r>
                      <a:rPr lang="en-US" sz="2400" b="0" i="0" dirty="0" smtClean="0">
                        <a:latin typeface="Cambria Math" panose="02040503050406030204" pitchFamily="18" charset="0"/>
                      </a:rPr>
                      <m:t>)</m:t>
                    </m:r>
                  </m:oMath>
                </a14:m>
                <a:endParaRPr lang="en-US" sz="2400" dirty="0"/>
              </a:p>
              <a:p>
                <a:endParaRPr lang="en-US" sz="2400" dirty="0"/>
              </a:p>
              <a:p>
                <a:r>
                  <a:rPr lang="en-US" sz="2400" dirty="0"/>
                  <a:t>Notice that</a:t>
                </a:r>
              </a:p>
              <a:p>
                <a:r>
                  <a:rPr lang="en-US" sz="2400" dirty="0"/>
                  <a:t>	if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=1</m:t>
                    </m:r>
                  </m:oMath>
                </a14:m>
                <a:r>
                  <a:rPr lang="en-US" sz="2400" dirty="0"/>
                  <a:t>, </a:t>
                </a:r>
                <a14:m>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log</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oMath>
                </a14:m>
                <a:r>
                  <a:rPr lang="en-US" sz="2400" dirty="0"/>
                  <a:t>, so if we minimize </a:t>
                </a:r>
                <a14:m>
                  <m:oMath xmlns:m="http://schemas.openxmlformats.org/officeDocument/2006/math">
                    <m:r>
                      <a:rPr lang="en-US" sz="2400" b="0" i="1" smtClean="0">
                        <a:latin typeface="Cambria Math" panose="02040503050406030204" pitchFamily="18" charset="0"/>
                      </a:rPr>
                      <m:t>𝑙</m:t>
                    </m:r>
                  </m:oMath>
                </a14:m>
                <a:r>
                  <a:rPr lang="en-US" sz="2400" dirty="0"/>
                  <a:t>, we want log</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oMath>
                </a14:m>
                <a:r>
                  <a:rPr lang="en-US" sz="2400" dirty="0"/>
                  <a:t> large</a:t>
                </a:r>
              </a:p>
              <a:p>
                <a:pPr lvl="1"/>
                <a:r>
                  <a:rPr lang="en-US" sz="2400" dirty="0"/>
                  <a:t>	if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r>
                      <a:rPr lang="en-US" sz="2400" b="0" i="1" dirty="0" smtClean="0">
                        <a:latin typeface="Cambria Math" panose="02040503050406030204" pitchFamily="18" charset="0"/>
                      </a:rPr>
                      <m:t>(1 −</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m:t>
                    </m:r>
                    <m:r>
                      <m:rPr>
                        <m:nor/>
                      </m:rPr>
                      <a:rPr lang="en-US" sz="2400" dirty="0" smtClean="0"/>
                      <m:t>log</m:t>
                    </m:r>
                    <m:r>
                      <a:rPr lang="en-US" sz="2400" b="0" i="1" dirty="0" smtClean="0">
                        <a:latin typeface="Cambria Math" panose="02040503050406030204" pitchFamily="18" charset="0"/>
                      </a:rPr>
                      <m:t>(1 − </m:t>
                    </m:r>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r>
                      <a:rPr lang="en-US" sz="2400" b="0" i="0" dirty="0" smtClean="0">
                        <a:latin typeface="Cambria Math" panose="02040503050406030204" pitchFamily="18" charset="0"/>
                      </a:rPr>
                      <m:t>)</m:t>
                    </m:r>
                  </m:oMath>
                </a14:m>
                <a:r>
                  <a:rPr lang="en-US" sz="2400" dirty="0"/>
                  <a:t>, so if we minimize </a:t>
                </a:r>
                <a14:m>
                  <m:oMath xmlns:m="http://schemas.openxmlformats.org/officeDocument/2006/math">
                    <m:r>
                      <a:rPr lang="en-US" sz="2400" b="0" i="1" smtClean="0">
                        <a:latin typeface="Cambria Math" panose="02040503050406030204" pitchFamily="18" charset="0"/>
                      </a:rPr>
                      <m:t>𝑙</m:t>
                    </m:r>
                  </m:oMath>
                </a14:m>
                <a:r>
                  <a:rPr lang="en-US" sz="2400" dirty="0"/>
                  <a:t>, we want log</a:t>
                </a:r>
                <a14:m>
                  <m:oMath xmlns:m="http://schemas.openxmlformats.org/officeDocument/2006/math">
                    <m:r>
                      <a:rPr lang="en-US" sz="2400" b="0" i="0" dirty="0" smtClean="0">
                        <a:latin typeface="Cambria Math" panose="02040503050406030204" pitchFamily="18" charset="0"/>
                      </a:rPr>
                      <m:t>(1 −</m:t>
                    </m:r>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oMath>
                </a14:m>
                <a:r>
                  <a:rPr lang="en-US" sz="2400" dirty="0"/>
                  <a:t> large</a:t>
                </a:r>
              </a:p>
              <a:p>
                <a:endParaRPr lang="en-US" sz="2400" dirty="0"/>
              </a:p>
            </p:txBody>
          </p:sp>
        </mc:Choice>
        <mc:Fallback>
          <p:sp>
            <p:nvSpPr>
              <p:cNvPr id="23" name="TextBox 22">
                <a:extLst>
                  <a:ext uri="{FF2B5EF4-FFF2-40B4-BE49-F238E27FC236}">
                    <a16:creationId xmlns:a16="http://schemas.microsoft.com/office/drawing/2014/main" id="{30A1C1F6-98DF-4BBC-B7EE-D2AE1477B6CA}"/>
                  </a:ext>
                </a:extLst>
              </p:cNvPr>
              <p:cNvSpPr txBox="1">
                <a:spLocks noRot="1" noChangeAspect="1" noMove="1" noResize="1" noEditPoints="1" noAdjustHandles="1" noChangeArrowheads="1" noChangeShapeType="1" noTextEdit="1"/>
              </p:cNvSpPr>
              <p:nvPr/>
            </p:nvSpPr>
            <p:spPr>
              <a:xfrm>
                <a:off x="562865" y="3551508"/>
                <a:ext cx="11429110" cy="3580211"/>
              </a:xfrm>
              <a:prstGeom prst="rect">
                <a:avLst/>
              </a:prstGeom>
              <a:blipFill>
                <a:blip r:embed="rId7"/>
                <a:stretch>
                  <a:fillRect l="-800" t="-1363"/>
                </a:stretch>
              </a:blipFill>
            </p:spPr>
            <p:txBody>
              <a:bodyPr/>
              <a:lstStyle/>
              <a:p>
                <a:r>
                  <a:rPr lang="en-US">
                    <a:noFill/>
                  </a:rPr>
                  <a:t> </a:t>
                </a:r>
              </a:p>
            </p:txBody>
          </p:sp>
        </mc:Fallback>
      </mc:AlternateContent>
    </p:spTree>
    <p:extLst>
      <p:ext uri="{BB962C8B-B14F-4D97-AF65-F5344CB8AC3E}">
        <p14:creationId xmlns:p14="http://schemas.microsoft.com/office/powerpoint/2010/main" val="2609834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Cost functions</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0A1C1F6-98DF-4BBC-B7EE-D2AE1477B6CA}"/>
                  </a:ext>
                </a:extLst>
              </p:cNvPr>
              <p:cNvSpPr txBox="1"/>
              <p:nvPr/>
            </p:nvSpPr>
            <p:spPr>
              <a:xfrm>
                <a:off x="591440" y="1690688"/>
                <a:ext cx="11429110" cy="3779368"/>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loss function will be </a:t>
                </a:r>
                <a:r>
                  <a:rPr lang="en-US" sz="2400" b="1" dirty="0"/>
                  <a:t>binary cross entropy</a:t>
                </a:r>
                <a:r>
                  <a:rPr lang="en-US" sz="2400" dirty="0"/>
                  <a:t>, or BCE.</a:t>
                </a:r>
              </a:p>
              <a:p>
                <a:pPr marL="285750" indent="-285750">
                  <a:buFont typeface="Arial" panose="020B0604020202020204" pitchFamily="34" charset="0"/>
                  <a:buChar char="•"/>
                </a:pPr>
                <a:endParaRPr lang="en-US" sz="2400" dirty="0"/>
              </a:p>
              <a:p>
                <a:r>
                  <a:rPr lang="en-US" sz="2400" dirty="0"/>
                  <a:t>	 </a:t>
                </a:r>
                <a14:m>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log</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+(1 −</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m:t>
                    </m:r>
                    <m:r>
                      <m:rPr>
                        <m:nor/>
                      </m:rPr>
                      <a:rPr lang="en-US" sz="2400" dirty="0" smtClean="0"/>
                      <m:t>log</m:t>
                    </m:r>
                    <m:r>
                      <a:rPr lang="en-US" sz="2400" b="0" i="1" dirty="0" smtClean="0">
                        <a:latin typeface="Cambria Math" panose="02040503050406030204" pitchFamily="18" charset="0"/>
                      </a:rPr>
                      <m:t>(1 − </m:t>
                    </m:r>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r>
                      <a:rPr lang="en-US" sz="2400" b="0" i="0" dirty="0" smtClean="0">
                        <a:latin typeface="Cambria Math" panose="02040503050406030204" pitchFamily="18" charset="0"/>
                      </a:rPr>
                      <m:t>)</m:t>
                    </m:r>
                  </m:oMath>
                </a14:m>
                <a:endParaRPr lang="en-US" sz="2400" dirty="0"/>
              </a:p>
              <a:p>
                <a:endParaRPr lang="en-US" sz="2400" dirty="0"/>
              </a:p>
              <a:p>
                <a:pPr marL="342900" indent="-342900">
                  <a:buFont typeface="Arial" panose="020B0604020202020204" pitchFamily="34" charset="0"/>
                  <a:buChar char="•"/>
                </a:pPr>
                <a:r>
                  <a:rPr lang="en-US" sz="2400" dirty="0"/>
                  <a:t>We want to minimize </a:t>
                </a:r>
                <a14:m>
                  <m:oMath xmlns:m="http://schemas.openxmlformats.org/officeDocument/2006/math">
                    <m:r>
                      <a:rPr lang="en-US" sz="2400" b="0" i="1" smtClean="0">
                        <a:latin typeface="Cambria Math" panose="02040503050406030204" pitchFamily="18" charset="0"/>
                      </a:rPr>
                      <m:t>𝑙</m:t>
                    </m:r>
                  </m:oMath>
                </a14:m>
                <a:r>
                  <a:rPr lang="en-US" sz="2400" dirty="0"/>
                  <a:t> for all training examples. To express this, we say we want to minimize a </a:t>
                </a:r>
                <a:r>
                  <a:rPr lang="en-US" sz="2400" b="1" dirty="0"/>
                  <a:t>cost function </a:t>
                </a:r>
                <a14:m>
                  <m:oMath xmlns:m="http://schemas.openxmlformats.org/officeDocument/2006/math">
                    <m:r>
                      <a:rPr lang="en-US" sz="2400" b="0" i="1" smtClean="0">
                        <a:latin typeface="Cambria Math" panose="02040503050406030204" pitchFamily="18" charset="0"/>
                      </a:rPr>
                      <m:t>𝐽</m:t>
                    </m:r>
                  </m:oMath>
                </a14:m>
                <a:r>
                  <a:rPr lang="en-US" sz="2400" dirty="0"/>
                  <a:t>.</a:t>
                </a:r>
              </a:p>
              <a:p>
                <a:pPr lvl="1"/>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m:t>
                        </m:r>
                        <m:r>
                          <a:rPr lang="en-US" sz="2400" b="0" i="1" smtClean="0">
                            <a:latin typeface="Cambria Math" panose="02040503050406030204" pitchFamily="18" charset="0"/>
                          </a:rPr>
                          <m:t>, </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r>
                          <a:rPr lang="en-US" sz="2400" b="0" i="1" smtClean="0">
                            <a:latin typeface="Cambria Math" panose="02040503050406030204" pitchFamily="18" charset="0"/>
                          </a:rPr>
                          <m:t>𝑙</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e>
                    </m:nary>
                  </m:oMath>
                </a14:m>
                <a:endParaRPr lang="en-US" sz="2400" b="0" dirty="0"/>
              </a:p>
              <a:p>
                <a:pPr lvl="1"/>
                <a:r>
                  <a:rPr lang="en-US" sz="2400" dirty="0"/>
                  <a:t>		  </a:t>
                </a:r>
                <a14:m>
                  <m:oMath xmlns:m="http://schemas.openxmlformats.org/officeDocument/2006/math">
                    <m:r>
                      <a:rPr lang="en-US" sz="240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r>
                          <a:rPr lang="en-US" sz="2400" b="0" i="1" smtClean="0">
                            <a:latin typeface="Cambria Math" panose="02040503050406030204" pitchFamily="18" charset="0"/>
                          </a:rPr>
                          <m:t>−(</m:t>
                        </m:r>
                        <m:r>
                          <a:rPr lang="en-US" sz="2400" b="0" i="1" smtClean="0">
                            <a:latin typeface="Cambria Math" panose="02040503050406030204" pitchFamily="18" charset="0"/>
                          </a:rPr>
                          <m:t>𝑦</m:t>
                        </m:r>
                        <m:r>
                          <m:rPr>
                            <m:nor/>
                          </m:rPr>
                          <a:rPr lang="en-US" sz="2400" dirty="0"/>
                          <m:t>log</m:t>
                        </m:r>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+(1 −</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m:t>
                        </m:r>
                        <m:r>
                          <m:rPr>
                            <m:nor/>
                          </m:rPr>
                          <a:rPr lang="en-US" sz="2400" dirty="0" smtClean="0"/>
                          <m:t>log</m:t>
                        </m:r>
                        <m:r>
                          <a:rPr lang="en-US" sz="2400" b="0" i="1" dirty="0" smtClean="0">
                            <a:latin typeface="Cambria Math" panose="02040503050406030204" pitchFamily="18" charset="0"/>
                          </a:rPr>
                          <m:t>(1 − </m:t>
                        </m:r>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r>
                          <a:rPr lang="en-US" sz="2400" b="0" i="0" dirty="0" smtClean="0">
                            <a:latin typeface="Cambria Math" panose="02040503050406030204" pitchFamily="18" charset="0"/>
                          </a:rPr>
                          <m:t>)</m:t>
                        </m:r>
                        <m:r>
                          <m:rPr>
                            <m:nor/>
                          </m:rPr>
                          <a:rPr lang="en-US" sz="2400" dirty="0"/>
                          <m:t> </m:t>
                        </m:r>
                      </m:e>
                    </m:nary>
                  </m:oMath>
                </a14:m>
                <a:endParaRPr lang="en-US" sz="2400" dirty="0"/>
              </a:p>
            </p:txBody>
          </p:sp>
        </mc:Choice>
        <mc:Fallback>
          <p:sp>
            <p:nvSpPr>
              <p:cNvPr id="23" name="TextBox 22">
                <a:extLst>
                  <a:ext uri="{FF2B5EF4-FFF2-40B4-BE49-F238E27FC236}">
                    <a16:creationId xmlns:a16="http://schemas.microsoft.com/office/drawing/2014/main" id="{30A1C1F6-98DF-4BBC-B7EE-D2AE1477B6CA}"/>
                  </a:ext>
                </a:extLst>
              </p:cNvPr>
              <p:cNvSpPr txBox="1">
                <a:spLocks noRot="1" noChangeAspect="1" noMove="1" noResize="1" noEditPoints="1" noAdjustHandles="1" noChangeArrowheads="1" noChangeShapeType="1" noTextEdit="1"/>
              </p:cNvSpPr>
              <p:nvPr/>
            </p:nvSpPr>
            <p:spPr>
              <a:xfrm>
                <a:off x="591440" y="1690688"/>
                <a:ext cx="11429110" cy="3779368"/>
              </a:xfrm>
              <a:prstGeom prst="rect">
                <a:avLst/>
              </a:prstGeom>
              <a:blipFill>
                <a:blip r:embed="rId2"/>
                <a:stretch>
                  <a:fillRect l="-693" t="-1290"/>
                </a:stretch>
              </a:blipFill>
            </p:spPr>
            <p:txBody>
              <a:bodyPr/>
              <a:lstStyle/>
              <a:p>
                <a:r>
                  <a:rPr lang="en-US">
                    <a:noFill/>
                  </a:rPr>
                  <a:t> </a:t>
                </a:r>
              </a:p>
            </p:txBody>
          </p:sp>
        </mc:Fallback>
      </mc:AlternateContent>
    </p:spTree>
    <p:extLst>
      <p:ext uri="{BB962C8B-B14F-4D97-AF65-F5344CB8AC3E}">
        <p14:creationId xmlns:p14="http://schemas.microsoft.com/office/powerpoint/2010/main" val="193020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E15D-7F71-4C32-8B53-C0355E2884CF}"/>
              </a:ext>
            </a:extLst>
          </p:cNvPr>
          <p:cNvSpPr>
            <a:spLocks noGrp="1"/>
          </p:cNvSpPr>
          <p:nvPr>
            <p:ph type="title"/>
          </p:nvPr>
        </p:nvSpPr>
        <p:spPr/>
        <p:txBody>
          <a:bodyPr/>
          <a:lstStyle/>
          <a:p>
            <a:r>
              <a:rPr lang="en-US" dirty="0"/>
              <a:t>Minimizing Cost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6BBE1-B312-4872-9A9D-AA29225281F0}"/>
                  </a:ext>
                </a:extLst>
              </p:cNvPr>
              <p:cNvSpPr>
                <a:spLocks noGrp="1"/>
              </p:cNvSpPr>
              <p:nvPr>
                <p:ph idx="1"/>
              </p:nvPr>
            </p:nvSpPr>
            <p:spPr/>
            <p:txBody>
              <a:bodyPr>
                <a:normAutofit/>
              </a:bodyPr>
              <a:lstStyle/>
              <a:p>
                <a:r>
                  <a:rPr lang="en-US" dirty="0"/>
                  <a:t>We want to find </a:t>
                </a:r>
                <a14:m>
                  <m:oMath xmlns:m="http://schemas.openxmlformats.org/officeDocument/2006/math">
                    <m:r>
                      <a:rPr lang="en-US" b="0" i="1" smtClean="0">
                        <a:latin typeface="Cambria Math" panose="02040503050406030204" pitchFamily="18" charset="0"/>
                      </a:rPr>
                      <m:t>𝑊</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that minimize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 </m:t>
                        </m:r>
                        <m:r>
                          <a:rPr lang="en-US" i="1">
                            <a:latin typeface="Cambria Math" panose="02040503050406030204" pitchFamily="18" charset="0"/>
                          </a:rPr>
                          <m:t>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r>
                          <a:rPr lang="en-US" i="1">
                            <a:latin typeface="Cambria Math" panose="02040503050406030204" pitchFamily="18" charset="0"/>
                          </a:rPr>
                          <m:t>𝑙</m:t>
                        </m:r>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e>
                    </m:nary>
                  </m:oMath>
                </a14:m>
                <a:r>
                  <a:rPr lang="en-US" dirty="0"/>
                  <a:t>.</a:t>
                </a:r>
              </a:p>
              <a:p>
                <a:r>
                  <a:rPr lang="en-US" dirty="0"/>
                  <a:t>We cannot directly solve for </a:t>
                </a:r>
                <a14:m>
                  <m:oMath xmlns:m="http://schemas.openxmlformats.org/officeDocument/2006/math">
                    <m:r>
                      <a:rPr lang="en-US" b="0" i="1" smtClean="0">
                        <a:latin typeface="Cambria Math" panose="02040503050406030204" pitchFamily="18" charset="0"/>
                      </a:rPr>
                      <m:t>𝑊</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so we have to use </a:t>
                </a:r>
                <a:r>
                  <a:rPr lang="en-US" b="1" dirty="0"/>
                  <a:t>iterative optimization </a:t>
                </a:r>
                <a:r>
                  <a:rPr lang="en-US" dirty="0"/>
                  <a:t>to find them. Specifically, we are going to use the </a:t>
                </a:r>
                <a:r>
                  <a:rPr lang="en-US" b="1" dirty="0"/>
                  <a:t>gradient descent </a:t>
                </a:r>
                <a:r>
                  <a:rPr lang="en-US" dirty="0"/>
                  <a:t>algorithm to find a local minima of </a:t>
                </a:r>
                <a14:m>
                  <m:oMath xmlns:m="http://schemas.openxmlformats.org/officeDocument/2006/math">
                    <m:r>
                      <a:rPr lang="en-US" b="0" i="1" smtClean="0">
                        <a:latin typeface="Cambria Math" panose="02040503050406030204" pitchFamily="18" charset="0"/>
                      </a:rPr>
                      <m:t>𝐽</m:t>
                    </m:r>
                  </m:oMath>
                </a14:m>
                <a:r>
                  <a:rPr lang="en-US" dirty="0"/>
                  <a:t>.</a:t>
                </a:r>
              </a:p>
              <a:p>
                <a:pPr marL="0" indent="0">
                  <a:buNone/>
                </a:pPr>
                <a:r>
                  <a:rPr lang="en-US" dirty="0"/>
                  <a:t>Algorithm Gradient Descent:</a:t>
                </a:r>
              </a:p>
              <a:p>
                <a:pPr marL="971550" lvl="1" indent="-514350">
                  <a:buFont typeface="+mj-lt"/>
                  <a:buAutoNum type="arabicPeriod"/>
                </a:pPr>
                <a:r>
                  <a:rPr lang="en-US" dirty="0"/>
                  <a:t>Randomly </a:t>
                </a:r>
                <a:r>
                  <a:rPr lang="en-US" dirty="0" err="1"/>
                  <a:t>init</a:t>
                </a:r>
                <a:r>
                  <a:rPr lang="en-US" dirty="0"/>
                  <a:t> </a:t>
                </a:r>
                <a14:m>
                  <m:oMath xmlns:m="http://schemas.openxmlformats.org/officeDocument/2006/math">
                    <m:r>
                      <a:rPr lang="en-US" b="0" i="1" smtClean="0">
                        <a:latin typeface="Cambria Math" panose="02040503050406030204" pitchFamily="18" charset="0"/>
                      </a:rPr>
                      <m:t>𝑊</m:t>
                    </m:r>
                  </m:oMath>
                </a14:m>
                <a:r>
                  <a:rPr lang="en-US" dirty="0"/>
                  <a:t> and </a:t>
                </a:r>
                <a14:m>
                  <m:oMath xmlns:m="http://schemas.openxmlformats.org/officeDocument/2006/math">
                    <m:r>
                      <a:rPr lang="en-US" b="0" i="1" smtClean="0">
                        <a:latin typeface="Cambria Math" panose="02040503050406030204" pitchFamily="18" charset="0"/>
                      </a:rPr>
                      <m:t>𝑏</m:t>
                    </m:r>
                  </m:oMath>
                </a14:m>
                <a:endParaRPr lang="en-US" dirty="0"/>
              </a:p>
              <a:p>
                <a:pPr marL="971550" lvl="1" indent="-514350">
                  <a:buFont typeface="+mj-lt"/>
                  <a:buAutoNum type="arabicPeriod"/>
                </a:pPr>
                <a:r>
                  <a:rPr lang="en-US" dirty="0"/>
                  <a:t>Repeat</a:t>
                </a:r>
              </a:p>
              <a:p>
                <a:pPr marL="1371600" lvl="2" indent="-457200">
                  <a:buAutoNum type="arabicPeriod" startAt="3"/>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oMath>
                </a14:m>
                <a:endParaRPr lang="en-US" dirty="0"/>
              </a:p>
              <a:p>
                <a:pPr marL="1371600" lvl="2" indent="-457200">
                  <a:buFont typeface="Arial" panose="020B0604020202020204" pitchFamily="34" charset="0"/>
                  <a:buAutoNum type="arabicPeriod" startAt="3"/>
                </a:pP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den>
                    </m:f>
                  </m:oMath>
                </a14:m>
                <a:endParaRPr lang="en-US" dirty="0"/>
              </a:p>
              <a:p>
                <a:pPr marL="914400" lvl="2"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mc:Choice>
        <mc:Fallback>
          <p:sp>
            <p:nvSpPr>
              <p:cNvPr id="3" name="Content Placeholder 2">
                <a:extLst>
                  <a:ext uri="{FF2B5EF4-FFF2-40B4-BE49-F238E27FC236}">
                    <a16:creationId xmlns:a16="http://schemas.microsoft.com/office/drawing/2014/main" id="{9176BBE1-B312-4872-9A9D-AA29225281F0}"/>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5A2B6A4-72EA-49F0-A871-8621239A727C}"/>
                  </a:ext>
                </a:extLst>
              </p:cNvPr>
              <p:cNvSpPr txBox="1"/>
              <p:nvPr/>
            </p:nvSpPr>
            <p:spPr>
              <a:xfrm>
                <a:off x="5248275" y="4953000"/>
                <a:ext cx="4991100" cy="1754326"/>
              </a:xfrm>
              <a:prstGeom prst="rect">
                <a:avLst/>
              </a:prstGeom>
              <a:noFill/>
            </p:spPr>
            <p:txBody>
              <a:bodyPr wrap="square" rtlCol="0">
                <a:spAutoFit/>
              </a:bodyPr>
              <a:lstStyle/>
              <a:p>
                <a:r>
                  <a:rPr lang="en-US" dirty="0"/>
                  <a:t>where </a:t>
                </a:r>
                <a14:m>
                  <m:oMath xmlns:m="http://schemas.openxmlformats.org/officeDocument/2006/math">
                    <m:r>
                      <a:rPr lang="en-US" b="0" i="1" smtClean="0">
                        <a:latin typeface="Cambria Math" panose="02040503050406030204" pitchFamily="18" charset="0"/>
                      </a:rPr>
                      <m:t>𝛼</m:t>
                    </m:r>
                  </m:oMath>
                </a14:m>
                <a:r>
                  <a:rPr lang="en-US" dirty="0"/>
                  <a:t> is the step size called and is denoted as the </a:t>
                </a:r>
                <a:r>
                  <a:rPr lang="en-US" b="1" dirty="0"/>
                  <a:t>learning rate</a:t>
                </a:r>
              </a:p>
              <a:p>
                <a:endParaRPr lang="en-US" b="1" dirty="0"/>
              </a:p>
              <a:p>
                <a:r>
                  <a:rPr lang="en-US" dirty="0"/>
                  <a:t>The learning rate is a parameter outside of the network parameters and is not learned. Parameters like these are denoted as </a:t>
                </a:r>
                <a:r>
                  <a:rPr lang="en-US" b="1" dirty="0"/>
                  <a:t>hyperparameters</a:t>
                </a:r>
                <a:r>
                  <a:rPr lang="en-US" dirty="0"/>
                  <a:t>. </a:t>
                </a:r>
              </a:p>
            </p:txBody>
          </p:sp>
        </mc:Choice>
        <mc:Fallback>
          <p:sp>
            <p:nvSpPr>
              <p:cNvPr id="6" name="TextBox 5">
                <a:extLst>
                  <a:ext uri="{FF2B5EF4-FFF2-40B4-BE49-F238E27FC236}">
                    <a16:creationId xmlns:a16="http://schemas.microsoft.com/office/drawing/2014/main" id="{55A2B6A4-72EA-49F0-A871-8621239A727C}"/>
                  </a:ext>
                </a:extLst>
              </p:cNvPr>
              <p:cNvSpPr txBox="1">
                <a:spLocks noRot="1" noChangeAspect="1" noMove="1" noResize="1" noEditPoints="1" noAdjustHandles="1" noChangeArrowheads="1" noChangeShapeType="1" noTextEdit="1"/>
              </p:cNvSpPr>
              <p:nvPr/>
            </p:nvSpPr>
            <p:spPr>
              <a:xfrm>
                <a:off x="5248275" y="4953000"/>
                <a:ext cx="4991100" cy="1754326"/>
              </a:xfrm>
              <a:prstGeom prst="rect">
                <a:avLst/>
              </a:prstGeom>
              <a:blipFill>
                <a:blip r:embed="rId3"/>
                <a:stretch>
                  <a:fillRect l="-1099" t="-2091" r="-1465" b="-4530"/>
                </a:stretch>
              </a:blipFill>
            </p:spPr>
            <p:txBody>
              <a:bodyPr/>
              <a:lstStyle/>
              <a:p>
                <a:r>
                  <a:rPr lang="en-US">
                    <a:noFill/>
                  </a:rPr>
                  <a:t> </a:t>
                </a:r>
              </a:p>
            </p:txBody>
          </p:sp>
        </mc:Fallback>
      </mc:AlternateContent>
    </p:spTree>
    <p:extLst>
      <p:ext uri="{BB962C8B-B14F-4D97-AF65-F5344CB8AC3E}">
        <p14:creationId xmlns:p14="http://schemas.microsoft.com/office/powerpoint/2010/main" val="290129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E15D-7F71-4C32-8B53-C0355E2884CF}"/>
              </a:ext>
            </a:extLst>
          </p:cNvPr>
          <p:cNvSpPr>
            <a:spLocks noGrp="1"/>
          </p:cNvSpPr>
          <p:nvPr>
            <p:ph type="title"/>
          </p:nvPr>
        </p:nvSpPr>
        <p:spPr/>
        <p:txBody>
          <a:bodyPr/>
          <a:lstStyle/>
          <a:p>
            <a:r>
              <a:rPr lang="en-US" dirty="0"/>
              <a:t>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6BBE1-B312-4872-9A9D-AA29225281F0}"/>
                  </a:ext>
                </a:extLst>
              </p:cNvPr>
              <p:cNvSpPr>
                <a:spLocks noGrp="1"/>
              </p:cNvSpPr>
              <p:nvPr>
                <p:ph idx="1"/>
              </p:nvPr>
            </p:nvSpPr>
            <p:spPr>
              <a:xfrm>
                <a:off x="838200" y="1844675"/>
                <a:ext cx="5057775" cy="3184525"/>
              </a:xfrm>
            </p:spPr>
            <p:txBody>
              <a:bodyPr>
                <a:normAutofit/>
              </a:bodyPr>
              <a:lstStyle/>
              <a:p>
                <a:pPr marL="0" indent="0">
                  <a:buNone/>
                </a:pPr>
                <a:r>
                  <a:rPr lang="en-US" dirty="0"/>
                  <a:t>Algorithm Gradient Descent:</a:t>
                </a:r>
              </a:p>
              <a:p>
                <a:pPr marL="971550" lvl="1" indent="-514350">
                  <a:buFont typeface="+mj-lt"/>
                  <a:buAutoNum type="arabicPeriod"/>
                </a:pPr>
                <a:r>
                  <a:rPr lang="en-US" dirty="0"/>
                  <a:t>Randomly </a:t>
                </a:r>
                <a:r>
                  <a:rPr lang="en-US" dirty="0" err="1"/>
                  <a:t>init</a:t>
                </a:r>
                <a:r>
                  <a:rPr lang="en-US" dirty="0"/>
                  <a:t> </a:t>
                </a:r>
                <a14:m>
                  <m:oMath xmlns:m="http://schemas.openxmlformats.org/officeDocument/2006/math">
                    <m:r>
                      <a:rPr lang="en-US" b="0" i="1" smtClean="0">
                        <a:latin typeface="Cambria Math" panose="02040503050406030204" pitchFamily="18" charset="0"/>
                      </a:rPr>
                      <m:t>𝑊</m:t>
                    </m:r>
                  </m:oMath>
                </a14:m>
                <a:r>
                  <a:rPr lang="en-US" dirty="0"/>
                  <a:t> and </a:t>
                </a:r>
                <a14:m>
                  <m:oMath xmlns:m="http://schemas.openxmlformats.org/officeDocument/2006/math">
                    <m:r>
                      <a:rPr lang="en-US" b="0" i="1" smtClean="0">
                        <a:latin typeface="Cambria Math" panose="02040503050406030204" pitchFamily="18" charset="0"/>
                      </a:rPr>
                      <m:t>𝑏</m:t>
                    </m:r>
                  </m:oMath>
                </a14:m>
                <a:endParaRPr lang="en-US" dirty="0"/>
              </a:p>
              <a:p>
                <a:pPr marL="971550" lvl="1" indent="-514350">
                  <a:buFont typeface="+mj-lt"/>
                  <a:buAutoNum type="arabicPeriod"/>
                </a:pPr>
                <a:r>
                  <a:rPr lang="en-US" dirty="0"/>
                  <a:t>Repeat</a:t>
                </a:r>
              </a:p>
              <a:p>
                <a:pPr marL="1371600" lvl="2" indent="-457200">
                  <a:buAutoNum type="arabicPeriod" startAt="3"/>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oMath>
                </a14:m>
                <a:endParaRPr lang="en-US" dirty="0"/>
              </a:p>
              <a:p>
                <a:pPr marL="1371600" lvl="2" indent="-457200">
                  <a:buFont typeface="Arial" panose="020B0604020202020204" pitchFamily="34" charset="0"/>
                  <a:buAutoNum type="arabicPeriod" startAt="3"/>
                </a:pP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den>
                    </m:f>
                  </m:oMath>
                </a14:m>
                <a:endParaRPr lang="en-US" dirty="0"/>
              </a:p>
              <a:p>
                <a:pPr marL="914400" lvl="2"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mc:Choice>
        <mc:Fallback>
          <p:sp>
            <p:nvSpPr>
              <p:cNvPr id="3" name="Content Placeholder 2">
                <a:extLst>
                  <a:ext uri="{FF2B5EF4-FFF2-40B4-BE49-F238E27FC236}">
                    <a16:creationId xmlns:a16="http://schemas.microsoft.com/office/drawing/2014/main" id="{9176BBE1-B312-4872-9A9D-AA29225281F0}"/>
                  </a:ext>
                </a:extLst>
              </p:cNvPr>
              <p:cNvSpPr>
                <a:spLocks noGrp="1" noRot="1" noChangeAspect="1" noMove="1" noResize="1" noEditPoints="1" noAdjustHandles="1" noChangeArrowheads="1" noChangeShapeType="1" noTextEdit="1"/>
              </p:cNvSpPr>
              <p:nvPr>
                <p:ph idx="1"/>
              </p:nvPr>
            </p:nvSpPr>
            <p:spPr>
              <a:xfrm>
                <a:off x="838200" y="1844675"/>
                <a:ext cx="5057775" cy="3184525"/>
              </a:xfrm>
              <a:blipFill>
                <a:blip r:embed="rId2"/>
                <a:stretch>
                  <a:fillRect l="-2533" t="-32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5A2B6A4-72EA-49F0-A871-8621239A727C}"/>
                  </a:ext>
                </a:extLst>
              </p:cNvPr>
              <p:cNvSpPr txBox="1"/>
              <p:nvPr/>
            </p:nvSpPr>
            <p:spPr>
              <a:xfrm>
                <a:off x="971550" y="4152900"/>
                <a:ext cx="4524375" cy="646331"/>
              </a:xfrm>
              <a:prstGeom prst="rect">
                <a:avLst/>
              </a:prstGeom>
              <a:noFill/>
            </p:spPr>
            <p:txBody>
              <a:bodyPr wrap="square" rtlCol="0">
                <a:spAutoFit/>
              </a:bodyPr>
              <a:lstStyle/>
              <a:p>
                <a:r>
                  <a:rPr lang="en-US" dirty="0"/>
                  <a:t>where </a:t>
                </a:r>
                <a14:m>
                  <m:oMath xmlns:m="http://schemas.openxmlformats.org/officeDocument/2006/math">
                    <m:r>
                      <a:rPr lang="en-US" b="0" i="1" smtClean="0">
                        <a:latin typeface="Cambria Math" panose="02040503050406030204" pitchFamily="18" charset="0"/>
                      </a:rPr>
                      <m:t>𝛼</m:t>
                    </m:r>
                  </m:oMath>
                </a14:m>
                <a:r>
                  <a:rPr lang="en-US" dirty="0"/>
                  <a:t> is the step size called and is denoted as the </a:t>
                </a:r>
                <a:r>
                  <a:rPr lang="en-US" b="1" dirty="0"/>
                  <a:t>learning rate</a:t>
                </a:r>
                <a:endParaRPr lang="en-US" dirty="0"/>
              </a:p>
            </p:txBody>
          </p:sp>
        </mc:Choice>
        <mc:Fallback>
          <p:sp>
            <p:nvSpPr>
              <p:cNvPr id="6" name="TextBox 5">
                <a:extLst>
                  <a:ext uri="{FF2B5EF4-FFF2-40B4-BE49-F238E27FC236}">
                    <a16:creationId xmlns:a16="http://schemas.microsoft.com/office/drawing/2014/main" id="{55A2B6A4-72EA-49F0-A871-8621239A727C}"/>
                  </a:ext>
                </a:extLst>
              </p:cNvPr>
              <p:cNvSpPr txBox="1">
                <a:spLocks noRot="1" noChangeAspect="1" noMove="1" noResize="1" noEditPoints="1" noAdjustHandles="1" noChangeArrowheads="1" noChangeShapeType="1" noTextEdit="1"/>
              </p:cNvSpPr>
              <p:nvPr/>
            </p:nvSpPr>
            <p:spPr>
              <a:xfrm>
                <a:off x="971550" y="4152900"/>
                <a:ext cx="4524375" cy="646331"/>
              </a:xfrm>
              <a:prstGeom prst="rect">
                <a:avLst/>
              </a:prstGeom>
              <a:blipFill>
                <a:blip r:embed="rId3"/>
                <a:stretch>
                  <a:fillRect l="-1077" t="-4717" b="-14151"/>
                </a:stretch>
              </a:blipFill>
            </p:spPr>
            <p:txBody>
              <a:bodyPr/>
              <a:lstStyle/>
              <a:p>
                <a:r>
                  <a:rPr lang="en-US">
                    <a:noFill/>
                  </a:rPr>
                  <a:t> </a:t>
                </a:r>
              </a:p>
            </p:txBody>
          </p:sp>
        </mc:Fallback>
      </mc:AlternateContent>
      <p:pic>
        <p:nvPicPr>
          <p:cNvPr id="5" name="Picture 2" descr="Stochastic vs Batch Gradient Descent | by Divakar Kapil | Medium">
            <a:extLst>
              <a:ext uri="{FF2B5EF4-FFF2-40B4-BE49-F238E27FC236}">
                <a16:creationId xmlns:a16="http://schemas.microsoft.com/office/drawing/2014/main" id="{0B3467C5-B4AA-4E5F-8293-21EF8CFB3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573" y="1532156"/>
            <a:ext cx="5801007" cy="360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047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E15D-7F71-4C32-8B53-C0355E2884CF}"/>
              </a:ext>
            </a:extLst>
          </p:cNvPr>
          <p:cNvSpPr>
            <a:spLocks noGrp="1"/>
          </p:cNvSpPr>
          <p:nvPr>
            <p:ph type="title"/>
          </p:nvPr>
        </p:nvSpPr>
        <p:spPr/>
        <p:txBody>
          <a:bodyPr/>
          <a:lstStyle/>
          <a:p>
            <a:r>
              <a:rPr lang="en-US" dirty="0"/>
              <a:t>Gradient Descent</a:t>
            </a:r>
          </a:p>
        </p:txBody>
      </p:sp>
      <p:pic>
        <p:nvPicPr>
          <p:cNvPr id="5" name="Picture 2" descr="Stochastic vs Batch Gradient Descent | by Divakar Kapil | Medium">
            <a:extLst>
              <a:ext uri="{FF2B5EF4-FFF2-40B4-BE49-F238E27FC236}">
                <a16:creationId xmlns:a16="http://schemas.microsoft.com/office/drawing/2014/main" id="{0B3467C5-B4AA-4E5F-8293-21EF8CFB3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573" y="1532156"/>
            <a:ext cx="5801007" cy="36018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F3D896-2EB4-4AB6-A7F9-2E892DEC3625}"/>
              </a:ext>
            </a:extLst>
          </p:cNvPr>
          <p:cNvSpPr txBox="1"/>
          <p:nvPr/>
        </p:nvSpPr>
        <p:spPr>
          <a:xfrm>
            <a:off x="1231449" y="2228671"/>
            <a:ext cx="3397701" cy="1754326"/>
          </a:xfrm>
          <a:prstGeom prst="rect">
            <a:avLst/>
          </a:prstGeom>
          <a:noFill/>
        </p:spPr>
        <p:txBody>
          <a:bodyPr wrap="square" rtlCol="0">
            <a:spAutoFit/>
          </a:bodyPr>
          <a:lstStyle/>
          <a:p>
            <a:r>
              <a:rPr lang="en-US" dirty="0"/>
              <a:t>Note: Binary Cross Entropy loss is convex for a single neuron NN. Cross entropy loss is in general non-convex, so minima are not global, hence network initialization matters</a:t>
            </a:r>
          </a:p>
        </p:txBody>
      </p:sp>
    </p:spTree>
    <p:extLst>
      <p:ext uri="{BB962C8B-B14F-4D97-AF65-F5344CB8AC3E}">
        <p14:creationId xmlns:p14="http://schemas.microsoft.com/office/powerpoint/2010/main" val="3920746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CF66-164B-45F6-ADE1-4D3185BCD4C4}"/>
              </a:ext>
            </a:extLst>
          </p:cNvPr>
          <p:cNvSpPr>
            <a:spLocks noGrp="1"/>
          </p:cNvSpPr>
          <p:nvPr>
            <p:ph type="title"/>
          </p:nvPr>
        </p:nvSpPr>
        <p:spPr/>
        <p:txBody>
          <a:bodyPr/>
          <a:lstStyle/>
          <a:p>
            <a:r>
              <a:rPr lang="en-US" dirty="0"/>
              <a:t>Gradient Descent: Computing Derivatives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745E54-6C3E-4A4F-A4C5-740E4B98A599}"/>
                  </a:ext>
                </a:extLst>
              </p:cNvPr>
              <p:cNvSpPr>
                <a:spLocks noGrp="1"/>
              </p:cNvSpPr>
              <p:nvPr>
                <p:ph idx="1"/>
              </p:nvPr>
            </p:nvSpPr>
            <p:spPr>
              <a:xfrm>
                <a:off x="838200" y="1825625"/>
                <a:ext cx="5410200" cy="4351338"/>
              </a:xfrm>
            </p:spPr>
            <p:txBody>
              <a:bodyPr/>
              <a:lstStyle/>
              <a:p>
                <a:r>
                  <a:rPr lang="en-US" dirty="0"/>
                  <a:t>In order to update the weights with gradient descent, we need to compute the derivatives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oMath>
                </a14:m>
                <a:r>
                  <a:rPr lang="en-US" dirty="0"/>
                  <a:t> and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den>
                    </m:f>
                  </m:oMath>
                </a14:m>
                <a:r>
                  <a:rPr lang="en-US" dirty="0"/>
                  <a:t>. </a:t>
                </a:r>
              </a:p>
              <a:p>
                <a:r>
                  <a:rPr lang="en-US" dirty="0"/>
                  <a:t>That’s a lot of derivatives.</a:t>
                </a:r>
              </a:p>
              <a:p>
                <a:r>
                  <a:rPr lang="en-US" dirty="0"/>
                  <a:t>But we are in luck. These can be computed automatically using </a:t>
                </a:r>
                <a:r>
                  <a:rPr lang="en-US" b="1" dirty="0"/>
                  <a:t>automatic differentiation</a:t>
                </a:r>
                <a:r>
                  <a:rPr lang="en-US" dirty="0"/>
                  <a:t>. </a:t>
                </a:r>
              </a:p>
              <a:p>
                <a:endParaRPr lang="en-US" dirty="0"/>
              </a:p>
            </p:txBody>
          </p:sp>
        </mc:Choice>
        <mc:Fallback>
          <p:sp>
            <p:nvSpPr>
              <p:cNvPr id="3" name="Content Placeholder 2">
                <a:extLst>
                  <a:ext uri="{FF2B5EF4-FFF2-40B4-BE49-F238E27FC236}">
                    <a16:creationId xmlns:a16="http://schemas.microsoft.com/office/drawing/2014/main" id="{C9745E54-6C3E-4A4F-A4C5-740E4B98A599}"/>
                  </a:ext>
                </a:extLst>
              </p:cNvPr>
              <p:cNvSpPr>
                <a:spLocks noGrp="1" noRot="1" noChangeAspect="1" noMove="1" noResize="1" noEditPoints="1" noAdjustHandles="1" noChangeArrowheads="1" noChangeShapeType="1" noTextEdit="1"/>
              </p:cNvSpPr>
              <p:nvPr>
                <p:ph idx="1"/>
              </p:nvPr>
            </p:nvSpPr>
            <p:spPr>
              <a:xfrm>
                <a:off x="838200" y="1825625"/>
                <a:ext cx="5410200" cy="4351338"/>
              </a:xfrm>
              <a:blipFill>
                <a:blip r:embed="rId2"/>
                <a:stretch>
                  <a:fillRect l="-2029" t="-2241" r="-24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E54D896A-4BEB-42C3-A3D3-9F2D957F1D7A}"/>
                  </a:ext>
                </a:extLst>
              </p:cNvPr>
              <p:cNvSpPr txBox="1">
                <a:spLocks/>
              </p:cNvSpPr>
              <p:nvPr/>
            </p:nvSpPr>
            <p:spPr>
              <a:xfrm>
                <a:off x="7029450" y="1825625"/>
                <a:ext cx="5057775" cy="3184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Algorithm Gradient Descent:</a:t>
                </a:r>
              </a:p>
              <a:p>
                <a:pPr marL="971550" lvl="1" indent="-514350">
                  <a:buFont typeface="+mj-lt"/>
                  <a:buAutoNum type="arabicPeriod"/>
                </a:pPr>
                <a:r>
                  <a:rPr lang="en-US" dirty="0"/>
                  <a:t>Randomly </a:t>
                </a:r>
                <a:r>
                  <a:rPr lang="en-US" dirty="0" err="1"/>
                  <a:t>init</a:t>
                </a:r>
                <a:r>
                  <a:rPr lang="en-US" dirty="0"/>
                  <a:t> </a:t>
                </a:r>
                <a14:m>
                  <m:oMath xmlns:m="http://schemas.openxmlformats.org/officeDocument/2006/math">
                    <m:r>
                      <a:rPr lang="en-US" i="1">
                        <a:latin typeface="Cambria Math" panose="02040503050406030204" pitchFamily="18" charset="0"/>
                      </a:rPr>
                      <m:t>𝑊</m:t>
                    </m:r>
                  </m:oMath>
                </a14:m>
                <a:r>
                  <a:rPr lang="en-US" dirty="0"/>
                  <a:t> and </a:t>
                </a:r>
                <a14:m>
                  <m:oMath xmlns:m="http://schemas.openxmlformats.org/officeDocument/2006/math">
                    <m:r>
                      <a:rPr lang="en-US" i="1">
                        <a:latin typeface="Cambria Math" panose="02040503050406030204" pitchFamily="18" charset="0"/>
                      </a:rPr>
                      <m:t>𝑏</m:t>
                    </m:r>
                  </m:oMath>
                </a14:m>
                <a:endParaRPr lang="en-US" dirty="0"/>
              </a:p>
              <a:p>
                <a:pPr marL="971550" lvl="1" indent="-514350">
                  <a:buFont typeface="+mj-lt"/>
                  <a:buAutoNum type="arabicPeriod"/>
                </a:pPr>
                <a:r>
                  <a:rPr lang="en-US" dirty="0"/>
                  <a:t>Repeat</a:t>
                </a:r>
              </a:p>
              <a:p>
                <a:pPr marL="1371600" lvl="2" indent="-457200">
                  <a:buFont typeface="Arial" panose="020B0604020202020204" pitchFamily="34" charset="0"/>
                  <a:buAutoNum type="arabicPeriod" startAt="3"/>
                </a:pP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 ≔</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𝑊</m:t>
                        </m:r>
                      </m:den>
                    </m:f>
                  </m:oMath>
                </a14:m>
                <a:endParaRPr lang="en-US" dirty="0"/>
              </a:p>
              <a:p>
                <a:pPr marL="1371600" lvl="2" indent="-457200">
                  <a:buFont typeface="Arial" panose="020B0604020202020204" pitchFamily="34" charset="0"/>
                  <a:buAutoNum type="arabicPeriod" startAt="3"/>
                </a:pP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𝑏</m:t>
                        </m:r>
                      </m:den>
                    </m:f>
                  </m:oMath>
                </a14:m>
                <a:endParaRPr lang="en-US" dirty="0"/>
              </a:p>
              <a:p>
                <a:pPr marL="914400" lvl="2" indent="0">
                  <a:buFont typeface="Arial" panose="020B0604020202020204" pitchFamily="34" charse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mc:Choice>
        <mc:Fallback>
          <p:sp>
            <p:nvSpPr>
              <p:cNvPr id="6" name="Content Placeholder 2">
                <a:extLst>
                  <a:ext uri="{FF2B5EF4-FFF2-40B4-BE49-F238E27FC236}">
                    <a16:creationId xmlns:a16="http://schemas.microsoft.com/office/drawing/2014/main" id="{E54D896A-4BEB-42C3-A3D3-9F2D957F1D7A}"/>
                  </a:ext>
                </a:extLst>
              </p:cNvPr>
              <p:cNvSpPr txBox="1">
                <a:spLocks noRot="1" noChangeAspect="1" noMove="1" noResize="1" noEditPoints="1" noAdjustHandles="1" noChangeArrowheads="1" noChangeShapeType="1" noTextEdit="1"/>
              </p:cNvSpPr>
              <p:nvPr/>
            </p:nvSpPr>
            <p:spPr>
              <a:xfrm>
                <a:off x="7029450" y="1825625"/>
                <a:ext cx="5057775" cy="3184525"/>
              </a:xfrm>
              <a:prstGeom prst="rect">
                <a:avLst/>
              </a:prstGeom>
              <a:blipFill>
                <a:blip r:embed="rId3"/>
                <a:stretch>
                  <a:fillRect l="-2410" t="-3059"/>
                </a:stretch>
              </a:blipFill>
            </p:spPr>
            <p:txBody>
              <a:bodyPr/>
              <a:lstStyle/>
              <a:p>
                <a:r>
                  <a:rPr lang="en-US">
                    <a:noFill/>
                  </a:rPr>
                  <a:t> </a:t>
                </a:r>
              </a:p>
            </p:txBody>
          </p:sp>
        </mc:Fallback>
      </mc:AlternateContent>
      <p:pic>
        <p:nvPicPr>
          <p:cNvPr id="7" name="Picture 2" descr="Stochastic vs Batch Gradient Descent | by Divakar Kapil | Medium">
            <a:extLst>
              <a:ext uri="{FF2B5EF4-FFF2-40B4-BE49-F238E27FC236}">
                <a16:creationId xmlns:a16="http://schemas.microsoft.com/office/drawing/2014/main" id="{DD19C2AB-FD39-4CE2-9B54-F4741E9F9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0173" y="4001294"/>
            <a:ext cx="4395101" cy="272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22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CE8-AB5A-42CA-9816-7D43DF2B8C6F}"/>
              </a:ext>
            </a:extLst>
          </p:cNvPr>
          <p:cNvSpPr>
            <a:spLocks noGrp="1"/>
          </p:cNvSpPr>
          <p:nvPr>
            <p:ph type="title"/>
          </p:nvPr>
        </p:nvSpPr>
        <p:spPr/>
        <p:txBody>
          <a:bodyPr/>
          <a:lstStyle/>
          <a:p>
            <a:r>
              <a:rPr lang="en-US" dirty="0"/>
              <a:t>Automatic Differentiation</a:t>
            </a:r>
          </a:p>
        </p:txBody>
      </p:sp>
      <p:sp>
        <p:nvSpPr>
          <p:cNvPr id="3" name="Content Placeholder 2">
            <a:extLst>
              <a:ext uri="{FF2B5EF4-FFF2-40B4-BE49-F238E27FC236}">
                <a16:creationId xmlns:a16="http://schemas.microsoft.com/office/drawing/2014/main" id="{460FD69B-F2ED-49B8-9C6B-CE884F45506E}"/>
              </a:ext>
            </a:extLst>
          </p:cNvPr>
          <p:cNvSpPr>
            <a:spLocks noGrp="1"/>
          </p:cNvSpPr>
          <p:nvPr>
            <p:ph idx="1"/>
          </p:nvPr>
        </p:nvSpPr>
        <p:spPr>
          <a:xfrm>
            <a:off x="838200" y="1543050"/>
            <a:ext cx="10515600" cy="5038725"/>
          </a:xfrm>
        </p:spPr>
        <p:txBody>
          <a:bodyPr/>
          <a:lstStyle/>
          <a:p>
            <a:r>
              <a:rPr lang="en-US" dirty="0"/>
              <a:t>For the sake of time we wont talk in depth about AD. Essentially:</a:t>
            </a:r>
          </a:p>
          <a:p>
            <a:pPr lvl="1"/>
            <a:r>
              <a:rPr lang="en-US" dirty="0"/>
              <a:t>A neural network program and loss function are internally represented as a </a:t>
            </a:r>
            <a:r>
              <a:rPr lang="en-US" b="1" dirty="0"/>
              <a:t>computation graph</a:t>
            </a:r>
            <a:r>
              <a:rPr lang="en-US" dirty="0"/>
              <a:t>. The visual “neuron” representation is handy for learning, but not used in a NN program.</a:t>
            </a:r>
          </a:p>
          <a:p>
            <a:pPr lvl="1"/>
            <a:r>
              <a:rPr lang="en-US" dirty="0"/>
              <a:t>To get the loss function, we do a </a:t>
            </a:r>
            <a:r>
              <a:rPr lang="en-US" b="1" dirty="0"/>
              <a:t>forward pass </a:t>
            </a:r>
            <a:r>
              <a:rPr lang="en-US" dirty="0"/>
              <a:t>through the computation graph to get a loss value.</a:t>
            </a:r>
          </a:p>
          <a:p>
            <a:pPr lvl="1"/>
            <a:r>
              <a:rPr lang="en-US" dirty="0"/>
              <a:t>Automatic differentiation uses the chain rule to compute the derivatives of every term in the computation graph in a </a:t>
            </a:r>
            <a:r>
              <a:rPr lang="en-US" b="1" dirty="0"/>
              <a:t>backwards pass </a:t>
            </a:r>
            <a:r>
              <a:rPr lang="en-US" dirty="0"/>
              <a:t>through the network.</a:t>
            </a:r>
          </a:p>
          <a:p>
            <a:pPr lvl="1"/>
            <a:r>
              <a:rPr lang="en-US" dirty="0"/>
              <a:t>In deep learning, this automatic differentiation is known as </a:t>
            </a:r>
            <a:r>
              <a:rPr lang="en-US" b="1" dirty="0"/>
              <a:t>backpropagation</a:t>
            </a:r>
            <a:endParaRPr lang="en-US" dirty="0"/>
          </a:p>
          <a:p>
            <a:pPr lvl="1"/>
            <a:r>
              <a:rPr lang="en-US" dirty="0"/>
              <a:t>Frameworks such as </a:t>
            </a:r>
            <a:r>
              <a:rPr lang="en-US" dirty="0" err="1"/>
              <a:t>PyTorch</a:t>
            </a:r>
            <a:r>
              <a:rPr lang="en-US" dirty="0"/>
              <a:t> and </a:t>
            </a:r>
            <a:r>
              <a:rPr lang="en-US" dirty="0" err="1"/>
              <a:t>Tensorflow</a:t>
            </a:r>
            <a:r>
              <a:rPr lang="en-US" dirty="0"/>
              <a:t> do this backwards pass for you</a:t>
            </a:r>
          </a:p>
          <a:p>
            <a:pPr lvl="1"/>
            <a:r>
              <a:rPr lang="en-US" dirty="0"/>
              <a:t>If you are interested in working in the field, I would strongly recommend learning these concepts in more detail.</a:t>
            </a:r>
          </a:p>
          <a:p>
            <a:pPr lvl="1"/>
            <a:endParaRPr lang="en-US" dirty="0"/>
          </a:p>
        </p:txBody>
      </p:sp>
    </p:spTree>
    <p:extLst>
      <p:ext uri="{BB962C8B-B14F-4D97-AF65-F5344CB8AC3E}">
        <p14:creationId xmlns:p14="http://schemas.microsoft.com/office/powerpoint/2010/main" val="4184466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CE8-AB5A-42CA-9816-7D43DF2B8C6F}"/>
              </a:ext>
            </a:extLst>
          </p:cNvPr>
          <p:cNvSpPr>
            <a:spLocks noGrp="1"/>
          </p:cNvSpPr>
          <p:nvPr>
            <p:ph type="title"/>
          </p:nvPr>
        </p:nvSpPr>
        <p:spPr/>
        <p:txBody>
          <a:bodyPr/>
          <a:lstStyle/>
          <a:p>
            <a:r>
              <a:rPr lang="en-US" dirty="0"/>
              <a:t>Computation Graph Example</a:t>
            </a:r>
          </a:p>
        </p:txBody>
      </p:sp>
      <p:pic>
        <p:nvPicPr>
          <p:cNvPr id="9218" name="Picture 2" descr="Simple Illustration of Programmable Backpropagation - Lei Mao's Log Book">
            <a:extLst>
              <a:ext uri="{FF2B5EF4-FFF2-40B4-BE49-F238E27FC236}">
                <a16:creationId xmlns:a16="http://schemas.microsoft.com/office/drawing/2014/main" id="{EA61912A-92C0-4995-B0BB-3D62F1736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4" y="1690688"/>
            <a:ext cx="7866062" cy="44396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83B25A2-DF3A-4C34-90D6-D4C32E8D5C50}"/>
              </a:ext>
            </a:extLst>
          </p:cNvPr>
          <p:cNvCxnSpPr/>
          <p:nvPr/>
        </p:nvCxnSpPr>
        <p:spPr>
          <a:xfrm flipH="1">
            <a:off x="2171700" y="1933575"/>
            <a:ext cx="3219450" cy="295275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9095695-970F-47EA-88AF-051DFDBFDCA5}"/>
              </a:ext>
            </a:extLst>
          </p:cNvPr>
          <p:cNvSpPr txBox="1"/>
          <p:nvPr/>
        </p:nvSpPr>
        <p:spPr>
          <a:xfrm rot="19008927">
            <a:off x="1411240" y="2959926"/>
            <a:ext cx="4166509" cy="307777"/>
          </a:xfrm>
          <a:prstGeom prst="rect">
            <a:avLst/>
          </a:prstGeom>
          <a:noFill/>
        </p:spPr>
        <p:txBody>
          <a:bodyPr wrap="square" rtlCol="0">
            <a:spAutoFit/>
          </a:bodyPr>
          <a:lstStyle/>
          <a:p>
            <a:r>
              <a:rPr lang="en-US" sz="1400" dirty="0"/>
              <a:t>Get derivatives using the chain rule in a backward pass </a:t>
            </a:r>
          </a:p>
        </p:txBody>
      </p:sp>
    </p:spTree>
    <p:extLst>
      <p:ext uri="{BB962C8B-B14F-4D97-AF65-F5344CB8AC3E}">
        <p14:creationId xmlns:p14="http://schemas.microsoft.com/office/powerpoint/2010/main" val="3899795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End-to-End Training (One Iteration)</a:t>
            </a:r>
          </a:p>
        </p:txBody>
      </p:sp>
      <p:grpSp>
        <p:nvGrpSpPr>
          <p:cNvPr id="7" name="Group 6">
            <a:extLst>
              <a:ext uri="{FF2B5EF4-FFF2-40B4-BE49-F238E27FC236}">
                <a16:creationId xmlns:a16="http://schemas.microsoft.com/office/drawing/2014/main" id="{CC39A52D-2AD2-4436-94AD-6251922E3F8B}"/>
              </a:ext>
            </a:extLst>
          </p:cNvPr>
          <p:cNvGrpSpPr/>
          <p:nvPr/>
        </p:nvGrpSpPr>
        <p:grpSpPr>
          <a:xfrm>
            <a:off x="260966" y="2366100"/>
            <a:ext cx="5463559" cy="2129700"/>
            <a:chOff x="327641" y="2880450"/>
            <a:chExt cx="8386736" cy="2058986"/>
          </a:xfrm>
        </p:grpSpPr>
        <p:pic>
          <p:nvPicPr>
            <p:cNvPr id="29" name="Picture 2" descr="Dachshund Dog Breed Information &amp; Characteristics | Daily Paws">
              <a:extLst>
                <a:ext uri="{FF2B5EF4-FFF2-40B4-BE49-F238E27FC236}">
                  <a16:creationId xmlns:a16="http://schemas.microsoft.com/office/drawing/2014/main" id="{27F4A5D0-DD8D-4486-BD31-36393A65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7C8768C2-841F-4FC5-8B14-42C7B37D2CFB}"/>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2" descr="2: A three-dimensional RGB matrix. Each layer of the matrix is a two-... |  Download Scientific Diagram">
              <a:extLst>
                <a:ext uri="{FF2B5EF4-FFF2-40B4-BE49-F238E27FC236}">
                  <a16:creationId xmlns:a16="http://schemas.microsoft.com/office/drawing/2014/main" id="{BED28AF0-9751-4998-B669-030CA8025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A21B532C-97FB-46DF-A86A-CCF5B7E2680E}"/>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uble Bracket 36">
              <a:extLst>
                <a:ext uri="{FF2B5EF4-FFF2-40B4-BE49-F238E27FC236}">
                  <a16:creationId xmlns:a16="http://schemas.microsoft.com/office/drawing/2014/main" id="{C809210C-D55C-4558-A273-A2B9E692ED89}"/>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D902591D-C2A9-4ED0-BD96-9D47E86DEC71}"/>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
        <p:nvSpPr>
          <p:cNvPr id="46" name="Oval 45">
            <a:extLst>
              <a:ext uri="{FF2B5EF4-FFF2-40B4-BE49-F238E27FC236}">
                <a16:creationId xmlns:a16="http://schemas.microsoft.com/office/drawing/2014/main" id="{99FC3AA5-16D6-4A83-8521-8FACAB867EFB}"/>
              </a:ext>
            </a:extLst>
          </p:cNvPr>
          <p:cNvSpPr/>
          <p:nvPr/>
        </p:nvSpPr>
        <p:spPr>
          <a:xfrm>
            <a:off x="7096852" y="25056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6378501" y="2457519"/>
            <a:ext cx="798435" cy="42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8845938" y="3267099"/>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6642410" y="2755580"/>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7223866" y="30612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7223866" y="3061255"/>
                <a:ext cx="1511749" cy="307777"/>
              </a:xfrm>
              <a:prstGeom prst="rect">
                <a:avLst/>
              </a:prstGeom>
              <a:blipFill>
                <a:blip r:embed="rId4"/>
                <a:stretch>
                  <a:fillRect l="-1210" t="-3922" b="-1960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6258097" y="2960372"/>
            <a:ext cx="838755" cy="1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6889428" y="2401178"/>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6295255" y="3221723"/>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6295255" y="3765097"/>
            <a:ext cx="1057745" cy="4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6926644" y="3929558"/>
            <a:ext cx="500583" cy="253916"/>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9694463" y="310492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9694463" y="3104925"/>
                <a:ext cx="186718" cy="276999"/>
              </a:xfrm>
              <a:prstGeom prst="rect">
                <a:avLst/>
              </a:prstGeom>
              <a:blipFill>
                <a:blip r:embed="rId5"/>
                <a:stretch>
                  <a:fillRect l="-32258" t="-23913" r="-77419" b="-23913"/>
                </a:stretch>
              </a:blipFill>
            </p:spPr>
            <p:txBody>
              <a:bodyPr/>
              <a:lstStyle/>
              <a:p>
                <a:r>
                  <a:rPr lang="en-US">
                    <a:noFill/>
                  </a:rPr>
                  <a:t> </a:t>
                </a:r>
              </a:p>
            </p:txBody>
          </p:sp>
        </mc:Fallback>
      </mc:AlternateContent>
      <p:pic>
        <p:nvPicPr>
          <p:cNvPr id="6146" name="Picture 2" descr="Activation Functions in Neural Networks | by SAGAR SHARMA | Towards Data  Science">
            <a:extLst>
              <a:ext uri="{FF2B5EF4-FFF2-40B4-BE49-F238E27FC236}">
                <a16:creationId xmlns:a16="http://schemas.microsoft.com/office/drawing/2014/main" id="{FF78F241-9356-4B26-B84A-C65FD27BCD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6263" y="1765464"/>
            <a:ext cx="1683117" cy="112092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19D2AB-D1FC-424E-9F83-1F10AAA30345}"/>
                  </a:ext>
                </a:extLst>
              </p:cNvPr>
              <p:cNvSpPr txBox="1"/>
              <p:nvPr/>
            </p:nvSpPr>
            <p:spPr>
              <a:xfrm>
                <a:off x="260966" y="4600575"/>
                <a:ext cx="1479250" cy="646331"/>
              </a:xfrm>
              <a:prstGeom prst="rect">
                <a:avLst/>
              </a:prstGeom>
              <a:noFill/>
            </p:spPr>
            <p:txBody>
              <a:bodyPr wrap="square" rtlCol="0">
                <a:spAutoFit/>
              </a:bodyPr>
              <a:lstStyle/>
              <a:p>
                <a:pPr algn="ctr"/>
                <a:r>
                  <a:rPr lang="en-US" dirty="0"/>
                  <a:t>Dachschund</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m:oMathPara>
                </a14:m>
                <a:endParaRPr lang="en-US" dirty="0"/>
              </a:p>
            </p:txBody>
          </p:sp>
        </mc:Choice>
        <mc:Fallback>
          <p:sp>
            <p:nvSpPr>
              <p:cNvPr id="3" name="TextBox 2">
                <a:extLst>
                  <a:ext uri="{FF2B5EF4-FFF2-40B4-BE49-F238E27FC236}">
                    <a16:creationId xmlns:a16="http://schemas.microsoft.com/office/drawing/2014/main" id="{1A19D2AB-D1FC-424E-9F83-1F10AAA30345}"/>
                  </a:ext>
                </a:extLst>
              </p:cNvPr>
              <p:cNvSpPr txBox="1">
                <a:spLocks noRot="1" noChangeAspect="1" noMove="1" noResize="1" noEditPoints="1" noAdjustHandles="1" noChangeArrowheads="1" noChangeShapeType="1" noTextEdit="1"/>
              </p:cNvSpPr>
              <p:nvPr/>
            </p:nvSpPr>
            <p:spPr>
              <a:xfrm>
                <a:off x="260966" y="4600575"/>
                <a:ext cx="1479250" cy="646331"/>
              </a:xfrm>
              <a:prstGeom prst="rect">
                <a:avLst/>
              </a:prstGeom>
              <a:blipFill>
                <a:blip r:embed="rId7"/>
                <a:stretch>
                  <a:fillRect t="-5660" b="-283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7C8AE9A1-E370-4D11-BF49-9AD5E4E60E6C}"/>
              </a:ext>
            </a:extLst>
          </p:cNvPr>
          <p:cNvCxnSpPr/>
          <p:nvPr/>
        </p:nvCxnSpPr>
        <p:spPr>
          <a:xfrm>
            <a:off x="2686050" y="5162550"/>
            <a:ext cx="66008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4A0ED4F-E27D-4863-B8BE-C98E7B178DCC}"/>
              </a:ext>
            </a:extLst>
          </p:cNvPr>
          <p:cNvSpPr txBox="1"/>
          <p:nvPr/>
        </p:nvSpPr>
        <p:spPr>
          <a:xfrm>
            <a:off x="3962690" y="4848225"/>
            <a:ext cx="2133310" cy="646331"/>
          </a:xfrm>
          <a:prstGeom prst="rect">
            <a:avLst/>
          </a:prstGeom>
          <a:noFill/>
        </p:spPr>
        <p:txBody>
          <a:bodyPr wrap="square" rtlCol="0">
            <a:spAutoFit/>
          </a:bodyPr>
          <a:lstStyle/>
          <a:p>
            <a:r>
              <a:rPr lang="en-US" dirty="0"/>
              <a:t>Forward pass to compute loss</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FFEA806-B95C-4A49-8DB7-773BF1FBF3F8}"/>
                  </a:ext>
                </a:extLst>
              </p:cNvPr>
              <p:cNvSpPr txBox="1"/>
              <p:nvPr/>
            </p:nvSpPr>
            <p:spPr>
              <a:xfrm>
                <a:off x="7971395" y="4246176"/>
                <a:ext cx="4449242" cy="304314"/>
              </a:xfrm>
              <a:prstGeom prst="rect">
                <a:avLst/>
              </a:prstGeom>
              <a:noFill/>
            </p:spPr>
            <p:txBody>
              <a:bodyPr wrap="square">
                <a:spAutoFit/>
              </a:bodyPr>
              <a:lstStyle/>
              <a:p>
                <a:r>
                  <a:rPr lang="en-US" sz="1200" dirty="0"/>
                  <a:t>	 </a:t>
                </a:r>
                <a14:m>
                  <m:oMath xmlns:m="http://schemas.openxmlformats.org/officeDocument/2006/math">
                    <m:r>
                      <a:rPr lang="en-US" sz="1200" b="0" i="1" smtClean="0">
                        <a:latin typeface="Cambria Math" panose="02040503050406030204" pitchFamily="18" charset="0"/>
                      </a:rPr>
                      <m:t>𝑙</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𝑦</m:t>
                                </m:r>
                              </m:e>
                            </m:acc>
                          </m:e>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𝑖</m:t>
                                </m:r>
                              </m:e>
                            </m:d>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𝑦</m:t>
                            </m:r>
                          </m:e>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𝑖</m:t>
                                </m:r>
                              </m:e>
                            </m:d>
                          </m:sup>
                        </m:sSup>
                      </m:e>
                    </m:d>
                    <m:r>
                      <a:rPr lang="en-US" sz="1200" b="0" i="1" smtClean="0">
                        <a:latin typeface="Cambria Math" panose="02040503050406030204" pitchFamily="18" charset="0"/>
                      </a:rPr>
                      <m:t>=−(</m:t>
                    </m:r>
                    <m:r>
                      <a:rPr lang="en-US" sz="1200" b="0" i="1" smtClean="0">
                        <a:latin typeface="Cambria Math" panose="02040503050406030204" pitchFamily="18" charset="0"/>
                      </a:rPr>
                      <m:t>𝑦</m:t>
                    </m:r>
                  </m:oMath>
                </a14:m>
                <a:r>
                  <a:rPr lang="en-US" sz="1200" dirty="0"/>
                  <a:t>log</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𝑦</m:t>
                        </m:r>
                      </m:e>
                    </m:acc>
                    <m:r>
                      <a:rPr lang="en-US" sz="1200" b="0" i="1" dirty="0" smtClean="0">
                        <a:latin typeface="Cambria Math" panose="02040503050406030204" pitchFamily="18" charset="0"/>
                      </a:rPr>
                      <m:t>+(1 −</m:t>
                    </m:r>
                    <m:r>
                      <a:rPr lang="en-US" sz="1200" b="0" i="1" dirty="0" smtClean="0">
                        <a:latin typeface="Cambria Math" panose="02040503050406030204" pitchFamily="18" charset="0"/>
                      </a:rPr>
                      <m:t>𝑦</m:t>
                    </m:r>
                    <m:r>
                      <a:rPr lang="en-US" sz="1200" b="0" i="1" dirty="0" smtClean="0">
                        <a:latin typeface="Cambria Math" panose="02040503050406030204" pitchFamily="18" charset="0"/>
                      </a:rPr>
                      <m:t>)</m:t>
                    </m:r>
                    <m:r>
                      <m:rPr>
                        <m:nor/>
                      </m:rPr>
                      <a:rPr lang="en-US" sz="1200" dirty="0" smtClean="0"/>
                      <m:t>log</m:t>
                    </m:r>
                    <m:r>
                      <a:rPr lang="en-US" sz="1200" b="0" i="1" dirty="0" smtClean="0">
                        <a:latin typeface="Cambria Math" panose="02040503050406030204" pitchFamily="18" charset="0"/>
                      </a:rPr>
                      <m:t>(1 − </m:t>
                    </m:r>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𝑦</m:t>
                        </m:r>
                      </m:e>
                    </m:acc>
                    <m:r>
                      <a:rPr lang="en-US" sz="1200" b="0" i="1" dirty="0" smtClean="0">
                        <a:latin typeface="Cambria Math" panose="02040503050406030204" pitchFamily="18" charset="0"/>
                      </a:rPr>
                      <m:t>)</m:t>
                    </m:r>
                    <m:r>
                      <a:rPr lang="en-US" sz="1200" b="0" i="0" dirty="0" smtClean="0">
                        <a:latin typeface="Cambria Math" panose="02040503050406030204" pitchFamily="18" charset="0"/>
                      </a:rPr>
                      <m:t>)</m:t>
                    </m:r>
                  </m:oMath>
                </a14:m>
                <a:endParaRPr lang="en-US" sz="1200" dirty="0"/>
              </a:p>
            </p:txBody>
          </p:sp>
        </mc:Choice>
        <mc:Fallback>
          <p:sp>
            <p:nvSpPr>
              <p:cNvPr id="28" name="TextBox 27">
                <a:extLst>
                  <a:ext uri="{FF2B5EF4-FFF2-40B4-BE49-F238E27FC236}">
                    <a16:creationId xmlns:a16="http://schemas.microsoft.com/office/drawing/2014/main" id="{DFFEA806-B95C-4A49-8DB7-773BF1FBF3F8}"/>
                  </a:ext>
                </a:extLst>
              </p:cNvPr>
              <p:cNvSpPr txBox="1">
                <a:spLocks noRot="1" noChangeAspect="1" noMove="1" noResize="1" noEditPoints="1" noAdjustHandles="1" noChangeArrowheads="1" noChangeShapeType="1" noTextEdit="1"/>
              </p:cNvSpPr>
              <p:nvPr/>
            </p:nvSpPr>
            <p:spPr>
              <a:xfrm>
                <a:off x="7971395" y="4246176"/>
                <a:ext cx="4449242" cy="304314"/>
              </a:xfrm>
              <a:prstGeom prst="rect">
                <a:avLst/>
              </a:prstGeom>
              <a:blipFill>
                <a:blip r:embed="rId8"/>
                <a:stretch>
                  <a:fillRect b="-14286"/>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C321CAEC-BD8B-445B-A776-02A1BA2571ED}"/>
              </a:ext>
            </a:extLst>
          </p:cNvPr>
          <p:cNvCxnSpPr>
            <a:cxnSpLocks/>
          </p:cNvCxnSpPr>
          <p:nvPr/>
        </p:nvCxnSpPr>
        <p:spPr>
          <a:xfrm>
            <a:off x="9787821" y="3429000"/>
            <a:ext cx="0" cy="64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8D842376-1CD8-485E-ADB4-43A6F464202B}"/>
              </a:ext>
            </a:extLst>
          </p:cNvPr>
          <p:cNvCxnSpPr>
            <a:stCxn id="3" idx="2"/>
            <a:endCxn id="28" idx="2"/>
          </p:cNvCxnSpPr>
          <p:nvPr/>
        </p:nvCxnSpPr>
        <p:spPr>
          <a:xfrm rot="5400000" flipH="1" flipV="1">
            <a:off x="5250095" y="300985"/>
            <a:ext cx="696416" cy="9195425"/>
          </a:xfrm>
          <a:prstGeom prst="curvedConnector3">
            <a:avLst>
              <a:gd name="adj1" fmla="val -14224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D4A6FBF9-6D5B-42C9-B624-5A8CBFBDA03F}"/>
                  </a:ext>
                </a:extLst>
              </p:cNvPr>
              <p:cNvSpPr txBox="1"/>
              <p:nvPr/>
            </p:nvSpPr>
            <p:spPr>
              <a:xfrm>
                <a:off x="9286875" y="5623123"/>
                <a:ext cx="2905125" cy="1038939"/>
              </a:xfrm>
              <a:prstGeom prst="rect">
                <a:avLst/>
              </a:prstGeom>
              <a:noFill/>
            </p:spPr>
            <p:txBody>
              <a:bodyPr wrap="square" rtlCol="0">
                <a:spAutoFit/>
              </a:bodyPr>
              <a:lstStyle/>
              <a:p>
                <a:r>
                  <a:rPr lang="en-US" dirty="0"/>
                  <a:t>Do this for every</a:t>
                </a:r>
              </a:p>
              <a:p>
                <a:r>
                  <a:rPr lang="en-US" dirty="0"/>
                  <a:t>training example to compute</a:t>
                </a:r>
              </a:p>
              <a:p>
                <a14:m>
                  <m:oMath xmlns:m="http://schemas.openxmlformats.org/officeDocument/2006/math">
                    <m:r>
                      <a:rPr lang="en-US" sz="1800" b="0" i="1" smtClean="0">
                        <a:latin typeface="Cambria Math" panose="02040503050406030204" pitchFamily="18" charset="0"/>
                      </a:rPr>
                      <m:t>𝐽</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m:t>
                        </m:r>
                        <m:r>
                          <a:rPr lang="en-US" sz="1800" b="0" i="1" smtClean="0">
                            <a:latin typeface="Cambria Math" panose="02040503050406030204" pitchFamily="18" charset="0"/>
                          </a:rPr>
                          <m:t>, </m:t>
                        </m:r>
                        <m:r>
                          <a:rPr lang="en-US" sz="1800" b="0" i="1" smtClean="0">
                            <a:latin typeface="Cambria Math" panose="02040503050406030204" pitchFamily="18" charset="0"/>
                          </a:rPr>
                          <m:t>𝑏</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𝑖</m:t>
                        </m:r>
                      </m:sub>
                      <m:sup/>
                      <m:e>
                        <m:r>
                          <a:rPr lang="en-US" sz="1800" b="0" i="1" smtClean="0">
                            <a:latin typeface="Cambria Math" panose="02040503050406030204" pitchFamily="18" charset="0"/>
                          </a:rPr>
                          <m:t>𝑙</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𝑦</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sz="1800" b="0" i="1" smtClean="0">
                            <a:latin typeface="Cambria Math" panose="02040503050406030204" pitchFamily="18" charset="0"/>
                          </a:rPr>
                          <m:t>)</m:t>
                        </m:r>
                      </m:e>
                    </m:nary>
                  </m:oMath>
                </a14:m>
                <a:r>
                  <a:rPr lang="en-US" dirty="0"/>
                  <a:t> </a:t>
                </a:r>
              </a:p>
            </p:txBody>
          </p:sp>
        </mc:Choice>
        <mc:Fallback>
          <p:sp>
            <p:nvSpPr>
              <p:cNvPr id="35" name="TextBox 34">
                <a:extLst>
                  <a:ext uri="{FF2B5EF4-FFF2-40B4-BE49-F238E27FC236}">
                    <a16:creationId xmlns:a16="http://schemas.microsoft.com/office/drawing/2014/main" id="{D4A6FBF9-6D5B-42C9-B624-5A8CBFBDA03F}"/>
                  </a:ext>
                </a:extLst>
              </p:cNvPr>
              <p:cNvSpPr txBox="1">
                <a:spLocks noRot="1" noChangeAspect="1" noMove="1" noResize="1" noEditPoints="1" noAdjustHandles="1" noChangeArrowheads="1" noChangeShapeType="1" noTextEdit="1"/>
              </p:cNvSpPr>
              <p:nvPr/>
            </p:nvSpPr>
            <p:spPr>
              <a:xfrm>
                <a:off x="9286875" y="5623123"/>
                <a:ext cx="2905125" cy="1038939"/>
              </a:xfrm>
              <a:prstGeom prst="rect">
                <a:avLst/>
              </a:prstGeom>
              <a:blipFill>
                <a:blip r:embed="rId9"/>
                <a:stretch>
                  <a:fillRect l="-1677" t="-2924" r="-839" b="-59649"/>
                </a:stretch>
              </a:blipFill>
            </p:spPr>
            <p:txBody>
              <a:bodyPr/>
              <a:lstStyle/>
              <a:p>
                <a:r>
                  <a:rPr lang="en-US">
                    <a:noFill/>
                  </a:rPr>
                  <a:t> </a:t>
                </a:r>
              </a:p>
            </p:txBody>
          </p:sp>
        </mc:Fallback>
      </mc:AlternateContent>
    </p:spTree>
    <p:extLst>
      <p:ext uri="{BB962C8B-B14F-4D97-AF65-F5344CB8AC3E}">
        <p14:creationId xmlns:p14="http://schemas.microsoft.com/office/powerpoint/2010/main" val="173529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5320-AD36-4B76-8EE6-D3CEEF313FAE}"/>
              </a:ext>
            </a:extLst>
          </p:cNvPr>
          <p:cNvSpPr>
            <a:spLocks noGrp="1"/>
          </p:cNvSpPr>
          <p:nvPr>
            <p:ph type="title"/>
          </p:nvPr>
        </p:nvSpPr>
        <p:spPr>
          <a:xfrm>
            <a:off x="838200" y="365125"/>
            <a:ext cx="10515600" cy="5636180"/>
          </a:xfrm>
        </p:spPr>
        <p:txBody>
          <a:bodyPr/>
          <a:lstStyle/>
          <a:p>
            <a:pPr algn="ctr"/>
            <a:r>
              <a:rPr lang="en-US" dirty="0"/>
              <a:t>How about an algorithm to sort a list of numbers? Can a non-CS-ECE person give me an algorithm to sort a list of numbers? A fast one?</a:t>
            </a:r>
          </a:p>
        </p:txBody>
      </p:sp>
      <p:sp>
        <p:nvSpPr>
          <p:cNvPr id="3" name="Content Placeholder 2">
            <a:extLst>
              <a:ext uri="{FF2B5EF4-FFF2-40B4-BE49-F238E27FC236}">
                <a16:creationId xmlns:a16="http://schemas.microsoft.com/office/drawing/2014/main" id="{F3D885B3-B464-4F56-BB9D-E82927126AAD}"/>
              </a:ext>
            </a:extLst>
          </p:cNvPr>
          <p:cNvSpPr>
            <a:spLocks noGrp="1"/>
          </p:cNvSpPr>
          <p:nvPr>
            <p:ph idx="1"/>
          </p:nvPr>
        </p:nvSpPr>
        <p:spPr/>
        <p:txBody>
          <a:bodyPr/>
          <a:lstStyle/>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0890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End-to-End Training (One Iteration)</a:t>
            </a:r>
          </a:p>
        </p:txBody>
      </p:sp>
      <p:sp>
        <p:nvSpPr>
          <p:cNvPr id="46" name="Oval 45">
            <a:extLst>
              <a:ext uri="{FF2B5EF4-FFF2-40B4-BE49-F238E27FC236}">
                <a16:creationId xmlns:a16="http://schemas.microsoft.com/office/drawing/2014/main" id="{99FC3AA5-16D6-4A83-8521-8FACAB867EFB}"/>
              </a:ext>
            </a:extLst>
          </p:cNvPr>
          <p:cNvSpPr/>
          <p:nvPr/>
        </p:nvSpPr>
        <p:spPr>
          <a:xfrm>
            <a:off x="7096852" y="25056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7028F0B-5124-4384-8785-534BE0D53D2E}"/>
              </a:ext>
            </a:extLst>
          </p:cNvPr>
          <p:cNvCxnSpPr>
            <a:cxnSpLocks/>
          </p:cNvCxnSpPr>
          <p:nvPr/>
        </p:nvCxnSpPr>
        <p:spPr>
          <a:xfrm>
            <a:off x="6378501" y="2457519"/>
            <a:ext cx="798435" cy="428866"/>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21FE9F-14EC-4AF5-9F5C-6F56A843AB17}"/>
              </a:ext>
            </a:extLst>
          </p:cNvPr>
          <p:cNvCxnSpPr>
            <a:cxnSpLocks/>
          </p:cNvCxnSpPr>
          <p:nvPr/>
        </p:nvCxnSpPr>
        <p:spPr>
          <a:xfrm>
            <a:off x="8845938" y="3267099"/>
            <a:ext cx="833761" cy="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3C9AAA-B307-467B-9389-EA08A6AF940D}"/>
              </a:ext>
            </a:extLst>
          </p:cNvPr>
          <p:cNvSpPr txBox="1"/>
          <p:nvPr/>
        </p:nvSpPr>
        <p:spPr>
          <a:xfrm>
            <a:off x="6642410" y="2755580"/>
            <a:ext cx="639192" cy="261610"/>
          </a:xfrm>
          <a:prstGeom prst="rect">
            <a:avLst/>
          </a:prstGeom>
          <a:noFill/>
        </p:spPr>
        <p:txBody>
          <a:bodyPr wrap="square" rtlCol="0">
            <a:spAutoFit/>
          </a:bodyPr>
          <a:lstStyle/>
          <a:p>
            <a:r>
              <a:rPr lang="en-US" sz="1050" dirty="0"/>
              <a:t>x2</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7223866" y="30612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7223866" y="3061255"/>
                <a:ext cx="1511749" cy="307777"/>
              </a:xfrm>
              <a:prstGeom prst="rect">
                <a:avLst/>
              </a:prstGeom>
              <a:blipFill>
                <a:blip r:embed="rId2"/>
                <a:stretch>
                  <a:fillRect l="-1210" t="-3922" b="-19608"/>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ECDCCEF6-2787-4093-9092-92FA314D39B2}"/>
              </a:ext>
            </a:extLst>
          </p:cNvPr>
          <p:cNvCxnSpPr>
            <a:cxnSpLocks/>
          </p:cNvCxnSpPr>
          <p:nvPr/>
        </p:nvCxnSpPr>
        <p:spPr>
          <a:xfrm>
            <a:off x="6258097" y="2960372"/>
            <a:ext cx="838755" cy="110679"/>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45B10F-61BC-4DAE-BECD-BA99E3FCF786}"/>
              </a:ext>
            </a:extLst>
          </p:cNvPr>
          <p:cNvSpPr txBox="1"/>
          <p:nvPr/>
        </p:nvSpPr>
        <p:spPr>
          <a:xfrm>
            <a:off x="6889428" y="2401178"/>
            <a:ext cx="639192" cy="261610"/>
          </a:xfrm>
          <a:prstGeom prst="rect">
            <a:avLst/>
          </a:prstGeom>
          <a:noFill/>
        </p:spPr>
        <p:txBody>
          <a:bodyPr wrap="square" rtlCol="0">
            <a:spAutoFit/>
          </a:bodyPr>
          <a:lstStyle/>
          <a:p>
            <a:r>
              <a:rPr lang="en-US" sz="1050" dirty="0"/>
              <a:t>x1</a:t>
            </a:r>
          </a:p>
        </p:txBody>
      </p:sp>
      <p:sp>
        <p:nvSpPr>
          <p:cNvPr id="58" name="TextBox 57">
            <a:extLst>
              <a:ext uri="{FF2B5EF4-FFF2-40B4-BE49-F238E27FC236}">
                <a16:creationId xmlns:a16="http://schemas.microsoft.com/office/drawing/2014/main" id="{A850A9AB-5CE0-47B0-A11F-D548376B1999}"/>
              </a:ext>
            </a:extLst>
          </p:cNvPr>
          <p:cNvSpPr txBox="1"/>
          <p:nvPr/>
        </p:nvSpPr>
        <p:spPr>
          <a:xfrm>
            <a:off x="6295255" y="3221723"/>
            <a:ext cx="389583" cy="577081"/>
          </a:xfrm>
          <a:prstGeom prst="rect">
            <a:avLst/>
          </a:prstGeom>
          <a:noFill/>
        </p:spPr>
        <p:txBody>
          <a:bodyPr wrap="square" rtlCol="0">
            <a:spAutoFit/>
          </a:bodyPr>
          <a:lstStyle/>
          <a:p>
            <a:r>
              <a:rPr lang="en-US" sz="1050" dirty="0"/>
              <a:t>.</a:t>
            </a:r>
          </a:p>
          <a:p>
            <a:r>
              <a:rPr lang="en-US" sz="1050" dirty="0"/>
              <a:t>.</a:t>
            </a:r>
          </a:p>
          <a:p>
            <a:r>
              <a:rPr lang="en-US" sz="1050" dirty="0"/>
              <a:t>.</a:t>
            </a:r>
          </a:p>
        </p:txBody>
      </p:sp>
      <p:cxnSp>
        <p:nvCxnSpPr>
          <p:cNvPr id="59" name="Straight Arrow Connector 58">
            <a:extLst>
              <a:ext uri="{FF2B5EF4-FFF2-40B4-BE49-F238E27FC236}">
                <a16:creationId xmlns:a16="http://schemas.microsoft.com/office/drawing/2014/main" id="{962F55A2-2A9F-45F8-AAA9-14CA64001FE8}"/>
              </a:ext>
            </a:extLst>
          </p:cNvPr>
          <p:cNvCxnSpPr>
            <a:cxnSpLocks/>
            <a:endCxn id="46" idx="3"/>
          </p:cNvCxnSpPr>
          <p:nvPr/>
        </p:nvCxnSpPr>
        <p:spPr>
          <a:xfrm flipV="1">
            <a:off x="6295255" y="3765097"/>
            <a:ext cx="1057745" cy="409175"/>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FBDF9C-2163-4D18-A7C0-B60C5F1873A4}"/>
              </a:ext>
            </a:extLst>
          </p:cNvPr>
          <p:cNvSpPr txBox="1"/>
          <p:nvPr/>
        </p:nvSpPr>
        <p:spPr>
          <a:xfrm>
            <a:off x="6926644" y="3929558"/>
            <a:ext cx="500583" cy="253916"/>
          </a:xfrm>
          <a:prstGeom prst="rect">
            <a:avLst/>
          </a:prstGeom>
          <a:noFill/>
        </p:spPr>
        <p:txBody>
          <a:bodyPr wrap="square" rtlCol="0">
            <a:spAutoFit/>
          </a:bodyPr>
          <a:lstStyle/>
          <a:p>
            <a:r>
              <a:rPr lang="en-US" sz="1050" dirty="0" err="1"/>
              <a:t>xN</a:t>
            </a:r>
            <a:endParaRPr lang="en-US" sz="1050"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5C375B-9149-4214-85DE-355FFED4C8AE}"/>
                  </a:ext>
                </a:extLst>
              </p:cNvPr>
              <p:cNvSpPr txBox="1"/>
              <p:nvPr/>
            </p:nvSpPr>
            <p:spPr>
              <a:xfrm>
                <a:off x="9694463" y="310492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64" name="TextBox 63">
                <a:extLst>
                  <a:ext uri="{FF2B5EF4-FFF2-40B4-BE49-F238E27FC236}">
                    <a16:creationId xmlns:a16="http://schemas.microsoft.com/office/drawing/2014/main" id="{325C375B-9149-4214-85DE-355FFED4C8AE}"/>
                  </a:ext>
                </a:extLst>
              </p:cNvPr>
              <p:cNvSpPr txBox="1">
                <a:spLocks noRot="1" noChangeAspect="1" noMove="1" noResize="1" noEditPoints="1" noAdjustHandles="1" noChangeArrowheads="1" noChangeShapeType="1" noTextEdit="1"/>
              </p:cNvSpPr>
              <p:nvPr/>
            </p:nvSpPr>
            <p:spPr>
              <a:xfrm>
                <a:off x="9694463" y="3104925"/>
                <a:ext cx="186718" cy="276999"/>
              </a:xfrm>
              <a:prstGeom prst="rect">
                <a:avLst/>
              </a:prstGeom>
              <a:blipFill>
                <a:blip r:embed="rId3"/>
                <a:stretch>
                  <a:fillRect l="-32258" t="-23913" r="-77419" b="-23913"/>
                </a:stretch>
              </a:blipFill>
            </p:spPr>
            <p:txBody>
              <a:bodyPr/>
              <a:lstStyle/>
              <a:p>
                <a:r>
                  <a:rPr lang="en-US">
                    <a:noFill/>
                  </a:rPr>
                  <a:t> </a:t>
                </a:r>
              </a:p>
            </p:txBody>
          </p:sp>
        </mc:Fallback>
      </mc:AlternateContent>
      <p:pic>
        <p:nvPicPr>
          <p:cNvPr id="6146" name="Picture 2" descr="Activation Functions in Neural Networks | by SAGAR SHARMA | Towards Data  Science">
            <a:extLst>
              <a:ext uri="{FF2B5EF4-FFF2-40B4-BE49-F238E27FC236}">
                <a16:creationId xmlns:a16="http://schemas.microsoft.com/office/drawing/2014/main" id="{FF78F241-9356-4B26-B84A-C65FD27BC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6263" y="1765464"/>
            <a:ext cx="1683117" cy="112092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C8AE9A1-E370-4D11-BF49-9AD5E4E60E6C}"/>
              </a:ext>
            </a:extLst>
          </p:cNvPr>
          <p:cNvCxnSpPr>
            <a:cxnSpLocks/>
          </p:cNvCxnSpPr>
          <p:nvPr/>
        </p:nvCxnSpPr>
        <p:spPr>
          <a:xfrm>
            <a:off x="5000625" y="5162550"/>
            <a:ext cx="4286250"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4A0ED4F-E27D-4863-B8BE-C98E7B178DCC}"/>
                  </a:ext>
                </a:extLst>
              </p:cNvPr>
              <p:cNvSpPr txBox="1"/>
              <p:nvPr/>
            </p:nvSpPr>
            <p:spPr>
              <a:xfrm>
                <a:off x="5822772" y="4868318"/>
                <a:ext cx="2521127" cy="1607556"/>
              </a:xfrm>
              <a:prstGeom prst="rect">
                <a:avLst/>
              </a:prstGeom>
              <a:noFill/>
            </p:spPr>
            <p:txBody>
              <a:bodyPr wrap="square" rtlCol="0">
                <a:spAutoFit/>
              </a:bodyPr>
              <a:lstStyle/>
              <a:p>
                <a:r>
                  <a:rPr lang="en-US" dirty="0"/>
                  <a:t>Backward pass to compute gradients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oMath>
                </a14:m>
                <a:r>
                  <a:rPr lang="en-US" dirty="0"/>
                  <a:t> and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den>
                    </m:f>
                    <m:r>
                      <a:rPr lang="en-US" b="0" i="0" smtClean="0">
                        <a:latin typeface="Cambria Math" panose="02040503050406030204" pitchFamily="18" charset="0"/>
                      </a:rPr>
                      <m:t> </m:t>
                    </m:r>
                  </m:oMath>
                </a14:m>
                <a:r>
                  <a:rPr lang="en-US" dirty="0"/>
                  <a:t>with backpropagation </a:t>
                </a:r>
              </a:p>
              <a:p>
                <a:endParaRPr lang="en-US" dirty="0"/>
              </a:p>
            </p:txBody>
          </p:sp>
        </mc:Choice>
        <mc:Fallback>
          <p:sp>
            <p:nvSpPr>
              <p:cNvPr id="6" name="TextBox 5">
                <a:extLst>
                  <a:ext uri="{FF2B5EF4-FFF2-40B4-BE49-F238E27FC236}">
                    <a16:creationId xmlns:a16="http://schemas.microsoft.com/office/drawing/2014/main" id="{F4A0ED4F-E27D-4863-B8BE-C98E7B178DCC}"/>
                  </a:ext>
                </a:extLst>
              </p:cNvPr>
              <p:cNvSpPr txBox="1">
                <a:spLocks noRot="1" noChangeAspect="1" noMove="1" noResize="1" noEditPoints="1" noAdjustHandles="1" noChangeArrowheads="1" noChangeShapeType="1" noTextEdit="1"/>
              </p:cNvSpPr>
              <p:nvPr/>
            </p:nvSpPr>
            <p:spPr>
              <a:xfrm>
                <a:off x="5822772" y="4868318"/>
                <a:ext cx="2521127" cy="1607556"/>
              </a:xfrm>
              <a:prstGeom prst="rect">
                <a:avLst/>
              </a:prstGeom>
              <a:blipFill>
                <a:blip r:embed="rId5"/>
                <a:stretch>
                  <a:fillRect l="-1932" t="-22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FFEA806-B95C-4A49-8DB7-773BF1FBF3F8}"/>
                  </a:ext>
                </a:extLst>
              </p:cNvPr>
              <p:cNvSpPr txBox="1"/>
              <p:nvPr/>
            </p:nvSpPr>
            <p:spPr>
              <a:xfrm>
                <a:off x="7971395" y="4246176"/>
                <a:ext cx="4449242" cy="304314"/>
              </a:xfrm>
              <a:prstGeom prst="rect">
                <a:avLst/>
              </a:prstGeom>
              <a:noFill/>
            </p:spPr>
            <p:txBody>
              <a:bodyPr wrap="square">
                <a:spAutoFit/>
              </a:bodyPr>
              <a:lstStyle/>
              <a:p>
                <a:r>
                  <a:rPr lang="en-US" sz="1200" dirty="0"/>
                  <a:t>	 </a:t>
                </a:r>
                <a14:m>
                  <m:oMath xmlns:m="http://schemas.openxmlformats.org/officeDocument/2006/math">
                    <m:r>
                      <a:rPr lang="en-US" sz="1200" b="0" i="1" smtClean="0">
                        <a:latin typeface="Cambria Math" panose="02040503050406030204" pitchFamily="18" charset="0"/>
                      </a:rPr>
                      <m:t>𝑙</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𝑦</m:t>
                                </m:r>
                              </m:e>
                            </m:acc>
                          </m:e>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𝑖</m:t>
                                </m:r>
                              </m:e>
                            </m:d>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𝑦</m:t>
                            </m:r>
                          </m:e>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𝑖</m:t>
                                </m:r>
                              </m:e>
                            </m:d>
                          </m:sup>
                        </m:sSup>
                      </m:e>
                    </m:d>
                    <m:r>
                      <a:rPr lang="en-US" sz="1200" b="0" i="1" smtClean="0">
                        <a:latin typeface="Cambria Math" panose="02040503050406030204" pitchFamily="18" charset="0"/>
                      </a:rPr>
                      <m:t>=−(</m:t>
                    </m:r>
                    <m:r>
                      <a:rPr lang="en-US" sz="1200" b="0" i="1" smtClean="0">
                        <a:latin typeface="Cambria Math" panose="02040503050406030204" pitchFamily="18" charset="0"/>
                      </a:rPr>
                      <m:t>𝑦</m:t>
                    </m:r>
                  </m:oMath>
                </a14:m>
                <a:r>
                  <a:rPr lang="en-US" sz="1200" dirty="0"/>
                  <a:t>log</a:t>
                </a:r>
                <a14:m>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𝑦</m:t>
                        </m:r>
                      </m:e>
                    </m:acc>
                    <m:r>
                      <a:rPr lang="en-US" sz="1200" b="0" i="1" dirty="0" smtClean="0">
                        <a:latin typeface="Cambria Math" panose="02040503050406030204" pitchFamily="18" charset="0"/>
                      </a:rPr>
                      <m:t>+(1 −</m:t>
                    </m:r>
                    <m:r>
                      <a:rPr lang="en-US" sz="1200" b="0" i="1" dirty="0" smtClean="0">
                        <a:latin typeface="Cambria Math" panose="02040503050406030204" pitchFamily="18" charset="0"/>
                      </a:rPr>
                      <m:t>𝑦</m:t>
                    </m:r>
                    <m:r>
                      <a:rPr lang="en-US" sz="1200" b="0" i="1" dirty="0" smtClean="0">
                        <a:latin typeface="Cambria Math" panose="02040503050406030204" pitchFamily="18" charset="0"/>
                      </a:rPr>
                      <m:t>)</m:t>
                    </m:r>
                    <m:r>
                      <m:rPr>
                        <m:nor/>
                      </m:rPr>
                      <a:rPr lang="en-US" sz="1200" dirty="0" smtClean="0"/>
                      <m:t>log</m:t>
                    </m:r>
                    <m:r>
                      <a:rPr lang="en-US" sz="1200" b="0" i="1" dirty="0" smtClean="0">
                        <a:latin typeface="Cambria Math" panose="02040503050406030204" pitchFamily="18" charset="0"/>
                      </a:rPr>
                      <m:t>(1 − </m:t>
                    </m:r>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𝑦</m:t>
                        </m:r>
                      </m:e>
                    </m:acc>
                    <m:r>
                      <a:rPr lang="en-US" sz="1200" b="0" i="1" dirty="0" smtClean="0">
                        <a:latin typeface="Cambria Math" panose="02040503050406030204" pitchFamily="18" charset="0"/>
                      </a:rPr>
                      <m:t>)</m:t>
                    </m:r>
                    <m:r>
                      <a:rPr lang="en-US" sz="1200" b="0" i="0" dirty="0" smtClean="0">
                        <a:latin typeface="Cambria Math" panose="02040503050406030204" pitchFamily="18" charset="0"/>
                      </a:rPr>
                      <m:t>)</m:t>
                    </m:r>
                  </m:oMath>
                </a14:m>
                <a:endParaRPr lang="en-US" sz="1200" dirty="0"/>
              </a:p>
            </p:txBody>
          </p:sp>
        </mc:Choice>
        <mc:Fallback>
          <p:sp>
            <p:nvSpPr>
              <p:cNvPr id="28" name="TextBox 27">
                <a:extLst>
                  <a:ext uri="{FF2B5EF4-FFF2-40B4-BE49-F238E27FC236}">
                    <a16:creationId xmlns:a16="http://schemas.microsoft.com/office/drawing/2014/main" id="{DFFEA806-B95C-4A49-8DB7-773BF1FBF3F8}"/>
                  </a:ext>
                </a:extLst>
              </p:cNvPr>
              <p:cNvSpPr txBox="1">
                <a:spLocks noRot="1" noChangeAspect="1" noMove="1" noResize="1" noEditPoints="1" noAdjustHandles="1" noChangeArrowheads="1" noChangeShapeType="1" noTextEdit="1"/>
              </p:cNvSpPr>
              <p:nvPr/>
            </p:nvSpPr>
            <p:spPr>
              <a:xfrm>
                <a:off x="7971395" y="4246176"/>
                <a:ext cx="4449242" cy="304314"/>
              </a:xfrm>
              <a:prstGeom prst="rect">
                <a:avLst/>
              </a:prstGeom>
              <a:blipFill>
                <a:blip r:embed="rId6"/>
                <a:stretch>
                  <a:fillRect b="-14286"/>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C321CAEC-BD8B-445B-A776-02A1BA2571ED}"/>
              </a:ext>
            </a:extLst>
          </p:cNvPr>
          <p:cNvCxnSpPr>
            <a:cxnSpLocks/>
          </p:cNvCxnSpPr>
          <p:nvPr/>
        </p:nvCxnSpPr>
        <p:spPr>
          <a:xfrm>
            <a:off x="9787821" y="3429000"/>
            <a:ext cx="0" cy="644935"/>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609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9A0F-97D2-4529-A881-5E8A20EB0F80}"/>
              </a:ext>
            </a:extLst>
          </p:cNvPr>
          <p:cNvSpPr>
            <a:spLocks noGrp="1"/>
          </p:cNvSpPr>
          <p:nvPr>
            <p:ph type="title"/>
          </p:nvPr>
        </p:nvSpPr>
        <p:spPr/>
        <p:txBody>
          <a:bodyPr/>
          <a:lstStyle/>
          <a:p>
            <a:r>
              <a:rPr lang="en-US" dirty="0"/>
              <a:t>End-to-End Training (One Iteration)</a:t>
            </a:r>
          </a:p>
        </p:txBody>
      </p:sp>
      <p:sp>
        <p:nvSpPr>
          <p:cNvPr id="46" name="Oval 45">
            <a:extLst>
              <a:ext uri="{FF2B5EF4-FFF2-40B4-BE49-F238E27FC236}">
                <a16:creationId xmlns:a16="http://schemas.microsoft.com/office/drawing/2014/main" id="{99FC3AA5-16D6-4A83-8521-8FACAB867EFB}"/>
              </a:ext>
            </a:extLst>
          </p:cNvPr>
          <p:cNvSpPr/>
          <p:nvPr/>
        </p:nvSpPr>
        <p:spPr>
          <a:xfrm>
            <a:off x="7096852" y="2505670"/>
            <a:ext cx="1749086" cy="147551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F7F92F6-7099-4AFE-8D18-9D86B5B77ACD}"/>
                  </a:ext>
                </a:extLst>
              </p:cNvPr>
              <p:cNvSpPr txBox="1"/>
              <p:nvPr/>
            </p:nvSpPr>
            <p:spPr>
              <a:xfrm>
                <a:off x="7223866" y="3061255"/>
                <a:ext cx="1511749" cy="307777"/>
              </a:xfrm>
              <a:prstGeom prst="rect">
                <a:avLst/>
              </a:prstGeom>
              <a:noFill/>
            </p:spPr>
            <p:txBody>
              <a:bodyPr wrap="square" rtlCol="0">
                <a:spAutoFit/>
              </a:bodyPr>
              <a:lstStyle/>
              <a:p>
                <a:r>
                  <a:rPr lang="en-US" sz="1400" dirty="0"/>
                  <a:t>h((</a:t>
                </a:r>
                <a14:m>
                  <m:oMath xmlns:m="http://schemas.openxmlformats.org/officeDocument/2006/math">
                    <m:r>
                      <a:rPr lang="en-US" sz="1400" b="0" i="1" smtClean="0">
                        <a:latin typeface="Cambria Math" panose="02040503050406030204" pitchFamily="18" charset="0"/>
                      </a:rPr>
                      <m:t>∑</m:t>
                    </m:r>
                  </m:oMath>
                </a14:m>
                <a:r>
                  <a:rPr lang="en-US" sz="1400" dirty="0" err="1"/>
                  <a:t>wi</a:t>
                </a:r>
                <a:r>
                  <a:rPr lang="en-US" sz="1400" dirty="0"/>
                  <a:t>*xi) + b)</a:t>
                </a:r>
              </a:p>
            </p:txBody>
          </p:sp>
        </mc:Choice>
        <mc:Fallback>
          <p:sp>
            <p:nvSpPr>
              <p:cNvPr id="51" name="TextBox 50">
                <a:extLst>
                  <a:ext uri="{FF2B5EF4-FFF2-40B4-BE49-F238E27FC236}">
                    <a16:creationId xmlns:a16="http://schemas.microsoft.com/office/drawing/2014/main" id="{7F7F92F6-7099-4AFE-8D18-9D86B5B77ACD}"/>
                  </a:ext>
                </a:extLst>
              </p:cNvPr>
              <p:cNvSpPr txBox="1">
                <a:spLocks noRot="1" noChangeAspect="1" noMove="1" noResize="1" noEditPoints="1" noAdjustHandles="1" noChangeArrowheads="1" noChangeShapeType="1" noTextEdit="1"/>
              </p:cNvSpPr>
              <p:nvPr/>
            </p:nvSpPr>
            <p:spPr>
              <a:xfrm>
                <a:off x="7223866" y="3061255"/>
                <a:ext cx="1511749" cy="307777"/>
              </a:xfrm>
              <a:prstGeom prst="rect">
                <a:avLst/>
              </a:prstGeom>
              <a:blipFill>
                <a:blip r:embed="rId2"/>
                <a:stretch>
                  <a:fillRect l="-1210" t="-3922" b="-1960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4A0ED4F-E27D-4863-B8BE-C98E7B178DCC}"/>
              </a:ext>
            </a:extLst>
          </p:cNvPr>
          <p:cNvSpPr txBox="1"/>
          <p:nvPr/>
        </p:nvSpPr>
        <p:spPr>
          <a:xfrm>
            <a:off x="1469847" y="1690688"/>
            <a:ext cx="4502328" cy="984885"/>
          </a:xfrm>
          <a:prstGeom prst="rect">
            <a:avLst/>
          </a:prstGeom>
          <a:noFill/>
        </p:spPr>
        <p:txBody>
          <a:bodyPr wrap="square" rtlCol="0">
            <a:spAutoFit/>
          </a:bodyPr>
          <a:lstStyle/>
          <a:p>
            <a:r>
              <a:rPr lang="en-US" sz="2000" dirty="0"/>
              <a:t>Use the computed gradients to make a step with gradient descent:</a:t>
            </a:r>
          </a:p>
          <a:p>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817526C3-3DC1-4927-86A8-0CBE71E533C8}"/>
                  </a:ext>
                </a:extLst>
              </p:cNvPr>
              <p:cNvSpPr>
                <a:spLocks noGrp="1"/>
              </p:cNvSpPr>
              <p:nvPr>
                <p:ph idx="1"/>
              </p:nvPr>
            </p:nvSpPr>
            <p:spPr>
              <a:xfrm>
                <a:off x="1314437" y="2505670"/>
                <a:ext cx="5057775" cy="3184525"/>
              </a:xfrm>
            </p:spPr>
            <p:txBody>
              <a:bodyPr>
                <a:normAutofit/>
              </a:bodyPr>
              <a:lstStyle/>
              <a:p>
                <a:pPr marL="9144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oMath>
                  </m:oMathPara>
                </a14:m>
                <a:endParaRPr lang="en-US" dirty="0"/>
              </a:p>
              <a:p>
                <a:pPr marL="914400" lvl="2" indent="0">
                  <a:buNone/>
                </a:pPr>
                <a:endParaRPr lang="en-US"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den>
                      </m:f>
                    </m:oMath>
                  </m:oMathPara>
                </a14:m>
                <a:endParaRPr lang="en-US" dirty="0"/>
              </a:p>
              <a:p>
                <a:pPr marL="914400" lvl="2"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mc:Choice>
        <mc:Fallback>
          <p:sp>
            <p:nvSpPr>
              <p:cNvPr id="19" name="Content Placeholder 2">
                <a:extLst>
                  <a:ext uri="{FF2B5EF4-FFF2-40B4-BE49-F238E27FC236}">
                    <a16:creationId xmlns:a16="http://schemas.microsoft.com/office/drawing/2014/main" id="{817526C3-3DC1-4927-86A8-0CBE71E533C8}"/>
                  </a:ext>
                </a:extLst>
              </p:cNvPr>
              <p:cNvSpPr>
                <a:spLocks noGrp="1" noRot="1" noChangeAspect="1" noMove="1" noResize="1" noEditPoints="1" noAdjustHandles="1" noChangeArrowheads="1" noChangeShapeType="1" noTextEdit="1"/>
              </p:cNvSpPr>
              <p:nvPr>
                <p:ph idx="1"/>
              </p:nvPr>
            </p:nvSpPr>
            <p:spPr>
              <a:xfrm>
                <a:off x="1314437" y="2505670"/>
                <a:ext cx="5057775" cy="3184525"/>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3014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CE-9B2B-42BD-BB41-03CB96E48CD3}"/>
              </a:ext>
            </a:extLst>
          </p:cNvPr>
          <p:cNvSpPr>
            <a:spLocks noGrp="1"/>
          </p:cNvSpPr>
          <p:nvPr>
            <p:ph type="title"/>
          </p:nvPr>
        </p:nvSpPr>
        <p:spPr/>
        <p:txBody>
          <a:bodyPr/>
          <a:lstStyle/>
          <a:p>
            <a:r>
              <a:rPr lang="en-US" dirty="0"/>
              <a:t>End-to-End Training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E1EF58-188A-4ACE-ABEC-C8862B21F6A8}"/>
                  </a:ext>
                </a:extLst>
              </p:cNvPr>
              <p:cNvSpPr>
                <a:spLocks noGrp="1"/>
              </p:cNvSpPr>
              <p:nvPr>
                <p:ph idx="1"/>
              </p:nvPr>
            </p:nvSpPr>
            <p:spPr/>
            <p:txBody>
              <a:bodyPr/>
              <a:lstStyle/>
              <a:p>
                <a:r>
                  <a:rPr lang="en-US" dirty="0"/>
                  <a:t>One iteration of training is never sufficient to get good performance. The number of training iterations is denoted as the number of training </a:t>
                </a:r>
                <a:r>
                  <a:rPr lang="en-US" b="1" dirty="0"/>
                  <a:t>epochs</a:t>
                </a:r>
                <a:r>
                  <a:rPr lang="en-US" dirty="0"/>
                  <a:t>. </a:t>
                </a:r>
              </a:p>
              <a:p>
                <a:r>
                  <a:rPr lang="en-US" dirty="0"/>
                  <a:t>After the network is trained and we want to make actual predictions with it, this is known as doing </a:t>
                </a:r>
                <a:r>
                  <a:rPr lang="en-US" b="1" dirty="0"/>
                  <a:t>inference</a:t>
                </a:r>
                <a:r>
                  <a:rPr lang="en-US" dirty="0"/>
                  <a:t>. </a:t>
                </a:r>
              </a:p>
              <a:p>
                <a:pPr lvl="1"/>
                <a:r>
                  <a:rPr lang="en-US" dirty="0"/>
                  <a:t>There are different ways to do inference with our sigmoid activation function. We can set a threshold of 0.5 to classify the input a 1, else 0. We can choose higher threshold if we want.</a:t>
                </a:r>
              </a:p>
              <a:p>
                <a:pPr lvl="1"/>
                <a:r>
                  <a:rPr lang="en-US" dirty="0"/>
                  <a:t>We can also flip a coin with heads probability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t>
                </a:r>
              </a:p>
            </p:txBody>
          </p:sp>
        </mc:Choice>
        <mc:Fallback>
          <p:sp>
            <p:nvSpPr>
              <p:cNvPr id="3" name="Content Placeholder 2">
                <a:extLst>
                  <a:ext uri="{FF2B5EF4-FFF2-40B4-BE49-F238E27FC236}">
                    <a16:creationId xmlns:a16="http://schemas.microsoft.com/office/drawing/2014/main" id="{6EE1EF58-188A-4ACE-ABEC-C8862B21F6A8}"/>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pic>
        <p:nvPicPr>
          <p:cNvPr id="4" name="Picture 2" descr="Activation Functions in Neural Networks | by SAGAR SHARMA | Towards Data  Science">
            <a:extLst>
              <a:ext uri="{FF2B5EF4-FFF2-40B4-BE49-F238E27FC236}">
                <a16:creationId xmlns:a16="http://schemas.microsoft.com/office/drawing/2014/main" id="{ED03B20D-578D-475A-88B0-96D4C0121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264" y="4787891"/>
            <a:ext cx="3031835" cy="201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105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CE-9B2B-42BD-BB41-03CB96E48CD3}"/>
              </a:ext>
            </a:extLst>
          </p:cNvPr>
          <p:cNvSpPr>
            <a:spLocks noGrp="1"/>
          </p:cNvSpPr>
          <p:nvPr>
            <p:ph type="title"/>
          </p:nvPr>
        </p:nvSpPr>
        <p:spPr/>
        <p:txBody>
          <a:bodyPr/>
          <a:lstStyle/>
          <a:p>
            <a:r>
              <a:rPr lang="en-US" dirty="0"/>
              <a:t>End-to-End Training Intuition</a:t>
            </a:r>
          </a:p>
        </p:txBody>
      </p:sp>
      <p:sp>
        <p:nvSpPr>
          <p:cNvPr id="3" name="Content Placeholder 2">
            <a:extLst>
              <a:ext uri="{FF2B5EF4-FFF2-40B4-BE49-F238E27FC236}">
                <a16:creationId xmlns:a16="http://schemas.microsoft.com/office/drawing/2014/main" id="{6EE1EF58-188A-4ACE-ABEC-C8862B21F6A8}"/>
              </a:ext>
            </a:extLst>
          </p:cNvPr>
          <p:cNvSpPr>
            <a:spLocks noGrp="1"/>
          </p:cNvSpPr>
          <p:nvPr>
            <p:ph idx="1"/>
          </p:nvPr>
        </p:nvSpPr>
        <p:spPr/>
        <p:txBody>
          <a:bodyPr/>
          <a:lstStyle/>
          <a:p>
            <a:r>
              <a:rPr lang="en-US" dirty="0"/>
              <a:t>The training procedure essentially adjusts individual weights depending on how “wrong” or “right” the model is on a given example and how much the weight influences the decision. </a:t>
            </a:r>
          </a:p>
          <a:p>
            <a:r>
              <a:rPr lang="en-US" dirty="0"/>
              <a:t>Every training iteration adjusts the weights like a bunch of little correlated knobs, turning them up or down all together to make the loss function a little bit smaller.</a:t>
            </a:r>
          </a:p>
          <a:p>
            <a:r>
              <a:rPr lang="en-US" dirty="0"/>
              <a:t>Do this enough and you’ll have a set of weights which can achieve a high accuracy on your training set. </a:t>
            </a:r>
          </a:p>
        </p:txBody>
      </p:sp>
    </p:spTree>
    <p:extLst>
      <p:ext uri="{BB962C8B-B14F-4D97-AF65-F5344CB8AC3E}">
        <p14:creationId xmlns:p14="http://schemas.microsoft.com/office/powerpoint/2010/main" val="1020893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CE-9B2B-42BD-BB41-03CB96E48CD3}"/>
              </a:ext>
            </a:extLst>
          </p:cNvPr>
          <p:cNvSpPr>
            <a:spLocks noGrp="1"/>
          </p:cNvSpPr>
          <p:nvPr>
            <p:ph type="title"/>
          </p:nvPr>
        </p:nvSpPr>
        <p:spPr/>
        <p:txBody>
          <a:bodyPr/>
          <a:lstStyle/>
          <a:p>
            <a:r>
              <a:rPr lang="en-US" dirty="0"/>
              <a:t>Gradient Descent issues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E1EF58-188A-4ACE-ABEC-C8862B21F6A8}"/>
                  </a:ext>
                </a:extLst>
              </p:cNvPr>
              <p:cNvSpPr>
                <a:spLocks noGrp="1"/>
              </p:cNvSpPr>
              <p:nvPr>
                <p:ph idx="1"/>
              </p:nvPr>
            </p:nvSpPr>
            <p:spPr/>
            <p:txBody>
              <a:bodyPr/>
              <a:lstStyle/>
              <a:p>
                <a:r>
                  <a:rPr lang="en-US" dirty="0"/>
                  <a:t>The end-to-end training with gradient descent is quite slow. To compute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oMath>
                </a14:m>
                <a:r>
                  <a:rPr lang="en-US" dirty="0"/>
                  <a:t> and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den>
                    </m:f>
                  </m:oMath>
                </a14:m>
                <a:r>
                  <a:rPr lang="en-US" dirty="0"/>
                  <a:t> you need to do both a forward and backwards pass through the network with your whole dataset to compute one small step. </a:t>
                </a:r>
              </a:p>
              <a:p>
                <a:r>
                  <a:rPr lang="en-US" dirty="0"/>
                  <a:t>Often times, the whole dataset will not fit into memory either.</a:t>
                </a:r>
              </a:p>
            </p:txBody>
          </p:sp>
        </mc:Choice>
        <mc:Fallback>
          <p:sp>
            <p:nvSpPr>
              <p:cNvPr id="3" name="Content Placeholder 2">
                <a:extLst>
                  <a:ext uri="{FF2B5EF4-FFF2-40B4-BE49-F238E27FC236}">
                    <a16:creationId xmlns:a16="http://schemas.microsoft.com/office/drawing/2014/main" id="{6EE1EF58-188A-4ACE-ABEC-C8862B21F6A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69754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CE-9B2B-42BD-BB41-03CB96E48CD3}"/>
              </a:ext>
            </a:extLst>
          </p:cNvPr>
          <p:cNvSpPr>
            <a:spLocks noGrp="1"/>
          </p:cNvSpPr>
          <p:nvPr>
            <p:ph type="title"/>
          </p:nvPr>
        </p:nvSpPr>
        <p:spPr/>
        <p:txBody>
          <a:bodyPr/>
          <a:lstStyle/>
          <a:p>
            <a:r>
              <a:rPr lang="en-US" dirty="0"/>
              <a:t>Stochastic Mini-batch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E1EF58-188A-4ACE-ABEC-C8862B21F6A8}"/>
                  </a:ext>
                </a:extLst>
              </p:cNvPr>
              <p:cNvSpPr>
                <a:spLocks noGrp="1"/>
              </p:cNvSpPr>
              <p:nvPr>
                <p:ph idx="1"/>
              </p:nvPr>
            </p:nvSpPr>
            <p:spPr/>
            <p:txBody>
              <a:bodyPr/>
              <a:lstStyle/>
              <a:p>
                <a:r>
                  <a:rPr lang="en-US" dirty="0"/>
                  <a:t>To remedy this issue, we do </a:t>
                </a:r>
                <a:r>
                  <a:rPr lang="en-US" b="1" dirty="0"/>
                  <a:t>stochastic mini-batch gradient descent </a:t>
                </a:r>
                <a:r>
                  <a:rPr lang="en-US" dirty="0"/>
                  <a:t>(SGD) where we compute gradients on a small subset of randomly sampled (without replacement) training examples, then do our update. </a:t>
                </a:r>
              </a:p>
              <a:p>
                <a:r>
                  <a:rPr lang="en-US" dirty="0"/>
                  <a:t>These small subsets are called </a:t>
                </a:r>
                <a:r>
                  <a:rPr lang="en-US" b="1" dirty="0"/>
                  <a:t>mini-batches</a:t>
                </a:r>
                <a:r>
                  <a:rPr lang="en-US" dirty="0"/>
                  <a:t>. </a:t>
                </a:r>
              </a:p>
              <a:p>
                <a:r>
                  <a:rPr lang="en-US" dirty="0"/>
                  <a:t>One epoch of training then consists of </a:t>
                </a:r>
                <a14:m>
                  <m:oMath xmlns:m="http://schemas.openxmlformats.org/officeDocument/2006/math">
                    <m:r>
                      <a:rPr lang="en-US" b="0" i="1" smtClean="0">
                        <a:latin typeface="Cambria Math" panose="02040503050406030204" pitchFamily="18" charset="0"/>
                      </a:rPr>
                      <m:t>𝑀</m:t>
                    </m:r>
                  </m:oMath>
                </a14:m>
                <a:r>
                  <a:rPr lang="en-US" dirty="0"/>
                  <a:t> updates to the weights, where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𝑚𝑖𝑛𝑖</m:t>
                        </m:r>
                        <m:r>
                          <a:rPr lang="en-US" b="0" i="1" smtClean="0">
                            <a:latin typeface="Cambria Math" panose="02040503050406030204" pitchFamily="18" charset="0"/>
                          </a:rPr>
                          <m:t>−</m:t>
                        </m:r>
                        <m:r>
                          <a:rPr lang="en-US" b="0" i="1" smtClean="0">
                            <a:latin typeface="Cambria Math" panose="02040503050406030204" pitchFamily="18" charset="0"/>
                          </a:rPr>
                          <m:t>𝑏𝑎𝑡𝑐h</m:t>
                        </m:r>
                        <m:r>
                          <a:rPr lang="en-US" b="0" i="1" smtClean="0">
                            <a:latin typeface="Cambria Math" panose="02040503050406030204" pitchFamily="18" charset="0"/>
                          </a:rPr>
                          <m:t> </m:t>
                        </m:r>
                        <m:r>
                          <a:rPr lang="en-US" b="0" i="1" smtClean="0">
                            <a:latin typeface="Cambria Math" panose="02040503050406030204" pitchFamily="18" charset="0"/>
                          </a:rPr>
                          <m:t>𝑠𝑖𝑧𝑒</m:t>
                        </m:r>
                      </m:den>
                    </m:f>
                  </m:oMath>
                </a14:m>
                <a:r>
                  <a:rPr lang="en-US" dirty="0"/>
                  <a:t> </a:t>
                </a:r>
              </a:p>
              <a:p>
                <a:r>
                  <a:rPr lang="en-US" dirty="0"/>
                  <a:t>The mini-batch size is our second</a:t>
                </a:r>
                <a:r>
                  <a:rPr lang="en-US" b="1" dirty="0"/>
                  <a:t> hyperparameter</a:t>
                </a:r>
                <a:r>
                  <a:rPr lang="en-US" dirty="0"/>
                  <a:t>. The choice of which is quite important, second only to the learning rate.</a:t>
                </a:r>
                <a:endParaRPr lang="en-US" b="1" dirty="0"/>
              </a:p>
            </p:txBody>
          </p:sp>
        </mc:Choice>
        <mc:Fallback>
          <p:sp>
            <p:nvSpPr>
              <p:cNvPr id="3" name="Content Placeholder 2">
                <a:extLst>
                  <a:ext uri="{FF2B5EF4-FFF2-40B4-BE49-F238E27FC236}">
                    <a16:creationId xmlns:a16="http://schemas.microsoft.com/office/drawing/2014/main" id="{6EE1EF58-188A-4ACE-ABEC-C8862B21F6A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15069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CE-9B2B-42BD-BB41-03CB96E48CD3}"/>
              </a:ext>
            </a:extLst>
          </p:cNvPr>
          <p:cNvSpPr>
            <a:spLocks noGrp="1"/>
          </p:cNvSpPr>
          <p:nvPr>
            <p:ph type="title"/>
          </p:nvPr>
        </p:nvSpPr>
        <p:spPr/>
        <p:txBody>
          <a:bodyPr/>
          <a:lstStyle/>
          <a:p>
            <a:r>
              <a:rPr lang="en-US" dirty="0"/>
              <a:t>Stochastic Mini-batch Gradient Descent</a:t>
            </a:r>
          </a:p>
        </p:txBody>
      </p:sp>
      <p:pic>
        <p:nvPicPr>
          <p:cNvPr id="13314" name="Picture 2" descr="Optimization methods">
            <a:extLst>
              <a:ext uri="{FF2B5EF4-FFF2-40B4-BE49-F238E27FC236}">
                <a16:creationId xmlns:a16="http://schemas.microsoft.com/office/drawing/2014/main" id="{313AABFB-F7F3-4CD9-9FF5-0721BC0CB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50378"/>
            <a:ext cx="10315575" cy="27736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646AF1-892C-4606-B50A-779300887FE2}"/>
              </a:ext>
            </a:extLst>
          </p:cNvPr>
          <p:cNvSpPr txBox="1"/>
          <p:nvPr/>
        </p:nvSpPr>
        <p:spPr>
          <a:xfrm>
            <a:off x="1609725" y="4829175"/>
            <a:ext cx="8829675" cy="369332"/>
          </a:xfrm>
          <a:prstGeom prst="rect">
            <a:avLst/>
          </a:prstGeom>
          <a:noFill/>
        </p:spPr>
        <p:txBody>
          <a:bodyPr wrap="square" rtlCol="0">
            <a:spAutoFit/>
          </a:bodyPr>
          <a:lstStyle/>
          <a:p>
            <a:pPr algn="ctr"/>
            <a:r>
              <a:rPr lang="en-US" dirty="0"/>
              <a:t>Loss landscape</a:t>
            </a:r>
          </a:p>
        </p:txBody>
      </p:sp>
      <p:sp>
        <p:nvSpPr>
          <p:cNvPr id="5" name="TextBox 4">
            <a:extLst>
              <a:ext uri="{FF2B5EF4-FFF2-40B4-BE49-F238E27FC236}">
                <a16:creationId xmlns:a16="http://schemas.microsoft.com/office/drawing/2014/main" id="{63DF5FEA-4097-4090-A93B-CC6911030033}"/>
              </a:ext>
            </a:extLst>
          </p:cNvPr>
          <p:cNvSpPr txBox="1"/>
          <p:nvPr/>
        </p:nvSpPr>
        <p:spPr>
          <a:xfrm>
            <a:off x="1838325" y="5448300"/>
            <a:ext cx="8829674" cy="1200329"/>
          </a:xfrm>
          <a:prstGeom prst="rect">
            <a:avLst/>
          </a:prstGeom>
          <a:noFill/>
        </p:spPr>
        <p:txBody>
          <a:bodyPr wrap="square" rtlCol="0">
            <a:spAutoFit/>
          </a:bodyPr>
          <a:lstStyle/>
          <a:p>
            <a:r>
              <a:rPr lang="en-US" u="sng" dirty="0"/>
              <a:t>Advanced note:</a:t>
            </a:r>
            <a:r>
              <a:rPr lang="en-US" dirty="0"/>
              <a:t> You might be wondering if approximating the gradients in this way affects performance. It does, but in fact it affects performance in a positive way. Neural network losses are highly non-convex, and the oscillations introduced by SGD enables the optimization procedure to find better local minima, which helps the model generalize better.</a:t>
            </a:r>
          </a:p>
        </p:txBody>
      </p:sp>
    </p:spTree>
    <p:extLst>
      <p:ext uri="{BB962C8B-B14F-4D97-AF65-F5344CB8AC3E}">
        <p14:creationId xmlns:p14="http://schemas.microsoft.com/office/powerpoint/2010/main" val="2672908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CE-9B2B-42BD-BB41-03CB96E48CD3}"/>
              </a:ext>
            </a:extLst>
          </p:cNvPr>
          <p:cNvSpPr>
            <a:spLocks noGrp="1"/>
          </p:cNvSpPr>
          <p:nvPr>
            <p:ph type="title"/>
          </p:nvPr>
        </p:nvSpPr>
        <p:spPr/>
        <p:txBody>
          <a:bodyPr/>
          <a:lstStyle/>
          <a:p>
            <a:r>
              <a:rPr lang="en-US" dirty="0"/>
              <a:t>Making a larger FFNN</a:t>
            </a:r>
          </a:p>
        </p:txBody>
      </p:sp>
      <p:sp>
        <p:nvSpPr>
          <p:cNvPr id="3" name="Content Placeholder 2">
            <a:extLst>
              <a:ext uri="{FF2B5EF4-FFF2-40B4-BE49-F238E27FC236}">
                <a16:creationId xmlns:a16="http://schemas.microsoft.com/office/drawing/2014/main" id="{6EE1EF58-188A-4ACE-ABEC-C8862B21F6A8}"/>
              </a:ext>
            </a:extLst>
          </p:cNvPr>
          <p:cNvSpPr>
            <a:spLocks noGrp="1"/>
          </p:cNvSpPr>
          <p:nvPr>
            <p:ph idx="1"/>
          </p:nvPr>
        </p:nvSpPr>
        <p:spPr>
          <a:xfrm>
            <a:off x="851783" y="1508487"/>
            <a:ext cx="10515600" cy="4351338"/>
          </a:xfrm>
        </p:spPr>
        <p:txBody>
          <a:bodyPr/>
          <a:lstStyle/>
          <a:p>
            <a:r>
              <a:rPr lang="en-US" dirty="0"/>
              <a:t>So far we have only been discussing a one neuron FFNN, however with everything we have discussed up until this point, it is simple to extend our one-neuron neural net to any number of neurons and layers, the training is the same. Forward pass to compute the loss, backward pass to compute all the gradients.</a:t>
            </a:r>
          </a:p>
        </p:txBody>
      </p:sp>
      <p:pic>
        <p:nvPicPr>
          <p:cNvPr id="15362" name="Picture 2" descr="FeedForward Neural Networks">
            <a:extLst>
              <a:ext uri="{FF2B5EF4-FFF2-40B4-BE49-F238E27FC236}">
                <a16:creationId xmlns:a16="http://schemas.microsoft.com/office/drawing/2014/main" id="{517B6104-E5D0-4189-B68B-226C4CA63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4001294"/>
            <a:ext cx="3048000" cy="149542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0518B87D-87F2-4BCF-A09C-AE2B93026509}"/>
              </a:ext>
            </a:extLst>
          </p:cNvPr>
          <p:cNvCxnSpPr>
            <a:cxnSpLocks/>
          </p:cNvCxnSpPr>
          <p:nvPr/>
        </p:nvCxnSpPr>
        <p:spPr>
          <a:xfrm>
            <a:off x="8658889" y="4658945"/>
            <a:ext cx="8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72217B-612D-4B62-AE84-994DE1A67188}"/>
                  </a:ext>
                </a:extLst>
              </p:cNvPr>
              <p:cNvSpPr txBox="1"/>
              <p:nvPr/>
            </p:nvSpPr>
            <p:spPr>
              <a:xfrm>
                <a:off x="9507414" y="4496771"/>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p:sp>
            <p:nvSpPr>
              <p:cNvPr id="13" name="TextBox 12">
                <a:extLst>
                  <a:ext uri="{FF2B5EF4-FFF2-40B4-BE49-F238E27FC236}">
                    <a16:creationId xmlns:a16="http://schemas.microsoft.com/office/drawing/2014/main" id="{7B72217B-612D-4B62-AE84-994DE1A67188}"/>
                  </a:ext>
                </a:extLst>
              </p:cNvPr>
              <p:cNvSpPr txBox="1">
                <a:spLocks noRot="1" noChangeAspect="1" noMove="1" noResize="1" noEditPoints="1" noAdjustHandles="1" noChangeArrowheads="1" noChangeShapeType="1" noTextEdit="1"/>
              </p:cNvSpPr>
              <p:nvPr/>
            </p:nvSpPr>
            <p:spPr>
              <a:xfrm>
                <a:off x="9507414" y="4496771"/>
                <a:ext cx="186718" cy="276999"/>
              </a:xfrm>
              <a:prstGeom prst="rect">
                <a:avLst/>
              </a:prstGeom>
              <a:blipFill>
                <a:blip r:embed="rId3"/>
                <a:stretch>
                  <a:fillRect l="-33333" t="-26667" r="-80000" b="-2666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E37DE24-1435-4421-B9DF-1A7B33C4BE10}"/>
              </a:ext>
            </a:extLst>
          </p:cNvPr>
          <p:cNvSpPr/>
          <p:nvPr/>
        </p:nvSpPr>
        <p:spPr>
          <a:xfrm>
            <a:off x="5507532" y="4159409"/>
            <a:ext cx="732008" cy="1228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D7AE8A0-86EE-4431-8722-90116157A793}"/>
              </a:ext>
            </a:extLst>
          </p:cNvPr>
          <p:cNvGrpSpPr/>
          <p:nvPr/>
        </p:nvGrpSpPr>
        <p:grpSpPr>
          <a:xfrm>
            <a:off x="1586627" y="3684156"/>
            <a:ext cx="4616788" cy="2129700"/>
            <a:chOff x="327641" y="2880450"/>
            <a:chExt cx="8386736" cy="2058986"/>
          </a:xfrm>
        </p:grpSpPr>
        <p:pic>
          <p:nvPicPr>
            <p:cNvPr id="6" name="Picture 2" descr="Dachshund Dog Breed Information &amp; Characteristics | Daily Paws">
              <a:extLst>
                <a:ext uri="{FF2B5EF4-FFF2-40B4-BE49-F238E27FC236}">
                  <a16:creationId xmlns:a16="http://schemas.microsoft.com/office/drawing/2014/main" id="{A3DB9374-5C8F-4756-92E8-639DFE2FA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41" y="3015386"/>
              <a:ext cx="2109788" cy="14065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6821A49-82C5-43A7-A771-06F328968EC5}"/>
                </a:ext>
              </a:extLst>
            </p:cNvPr>
            <p:cNvCxnSpPr>
              <a:cxnSpLocks/>
            </p:cNvCxnSpPr>
            <p:nvPr/>
          </p:nvCxnSpPr>
          <p:spPr>
            <a:xfrm>
              <a:off x="2598337" y="3699929"/>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2" descr="2: A three-dimensional RGB matrix. Each layer of the matrix is a two-... |  Download Scientific Diagram">
              <a:extLst>
                <a:ext uri="{FF2B5EF4-FFF2-40B4-BE49-F238E27FC236}">
                  <a16:creationId xmlns:a16="http://schemas.microsoft.com/office/drawing/2014/main" id="{B2A0FADA-524C-4634-8FD1-3376EEA84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8655" y="3015386"/>
              <a:ext cx="2381250" cy="19240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55DE83B2-DDE5-4A1A-A55F-9CEEC8E06408}"/>
                </a:ext>
              </a:extLst>
            </p:cNvPr>
            <p:cNvCxnSpPr>
              <a:cxnSpLocks/>
            </p:cNvCxnSpPr>
            <p:nvPr/>
          </p:nvCxnSpPr>
          <p:spPr>
            <a:xfrm>
              <a:off x="6406529" y="3807941"/>
              <a:ext cx="86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ouble Bracket 9">
              <a:extLst>
                <a:ext uri="{FF2B5EF4-FFF2-40B4-BE49-F238E27FC236}">
                  <a16:creationId xmlns:a16="http://schemas.microsoft.com/office/drawing/2014/main" id="{B8E5311B-A43B-455A-A4DC-7CCBCDAF7A9B}"/>
                </a:ext>
              </a:extLst>
            </p:cNvPr>
            <p:cNvSpPr/>
            <p:nvPr/>
          </p:nvSpPr>
          <p:spPr>
            <a:xfrm>
              <a:off x="7519106" y="2880450"/>
              <a:ext cx="1024819" cy="1924050"/>
            </a:xfrm>
            <a:prstGeom prst="bracketPair">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3909F87-85BC-489C-959F-6711264286D6}"/>
                </a:ext>
              </a:extLst>
            </p:cNvPr>
            <p:cNvSpPr txBox="1"/>
            <p:nvPr/>
          </p:nvSpPr>
          <p:spPr>
            <a:xfrm>
              <a:off x="7580347" y="3015386"/>
              <a:ext cx="1134030" cy="1754326"/>
            </a:xfrm>
            <a:prstGeom prst="rect">
              <a:avLst/>
            </a:prstGeom>
            <a:noFill/>
          </p:spPr>
          <p:txBody>
            <a:bodyPr wrap="square" rtlCol="0">
              <a:spAutoFit/>
            </a:bodyPr>
            <a:lstStyle/>
            <a:p>
              <a:r>
                <a:rPr lang="en-US" dirty="0"/>
                <a:t>x1</a:t>
              </a:r>
            </a:p>
            <a:p>
              <a:r>
                <a:rPr lang="en-US" dirty="0"/>
                <a:t>x2</a:t>
              </a:r>
            </a:p>
            <a:p>
              <a:r>
                <a:rPr lang="en-US" dirty="0"/>
                <a:t>.</a:t>
              </a:r>
            </a:p>
            <a:p>
              <a:r>
                <a:rPr lang="en-US" dirty="0"/>
                <a:t>.</a:t>
              </a:r>
            </a:p>
            <a:p>
              <a:r>
                <a:rPr lang="en-US" dirty="0"/>
                <a:t>.</a:t>
              </a:r>
            </a:p>
            <a:p>
              <a:r>
                <a:rPr lang="en-US" dirty="0" err="1"/>
                <a:t>xN</a:t>
              </a:r>
              <a:endParaRPr lang="en-US" dirty="0"/>
            </a:p>
          </p:txBody>
        </p:sp>
      </p:grpSp>
    </p:spTree>
    <p:extLst>
      <p:ext uri="{BB962C8B-B14F-4D97-AF65-F5344CB8AC3E}">
        <p14:creationId xmlns:p14="http://schemas.microsoft.com/office/powerpoint/2010/main" val="3291986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2313-DA98-46D5-B532-7B86A7522BBE}"/>
              </a:ext>
            </a:extLst>
          </p:cNvPr>
          <p:cNvSpPr>
            <a:spLocks noGrp="1"/>
          </p:cNvSpPr>
          <p:nvPr>
            <p:ph type="title"/>
          </p:nvPr>
        </p:nvSpPr>
        <p:spPr/>
        <p:txBody>
          <a:bodyPr/>
          <a:lstStyle/>
          <a:p>
            <a:r>
              <a:rPr lang="en-US" dirty="0"/>
              <a:t>Hyperparameters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77C260-65A3-432E-A3AD-CFE0D8E0DE27}"/>
                  </a:ext>
                </a:extLst>
              </p:cNvPr>
              <p:cNvSpPr>
                <a:spLocks noGrp="1"/>
              </p:cNvSpPr>
              <p:nvPr>
                <p:ph idx="1"/>
              </p:nvPr>
            </p:nvSpPr>
            <p:spPr>
              <a:xfrm>
                <a:off x="838200" y="1485900"/>
                <a:ext cx="10515600" cy="5006975"/>
              </a:xfrm>
            </p:spPr>
            <p:txBody>
              <a:bodyPr>
                <a:normAutofit fontScale="85000" lnSpcReduction="20000"/>
              </a:bodyPr>
              <a:lstStyle/>
              <a:p>
                <a:r>
                  <a:rPr lang="en-US" b="1" dirty="0"/>
                  <a:t>Hyperparameters</a:t>
                </a:r>
                <a:r>
                  <a:rPr lang="en-US" dirty="0"/>
                  <a:t>: the </a:t>
                </a:r>
                <a:r>
                  <a:rPr lang="en-US" dirty="0" err="1"/>
                  <a:t>the</a:t>
                </a:r>
                <a:r>
                  <a:rPr lang="en-US" dirty="0"/>
                  <a:t> stuff you need to set besides the model weights. Influence the training process and the outcome of training and inference (hence the prefix hyper). Their selection is critical to ML. They have no gradient info, so cannot be learned during training. </a:t>
                </a:r>
              </a:p>
              <a:p>
                <a:r>
                  <a:rPr lang="en-US" dirty="0"/>
                  <a:t>In practice, selecting hyperparameters is a big part of ML.</a:t>
                </a:r>
              </a:p>
              <a:p>
                <a:r>
                  <a:rPr lang="en-US" dirty="0"/>
                  <a:t>Explicit hyperparameters we have introduced:</a:t>
                </a:r>
              </a:p>
              <a:p>
                <a:pPr lvl="1"/>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in gradient descent</a:t>
                </a:r>
              </a:p>
              <a:p>
                <a:pPr lvl="1"/>
                <a:r>
                  <a:rPr lang="en-US" dirty="0"/>
                  <a:t>Mini-batch size</a:t>
                </a:r>
              </a:p>
              <a:p>
                <a:r>
                  <a:rPr lang="en-US" dirty="0"/>
                  <a:t>Implicit:</a:t>
                </a:r>
              </a:p>
              <a:p>
                <a:pPr lvl="1"/>
                <a:r>
                  <a:rPr lang="en-US" dirty="0"/>
                  <a:t>Number of NN layers</a:t>
                </a:r>
              </a:p>
              <a:p>
                <a:pPr lvl="1"/>
                <a:r>
                  <a:rPr lang="en-US" dirty="0"/>
                  <a:t>Neurons per layer</a:t>
                </a:r>
              </a:p>
              <a:p>
                <a:pPr lvl="1"/>
                <a:r>
                  <a:rPr lang="en-US" dirty="0"/>
                  <a:t>Choice of activation function</a:t>
                </a:r>
              </a:p>
              <a:p>
                <a:pPr lvl="1"/>
                <a:r>
                  <a:rPr lang="en-US" dirty="0"/>
                  <a:t>Choice of loss function</a:t>
                </a:r>
              </a:p>
              <a:p>
                <a:pPr lvl="1"/>
                <a:r>
                  <a:rPr lang="en-US" dirty="0"/>
                  <a:t>Number of training epochs</a:t>
                </a:r>
              </a:p>
              <a:p>
                <a:r>
                  <a:rPr lang="en-US" dirty="0"/>
                  <a:t>We need to choose these parameters, as they are not found during the training process.</a:t>
                </a:r>
              </a:p>
            </p:txBody>
          </p:sp>
        </mc:Choice>
        <mc:Fallback>
          <p:sp>
            <p:nvSpPr>
              <p:cNvPr id="3" name="Content Placeholder 2">
                <a:extLst>
                  <a:ext uri="{FF2B5EF4-FFF2-40B4-BE49-F238E27FC236}">
                    <a16:creationId xmlns:a16="http://schemas.microsoft.com/office/drawing/2014/main" id="{BA77C260-65A3-432E-A3AD-CFE0D8E0DE27}"/>
                  </a:ext>
                </a:extLst>
              </p:cNvPr>
              <p:cNvSpPr>
                <a:spLocks noGrp="1" noRot="1" noChangeAspect="1" noMove="1" noResize="1" noEditPoints="1" noAdjustHandles="1" noChangeArrowheads="1" noChangeShapeType="1" noTextEdit="1"/>
              </p:cNvSpPr>
              <p:nvPr>
                <p:ph idx="1"/>
              </p:nvPr>
            </p:nvSpPr>
            <p:spPr>
              <a:xfrm>
                <a:off x="838200" y="1485900"/>
                <a:ext cx="10515600" cy="5006975"/>
              </a:xfrm>
              <a:blipFill>
                <a:blip r:embed="rId2"/>
                <a:stretch>
                  <a:fillRect l="-812" t="-2801"/>
                </a:stretch>
              </a:blipFill>
            </p:spPr>
            <p:txBody>
              <a:bodyPr/>
              <a:lstStyle/>
              <a:p>
                <a:r>
                  <a:rPr lang="en-US">
                    <a:noFill/>
                  </a:rPr>
                  <a:t> </a:t>
                </a:r>
              </a:p>
            </p:txBody>
          </p:sp>
        </mc:Fallback>
      </mc:AlternateContent>
    </p:spTree>
    <p:extLst>
      <p:ext uri="{BB962C8B-B14F-4D97-AF65-F5344CB8AC3E}">
        <p14:creationId xmlns:p14="http://schemas.microsoft.com/office/powerpoint/2010/main" val="366153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2313-DA98-46D5-B532-7B86A7522BBE}"/>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BA77C260-65A3-432E-A3AD-CFE0D8E0DE27}"/>
              </a:ext>
            </a:extLst>
          </p:cNvPr>
          <p:cNvSpPr>
            <a:spLocks noGrp="1"/>
          </p:cNvSpPr>
          <p:nvPr>
            <p:ph idx="1"/>
          </p:nvPr>
        </p:nvSpPr>
        <p:spPr>
          <a:xfrm>
            <a:off x="838200" y="1485901"/>
            <a:ext cx="10515600" cy="4895849"/>
          </a:xfrm>
        </p:spPr>
        <p:txBody>
          <a:bodyPr>
            <a:normAutofit fontScale="92500" lnSpcReduction="20000"/>
          </a:bodyPr>
          <a:lstStyle/>
          <a:p>
            <a:r>
              <a:rPr lang="en-US" dirty="0"/>
              <a:t>Some of these parameters are more important than others.</a:t>
            </a:r>
          </a:p>
          <a:p>
            <a:pPr lvl="1"/>
            <a:r>
              <a:rPr lang="en-US" dirty="0"/>
              <a:t>Learning rate is selection can be quite sensitive and is probably the most important, closely followed by batch size in the majority of applications.</a:t>
            </a:r>
          </a:p>
          <a:p>
            <a:pPr lvl="1"/>
            <a:r>
              <a:rPr lang="en-US" dirty="0"/>
              <a:t>On the other hand, some are usually OK to just stick to the defaults because small changes in them don’t influence learning enough to really worry about</a:t>
            </a:r>
          </a:p>
          <a:p>
            <a:pPr lvl="1"/>
            <a:r>
              <a:rPr lang="en-US" dirty="0"/>
              <a:t>This is something you get a feel for the more you work in ML and the more you work on a specific application. </a:t>
            </a:r>
          </a:p>
          <a:p>
            <a:pPr lvl="1"/>
            <a:r>
              <a:rPr lang="en-US" dirty="0"/>
              <a:t>Sometimes a specific value can turn out to be far less or far more important than you anticipated for a given problem.</a:t>
            </a:r>
          </a:p>
          <a:p>
            <a:r>
              <a:rPr lang="en-US" dirty="0"/>
              <a:t>Optimal </a:t>
            </a:r>
            <a:r>
              <a:rPr lang="en-US" dirty="0" err="1"/>
              <a:t>hyperparam</a:t>
            </a:r>
            <a:r>
              <a:rPr lang="en-US" dirty="0"/>
              <a:t> search algorithms are well-studied. They use a combination of</a:t>
            </a:r>
          </a:p>
          <a:p>
            <a:pPr lvl="1"/>
            <a:r>
              <a:rPr lang="en-US" dirty="0"/>
              <a:t>Evolutionary/genetic algos</a:t>
            </a:r>
          </a:p>
          <a:p>
            <a:pPr lvl="1"/>
            <a:r>
              <a:rPr lang="en-US" dirty="0"/>
              <a:t>Bayesian optimization</a:t>
            </a:r>
          </a:p>
          <a:p>
            <a:pPr lvl="1"/>
            <a:r>
              <a:rPr lang="en-US" dirty="0"/>
              <a:t>Multi-armed Bandits</a:t>
            </a:r>
          </a:p>
          <a:p>
            <a:r>
              <a:rPr lang="en-US" dirty="0"/>
              <a:t>There are frameworks to do this for you. </a:t>
            </a:r>
            <a:r>
              <a:rPr lang="en-US" sz="2800" b="1" i="1" u="sng" dirty="0">
                <a:solidFill>
                  <a:srgbClr val="FF0000"/>
                </a:solidFill>
              </a:rPr>
              <a:t>DO NOT HAND TUNE HYPERPARAMS </a:t>
            </a:r>
            <a:endParaRPr lang="en-US" dirty="0"/>
          </a:p>
          <a:p>
            <a:endParaRPr lang="en-US" dirty="0"/>
          </a:p>
        </p:txBody>
      </p:sp>
    </p:spTree>
    <p:extLst>
      <p:ext uri="{BB962C8B-B14F-4D97-AF65-F5344CB8AC3E}">
        <p14:creationId xmlns:p14="http://schemas.microsoft.com/office/powerpoint/2010/main" val="290650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1351-0DFB-4748-A2F0-AC60CDCA58F6}"/>
              </a:ext>
            </a:extLst>
          </p:cNvPr>
          <p:cNvSpPr>
            <a:spLocks noGrp="1"/>
          </p:cNvSpPr>
          <p:nvPr>
            <p:ph type="ctrTitle"/>
          </p:nvPr>
        </p:nvSpPr>
        <p:spPr>
          <a:xfrm>
            <a:off x="1524000" y="261229"/>
            <a:ext cx="9144000" cy="2126864"/>
          </a:xfrm>
        </p:spPr>
        <p:txBody>
          <a:bodyPr>
            <a:normAutofit fontScale="90000"/>
          </a:bodyPr>
          <a:lstStyle/>
          <a:p>
            <a:r>
              <a:rPr lang="en-US" dirty="0"/>
              <a:t>How about an algorithm to tell me if a picture is a picture of a hot dog or a dachshund?  </a:t>
            </a:r>
          </a:p>
        </p:txBody>
      </p:sp>
      <p:pic>
        <p:nvPicPr>
          <p:cNvPr id="2050" name="Picture 2" descr="Dachshund Dog Breed Information &amp; Characteristics | Daily Paws">
            <a:extLst>
              <a:ext uri="{FF2B5EF4-FFF2-40B4-BE49-F238E27FC236}">
                <a16:creationId xmlns:a16="http://schemas.microsoft.com/office/drawing/2014/main" id="{90DCB719-0F18-49BC-99F9-D1597D83D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968" y="3298548"/>
            <a:ext cx="3930219" cy="26201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truth about the US' most iconic food - BBC Travel">
            <a:extLst>
              <a:ext uri="{FF2B5EF4-FFF2-40B4-BE49-F238E27FC236}">
                <a16:creationId xmlns:a16="http://schemas.microsoft.com/office/drawing/2014/main" id="{C47EA819-2C76-4B08-904E-9D56227BF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65" y="3429000"/>
            <a:ext cx="4296053" cy="241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668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2402-1883-4BFE-B484-6E3AA2C77F6D}"/>
              </a:ext>
            </a:extLst>
          </p:cNvPr>
          <p:cNvSpPr>
            <a:spLocks noGrp="1"/>
          </p:cNvSpPr>
          <p:nvPr>
            <p:ph type="title"/>
          </p:nvPr>
        </p:nvSpPr>
        <p:spPr/>
        <p:txBody>
          <a:bodyPr/>
          <a:lstStyle/>
          <a:p>
            <a:r>
              <a:rPr lang="en-US" dirty="0"/>
              <a:t>Beyond the Fundamentals</a:t>
            </a:r>
          </a:p>
        </p:txBody>
      </p:sp>
    </p:spTree>
    <p:extLst>
      <p:ext uri="{BB962C8B-B14F-4D97-AF65-F5344CB8AC3E}">
        <p14:creationId xmlns:p14="http://schemas.microsoft.com/office/powerpoint/2010/main" val="1059552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6260-792E-4EB2-8E11-979DA0DE4DD2}"/>
              </a:ext>
            </a:extLst>
          </p:cNvPr>
          <p:cNvSpPr>
            <a:spLocks noGrp="1"/>
          </p:cNvSpPr>
          <p:nvPr>
            <p:ph type="title"/>
          </p:nvPr>
        </p:nvSpPr>
        <p:spPr/>
        <p:txBody>
          <a:bodyPr/>
          <a:lstStyle/>
          <a:p>
            <a:r>
              <a:rPr lang="en-US" dirty="0"/>
              <a:t>Convolutions</a:t>
            </a:r>
          </a:p>
        </p:txBody>
      </p:sp>
      <p:sp>
        <p:nvSpPr>
          <p:cNvPr id="3" name="Content Placeholder 2">
            <a:extLst>
              <a:ext uri="{FF2B5EF4-FFF2-40B4-BE49-F238E27FC236}">
                <a16:creationId xmlns:a16="http://schemas.microsoft.com/office/drawing/2014/main" id="{49268E10-FD5A-4573-91A6-6408F3615C65}"/>
              </a:ext>
            </a:extLst>
          </p:cNvPr>
          <p:cNvSpPr>
            <a:spLocks noGrp="1"/>
          </p:cNvSpPr>
          <p:nvPr>
            <p:ph idx="1"/>
          </p:nvPr>
        </p:nvSpPr>
        <p:spPr>
          <a:xfrm>
            <a:off x="838200" y="1409700"/>
            <a:ext cx="10515600" cy="4767263"/>
          </a:xfrm>
        </p:spPr>
        <p:txBody>
          <a:bodyPr>
            <a:normAutofit/>
          </a:bodyPr>
          <a:lstStyle/>
          <a:p>
            <a:r>
              <a:rPr lang="en-US" dirty="0"/>
              <a:t>Convolutional Neural Networks (CNNs) are a class of NN architecture which make an explicit assumption that its inputs contain structured, spatially meaningful information. </a:t>
            </a:r>
          </a:p>
          <a:p>
            <a:r>
              <a:rPr lang="en-US" dirty="0"/>
              <a:t>This is most commonly images and video, however CNNs are also applicable to other types of data such as audio or other digital signals.</a:t>
            </a:r>
          </a:p>
          <a:p>
            <a:r>
              <a:rPr lang="en-US" dirty="0"/>
              <a:t>A </a:t>
            </a:r>
            <a:r>
              <a:rPr lang="en-US" b="1" dirty="0"/>
              <a:t>convolution layer </a:t>
            </a:r>
            <a:r>
              <a:rPr lang="en-US" dirty="0"/>
              <a:t>consists of small groups of n-dimensional volumes of neurons known as </a:t>
            </a:r>
            <a:r>
              <a:rPr lang="en-US" b="1" dirty="0"/>
              <a:t>filters</a:t>
            </a:r>
            <a:r>
              <a:rPr lang="en-US" dirty="0"/>
              <a:t> or </a:t>
            </a:r>
            <a:r>
              <a:rPr lang="en-US" b="1" dirty="0"/>
              <a:t>kernels </a:t>
            </a:r>
            <a:r>
              <a:rPr lang="en-US" dirty="0"/>
              <a:t>that are applied across the input, rather than the flat one-dimensional vectors of neurons found in FFNNs. </a:t>
            </a:r>
          </a:p>
        </p:txBody>
      </p:sp>
    </p:spTree>
    <p:extLst>
      <p:ext uri="{BB962C8B-B14F-4D97-AF65-F5344CB8AC3E}">
        <p14:creationId xmlns:p14="http://schemas.microsoft.com/office/powerpoint/2010/main" val="331574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6260-792E-4EB2-8E11-979DA0DE4DD2}"/>
              </a:ext>
            </a:extLst>
          </p:cNvPr>
          <p:cNvSpPr>
            <a:spLocks noGrp="1"/>
          </p:cNvSpPr>
          <p:nvPr>
            <p:ph type="title"/>
          </p:nvPr>
        </p:nvSpPr>
        <p:spPr/>
        <p:txBody>
          <a:bodyPr/>
          <a:lstStyle/>
          <a:p>
            <a:r>
              <a:rPr lang="en-US" dirty="0"/>
              <a:t>Convolutions</a:t>
            </a:r>
          </a:p>
        </p:txBody>
      </p:sp>
      <p:sp>
        <p:nvSpPr>
          <p:cNvPr id="3" name="Content Placeholder 2">
            <a:extLst>
              <a:ext uri="{FF2B5EF4-FFF2-40B4-BE49-F238E27FC236}">
                <a16:creationId xmlns:a16="http://schemas.microsoft.com/office/drawing/2014/main" id="{49268E10-FD5A-4573-91A6-6408F3615C65}"/>
              </a:ext>
            </a:extLst>
          </p:cNvPr>
          <p:cNvSpPr>
            <a:spLocks noGrp="1"/>
          </p:cNvSpPr>
          <p:nvPr>
            <p:ph idx="1"/>
          </p:nvPr>
        </p:nvSpPr>
        <p:spPr>
          <a:xfrm>
            <a:off x="200025" y="1027906"/>
            <a:ext cx="6057900" cy="6172994"/>
          </a:xfrm>
        </p:spPr>
        <p:txBody>
          <a:bodyPr>
            <a:normAutofit fontScale="92500" lnSpcReduction="10000"/>
          </a:bodyPr>
          <a:lstStyle/>
          <a:p>
            <a:endParaRPr lang="en-US" dirty="0"/>
          </a:p>
          <a:p>
            <a:r>
              <a:rPr lang="en-US" dirty="0"/>
              <a:t>A single kernel is a K × K × C block of learnable weights where K is the length and width of the block and C is the depth of the block, represented as the number of input channels to the kernel, e.g. 3 in the case of an RGB image. </a:t>
            </a:r>
          </a:p>
          <a:p>
            <a:r>
              <a:rPr lang="en-US" dirty="0"/>
              <a:t>A kernel is slid across an input with some stride length s and at each step, and a 3D dot product is taken between the kernel weights and the K × K × C section of the input that aligns with the kernels current position. </a:t>
            </a:r>
          </a:p>
          <a:p>
            <a:r>
              <a:rPr lang="en-US" dirty="0"/>
              <a:t>Each dot product computes a scalar value that is aggregated into a 2D output channel</a:t>
            </a:r>
          </a:p>
        </p:txBody>
      </p:sp>
      <p:pic>
        <p:nvPicPr>
          <p:cNvPr id="16386" name="Picture 2" descr="What are Convolutional Neural Networks? | IBM">
            <a:extLst>
              <a:ext uri="{FF2B5EF4-FFF2-40B4-BE49-F238E27FC236}">
                <a16:creationId xmlns:a16="http://schemas.microsoft.com/office/drawing/2014/main" id="{BDE12F32-4C22-459B-A0D9-3E8EF80CF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5" y="1847849"/>
            <a:ext cx="5977059"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83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6260-792E-4EB2-8E11-979DA0DE4DD2}"/>
              </a:ext>
            </a:extLst>
          </p:cNvPr>
          <p:cNvSpPr>
            <a:spLocks noGrp="1"/>
          </p:cNvSpPr>
          <p:nvPr>
            <p:ph type="title"/>
          </p:nvPr>
        </p:nvSpPr>
        <p:spPr/>
        <p:txBody>
          <a:bodyPr/>
          <a:lstStyle/>
          <a:p>
            <a:r>
              <a:rPr lang="en-US" dirty="0"/>
              <a:t>Convolutions</a:t>
            </a:r>
          </a:p>
        </p:txBody>
      </p:sp>
      <p:sp>
        <p:nvSpPr>
          <p:cNvPr id="3" name="Content Placeholder 2">
            <a:extLst>
              <a:ext uri="{FF2B5EF4-FFF2-40B4-BE49-F238E27FC236}">
                <a16:creationId xmlns:a16="http://schemas.microsoft.com/office/drawing/2014/main" id="{49268E10-FD5A-4573-91A6-6408F3615C65}"/>
              </a:ext>
            </a:extLst>
          </p:cNvPr>
          <p:cNvSpPr>
            <a:spLocks noGrp="1"/>
          </p:cNvSpPr>
          <p:nvPr>
            <p:ph idx="1"/>
          </p:nvPr>
        </p:nvSpPr>
        <p:spPr>
          <a:xfrm>
            <a:off x="790575" y="1156890"/>
            <a:ext cx="11401425" cy="4544219"/>
          </a:xfrm>
        </p:spPr>
        <p:txBody>
          <a:bodyPr>
            <a:normAutofit/>
          </a:bodyPr>
          <a:lstStyle/>
          <a:p>
            <a:endParaRPr lang="en-US" dirty="0"/>
          </a:p>
          <a:p>
            <a:r>
              <a:rPr lang="en-US" dirty="0"/>
              <a:t>There is an output channel for each kernel, and these outputs are aggregated into one volume along the channel dimension. This output volume is then fed through a non-linear activation function and then into the next layer of the network, such as another convolution layer. </a:t>
            </a:r>
          </a:p>
        </p:txBody>
      </p:sp>
      <p:pic>
        <p:nvPicPr>
          <p:cNvPr id="17410" name="Picture 2" descr="Beginners Guide to Convolutional Neural Networks | by Sabina Pokhrel |  Towards Data Science">
            <a:extLst>
              <a:ext uri="{FF2B5EF4-FFF2-40B4-BE49-F238E27FC236}">
                <a16:creationId xmlns:a16="http://schemas.microsoft.com/office/drawing/2014/main" id="{5BDB596A-31AD-46B1-93C9-61880939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86534"/>
            <a:ext cx="8763000" cy="339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381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6260-792E-4EB2-8E11-979DA0DE4DD2}"/>
              </a:ext>
            </a:extLst>
          </p:cNvPr>
          <p:cNvSpPr>
            <a:spLocks noGrp="1"/>
          </p:cNvSpPr>
          <p:nvPr>
            <p:ph type="title"/>
          </p:nvPr>
        </p:nvSpPr>
        <p:spPr/>
        <p:txBody>
          <a:bodyPr/>
          <a:lstStyle/>
          <a:p>
            <a:r>
              <a:rPr lang="en-US" dirty="0"/>
              <a:t>CNNs</a:t>
            </a:r>
          </a:p>
        </p:txBody>
      </p:sp>
      <p:pic>
        <p:nvPicPr>
          <p:cNvPr id="17410" name="Picture 2" descr="Beginners Guide to Convolutional Neural Networks | by Sabina Pokhrel |  Towards Data Science">
            <a:extLst>
              <a:ext uri="{FF2B5EF4-FFF2-40B4-BE49-F238E27FC236}">
                <a16:creationId xmlns:a16="http://schemas.microsoft.com/office/drawing/2014/main" id="{5BDB596A-31AD-46B1-93C9-61880939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128080"/>
            <a:ext cx="8763000" cy="3395089"/>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Using Deep Learning Models / Convolutional Neural Networks">
            <a:extLst>
              <a:ext uri="{FF2B5EF4-FFF2-40B4-BE49-F238E27FC236}">
                <a16:creationId xmlns:a16="http://schemas.microsoft.com/office/drawing/2014/main" id="{5297CB5A-FE0E-46C1-8249-5F1267BEF1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5160" y="4054135"/>
            <a:ext cx="6563140" cy="269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7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9575-3C14-4CCD-A4E2-A27223513F76}"/>
              </a:ext>
            </a:extLst>
          </p:cNvPr>
          <p:cNvSpPr>
            <a:spLocks noGrp="1"/>
          </p:cNvSpPr>
          <p:nvPr>
            <p:ph type="title"/>
          </p:nvPr>
        </p:nvSpPr>
        <p:spPr/>
        <p:txBody>
          <a:bodyPr/>
          <a:lstStyle/>
          <a:p>
            <a:r>
              <a:rPr lang="en-US" dirty="0"/>
              <a:t>Better optimizers</a:t>
            </a:r>
          </a:p>
        </p:txBody>
      </p:sp>
      <p:sp>
        <p:nvSpPr>
          <p:cNvPr id="3" name="Content Placeholder 2">
            <a:extLst>
              <a:ext uri="{FF2B5EF4-FFF2-40B4-BE49-F238E27FC236}">
                <a16:creationId xmlns:a16="http://schemas.microsoft.com/office/drawing/2014/main" id="{66A1DFD0-B4B4-49CE-B755-B0D7A139E8AC}"/>
              </a:ext>
            </a:extLst>
          </p:cNvPr>
          <p:cNvSpPr>
            <a:spLocks noGrp="1"/>
          </p:cNvSpPr>
          <p:nvPr>
            <p:ph idx="1"/>
          </p:nvPr>
        </p:nvSpPr>
        <p:spPr/>
        <p:txBody>
          <a:bodyPr/>
          <a:lstStyle/>
          <a:p>
            <a:r>
              <a:rPr lang="en-US" dirty="0"/>
              <a:t>SGD is quite simple, turns out we can do better.</a:t>
            </a:r>
          </a:p>
          <a:p>
            <a:r>
              <a:rPr lang="en-US" dirty="0"/>
              <a:t>Remember SGD is noisy.</a:t>
            </a:r>
          </a:p>
          <a:p>
            <a:endParaRPr lang="en-US" dirty="0"/>
          </a:p>
          <a:p>
            <a:endParaRPr lang="en-US" dirty="0"/>
          </a:p>
          <a:p>
            <a:endParaRPr lang="en-US" dirty="0"/>
          </a:p>
          <a:p>
            <a:endParaRPr lang="en-US" dirty="0"/>
          </a:p>
          <a:p>
            <a:pPr lvl="1"/>
            <a:endParaRPr lang="en-US"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F87BFD9A-B650-4CD3-8868-C0423606F12D}"/>
                  </a:ext>
                </a:extLst>
              </p:cNvPr>
              <p:cNvSpPr txBox="1">
                <a:spLocks/>
              </p:cNvSpPr>
              <p:nvPr/>
            </p:nvSpPr>
            <p:spPr>
              <a:xfrm>
                <a:off x="7743812" y="2315171"/>
                <a:ext cx="5010163" cy="1894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𝑊</m:t>
                      </m:r>
                      <m:r>
                        <a:rPr lang="en-US" i="1" smtClean="0">
                          <a:latin typeface="Cambria Math" panose="02040503050406030204" pitchFamily="18" charset="0"/>
                        </a:rPr>
                        <m:t> ≔</m:t>
                      </m:r>
                      <m:r>
                        <a:rPr lang="en-US" i="1" smtClean="0">
                          <a:latin typeface="Cambria Math" panose="02040503050406030204" pitchFamily="18" charset="0"/>
                        </a:rPr>
                        <m:t>𝑊</m:t>
                      </m:r>
                      <m:r>
                        <a:rPr lang="en-US" i="1" smtClean="0">
                          <a:latin typeface="Cambria Math" panose="02040503050406030204" pitchFamily="18" charset="0"/>
                        </a:rPr>
                        <m:t>−</m:t>
                      </m:r>
                      <m:r>
                        <a:rPr lang="en-US" i="1" smtClean="0">
                          <a:latin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𝑊</m:t>
                          </m:r>
                        </m:den>
                      </m:f>
                    </m:oMath>
                  </m:oMathPara>
                </a14:m>
                <a:endParaRPr lang="en-US" dirty="0"/>
              </a:p>
              <a:p>
                <a:pPr marL="914400" lvl="2" indent="0">
                  <a:buFont typeface="Arial" panose="020B0604020202020204" pitchFamily="34" charset="0"/>
                  <a:buNone/>
                </a:pPr>
                <a:endParaRPr lang="en-US" i="1" dirty="0">
                  <a:latin typeface="Cambria Math" panose="02040503050406030204" pitchFamily="18" charset="0"/>
                </a:endParaRPr>
              </a:p>
              <a:p>
                <a:pPr marL="914400" lvl="2"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𝑏</m:t>
                          </m:r>
                        </m:den>
                      </m:f>
                    </m:oMath>
                  </m:oMathPara>
                </a14:m>
                <a:endParaRPr lang="en-US" dirty="0"/>
              </a:p>
              <a:p>
                <a:pPr marL="914400" lvl="2" indent="0">
                  <a:buFont typeface="Arial" panose="020B0604020202020204" pitchFamily="34" charse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mc:Choice>
        <mc:Fallback>
          <p:sp>
            <p:nvSpPr>
              <p:cNvPr id="4" name="Content Placeholder 2">
                <a:extLst>
                  <a:ext uri="{FF2B5EF4-FFF2-40B4-BE49-F238E27FC236}">
                    <a16:creationId xmlns:a16="http://schemas.microsoft.com/office/drawing/2014/main" id="{F87BFD9A-B650-4CD3-8868-C0423606F12D}"/>
                  </a:ext>
                </a:extLst>
              </p:cNvPr>
              <p:cNvSpPr txBox="1">
                <a:spLocks noRot="1" noChangeAspect="1" noMove="1" noResize="1" noEditPoints="1" noAdjustHandles="1" noChangeArrowheads="1" noChangeShapeType="1" noTextEdit="1"/>
              </p:cNvSpPr>
              <p:nvPr/>
            </p:nvSpPr>
            <p:spPr>
              <a:xfrm>
                <a:off x="7743812" y="2315171"/>
                <a:ext cx="5010163" cy="1894880"/>
              </a:xfrm>
              <a:prstGeom prst="rect">
                <a:avLst/>
              </a:prstGeom>
              <a:blipFill>
                <a:blip r:embed="rId2"/>
                <a:stretch>
                  <a:fillRect/>
                </a:stretch>
              </a:blipFill>
            </p:spPr>
            <p:txBody>
              <a:bodyPr/>
              <a:lstStyle/>
              <a:p>
                <a:r>
                  <a:rPr lang="en-US">
                    <a:noFill/>
                  </a:rPr>
                  <a:t> </a:t>
                </a:r>
              </a:p>
            </p:txBody>
          </p:sp>
        </mc:Fallback>
      </mc:AlternateContent>
      <p:pic>
        <p:nvPicPr>
          <p:cNvPr id="5" name="Picture 2" descr="Optimization methods">
            <a:extLst>
              <a:ext uri="{FF2B5EF4-FFF2-40B4-BE49-F238E27FC236}">
                <a16:creationId xmlns:a16="http://schemas.microsoft.com/office/drawing/2014/main" id="{C0DCAC71-FBB0-4249-9E3F-491724060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926703"/>
            <a:ext cx="6257925" cy="1682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144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9575-3C14-4CCD-A4E2-A27223513F76}"/>
              </a:ext>
            </a:extLst>
          </p:cNvPr>
          <p:cNvSpPr>
            <a:spLocks noGrp="1"/>
          </p:cNvSpPr>
          <p:nvPr>
            <p:ph type="title"/>
          </p:nvPr>
        </p:nvSpPr>
        <p:spPr/>
        <p:txBody>
          <a:bodyPr/>
          <a:lstStyle/>
          <a:p>
            <a:r>
              <a:rPr lang="en-US" dirty="0"/>
              <a:t>Better optimizers</a:t>
            </a:r>
          </a:p>
        </p:txBody>
      </p:sp>
      <p:sp>
        <p:nvSpPr>
          <p:cNvPr id="3" name="Content Placeholder 2">
            <a:extLst>
              <a:ext uri="{FF2B5EF4-FFF2-40B4-BE49-F238E27FC236}">
                <a16:creationId xmlns:a16="http://schemas.microsoft.com/office/drawing/2014/main" id="{66A1DFD0-B4B4-49CE-B755-B0D7A139E8AC}"/>
              </a:ext>
            </a:extLst>
          </p:cNvPr>
          <p:cNvSpPr>
            <a:spLocks noGrp="1"/>
          </p:cNvSpPr>
          <p:nvPr>
            <p:ph idx="1"/>
          </p:nvPr>
        </p:nvSpPr>
        <p:spPr>
          <a:xfrm>
            <a:off x="838200" y="1825625"/>
            <a:ext cx="9629775" cy="4351338"/>
          </a:xfrm>
        </p:spPr>
        <p:txBody>
          <a:bodyPr/>
          <a:lstStyle/>
          <a:p>
            <a:endParaRPr lang="en-US" dirty="0"/>
          </a:p>
          <a:p>
            <a:endParaRPr lang="en-US" dirty="0"/>
          </a:p>
          <a:p>
            <a:r>
              <a:rPr lang="en-US" dirty="0"/>
              <a:t>We can smooth out the oscillation by updating the weights with an </a:t>
            </a:r>
            <a:r>
              <a:rPr lang="en-US" b="1" dirty="0"/>
              <a:t>exponentially moving average </a:t>
            </a:r>
            <a:r>
              <a:rPr lang="en-US" dirty="0"/>
              <a:t>of the gradients over time. </a:t>
            </a:r>
          </a:p>
          <a:p>
            <a:pPr lvl="1"/>
            <a:endParaRPr lang="en-US" dirty="0"/>
          </a:p>
        </p:txBody>
      </p:sp>
      <p:pic>
        <p:nvPicPr>
          <p:cNvPr id="5" name="Picture 2" descr="Optimization methods">
            <a:extLst>
              <a:ext uri="{FF2B5EF4-FFF2-40B4-BE49-F238E27FC236}">
                <a16:creationId xmlns:a16="http://schemas.microsoft.com/office/drawing/2014/main" id="{C0DCAC71-FBB0-4249-9E3F-491724060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5" y="681037"/>
            <a:ext cx="6257925" cy="16826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F1061A1-874B-4E14-B537-EF60822CF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36" y="3645450"/>
            <a:ext cx="4823878" cy="281964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C3BE224-B73A-4F52-B450-8ECF2DA27C25}"/>
                  </a:ext>
                </a:extLst>
              </p:cNvPr>
              <p:cNvSpPr txBox="1"/>
              <p:nvPr/>
            </p:nvSpPr>
            <p:spPr>
              <a:xfrm>
                <a:off x="4240435" y="4494332"/>
                <a:ext cx="24199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𝛽</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m:oMathPara>
                </a14:m>
                <a:endParaRPr lang="en-US" dirty="0"/>
              </a:p>
            </p:txBody>
          </p:sp>
        </mc:Choice>
        <mc:Fallback>
          <p:sp>
            <p:nvSpPr>
              <p:cNvPr id="8" name="TextBox 7">
                <a:extLst>
                  <a:ext uri="{FF2B5EF4-FFF2-40B4-BE49-F238E27FC236}">
                    <a16:creationId xmlns:a16="http://schemas.microsoft.com/office/drawing/2014/main" id="{AC3BE224-B73A-4F52-B450-8ECF2DA27C25}"/>
                  </a:ext>
                </a:extLst>
              </p:cNvPr>
              <p:cNvSpPr txBox="1">
                <a:spLocks noRot="1" noChangeAspect="1" noMove="1" noResize="1" noEditPoints="1" noAdjustHandles="1" noChangeArrowheads="1" noChangeShapeType="1" noTextEdit="1"/>
              </p:cNvSpPr>
              <p:nvPr/>
            </p:nvSpPr>
            <p:spPr>
              <a:xfrm>
                <a:off x="4240435" y="4494332"/>
                <a:ext cx="2419958" cy="276999"/>
              </a:xfrm>
              <a:prstGeom prst="rect">
                <a:avLst/>
              </a:prstGeom>
              <a:blipFill>
                <a:blip r:embed="rId4"/>
                <a:stretch>
                  <a:fillRect l="-1008" t="-2174" r="-252"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096A684-823D-4CA2-B622-D919455AB3EC}"/>
                  </a:ext>
                </a:extLst>
              </p:cNvPr>
              <p:cNvSpPr txBox="1"/>
              <p:nvPr/>
            </p:nvSpPr>
            <p:spPr>
              <a:xfrm>
                <a:off x="5290715" y="5035169"/>
                <a:ext cx="80528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𝛽</m:t>
                      </m:r>
                      <m:r>
                        <a:rPr lang="en-US" b="0" i="1" smtClean="0">
                          <a:solidFill>
                            <a:srgbClr val="FF0000"/>
                          </a:solidFill>
                          <a:latin typeface="Cambria Math" panose="02040503050406030204" pitchFamily="18" charset="0"/>
                        </a:rPr>
                        <m:t>=0.9</m:t>
                      </m:r>
                    </m:oMath>
                  </m:oMathPara>
                </a14:m>
                <a:endParaRPr lang="en-US" dirty="0">
                  <a:solidFill>
                    <a:srgbClr val="FF0000"/>
                  </a:solidFill>
                </a:endParaRPr>
              </a:p>
            </p:txBody>
          </p:sp>
        </mc:Choice>
        <mc:Fallback>
          <p:sp>
            <p:nvSpPr>
              <p:cNvPr id="10" name="TextBox 9">
                <a:extLst>
                  <a:ext uri="{FF2B5EF4-FFF2-40B4-BE49-F238E27FC236}">
                    <a16:creationId xmlns:a16="http://schemas.microsoft.com/office/drawing/2014/main" id="{4096A684-823D-4CA2-B622-D919455AB3EC}"/>
                  </a:ext>
                </a:extLst>
              </p:cNvPr>
              <p:cNvSpPr txBox="1">
                <a:spLocks noRot="1" noChangeAspect="1" noMove="1" noResize="1" noEditPoints="1" noAdjustHandles="1" noChangeArrowheads="1" noChangeShapeType="1" noTextEdit="1"/>
              </p:cNvSpPr>
              <p:nvPr/>
            </p:nvSpPr>
            <p:spPr>
              <a:xfrm>
                <a:off x="5290715" y="5035169"/>
                <a:ext cx="805285" cy="276999"/>
              </a:xfrm>
              <a:prstGeom prst="rect">
                <a:avLst/>
              </a:prstGeom>
              <a:blipFill>
                <a:blip r:embed="rId5"/>
                <a:stretch>
                  <a:fillRect l="-9848" t="-2222" r="-6818"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38205E4-92F4-4F9E-9DC2-F4F8116459D3}"/>
                  </a:ext>
                </a:extLst>
              </p:cNvPr>
              <p:cNvSpPr txBox="1"/>
              <p:nvPr/>
            </p:nvSpPr>
            <p:spPr>
              <a:xfrm>
                <a:off x="5290715" y="5372225"/>
                <a:ext cx="9335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𝛽</m:t>
                      </m:r>
                      <m:r>
                        <a:rPr lang="en-US" b="0" i="1" smtClean="0">
                          <a:solidFill>
                            <a:srgbClr val="00B050"/>
                          </a:solidFill>
                          <a:latin typeface="Cambria Math" panose="02040503050406030204" pitchFamily="18" charset="0"/>
                        </a:rPr>
                        <m:t>=0.98</m:t>
                      </m:r>
                    </m:oMath>
                  </m:oMathPara>
                </a14:m>
                <a:endParaRPr lang="en-US" dirty="0">
                  <a:solidFill>
                    <a:srgbClr val="00B050"/>
                  </a:solidFill>
                </a:endParaRPr>
              </a:p>
            </p:txBody>
          </p:sp>
        </mc:Choice>
        <mc:Fallback>
          <p:sp>
            <p:nvSpPr>
              <p:cNvPr id="11" name="TextBox 10">
                <a:extLst>
                  <a:ext uri="{FF2B5EF4-FFF2-40B4-BE49-F238E27FC236}">
                    <a16:creationId xmlns:a16="http://schemas.microsoft.com/office/drawing/2014/main" id="{438205E4-92F4-4F9E-9DC2-F4F8116459D3}"/>
                  </a:ext>
                </a:extLst>
              </p:cNvPr>
              <p:cNvSpPr txBox="1">
                <a:spLocks noRot="1" noChangeAspect="1" noMove="1" noResize="1" noEditPoints="1" noAdjustHandles="1" noChangeArrowheads="1" noChangeShapeType="1" noTextEdit="1"/>
              </p:cNvSpPr>
              <p:nvPr/>
            </p:nvSpPr>
            <p:spPr>
              <a:xfrm>
                <a:off x="5290715" y="5372225"/>
                <a:ext cx="933525" cy="276999"/>
              </a:xfrm>
              <a:prstGeom prst="rect">
                <a:avLst/>
              </a:prstGeom>
              <a:blipFill>
                <a:blip r:embed="rId6"/>
                <a:stretch>
                  <a:fillRect l="-8497" t="-2174" r="-5882" b="-32609"/>
                </a:stretch>
              </a:blipFill>
            </p:spPr>
            <p:txBody>
              <a:bodyPr/>
              <a:lstStyle/>
              <a:p>
                <a:r>
                  <a:rPr lang="en-US">
                    <a:noFill/>
                  </a:rPr>
                  <a:t> </a:t>
                </a:r>
              </a:p>
            </p:txBody>
          </p:sp>
        </mc:Fallback>
      </mc:AlternateContent>
      <p:pic>
        <p:nvPicPr>
          <p:cNvPr id="19458" name="Picture 2" descr="Stochastic Gradient Descent on your microcontroller">
            <a:extLst>
              <a:ext uri="{FF2B5EF4-FFF2-40B4-BE49-F238E27FC236}">
                <a16:creationId xmlns:a16="http://schemas.microsoft.com/office/drawing/2014/main" id="{E74C3A63-4452-4D92-B292-64EBA95659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7550" y="4278293"/>
            <a:ext cx="4938898" cy="231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79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1C2C-8DA3-4C19-908E-DF1218818753}"/>
              </a:ext>
            </a:extLst>
          </p:cNvPr>
          <p:cNvSpPr>
            <a:spLocks noGrp="1"/>
          </p:cNvSpPr>
          <p:nvPr>
            <p:ph type="title"/>
          </p:nvPr>
        </p:nvSpPr>
        <p:spPr/>
        <p:txBody>
          <a:bodyPr/>
          <a:lstStyle/>
          <a:p>
            <a:r>
              <a:rPr lang="en-US" dirty="0"/>
              <a:t>Better optimizers</a:t>
            </a:r>
          </a:p>
        </p:txBody>
      </p:sp>
      <p:sp>
        <p:nvSpPr>
          <p:cNvPr id="3" name="Content Placeholder 2">
            <a:extLst>
              <a:ext uri="{FF2B5EF4-FFF2-40B4-BE49-F238E27FC236}">
                <a16:creationId xmlns:a16="http://schemas.microsoft.com/office/drawing/2014/main" id="{BFEC8B5A-2164-446A-B7A8-64B690CAC986}"/>
              </a:ext>
            </a:extLst>
          </p:cNvPr>
          <p:cNvSpPr>
            <a:spLocks noGrp="1"/>
          </p:cNvSpPr>
          <p:nvPr>
            <p:ph idx="1"/>
          </p:nvPr>
        </p:nvSpPr>
        <p:spPr>
          <a:xfrm>
            <a:off x="657225" y="1435100"/>
            <a:ext cx="10515600" cy="4351338"/>
          </a:xfrm>
        </p:spPr>
        <p:txBody>
          <a:bodyPr>
            <a:normAutofit/>
          </a:bodyPr>
          <a:lstStyle/>
          <a:p>
            <a:r>
              <a:rPr lang="en-US" sz="2000" dirty="0"/>
              <a:t>This is the idea behind optimizers such as </a:t>
            </a:r>
            <a:r>
              <a:rPr lang="en-US" sz="2000" b="1" dirty="0"/>
              <a:t>Adam</a:t>
            </a:r>
            <a:r>
              <a:rPr lang="en-US" sz="2000" dirty="0"/>
              <a:t>, </a:t>
            </a:r>
            <a:r>
              <a:rPr lang="en-US" sz="2000" b="1" dirty="0" err="1"/>
              <a:t>RMSProp</a:t>
            </a:r>
            <a:r>
              <a:rPr lang="en-US" sz="2000" dirty="0"/>
              <a:t>, and </a:t>
            </a:r>
            <a:r>
              <a:rPr lang="en-US" sz="2000" b="1" dirty="0"/>
              <a:t>SGD</a:t>
            </a:r>
            <a:r>
              <a:rPr lang="en-US" sz="2000" dirty="0"/>
              <a:t> </a:t>
            </a:r>
            <a:r>
              <a:rPr lang="en-US" sz="2000" b="1" dirty="0"/>
              <a:t>with Momentum</a:t>
            </a:r>
          </a:p>
          <a:p>
            <a:r>
              <a:rPr lang="en-US" sz="2000" dirty="0"/>
              <a:t>Equations for the Adam</a:t>
            </a:r>
            <a:r>
              <a:rPr lang="en-US" sz="2000" b="1" dirty="0"/>
              <a:t> </a:t>
            </a:r>
            <a:r>
              <a:rPr lang="en-US" sz="2000" dirty="0"/>
              <a:t>optimizer</a:t>
            </a:r>
            <a:r>
              <a:rPr lang="en-US" sz="2000" b="1" dirty="0"/>
              <a:t>:</a:t>
            </a:r>
          </a:p>
        </p:txBody>
      </p:sp>
      <p:pic>
        <p:nvPicPr>
          <p:cNvPr id="21506" name="Picture 2" descr="Intro to optimization in deep learning: Momentum, RMSProp and Adam">
            <a:extLst>
              <a:ext uri="{FF2B5EF4-FFF2-40B4-BE49-F238E27FC236}">
                <a16:creationId xmlns:a16="http://schemas.microsoft.com/office/drawing/2014/main" id="{0593B00D-8D27-4A93-BD70-FD36BB0DF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09" y="2259011"/>
            <a:ext cx="4852916" cy="445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916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5C1D-B475-49FA-91DB-458CBA56383C}"/>
              </a:ext>
            </a:extLst>
          </p:cNvPr>
          <p:cNvSpPr>
            <a:spLocks noGrp="1"/>
          </p:cNvSpPr>
          <p:nvPr>
            <p:ph type="title"/>
          </p:nvPr>
        </p:nvSpPr>
        <p:spPr/>
        <p:txBody>
          <a:bodyPr/>
          <a:lstStyle/>
          <a:p>
            <a:r>
              <a:rPr lang="en-US" dirty="0"/>
              <a:t>Learning Rate Scheduling</a:t>
            </a:r>
          </a:p>
        </p:txBody>
      </p:sp>
      <p:pic>
        <p:nvPicPr>
          <p:cNvPr id="22530" name="Picture 2" descr="Setting the learning rate of your neural network.">
            <a:extLst>
              <a:ext uri="{FF2B5EF4-FFF2-40B4-BE49-F238E27FC236}">
                <a16:creationId xmlns:a16="http://schemas.microsoft.com/office/drawing/2014/main" id="{91264992-B910-4DA7-AB2F-115A121EBF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281238"/>
            <a:ext cx="10725150" cy="4159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7C0DF-414A-4D0F-99D7-64D068C81229}"/>
              </a:ext>
            </a:extLst>
          </p:cNvPr>
          <p:cNvSpPr txBox="1"/>
          <p:nvPr/>
        </p:nvSpPr>
        <p:spPr>
          <a:xfrm>
            <a:off x="838200" y="1457325"/>
            <a:ext cx="6800850" cy="646331"/>
          </a:xfrm>
          <a:prstGeom prst="rect">
            <a:avLst/>
          </a:prstGeom>
          <a:noFill/>
        </p:spPr>
        <p:txBody>
          <a:bodyPr wrap="square" rtlCol="0">
            <a:spAutoFit/>
          </a:bodyPr>
          <a:lstStyle/>
          <a:p>
            <a:r>
              <a:rPr lang="en-US" dirty="0"/>
              <a:t>To eek out the best performance, you usually need to change the learning rate throughout training.</a:t>
            </a:r>
          </a:p>
        </p:txBody>
      </p:sp>
    </p:spTree>
    <p:extLst>
      <p:ext uri="{BB962C8B-B14F-4D97-AF65-F5344CB8AC3E}">
        <p14:creationId xmlns:p14="http://schemas.microsoft.com/office/powerpoint/2010/main" val="505140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5C1D-B475-49FA-91DB-458CBA56383C}"/>
              </a:ext>
            </a:extLst>
          </p:cNvPr>
          <p:cNvSpPr>
            <a:spLocks noGrp="1"/>
          </p:cNvSpPr>
          <p:nvPr>
            <p:ph type="title"/>
          </p:nvPr>
        </p:nvSpPr>
        <p:spPr/>
        <p:txBody>
          <a:bodyPr/>
          <a:lstStyle/>
          <a:p>
            <a:r>
              <a:rPr lang="en-US" dirty="0"/>
              <a:t>Learning Rate Scheduling</a:t>
            </a:r>
          </a:p>
        </p:txBody>
      </p:sp>
      <p:sp>
        <p:nvSpPr>
          <p:cNvPr id="4" name="TextBox 3">
            <a:extLst>
              <a:ext uri="{FF2B5EF4-FFF2-40B4-BE49-F238E27FC236}">
                <a16:creationId xmlns:a16="http://schemas.microsoft.com/office/drawing/2014/main" id="{EEC7C0DF-414A-4D0F-99D7-64D068C81229}"/>
              </a:ext>
            </a:extLst>
          </p:cNvPr>
          <p:cNvSpPr txBox="1"/>
          <p:nvPr/>
        </p:nvSpPr>
        <p:spPr>
          <a:xfrm>
            <a:off x="838199" y="1457325"/>
            <a:ext cx="9801225" cy="646331"/>
          </a:xfrm>
          <a:prstGeom prst="rect">
            <a:avLst/>
          </a:prstGeom>
          <a:noFill/>
        </p:spPr>
        <p:txBody>
          <a:bodyPr wrap="square" rtlCol="0">
            <a:spAutoFit/>
          </a:bodyPr>
          <a:lstStyle/>
          <a:p>
            <a:r>
              <a:rPr lang="en-US" dirty="0"/>
              <a:t>To eek out the best performance, you usually need to change the learning rate throughout training with some </a:t>
            </a:r>
            <a:r>
              <a:rPr lang="en-US" b="1" dirty="0"/>
              <a:t>learning rate decay schedule</a:t>
            </a:r>
            <a:r>
              <a:rPr lang="en-US" dirty="0"/>
              <a:t>.</a:t>
            </a:r>
          </a:p>
        </p:txBody>
      </p:sp>
      <p:pic>
        <p:nvPicPr>
          <p:cNvPr id="6" name="Picture 4" descr="Google AI Blog: Using Machine Learning to Discover Neural Network Optimizers">
            <a:extLst>
              <a:ext uri="{FF2B5EF4-FFF2-40B4-BE49-F238E27FC236}">
                <a16:creationId xmlns:a16="http://schemas.microsoft.com/office/drawing/2014/main" id="{90EBD98B-D71E-458E-B193-1BDEFB72E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361426"/>
            <a:ext cx="4234444" cy="297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8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1351-0DFB-4748-A2F0-AC60CDCA58F6}"/>
              </a:ext>
            </a:extLst>
          </p:cNvPr>
          <p:cNvSpPr>
            <a:spLocks noGrp="1"/>
          </p:cNvSpPr>
          <p:nvPr>
            <p:ph type="ctrTitle"/>
          </p:nvPr>
        </p:nvSpPr>
        <p:spPr>
          <a:xfrm>
            <a:off x="1524000" y="696235"/>
            <a:ext cx="9144000" cy="2387600"/>
          </a:xfrm>
        </p:spPr>
        <p:txBody>
          <a:bodyPr>
            <a:normAutofit/>
          </a:bodyPr>
          <a:lstStyle/>
          <a:p>
            <a:r>
              <a:rPr lang="en-US" dirty="0"/>
              <a:t>what would your algorithm do with this image?</a:t>
            </a:r>
          </a:p>
        </p:txBody>
      </p:sp>
      <p:pic>
        <p:nvPicPr>
          <p:cNvPr id="1028" name="Picture 4" descr="Amazon.com: Pacific Giftware Adorable Hot Dog Doxy Collectible Wiener Dog  Dachshund Figurine : Home &amp; Kitchen">
            <a:extLst>
              <a:ext uri="{FF2B5EF4-FFF2-40B4-BE49-F238E27FC236}">
                <a16:creationId xmlns:a16="http://schemas.microsoft.com/office/drawing/2014/main" id="{351F5036-C20E-46FD-B39E-FD9884A1E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718" y="3774166"/>
            <a:ext cx="291465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51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9E46-68FE-4F35-9358-1147CF8673D8}"/>
              </a:ext>
            </a:extLst>
          </p:cNvPr>
          <p:cNvSpPr>
            <a:spLocks noGrp="1"/>
          </p:cNvSpPr>
          <p:nvPr>
            <p:ph type="title"/>
          </p:nvPr>
        </p:nvSpPr>
        <p:spPr/>
        <p:txBody>
          <a:bodyPr/>
          <a:lstStyle/>
          <a:p>
            <a:r>
              <a:rPr lang="en-US" dirty="0"/>
              <a:t>Batch Normalization</a:t>
            </a:r>
          </a:p>
        </p:txBody>
      </p:sp>
      <p:sp>
        <p:nvSpPr>
          <p:cNvPr id="3" name="Content Placeholder 2">
            <a:extLst>
              <a:ext uri="{FF2B5EF4-FFF2-40B4-BE49-F238E27FC236}">
                <a16:creationId xmlns:a16="http://schemas.microsoft.com/office/drawing/2014/main" id="{DA225A2D-9637-4656-8564-C8BDF9338E0F}"/>
              </a:ext>
            </a:extLst>
          </p:cNvPr>
          <p:cNvSpPr>
            <a:spLocks noGrp="1"/>
          </p:cNvSpPr>
          <p:nvPr>
            <p:ph idx="1"/>
          </p:nvPr>
        </p:nvSpPr>
        <p:spPr/>
        <p:txBody>
          <a:bodyPr/>
          <a:lstStyle/>
          <a:p>
            <a:r>
              <a:rPr lang="en-US" dirty="0"/>
              <a:t>A concept called </a:t>
            </a:r>
            <a:r>
              <a:rPr lang="en-US" b="1" dirty="0"/>
              <a:t>batch normalization </a:t>
            </a:r>
            <a:r>
              <a:rPr lang="en-US" dirty="0"/>
              <a:t>has been critical to high performing deep neural networks in recent years.</a:t>
            </a:r>
          </a:p>
          <a:p>
            <a:r>
              <a:rPr lang="en-US" dirty="0"/>
              <a:t>Batch normalization makes models more robust to different hyperparameter choices, speeds up training, enables the training of deeper models</a:t>
            </a:r>
          </a:p>
          <a:p>
            <a:r>
              <a:rPr lang="en-US" dirty="0"/>
              <a:t>Batch norm normalizes the outputs of hidden layers of the network (before the activation function), in addition to the inputs.</a:t>
            </a:r>
          </a:p>
          <a:p>
            <a:r>
              <a:rPr lang="en-US" dirty="0"/>
              <a:t>There are additional learned weights to scale and shift the normalized hidden features. These are referred to as </a:t>
            </a:r>
            <a:r>
              <a:rPr lang="en-US" b="1" dirty="0"/>
              <a:t>batch normalization layers</a:t>
            </a:r>
            <a:r>
              <a:rPr lang="en-US" dirty="0"/>
              <a:t>.</a:t>
            </a:r>
          </a:p>
        </p:txBody>
      </p:sp>
    </p:spTree>
    <p:extLst>
      <p:ext uri="{BB962C8B-B14F-4D97-AF65-F5344CB8AC3E}">
        <p14:creationId xmlns:p14="http://schemas.microsoft.com/office/powerpoint/2010/main" val="1277655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9E46-68FE-4F35-9358-1147CF8673D8}"/>
              </a:ext>
            </a:extLst>
          </p:cNvPr>
          <p:cNvSpPr>
            <a:spLocks noGrp="1"/>
          </p:cNvSpPr>
          <p:nvPr>
            <p:ph type="title"/>
          </p:nvPr>
        </p:nvSpPr>
        <p:spPr/>
        <p:txBody>
          <a:bodyPr/>
          <a:lstStyle/>
          <a:p>
            <a:r>
              <a:rPr lang="en-US" dirty="0"/>
              <a:t>Batch Normalization</a:t>
            </a:r>
          </a:p>
        </p:txBody>
      </p:sp>
      <p:pic>
        <p:nvPicPr>
          <p:cNvPr id="23556" name="Picture 4" descr="Implementing Batch Normalization in Python | by Tracy Chang | Towards Data  Science">
            <a:extLst>
              <a:ext uri="{FF2B5EF4-FFF2-40B4-BE49-F238E27FC236}">
                <a16:creationId xmlns:a16="http://schemas.microsoft.com/office/drawing/2014/main" id="{9BE29287-A22F-4666-8E17-E8D654801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081" y="1447513"/>
            <a:ext cx="7335837" cy="5248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39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3C98-E3D8-4EEF-A98E-9824D595B18A}"/>
              </a:ext>
            </a:extLst>
          </p:cNvPr>
          <p:cNvSpPr>
            <a:spLocks noGrp="1"/>
          </p:cNvSpPr>
          <p:nvPr>
            <p:ph type="title"/>
          </p:nvPr>
        </p:nvSpPr>
        <p:spPr/>
        <p:txBody>
          <a:bodyPr/>
          <a:lstStyle/>
          <a:p>
            <a:r>
              <a:rPr lang="en-US" dirty="0"/>
              <a:t>Residual Connections</a:t>
            </a:r>
          </a:p>
        </p:txBody>
      </p:sp>
      <p:sp>
        <p:nvSpPr>
          <p:cNvPr id="3" name="Content Placeholder 2">
            <a:extLst>
              <a:ext uri="{FF2B5EF4-FFF2-40B4-BE49-F238E27FC236}">
                <a16:creationId xmlns:a16="http://schemas.microsoft.com/office/drawing/2014/main" id="{BFAD25F5-2C7B-4D6B-A038-2E070B42A036}"/>
              </a:ext>
            </a:extLst>
          </p:cNvPr>
          <p:cNvSpPr>
            <a:spLocks noGrp="1"/>
          </p:cNvSpPr>
          <p:nvPr>
            <p:ph idx="1"/>
          </p:nvPr>
        </p:nvSpPr>
        <p:spPr>
          <a:xfrm>
            <a:off x="838200" y="1825624"/>
            <a:ext cx="4991100" cy="4594225"/>
          </a:xfrm>
        </p:spPr>
        <p:txBody>
          <a:bodyPr>
            <a:normAutofit fontScale="92500" lnSpcReduction="20000"/>
          </a:bodyPr>
          <a:lstStyle/>
          <a:p>
            <a:r>
              <a:rPr lang="en-US" b="1" dirty="0"/>
              <a:t>Residual Connections</a:t>
            </a:r>
            <a:r>
              <a:rPr lang="en-US" dirty="0"/>
              <a:t>: add the input to the previous layer to the output of the next layer.</a:t>
            </a:r>
          </a:p>
          <a:p>
            <a:r>
              <a:rPr lang="en-US" dirty="0"/>
              <a:t>Found in the majority of modern neural nets.</a:t>
            </a:r>
          </a:p>
          <a:p>
            <a:r>
              <a:rPr lang="en-US" dirty="0"/>
              <a:t>Networks have been shown to perform better as they get deeper, however information gets harder to propagate when the model is forced to learn too many sequential non-linear transformations. </a:t>
            </a:r>
          </a:p>
          <a:p>
            <a:r>
              <a:rPr lang="en-US" dirty="0"/>
              <a:t>Residual connections help remedy this</a:t>
            </a:r>
          </a:p>
        </p:txBody>
      </p:sp>
      <p:pic>
        <p:nvPicPr>
          <p:cNvPr id="25606" name="Picture 6" descr="Residual blocks — Building blocks of ResNet | by Sabyasachi Sahoo | Towards  Data Science">
            <a:extLst>
              <a:ext uri="{FF2B5EF4-FFF2-40B4-BE49-F238E27FC236}">
                <a16:creationId xmlns:a16="http://schemas.microsoft.com/office/drawing/2014/main" id="{A9BDB577-3493-4E09-A3B4-6A2135220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50" y="2147887"/>
            <a:ext cx="54292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594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0DE5-752B-40FA-A6D8-31D7F76FBC49}"/>
              </a:ext>
            </a:extLst>
          </p:cNvPr>
          <p:cNvSpPr>
            <a:spLocks noGrp="1"/>
          </p:cNvSpPr>
          <p:nvPr>
            <p:ph type="title"/>
          </p:nvPr>
        </p:nvSpPr>
        <p:spPr/>
        <p:txBody>
          <a:bodyPr/>
          <a:lstStyle/>
          <a:p>
            <a:r>
              <a:rPr lang="en-US" dirty="0"/>
              <a:t>Workshop</a:t>
            </a:r>
          </a:p>
        </p:txBody>
      </p:sp>
      <p:sp>
        <p:nvSpPr>
          <p:cNvPr id="3" name="Text Placeholder 2">
            <a:extLst>
              <a:ext uri="{FF2B5EF4-FFF2-40B4-BE49-F238E27FC236}">
                <a16:creationId xmlns:a16="http://schemas.microsoft.com/office/drawing/2014/main" id="{53306D52-E972-458D-B781-CFD53BD194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054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DB44F-3238-41FC-A380-22EDFCBD3DFF}"/>
              </a:ext>
            </a:extLst>
          </p:cNvPr>
          <p:cNvSpPr>
            <a:spLocks noGrp="1"/>
          </p:cNvSpPr>
          <p:nvPr>
            <p:ph idx="1"/>
          </p:nvPr>
        </p:nvSpPr>
        <p:spPr>
          <a:xfrm>
            <a:off x="838200" y="952500"/>
            <a:ext cx="10515600" cy="4953000"/>
          </a:xfrm>
        </p:spPr>
        <p:txBody>
          <a:bodyPr>
            <a:normAutofit fontScale="92500"/>
          </a:bodyPr>
          <a:lstStyle/>
          <a:p>
            <a:r>
              <a:rPr lang="en-US" dirty="0"/>
              <a:t>Download anaconda if you haven’t already: </a:t>
            </a:r>
            <a:r>
              <a:rPr lang="en-US" dirty="0">
                <a:hlinkClick r:id="rId2"/>
              </a:rPr>
              <a:t>https://www.anaconda.com/</a:t>
            </a:r>
            <a:endParaRPr lang="en-US" dirty="0"/>
          </a:p>
          <a:p>
            <a:r>
              <a:rPr lang="en-US" dirty="0"/>
              <a:t>Run Anaconda Prompt. You can search for it in the windows search bar.</a:t>
            </a:r>
          </a:p>
          <a:p>
            <a:r>
              <a:rPr lang="en-US" dirty="0"/>
              <a:t>Turn off </a:t>
            </a:r>
            <a:r>
              <a:rPr lang="en-US" dirty="0" err="1"/>
              <a:t>conda</a:t>
            </a:r>
            <a:r>
              <a:rPr lang="en-US" dirty="0"/>
              <a:t> </a:t>
            </a:r>
            <a:r>
              <a:rPr lang="en-US" dirty="0" err="1"/>
              <a:t>ssl</a:t>
            </a:r>
            <a:endParaRPr lang="en-US" dirty="0"/>
          </a:p>
          <a:p>
            <a:pPr marL="457200" lvl="1" indent="0">
              <a:buNone/>
            </a:pPr>
            <a:r>
              <a:rPr lang="en-US" dirty="0" err="1">
                <a:latin typeface="+mj-lt"/>
              </a:rPr>
              <a:t>conda</a:t>
            </a:r>
            <a:r>
              <a:rPr lang="en-US" dirty="0">
                <a:latin typeface="+mj-lt"/>
              </a:rPr>
              <a:t> config --set </a:t>
            </a:r>
            <a:r>
              <a:rPr lang="en-US" dirty="0" err="1">
                <a:latin typeface="+mj-lt"/>
              </a:rPr>
              <a:t>ssl_verify</a:t>
            </a:r>
            <a:r>
              <a:rPr lang="en-US" dirty="0">
                <a:latin typeface="+mj-lt"/>
              </a:rPr>
              <a:t> false </a:t>
            </a:r>
            <a:endParaRPr lang="en-US" dirty="0"/>
          </a:p>
          <a:p>
            <a:r>
              <a:rPr lang="en-US" dirty="0"/>
              <a:t>Create a </a:t>
            </a:r>
            <a:r>
              <a:rPr lang="en-US" dirty="0" err="1"/>
              <a:t>conda</a:t>
            </a:r>
            <a:r>
              <a:rPr lang="en-US" dirty="0"/>
              <a:t> env:</a:t>
            </a:r>
          </a:p>
          <a:p>
            <a:pPr marL="457200" lvl="1" indent="0">
              <a:buNone/>
            </a:pPr>
            <a:r>
              <a:rPr lang="en-US" dirty="0" err="1">
                <a:latin typeface="+mj-lt"/>
              </a:rPr>
              <a:t>conda</a:t>
            </a:r>
            <a:r>
              <a:rPr lang="en-US" dirty="0">
                <a:latin typeface="+mj-lt"/>
              </a:rPr>
              <a:t> create --name a4h-workshop</a:t>
            </a:r>
            <a:endParaRPr lang="en-US" dirty="0"/>
          </a:p>
          <a:p>
            <a:r>
              <a:rPr lang="en-US" dirty="0"/>
              <a:t>If you haven’t already, install </a:t>
            </a:r>
            <a:r>
              <a:rPr lang="en-US" dirty="0" err="1"/>
              <a:t>pytorch</a:t>
            </a:r>
            <a:r>
              <a:rPr lang="en-US" dirty="0"/>
              <a:t> and matplotlib for the CPU via pip</a:t>
            </a:r>
          </a:p>
          <a:p>
            <a:pPr marL="457200" lvl="1" indent="0">
              <a:buNone/>
            </a:pPr>
            <a:r>
              <a:rPr lang="en-US" dirty="0">
                <a:latin typeface="+mj-lt"/>
              </a:rPr>
              <a:t>pip3 install torch </a:t>
            </a:r>
            <a:r>
              <a:rPr lang="en-US" dirty="0" err="1">
                <a:latin typeface="+mj-lt"/>
              </a:rPr>
              <a:t>torchvision</a:t>
            </a:r>
            <a:r>
              <a:rPr lang="en-US" dirty="0">
                <a:latin typeface="+mj-lt"/>
              </a:rPr>
              <a:t> </a:t>
            </a:r>
            <a:r>
              <a:rPr lang="en-US" dirty="0" err="1">
                <a:latin typeface="+mj-lt"/>
              </a:rPr>
              <a:t>torchaudio</a:t>
            </a:r>
            <a:r>
              <a:rPr lang="en-US" dirty="0">
                <a:latin typeface="+mj-lt"/>
              </a:rPr>
              <a:t> matplotlib  --trusted-host download.pytorch.org --trusted-host pypi.org --trusted-host files.pythonhosted.org </a:t>
            </a:r>
          </a:p>
          <a:p>
            <a:r>
              <a:rPr lang="en-US" dirty="0"/>
              <a:t>Clone the workshop repo: https://github.com/rdmelze/a4h-dl-workshop-2022</a:t>
            </a:r>
          </a:p>
        </p:txBody>
      </p:sp>
    </p:spTree>
    <p:extLst>
      <p:ext uri="{BB962C8B-B14F-4D97-AF65-F5344CB8AC3E}">
        <p14:creationId xmlns:p14="http://schemas.microsoft.com/office/powerpoint/2010/main" val="109270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79BD-BD78-497F-8490-6A955AF3DD3B}"/>
              </a:ext>
            </a:extLst>
          </p:cNvPr>
          <p:cNvSpPr>
            <a:spLocks noGrp="1"/>
          </p:cNvSpPr>
          <p:nvPr>
            <p:ph type="title"/>
          </p:nvPr>
        </p:nvSpPr>
        <p:spPr>
          <a:xfrm>
            <a:off x="838200" y="365126"/>
            <a:ext cx="10515600" cy="797850"/>
          </a:xfrm>
        </p:spPr>
        <p:txBody>
          <a:bodyPr/>
          <a:lstStyle/>
          <a:p>
            <a:r>
              <a:rPr lang="en-US" dirty="0"/>
              <a:t>Machine Learning</a:t>
            </a:r>
          </a:p>
        </p:txBody>
      </p:sp>
      <p:sp>
        <p:nvSpPr>
          <p:cNvPr id="3" name="Content Placeholder 2">
            <a:extLst>
              <a:ext uri="{FF2B5EF4-FFF2-40B4-BE49-F238E27FC236}">
                <a16:creationId xmlns:a16="http://schemas.microsoft.com/office/drawing/2014/main" id="{B44A4C33-D2CA-4EA8-8074-0CC72F90DD01}"/>
              </a:ext>
            </a:extLst>
          </p:cNvPr>
          <p:cNvSpPr>
            <a:spLocks noGrp="1"/>
          </p:cNvSpPr>
          <p:nvPr>
            <p:ph idx="1"/>
          </p:nvPr>
        </p:nvSpPr>
        <p:spPr>
          <a:xfrm>
            <a:off x="838200" y="1162976"/>
            <a:ext cx="10515600" cy="5695024"/>
          </a:xfrm>
        </p:spPr>
        <p:txBody>
          <a:bodyPr>
            <a:normAutofit lnSpcReduction="10000"/>
          </a:bodyPr>
          <a:lstStyle/>
          <a:p>
            <a:r>
              <a:rPr lang="en-US" dirty="0"/>
              <a:t>We’ve discussed algorithms which specify a rigorous sequence of steps to accomplish a task. More formally, we have an input, do some computation with that input, then produce an output.  </a:t>
            </a:r>
          </a:p>
          <a:p>
            <a:pPr lvl="1"/>
            <a:r>
              <a:rPr lang="en-US" dirty="0"/>
              <a:t>BTW there is an entire field of study called “Theory of Computation” which formalizes the notion of an algorithm and uses rigorous math to characterize the fundamental capabilities and limitations of computers. Super cool!</a:t>
            </a:r>
          </a:p>
          <a:p>
            <a:r>
              <a:rPr lang="en-US" b="1" dirty="0"/>
              <a:t>Machine Learning </a:t>
            </a:r>
            <a:r>
              <a:rPr lang="en-US" dirty="0"/>
              <a:t>is a sub-field of Artificial Intelligence that studies algorithms which learn their sequence of steps from data, rather than explicitly defining them. </a:t>
            </a:r>
          </a:p>
          <a:p>
            <a:pPr lvl="1"/>
            <a:r>
              <a:rPr lang="en-US" dirty="0"/>
              <a:t>Machine learning algorithms build a “model” from data, then use this model to predict outputs from inputs. Notice this “model” simply replaces the “computation” in our notion of an algorithm.</a:t>
            </a:r>
          </a:p>
          <a:p>
            <a:pPr lvl="1"/>
            <a:r>
              <a:rPr lang="en-US" dirty="0"/>
              <a:t>In most cases, we use an explicit (the steps are defined) “learning” algorithm which takes in data and produces the model. </a:t>
            </a:r>
          </a:p>
          <a:p>
            <a:pPr lvl="1"/>
            <a:r>
              <a:rPr lang="en-US" dirty="0"/>
              <a:t>So rather than having an algorithm for a problem, we have an algorithm that produces an algorithm for a problem given data about that problem.  </a:t>
            </a:r>
          </a:p>
        </p:txBody>
      </p:sp>
    </p:spTree>
    <p:extLst>
      <p:ext uri="{BB962C8B-B14F-4D97-AF65-F5344CB8AC3E}">
        <p14:creationId xmlns:p14="http://schemas.microsoft.com/office/powerpoint/2010/main" val="116432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79BD-BD78-497F-8490-6A955AF3DD3B}"/>
              </a:ext>
            </a:extLst>
          </p:cNvPr>
          <p:cNvSpPr>
            <a:spLocks noGrp="1"/>
          </p:cNvSpPr>
          <p:nvPr>
            <p:ph type="title"/>
          </p:nvPr>
        </p:nvSpPr>
        <p:spPr/>
        <p:txBody>
          <a:bodyPr/>
          <a:lstStyle/>
          <a:p>
            <a:r>
              <a:rPr lang="en-US" dirty="0"/>
              <a:t>Simple Machine Learning Use-Case Examples</a:t>
            </a:r>
          </a:p>
        </p:txBody>
      </p:sp>
      <p:sp>
        <p:nvSpPr>
          <p:cNvPr id="3" name="Content Placeholder 2">
            <a:extLst>
              <a:ext uri="{FF2B5EF4-FFF2-40B4-BE49-F238E27FC236}">
                <a16:creationId xmlns:a16="http://schemas.microsoft.com/office/drawing/2014/main" id="{B44A4C33-D2CA-4EA8-8074-0CC72F90DD01}"/>
              </a:ext>
            </a:extLst>
          </p:cNvPr>
          <p:cNvSpPr>
            <a:spLocks noGrp="1"/>
          </p:cNvSpPr>
          <p:nvPr>
            <p:ph idx="1"/>
          </p:nvPr>
        </p:nvSpPr>
        <p:spPr>
          <a:xfrm>
            <a:off x="838200" y="1690688"/>
            <a:ext cx="10515600" cy="4710112"/>
          </a:xfrm>
        </p:spPr>
        <p:txBody>
          <a:bodyPr>
            <a:normAutofit/>
          </a:bodyPr>
          <a:lstStyle/>
          <a:p>
            <a:r>
              <a:rPr lang="en-US" dirty="0"/>
              <a:t>Given a bunch of pictures we know are either hot dogs and dachshunds, learn a model to determine if a new picture is a hot dog or dachshund. </a:t>
            </a:r>
          </a:p>
          <a:p>
            <a:r>
              <a:rPr lang="en-US" dirty="0"/>
              <a:t>With the size and location of a house, predict it’s sale price given you know the size and location of other houses, along with their sale prices. </a:t>
            </a:r>
          </a:p>
          <a:p>
            <a:r>
              <a:rPr lang="en-US" dirty="0"/>
              <a:t>Group a large set of pictures of dogs together based on breed without knowing the breeds of any (a bit weirder under our definition of ML)</a:t>
            </a:r>
          </a:p>
          <a:p>
            <a:r>
              <a:rPr lang="en-US" dirty="0"/>
              <a:t>Beat a 6 year old at chess (even weirder)</a:t>
            </a:r>
          </a:p>
          <a:p>
            <a:endParaRPr lang="en-US" dirty="0"/>
          </a:p>
          <a:p>
            <a:endParaRPr lang="en-US" dirty="0"/>
          </a:p>
          <a:p>
            <a:endParaRPr lang="en-US" dirty="0"/>
          </a:p>
        </p:txBody>
      </p:sp>
    </p:spTree>
    <p:extLst>
      <p:ext uri="{BB962C8B-B14F-4D97-AF65-F5344CB8AC3E}">
        <p14:creationId xmlns:p14="http://schemas.microsoft.com/office/powerpoint/2010/main" val="57861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79BD-BD78-497F-8490-6A955AF3DD3B}"/>
              </a:ext>
            </a:extLst>
          </p:cNvPr>
          <p:cNvSpPr>
            <a:spLocks noGrp="1"/>
          </p:cNvSpPr>
          <p:nvPr>
            <p:ph type="title"/>
          </p:nvPr>
        </p:nvSpPr>
        <p:spPr/>
        <p:txBody>
          <a:bodyPr/>
          <a:lstStyle/>
          <a:p>
            <a:r>
              <a:rPr lang="en-US" dirty="0"/>
              <a:t>Types of ML</a:t>
            </a:r>
          </a:p>
        </p:txBody>
      </p:sp>
      <p:sp>
        <p:nvSpPr>
          <p:cNvPr id="3" name="Content Placeholder 2">
            <a:extLst>
              <a:ext uri="{FF2B5EF4-FFF2-40B4-BE49-F238E27FC236}">
                <a16:creationId xmlns:a16="http://schemas.microsoft.com/office/drawing/2014/main" id="{B44A4C33-D2CA-4EA8-8074-0CC72F90DD01}"/>
              </a:ext>
            </a:extLst>
          </p:cNvPr>
          <p:cNvSpPr>
            <a:spLocks noGrp="1"/>
          </p:cNvSpPr>
          <p:nvPr>
            <p:ph idx="1"/>
          </p:nvPr>
        </p:nvSpPr>
        <p:spPr>
          <a:xfrm>
            <a:off x="838200" y="1367161"/>
            <a:ext cx="10515600" cy="5255581"/>
          </a:xfrm>
        </p:spPr>
        <p:txBody>
          <a:bodyPr>
            <a:normAutofit/>
          </a:bodyPr>
          <a:lstStyle/>
          <a:p>
            <a:r>
              <a:rPr lang="en-US" dirty="0"/>
              <a:t>Approaches to ML are typically divided into 3 broad categories in the textbooks, depending on the problem:</a:t>
            </a:r>
          </a:p>
          <a:p>
            <a:pPr lvl="1"/>
            <a:r>
              <a:rPr lang="en-US" b="1" dirty="0"/>
              <a:t>Supervised Learning</a:t>
            </a:r>
            <a:r>
              <a:rPr lang="en-US" dirty="0"/>
              <a:t>: A learning algorithm is shown examples of input, output (labels) pairs and the goal is to learn a general “rule” that maps inputs to outputs</a:t>
            </a:r>
          </a:p>
          <a:p>
            <a:pPr lvl="1"/>
            <a:r>
              <a:rPr lang="en-US" b="1" dirty="0"/>
              <a:t>Unsupervised Learning</a:t>
            </a:r>
            <a:r>
              <a:rPr lang="en-US" dirty="0"/>
              <a:t>: No labels are given to the learning algorithm. The algorithm finds structure in the data on it’s own, such as discovering hidden patterns, or reduce the dimensionality of data while preserving the structure and relationships of each example to one other example. </a:t>
            </a:r>
          </a:p>
          <a:p>
            <a:pPr lvl="1"/>
            <a:r>
              <a:rPr lang="en-US" b="1" dirty="0"/>
              <a:t>Reinforcement Learning</a:t>
            </a:r>
            <a:r>
              <a:rPr lang="en-US" dirty="0"/>
              <a:t>: A learning algorithm interacts with a dynamic environment, such as a game, to maximize a reward (e.g. points in the game).</a:t>
            </a:r>
          </a:p>
          <a:p>
            <a:r>
              <a:rPr lang="en-US" dirty="0"/>
              <a:t>There are more, as well as combinations of the big 3, but these are the most fundamental and pretty much well-encapsulate the rest. </a:t>
            </a:r>
          </a:p>
        </p:txBody>
      </p:sp>
    </p:spTree>
    <p:extLst>
      <p:ext uri="{BB962C8B-B14F-4D97-AF65-F5344CB8AC3E}">
        <p14:creationId xmlns:p14="http://schemas.microsoft.com/office/powerpoint/2010/main" val="186952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4509</Words>
  <Application>Microsoft Office PowerPoint</Application>
  <PresentationFormat>Widescreen</PresentationFormat>
  <Paragraphs>532</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Cambria Math</vt:lpstr>
      <vt:lpstr>Office Theme</vt:lpstr>
      <vt:lpstr>What Is A Neural Network? (Crash Course)</vt:lpstr>
      <vt:lpstr>What Is A Neural Network?</vt:lpstr>
      <vt:lpstr>What is ML? (other than a hip tech trend you can flaunt to gather VC money for your next startup)</vt:lpstr>
      <vt:lpstr>How about an algorithm to sort a list of numbers? Can a non-CS-ECE person give me an algorithm to sort a list of numbers? A fast one?</vt:lpstr>
      <vt:lpstr>How about an algorithm to tell me if a picture is a picture of a hot dog or a dachshund?  </vt:lpstr>
      <vt:lpstr>what would your algorithm do with this image?</vt:lpstr>
      <vt:lpstr>Machine Learning</vt:lpstr>
      <vt:lpstr>Simple Machine Learning Use-Case Examples</vt:lpstr>
      <vt:lpstr>Types of ML</vt:lpstr>
      <vt:lpstr>Simple Machine Learning Examples</vt:lpstr>
      <vt:lpstr>for the sake of time we are going to restrict ourselves here to supervised learning, which is really the most boring of the big 3, but the easiest and arguably  most fundamental </vt:lpstr>
      <vt:lpstr>Lets construct a simple neural net</vt:lpstr>
      <vt:lpstr>Artificial Neurons in Detail</vt:lpstr>
      <vt:lpstr>Artificial Neurons in Detail</vt:lpstr>
      <vt:lpstr>Artificial Neurons in Detail</vt:lpstr>
      <vt:lpstr>Building the network</vt:lpstr>
      <vt:lpstr>Building the network</vt:lpstr>
      <vt:lpstr>What does the FFNN do?</vt:lpstr>
      <vt:lpstr>Learning Features</vt:lpstr>
      <vt:lpstr>Learning Features</vt:lpstr>
      <vt:lpstr>Learning Features</vt:lpstr>
      <vt:lpstr>Now let’s figure out how to learn these weights…</vt:lpstr>
      <vt:lpstr>Supervised Learning</vt:lpstr>
      <vt:lpstr>Binary Classification</vt:lpstr>
      <vt:lpstr>Binary Classification</vt:lpstr>
      <vt:lpstr>Binary Classification</vt:lpstr>
      <vt:lpstr>Binary Classification with a 1 neuron FFNN</vt:lpstr>
      <vt:lpstr>Binary Classification</vt:lpstr>
      <vt:lpstr>Binary Classification</vt:lpstr>
      <vt:lpstr>Loss functions</vt:lpstr>
      <vt:lpstr>Loss Functions</vt:lpstr>
      <vt:lpstr>Cost functions</vt:lpstr>
      <vt:lpstr>Minimizing Cost Functions</vt:lpstr>
      <vt:lpstr>Gradient Descent</vt:lpstr>
      <vt:lpstr>Gradient Descent</vt:lpstr>
      <vt:lpstr>Gradient Descent: Computing Derivatives</vt:lpstr>
      <vt:lpstr>Automatic Differentiation</vt:lpstr>
      <vt:lpstr>Computation Graph Example</vt:lpstr>
      <vt:lpstr>End-to-End Training (One Iteration)</vt:lpstr>
      <vt:lpstr>End-to-End Training (One Iteration)</vt:lpstr>
      <vt:lpstr>End-to-End Training (One Iteration)</vt:lpstr>
      <vt:lpstr>End-to-End Training</vt:lpstr>
      <vt:lpstr>End-to-End Training Intuition</vt:lpstr>
      <vt:lpstr>Gradient Descent issues</vt:lpstr>
      <vt:lpstr>Stochastic Mini-batch Gradient Descent</vt:lpstr>
      <vt:lpstr>Stochastic Mini-batch Gradient Descent</vt:lpstr>
      <vt:lpstr>Making a larger FFNN</vt:lpstr>
      <vt:lpstr>Hyperparameters</vt:lpstr>
      <vt:lpstr>Hyperparameters</vt:lpstr>
      <vt:lpstr>Beyond the Fundamentals</vt:lpstr>
      <vt:lpstr>Convolutions</vt:lpstr>
      <vt:lpstr>Convolutions</vt:lpstr>
      <vt:lpstr>Convolutions</vt:lpstr>
      <vt:lpstr>CNNs</vt:lpstr>
      <vt:lpstr>Better optimizers</vt:lpstr>
      <vt:lpstr>Better optimizers</vt:lpstr>
      <vt:lpstr>Better optimizers</vt:lpstr>
      <vt:lpstr>Learning Rate Scheduling</vt:lpstr>
      <vt:lpstr>Learning Rate Scheduling</vt:lpstr>
      <vt:lpstr>Batch Normalization</vt:lpstr>
      <vt:lpstr>Batch Normalization</vt:lpstr>
      <vt:lpstr>Residual Connections</vt:lpstr>
      <vt:lpstr>Workshop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Neural Network?</dc:title>
  <dc:creator>Melzer, Ryan David</dc:creator>
  <cp:lastModifiedBy>Melzer, Ryan David</cp:lastModifiedBy>
  <cp:revision>95</cp:revision>
  <dcterms:created xsi:type="dcterms:W3CDTF">2022-06-22T04:20:04Z</dcterms:created>
  <dcterms:modified xsi:type="dcterms:W3CDTF">2022-06-23T08:06:12Z</dcterms:modified>
</cp:coreProperties>
</file>