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F6AA86-CC68-4B0A-AEEE-0D7B3025DC4D}">
  <a:tblStyle styleId="{64F6AA86-CC68-4B0A-AEEE-0D7B3025D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d6801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d6801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2d6801a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2d6801a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d6801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d6801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d6801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d6801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d6801a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d6801a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e0ca294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e0ca294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ca294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0e0ca294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0ca294a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0ca294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2d6801a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e2d6801a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e0ca29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e0ca29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0ca294a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0e0ca294a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0ca294a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0ca294a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0ca294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0ca294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elo Slide CIn-UFP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Proxima Nova"/>
              <a:buNone/>
              <a:defRPr b="1" i="0" sz="2500" u="none" cap="none" strike="noStrike">
                <a:solidFill>
                  <a:srgbClr val="DB1E2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  <a:defRPr b="0" i="0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dataset/72/multiple+features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aw.githubusercontent.com/rdmff/IN1102/main/Francisco/dataset/result/mfeat_fou.txt?token=GHSAT0AAAAAACBPAKLB3GUBFFRYNYLECQ3IZS7XAB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w.githubusercontent.com/rdmff/IN1102/main/Francisco/dataset/result/mfeat_fac.txt?token=GHSAT0AAAAAACBPAKLAQ3KXGAOH5IWHKL5MZS7W76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aw.githubusercontent.com/rdmff/IN1102/main/Francisco/dataset/result/mfeat_zer.txt?token=GHSAT0AAAAAACBPAKLBSLRYWH3V4PZLYUSKZS7XAK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1E2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13425" y="0"/>
            <a:ext cx="9144000" cy="5143500"/>
          </a:xfrm>
          <a:prstGeom prst="rect">
            <a:avLst/>
          </a:prstGeom>
          <a:solidFill>
            <a:srgbClr val="DB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16450"/>
            <a:ext cx="85206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400">
                <a:solidFill>
                  <a:schemeClr val="lt1"/>
                </a:solidFill>
              </a:rPr>
              <a:t>Projeto da Disciplina de Aprendizagem de Máquina IN1102 - 2024-1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40300" y="2834125"/>
            <a:ext cx="42603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400">
                <a:solidFill>
                  <a:srgbClr val="FFFFFF"/>
                </a:solidFill>
              </a:rPr>
              <a:t>Grupo 2: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chemeClr val="lt1"/>
                </a:solidFill>
              </a:rPr>
              <a:t>Ana Claudia S L </a:t>
            </a:r>
            <a:r>
              <a:rPr lang="pt-BR" sz="1600">
                <a:solidFill>
                  <a:schemeClr val="lt1"/>
                </a:solidFill>
              </a:rPr>
              <a:t>Santos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Francisco de Assis </a:t>
            </a:r>
            <a:r>
              <a:rPr lang="pt-BR" sz="1600">
                <a:solidFill>
                  <a:schemeClr val="lt1"/>
                </a:solidFill>
              </a:rPr>
              <a:t>Rodrigues 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</a:rPr>
              <a:t>Roberto de Medeiros Farias Filho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Rondinelly Duarte de Oliveira Júnior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2441" y="4050249"/>
            <a:ext cx="265818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Não-paramétrico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Passo 3: </a:t>
            </a:r>
            <a:r>
              <a:rPr b="1" lang="pt-BR"/>
              <a:t>Aplicar o teste de Friedman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Ranqueamento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363" y="1486800"/>
            <a:ext cx="5261263" cy="1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375" y="3162815"/>
            <a:ext cx="5261250" cy="123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de Friedman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Hipóteses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Cálculo da estatística do 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00" y="1394250"/>
            <a:ext cx="4636375" cy="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50" y="3021150"/>
            <a:ext cx="8252000" cy="12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Friedman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Comparar com o valor tabelado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Logo, rejeitamos a hipótese nula ao nível de 5% e 1% de significância.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seja, existem ao menos dois classificadores com diferenças significativas.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Passo 4: teste post-hoc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475" y="1652250"/>
            <a:ext cx="2989050" cy="1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Nemenyi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Valores críticos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                                                                                           </a:t>
            </a:r>
            <a:r>
              <a:rPr b="1" lang="pt-BR" sz="1000">
                <a:solidFill>
                  <a:schemeClr val="dk1"/>
                </a:solidFill>
              </a:rPr>
              <a:t>Fonte: 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Tabela 5 de (DEMŠAR, 2006).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00" y="2121000"/>
            <a:ext cx="6454000" cy="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Nemenyi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Distâncias críticas a 5% e 10% de significância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Comparação:</a:t>
            </a:r>
            <a:br>
              <a:rPr lang="pt-BR"/>
            </a:br>
            <a:r>
              <a:rPr lang="pt-BR"/>
              <a:t>A diferença entre os ranks médios da </a:t>
            </a:r>
            <a:r>
              <a:rPr b="1" lang="pt-BR"/>
              <a:t>Janela de Parzen</a:t>
            </a:r>
            <a:r>
              <a:rPr lang="pt-BR"/>
              <a:t> e </a:t>
            </a:r>
            <a:r>
              <a:rPr b="1" lang="pt-BR"/>
              <a:t>Regressão Logística</a:t>
            </a:r>
            <a:r>
              <a:rPr lang="pt-BR"/>
              <a:t> foi 3.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Como </a:t>
            </a:r>
            <a:r>
              <a:rPr b="1" lang="pt-BR"/>
              <a:t>3 &gt; 2.345 &gt; 2.091</a:t>
            </a:r>
            <a:r>
              <a:rPr lang="pt-BR"/>
              <a:t>, concluímos que o desempenho do classificador baseado na Janela de Parzen é significativamente </a:t>
            </a:r>
            <a:r>
              <a:rPr b="1" lang="pt-BR"/>
              <a:t>pior</a:t>
            </a:r>
            <a:r>
              <a:rPr lang="pt-BR"/>
              <a:t> que o classificador da Regressão Logística.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95" y="2275138"/>
            <a:ext cx="6782642" cy="9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700" y="1380625"/>
            <a:ext cx="6782624" cy="92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12" y="985975"/>
            <a:ext cx="3736775" cy="3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11500" y="1408175"/>
            <a:ext cx="74706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features</a:t>
            </a:r>
            <a:r>
              <a:rPr lang="pt-BR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conjunto de dados que consiste em características de numerais manuscritos (0-9) extraídos de uma coleção de mapas utilitários holandeses.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https://archive.ics.uci.edu/dataset/72/multiple+features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050" y="2117300"/>
            <a:ext cx="5480675" cy="2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52400" y="380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RESULTADOS DATASET MFEAT-FOU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079700" y="1339250"/>
            <a:ext cx="36936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Centróides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Parâmetros de Largura 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900" u="sng">
                <a:solidFill>
                  <a:schemeClr val="hlink"/>
                </a:solidFill>
                <a:hlinkClick r:id="rId3"/>
              </a:rPr>
              <a:t>Conferir resultados</a:t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15450" y="149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{64F6AA86-CC68-4B0A-AEEE-0D7B3025DC4D}</a:tableStyleId>
              </a:tblPr>
              <a:tblGrid>
                <a:gridCol w="1777425"/>
                <a:gridCol w="19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Métricas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Dataset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MFEAT-FOU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Função Objetivo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540.311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Modified Partition Coefficient (MPC)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0.21435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Índice de Rand Corrigido (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ARI</a:t>
                      </a:r>
                      <a:r>
                        <a:rPr lang="pt-BR"/>
                        <a:t>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0.83023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pt-BR"/>
              <a:t>Matriz de Confusão </a:t>
            </a:r>
            <a:r>
              <a:rPr lang="pt-BR"/>
              <a:t>MFEAT-FOU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88" y="952675"/>
            <a:ext cx="63372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04800" y="456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RESULTADOS DATASET MFEAT-FAC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953000" y="1456350"/>
            <a:ext cx="36324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Centróides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Parâmetros de Largura 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900" u="sng">
                <a:solidFill>
                  <a:schemeClr val="hlink"/>
                </a:solidFill>
                <a:hlinkClick r:id="rId3"/>
              </a:rPr>
              <a:t>Conferir resultados</a:t>
            </a:r>
            <a:endParaRPr b="1" sz="19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807050" y="149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{64F6AA86-CC68-4B0A-AEEE-0D7B3025DC4D}</a:tableStyleId>
              </a:tblPr>
              <a:tblGrid>
                <a:gridCol w="1777425"/>
                <a:gridCol w="19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Métricas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Dataset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MFEAT-FAC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Função Objetivo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0.00055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Modified Partition Coefficient (MPC)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0.67510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Índice de Rand Corrigido (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ARI</a:t>
                      </a:r>
                      <a:r>
                        <a:rPr lang="pt-BR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0.95944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pt-BR"/>
              <a:t>Matriz de Confusão </a:t>
            </a:r>
            <a:r>
              <a:rPr lang="pt-BR"/>
              <a:t>MFEAT-FAC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650" y="1017725"/>
            <a:ext cx="5902700" cy="3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2400" y="380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pt-BR"/>
              <a:t>RESULTADOS DATASET MFEAT-ZER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799050" y="1398725"/>
            <a:ext cx="39006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Centróides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b="1" lang="pt-BR" sz="1900"/>
              <a:t>Parâmetros de Largura 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900" u="sng">
                <a:solidFill>
                  <a:schemeClr val="hlink"/>
                </a:solidFill>
                <a:hlinkClick r:id="rId3"/>
              </a:rPr>
              <a:t>Conferir resultados</a:t>
            </a:r>
            <a:endParaRPr b="1" sz="1900"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578450" y="149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{64F6AA86-CC68-4B0A-AEEE-0D7B3025DC4D}</a:tableStyleId>
              </a:tblPr>
              <a:tblGrid>
                <a:gridCol w="1777425"/>
                <a:gridCol w="198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Métricas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Dataset 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MFEAT-ZER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Função Objetivo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0.00930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Modified Partition Coefficient (MPC)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0.50493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Índice de Rand Corrigido (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ARI</a:t>
                      </a:r>
                      <a:r>
                        <a:rPr lang="pt-BR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0.63219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pt-BR"/>
              <a:t>Matriz de Confusão </a:t>
            </a:r>
            <a:r>
              <a:rPr lang="pt-BR"/>
              <a:t>MFEAT-ZER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00" y="1017725"/>
            <a:ext cx="6314001" cy="36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2: Desempenho de Classificadores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Passo 1: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Ensemble de 3 classificadores - bayesiano Gaussiano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Ensemble de 3 classificadores - bayesiano baseado em K-NN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Ensemble de 3 classificadores - bayesiano baseado na Janela de Parzen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Ensemble de 3 classificadores - Regressão Logística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Passo 2: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Obter m</a:t>
            </a:r>
            <a:r>
              <a:rPr lang="pt-BR"/>
              <a:t>étricas de desempenho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75" y="3359775"/>
            <a:ext cx="8264601" cy="1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