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586B75A-687E-405C-8A0B-8D00578BA2C3}" type="datetimeFigureOut">
              <a:rPr lang="en-US" dirty="0"/>
              <a:pPr/>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12/29/2022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12/29/2022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12/29/2022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12/29/2022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12/29/2022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12/29/2022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observatorio.tec.mx/edu-news/analisis-de-datos-en-el-aula"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somospacientes.com/noticias/sanidad/%E2%80%98ni-un-paso-atras%E2%80%99-en-el-dia-internacional-del-cancer-de-pulmon/"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www.inteldig.com/2018/12/analisis-datos-excel/" TargetMode="External"/><Relationship Id="rId2" Type="http://schemas.openxmlformats.org/officeDocument/2006/relationships/image" Target="../media/image4.jpg"/><Relationship Id="rId1" Type="http://schemas.openxmlformats.org/officeDocument/2006/relationships/slideLayout" Target="../slideLayouts/slideLayout6.xml"/><Relationship Id="rId4" Type="http://schemas.openxmlformats.org/officeDocument/2006/relationships/hyperlink" Target="https://creativecommons.org/licenses/by/3.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ko/%EC%9D%B8-%EC%82%AC%EC%9D%B4%ED%8A%B8-%EB%8D%B0%EC%9D%B4%ED%84%B0-%EC%8B%9C%EA%B0%81%ED%99%94-%EB%94%94%EC%A7%80%ED%84%B8-%EC%97%B0%EA%B5%AC-%EC%A0%95%EB%B3%B4-%EC%9B%B9-%EB%A1%9C%EA%B7%B8-%EB%B6%84%EC%84%9D-2904292/" TargetMode="Externa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marketing-analitico.com/analitica-web/modelos-predictivos-analisis-de-datos/" TargetMode="External"/><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hyperlink" Target="https://creativecommons.org/licenses/by-sa/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1E23C-1AF0-4F04-9EEF-BC9DC7B9F299}"/>
              </a:ext>
            </a:extLst>
          </p:cNvPr>
          <p:cNvSpPr>
            <a:spLocks noGrp="1"/>
          </p:cNvSpPr>
          <p:nvPr>
            <p:ph type="ctrTitle"/>
          </p:nvPr>
        </p:nvSpPr>
        <p:spPr>
          <a:xfrm>
            <a:off x="1069848" y="1298447"/>
            <a:ext cx="7315200" cy="2412161"/>
          </a:xfrm>
        </p:spPr>
        <p:txBody>
          <a:bodyPr>
            <a:normAutofit fontScale="90000"/>
          </a:bodyPr>
          <a:lstStyle/>
          <a:p>
            <a:pPr algn="ctr"/>
            <a:r>
              <a:rPr lang="es-AR" dirty="0"/>
              <a:t>Desarrollo de un modelo </a:t>
            </a:r>
            <a:br>
              <a:rPr lang="es-AR" dirty="0"/>
            </a:br>
            <a:r>
              <a:rPr lang="es-AR" dirty="0"/>
              <a:t>predictivo de</a:t>
            </a:r>
            <a:br>
              <a:rPr lang="es-AR" dirty="0"/>
            </a:br>
            <a:r>
              <a:rPr lang="es-AR" dirty="0"/>
              <a:t>cáncer</a:t>
            </a:r>
            <a:r>
              <a:rPr lang="es-MX" dirty="0"/>
              <a:t> de pulmón</a:t>
            </a:r>
            <a:endParaRPr lang="es-AR" dirty="0"/>
          </a:p>
        </p:txBody>
      </p:sp>
      <p:sp>
        <p:nvSpPr>
          <p:cNvPr id="3" name="Subtítulo 2">
            <a:extLst>
              <a:ext uri="{FF2B5EF4-FFF2-40B4-BE49-F238E27FC236}">
                <a16:creationId xmlns:a16="http://schemas.microsoft.com/office/drawing/2014/main" id="{5A5B4632-54F7-4D77-AE9A-93E85174D96D}"/>
              </a:ext>
            </a:extLst>
          </p:cNvPr>
          <p:cNvSpPr>
            <a:spLocks noGrp="1"/>
          </p:cNvSpPr>
          <p:nvPr>
            <p:ph type="subTitle" idx="1"/>
          </p:nvPr>
        </p:nvSpPr>
        <p:spPr>
          <a:xfrm>
            <a:off x="5297290" y="4710001"/>
            <a:ext cx="3608171" cy="1120955"/>
          </a:xfrm>
        </p:spPr>
        <p:txBody>
          <a:bodyPr>
            <a:normAutofit fontScale="77500" lnSpcReduction="20000"/>
          </a:bodyPr>
          <a:lstStyle/>
          <a:p>
            <a:r>
              <a:rPr lang="es-MX" sz="2800" dirty="0"/>
              <a:t>Autores:</a:t>
            </a:r>
          </a:p>
          <a:p>
            <a:r>
              <a:rPr lang="es-MX" sz="2800" dirty="0"/>
              <a:t>Sergio Moreno Banda</a:t>
            </a:r>
          </a:p>
          <a:p>
            <a:r>
              <a:rPr lang="es-MX" sz="2800" dirty="0"/>
              <a:t>Ricardo David </a:t>
            </a:r>
            <a:r>
              <a:rPr lang="es-MX" sz="2800" dirty="0" err="1"/>
              <a:t>Minhot</a:t>
            </a:r>
            <a:endParaRPr lang="es-MX" sz="2800" dirty="0"/>
          </a:p>
          <a:p>
            <a:endParaRPr lang="es-MX" sz="2800" dirty="0"/>
          </a:p>
          <a:p>
            <a:endParaRPr lang="es-AR" sz="2800" dirty="0"/>
          </a:p>
        </p:txBody>
      </p:sp>
    </p:spTree>
    <p:extLst>
      <p:ext uri="{BB962C8B-B14F-4D97-AF65-F5344CB8AC3E}">
        <p14:creationId xmlns:p14="http://schemas.microsoft.com/office/powerpoint/2010/main" val="319430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091C9E-C897-4A08-946A-1F0713365FC9}"/>
              </a:ext>
            </a:extLst>
          </p:cNvPr>
          <p:cNvSpPr>
            <a:spLocks noGrp="1"/>
          </p:cNvSpPr>
          <p:nvPr>
            <p:ph type="title"/>
          </p:nvPr>
        </p:nvSpPr>
        <p:spPr/>
        <p:txBody>
          <a:bodyPr>
            <a:normAutofit fontScale="90000"/>
          </a:bodyPr>
          <a:lstStyle/>
          <a:p>
            <a:br>
              <a:rPr lang="es-MX" dirty="0">
                <a:solidFill>
                  <a:schemeClr val="tx1">
                    <a:lumMod val="85000"/>
                  </a:schemeClr>
                </a:solidFill>
              </a:rPr>
            </a:br>
            <a:br>
              <a:rPr lang="es-MX" dirty="0">
                <a:solidFill>
                  <a:schemeClr val="tx1">
                    <a:lumMod val="85000"/>
                  </a:schemeClr>
                </a:solidFill>
              </a:rPr>
            </a:br>
            <a:br>
              <a:rPr lang="es-MX" dirty="0">
                <a:solidFill>
                  <a:schemeClr val="tx1">
                    <a:lumMod val="85000"/>
                  </a:schemeClr>
                </a:solidFill>
              </a:rPr>
            </a:br>
            <a:br>
              <a:rPr lang="es-MX" dirty="0">
                <a:solidFill>
                  <a:schemeClr val="tx1">
                    <a:lumMod val="85000"/>
                  </a:schemeClr>
                </a:solidFill>
              </a:rPr>
            </a:br>
            <a:br>
              <a:rPr lang="es-MX" dirty="0">
                <a:solidFill>
                  <a:schemeClr val="tx1">
                    <a:lumMod val="85000"/>
                  </a:schemeClr>
                </a:solidFill>
              </a:rPr>
            </a:br>
            <a:br>
              <a:rPr lang="es-MX" dirty="0">
                <a:solidFill>
                  <a:schemeClr val="tx1">
                    <a:lumMod val="85000"/>
                  </a:schemeClr>
                </a:solidFill>
              </a:rPr>
            </a:br>
            <a:br>
              <a:rPr lang="es-MX" dirty="0">
                <a:solidFill>
                  <a:schemeClr val="tx1">
                    <a:lumMod val="85000"/>
                  </a:schemeClr>
                </a:solidFill>
              </a:rPr>
            </a:br>
            <a:br>
              <a:rPr lang="es-MX" dirty="0">
                <a:solidFill>
                  <a:schemeClr val="tx1">
                    <a:lumMod val="85000"/>
                  </a:schemeClr>
                </a:solidFill>
              </a:rPr>
            </a:br>
            <a:br>
              <a:rPr lang="es-MX" dirty="0">
                <a:solidFill>
                  <a:schemeClr val="tx1">
                    <a:lumMod val="85000"/>
                  </a:schemeClr>
                </a:solidFill>
              </a:rPr>
            </a:br>
            <a:r>
              <a:rPr lang="es-MX" sz="2700" dirty="0">
                <a:solidFill>
                  <a:schemeClr val="tx1">
                    <a:lumMod val="85000"/>
                  </a:schemeClr>
                </a:solidFill>
                <a:latin typeface="Franklin Gothic Demi" panose="020B0703020102020204" pitchFamily="34" charset="0"/>
              </a:rPr>
              <a:t>Temario</a:t>
            </a:r>
            <a:br>
              <a:rPr lang="es-MX" sz="2700" dirty="0">
                <a:solidFill>
                  <a:schemeClr val="tx1">
                    <a:lumMod val="85000"/>
                  </a:schemeClr>
                </a:solidFill>
                <a:latin typeface="Franklin Gothic Demi" panose="020B0703020102020204" pitchFamily="34" charset="0"/>
              </a:rPr>
            </a:br>
            <a:br>
              <a:rPr lang="es-MX" sz="2700" dirty="0">
                <a:solidFill>
                  <a:schemeClr val="tx1">
                    <a:lumMod val="85000"/>
                  </a:schemeClr>
                </a:solidFill>
                <a:latin typeface="Franklin Gothic Demi" panose="020B0703020102020204" pitchFamily="34" charset="0"/>
              </a:rPr>
            </a:br>
            <a:r>
              <a:rPr lang="es-MX" sz="2700" dirty="0">
                <a:solidFill>
                  <a:schemeClr val="tx1">
                    <a:lumMod val="85000"/>
                  </a:schemeClr>
                </a:solidFill>
                <a:latin typeface="Franklin Gothic Demi" panose="020B0703020102020204" pitchFamily="34" charset="0"/>
              </a:rPr>
              <a:t>1 Fundamentos</a:t>
            </a:r>
            <a:br>
              <a:rPr lang="es-MX" sz="2700" dirty="0">
                <a:solidFill>
                  <a:schemeClr val="tx1">
                    <a:lumMod val="85000"/>
                  </a:schemeClr>
                </a:solidFill>
                <a:latin typeface="Franklin Gothic Demi" panose="020B0703020102020204" pitchFamily="34" charset="0"/>
              </a:rPr>
            </a:br>
            <a:r>
              <a:rPr lang="es-MX" sz="2700" dirty="0">
                <a:solidFill>
                  <a:schemeClr val="tx1">
                    <a:lumMod val="85000"/>
                  </a:schemeClr>
                </a:solidFill>
                <a:latin typeface="Franklin Gothic Demi" panose="020B0703020102020204" pitchFamily="34" charset="0"/>
              </a:rPr>
              <a:t>2 Audiencia</a:t>
            </a:r>
            <a:br>
              <a:rPr lang="es-MX" sz="2700" dirty="0">
                <a:solidFill>
                  <a:schemeClr val="tx1">
                    <a:lumMod val="85000"/>
                  </a:schemeClr>
                </a:solidFill>
                <a:latin typeface="Franklin Gothic Demi" panose="020B0703020102020204" pitchFamily="34" charset="0"/>
              </a:rPr>
            </a:br>
            <a:r>
              <a:rPr lang="es-MX" sz="2700" dirty="0">
                <a:solidFill>
                  <a:schemeClr val="tx1">
                    <a:lumMod val="85000"/>
                  </a:schemeClr>
                </a:solidFill>
                <a:latin typeface="Franklin Gothic Demi" panose="020B0703020102020204" pitchFamily="34" charset="0"/>
              </a:rPr>
              <a:t>3 Hipótesis</a:t>
            </a:r>
            <a:br>
              <a:rPr lang="es-MX" sz="2700" dirty="0">
                <a:solidFill>
                  <a:schemeClr val="tx1">
                    <a:lumMod val="85000"/>
                  </a:schemeClr>
                </a:solidFill>
                <a:latin typeface="Franklin Gothic Demi" panose="020B0703020102020204" pitchFamily="34" charset="0"/>
              </a:rPr>
            </a:br>
            <a:r>
              <a:rPr lang="es-MX" sz="2700" dirty="0">
                <a:solidFill>
                  <a:schemeClr val="tx1">
                    <a:lumMod val="85000"/>
                  </a:schemeClr>
                </a:solidFill>
                <a:latin typeface="Franklin Gothic Demi" panose="020B0703020102020204" pitchFamily="34" charset="0"/>
              </a:rPr>
              <a:t>4 Datos</a:t>
            </a:r>
            <a:br>
              <a:rPr lang="es-MX" sz="2700" dirty="0">
                <a:solidFill>
                  <a:schemeClr val="tx1">
                    <a:lumMod val="85000"/>
                  </a:schemeClr>
                </a:solidFill>
                <a:latin typeface="Franklin Gothic Demi" panose="020B0703020102020204" pitchFamily="34" charset="0"/>
              </a:rPr>
            </a:br>
            <a:r>
              <a:rPr lang="es-MX" sz="2700" dirty="0">
                <a:solidFill>
                  <a:schemeClr val="tx1">
                    <a:lumMod val="85000"/>
                  </a:schemeClr>
                </a:solidFill>
                <a:latin typeface="Franklin Gothic Demi" panose="020B0703020102020204" pitchFamily="34" charset="0"/>
              </a:rPr>
              <a:t>5 Análisis  de datos</a:t>
            </a:r>
            <a:br>
              <a:rPr lang="es-MX" sz="2700" dirty="0">
                <a:solidFill>
                  <a:schemeClr val="tx1">
                    <a:lumMod val="85000"/>
                  </a:schemeClr>
                </a:solidFill>
                <a:latin typeface="Franklin Gothic Demi" panose="020B0703020102020204" pitchFamily="34" charset="0"/>
              </a:rPr>
            </a:br>
            <a:r>
              <a:rPr lang="es-MX" sz="2700" dirty="0">
                <a:solidFill>
                  <a:schemeClr val="tx1">
                    <a:lumMod val="85000"/>
                  </a:schemeClr>
                </a:solidFill>
                <a:latin typeface="Franklin Gothic Demi" panose="020B0703020102020204" pitchFamily="34" charset="0"/>
              </a:rPr>
              <a:t>6 Insights</a:t>
            </a:r>
            <a:br>
              <a:rPr lang="es-MX" sz="2700" dirty="0">
                <a:solidFill>
                  <a:schemeClr val="tx1">
                    <a:lumMod val="85000"/>
                  </a:schemeClr>
                </a:solidFill>
                <a:latin typeface="Franklin Gothic Demi" panose="020B0703020102020204" pitchFamily="34" charset="0"/>
              </a:rPr>
            </a:br>
            <a:r>
              <a:rPr lang="es-MX" sz="2700" dirty="0">
                <a:solidFill>
                  <a:schemeClr val="tx1">
                    <a:lumMod val="85000"/>
                  </a:schemeClr>
                </a:solidFill>
                <a:latin typeface="Franklin Gothic Demi" panose="020B0703020102020204" pitchFamily="34" charset="0"/>
              </a:rPr>
              <a:t>7 Recomendaciones</a:t>
            </a:r>
            <a:br>
              <a:rPr lang="es-MX" sz="3100" dirty="0">
                <a:solidFill>
                  <a:schemeClr val="tx1">
                    <a:lumMod val="85000"/>
                  </a:schemeClr>
                </a:solidFill>
                <a:latin typeface="Franklin Gothic Demi" panose="020B0703020102020204" pitchFamily="34" charset="0"/>
              </a:rPr>
            </a:br>
            <a:r>
              <a:rPr lang="es-MX" sz="3100" dirty="0">
                <a:solidFill>
                  <a:schemeClr val="tx1">
                    <a:lumMod val="85000"/>
                  </a:schemeClr>
                </a:solidFill>
                <a:latin typeface="Franklin Gothic Demi" panose="020B0703020102020204" pitchFamily="34" charset="0"/>
              </a:rPr>
              <a:t>                          </a:t>
            </a:r>
            <a:br>
              <a:rPr lang="es-MX" sz="3200" b="1" dirty="0">
                <a:solidFill>
                  <a:schemeClr val="tx1">
                    <a:lumMod val="85000"/>
                  </a:schemeClr>
                </a:solidFill>
              </a:rPr>
            </a:br>
            <a:br>
              <a:rPr lang="es-MX" sz="3200" b="1" dirty="0">
                <a:solidFill>
                  <a:schemeClr val="tx1">
                    <a:lumMod val="85000"/>
                  </a:schemeClr>
                </a:solidFill>
              </a:rPr>
            </a:br>
            <a:br>
              <a:rPr lang="es-MX" dirty="0">
                <a:solidFill>
                  <a:schemeClr val="tx1">
                    <a:lumMod val="85000"/>
                  </a:schemeClr>
                </a:solidFill>
              </a:rPr>
            </a:br>
            <a:br>
              <a:rPr lang="es-MX" dirty="0">
                <a:solidFill>
                  <a:schemeClr val="tx1">
                    <a:lumMod val="85000"/>
                  </a:schemeClr>
                </a:solidFill>
              </a:rPr>
            </a:br>
            <a:br>
              <a:rPr lang="es-MX" dirty="0">
                <a:solidFill>
                  <a:schemeClr val="tx1">
                    <a:lumMod val="85000"/>
                  </a:schemeClr>
                </a:solidFill>
              </a:rPr>
            </a:br>
            <a:br>
              <a:rPr lang="es-MX" dirty="0"/>
            </a:br>
            <a:br>
              <a:rPr lang="es-MX" dirty="0"/>
            </a:br>
            <a:br>
              <a:rPr lang="es-MX" dirty="0"/>
            </a:br>
            <a:br>
              <a:rPr lang="es-MX" dirty="0"/>
            </a:br>
            <a:endParaRPr lang="es-AR" dirty="0"/>
          </a:p>
        </p:txBody>
      </p:sp>
      <p:pic>
        <p:nvPicPr>
          <p:cNvPr id="8" name="Marcador de contenido 7">
            <a:extLst>
              <a:ext uri="{FF2B5EF4-FFF2-40B4-BE49-F238E27FC236}">
                <a16:creationId xmlns:a16="http://schemas.microsoft.com/office/drawing/2014/main" id="{AF45E894-7FAA-4B39-896F-BE232CFBA681}"/>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3868738" y="985837"/>
            <a:ext cx="7315200" cy="4876800"/>
          </a:xfrm>
        </p:spPr>
      </p:pic>
      <p:sp>
        <p:nvSpPr>
          <p:cNvPr id="9" name="CuadroTexto 8">
            <a:extLst>
              <a:ext uri="{FF2B5EF4-FFF2-40B4-BE49-F238E27FC236}">
                <a16:creationId xmlns:a16="http://schemas.microsoft.com/office/drawing/2014/main" id="{F28FEE70-3E89-4B30-A0E0-FC318EEECF8B}"/>
              </a:ext>
            </a:extLst>
          </p:cNvPr>
          <p:cNvSpPr txBox="1"/>
          <p:nvPr/>
        </p:nvSpPr>
        <p:spPr>
          <a:xfrm>
            <a:off x="3868738" y="5862637"/>
            <a:ext cx="7315200" cy="230832"/>
          </a:xfrm>
          <a:prstGeom prst="rect">
            <a:avLst/>
          </a:prstGeom>
          <a:noFill/>
        </p:spPr>
        <p:txBody>
          <a:bodyPr wrap="square" rtlCol="0">
            <a:spAutoFit/>
          </a:bodyPr>
          <a:lstStyle/>
          <a:p>
            <a:r>
              <a:rPr lang="es-AR" sz="900">
                <a:hlinkClick r:id="rId3" tooltip="https://observatorio.tec.mx/edu-news/analisis-de-datos-en-el-aula"/>
              </a:rPr>
              <a:t>Esta foto</a:t>
            </a:r>
            <a:r>
              <a:rPr lang="es-AR" sz="900"/>
              <a:t> de Autor desconocido está bajo licencia </a:t>
            </a:r>
            <a:r>
              <a:rPr lang="es-AR" sz="900">
                <a:hlinkClick r:id="rId4" tooltip="https://creativecommons.org/licenses/by-nc-sa/3.0/"/>
              </a:rPr>
              <a:t>CC BY-SA-NC</a:t>
            </a:r>
            <a:endParaRPr lang="es-AR" sz="900"/>
          </a:p>
        </p:txBody>
      </p:sp>
    </p:spTree>
    <p:extLst>
      <p:ext uri="{BB962C8B-B14F-4D97-AF65-F5344CB8AC3E}">
        <p14:creationId xmlns:p14="http://schemas.microsoft.com/office/powerpoint/2010/main" val="3093334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830CFB3-5856-4F92-AD98-B35E6F830023}"/>
              </a:ext>
            </a:extLst>
          </p:cNvPr>
          <p:cNvSpPr>
            <a:spLocks noGrp="1"/>
          </p:cNvSpPr>
          <p:nvPr>
            <p:ph type="ctrTitle"/>
          </p:nvPr>
        </p:nvSpPr>
        <p:spPr>
          <a:xfrm>
            <a:off x="1069848" y="1298449"/>
            <a:ext cx="7315200" cy="503847"/>
          </a:xfrm>
        </p:spPr>
        <p:txBody>
          <a:bodyPr>
            <a:normAutofit/>
          </a:bodyPr>
          <a:lstStyle/>
          <a:p>
            <a:r>
              <a:rPr lang="es-MX" sz="2800" dirty="0">
                <a:latin typeface="Franklin Gothic Demi" panose="020B0703020102020204" pitchFamily="34" charset="0"/>
              </a:rPr>
              <a:t>Fundamentos</a:t>
            </a:r>
            <a:endParaRPr lang="es-AR" sz="2800" dirty="0">
              <a:latin typeface="Franklin Gothic Demi" panose="020B0703020102020204" pitchFamily="34" charset="0"/>
            </a:endParaRPr>
          </a:p>
        </p:txBody>
      </p:sp>
      <p:sp>
        <p:nvSpPr>
          <p:cNvPr id="7" name="Subtítulo 6">
            <a:extLst>
              <a:ext uri="{FF2B5EF4-FFF2-40B4-BE49-F238E27FC236}">
                <a16:creationId xmlns:a16="http://schemas.microsoft.com/office/drawing/2014/main" id="{8D775F89-F4B5-4F9B-8BA2-A9D19DB67CF5}"/>
              </a:ext>
            </a:extLst>
          </p:cNvPr>
          <p:cNvSpPr>
            <a:spLocks noGrp="1"/>
          </p:cNvSpPr>
          <p:nvPr>
            <p:ph type="subTitle" idx="1"/>
          </p:nvPr>
        </p:nvSpPr>
        <p:spPr>
          <a:xfrm>
            <a:off x="1100015" y="1802296"/>
            <a:ext cx="7315200" cy="3782350"/>
          </a:xfrm>
        </p:spPr>
        <p:txBody>
          <a:bodyPr>
            <a:normAutofit/>
          </a:bodyPr>
          <a:lstStyle/>
          <a:p>
            <a:r>
              <a:rPr lang="es-MX" sz="2400" dirty="0"/>
              <a:t>El cáncer de pulmón, según el </a:t>
            </a:r>
            <a:r>
              <a:rPr lang="es-MX" sz="2400" dirty="0" err="1"/>
              <a:t>National</a:t>
            </a:r>
            <a:r>
              <a:rPr lang="es-MX" sz="2400" dirty="0"/>
              <a:t> </a:t>
            </a:r>
            <a:r>
              <a:rPr lang="es-MX" sz="2400" dirty="0" err="1"/>
              <a:t>Cancer</a:t>
            </a:r>
            <a:r>
              <a:rPr lang="es-MX" sz="2400" dirty="0"/>
              <a:t> </a:t>
            </a:r>
            <a:r>
              <a:rPr lang="es-MX" sz="2400" dirty="0" err="1"/>
              <a:t>institute</a:t>
            </a:r>
            <a:r>
              <a:rPr lang="es-MX" sz="2400" dirty="0"/>
              <a:t>, a diferencia de otros tipos de cáncer que aparecen relacionados estrechamente a variables como el sexo o la edad, es una enfermedad que afecta en igual medida a hombres y mujeres, siendo una de las enfermedades de cáncer más frecuentes en el mundo. Este trabajo está motivado en lograr evidenciar, si existen, aquellos factores predisponentes del cáncer de pulmón  con el fin de elaborar un modelo de aprendizaje supervisado que defina la tendencia a contraer la enfermedad.</a:t>
            </a:r>
            <a:endParaRPr lang="es-AR" sz="2400" dirty="0"/>
          </a:p>
        </p:txBody>
      </p:sp>
    </p:spTree>
    <p:extLst>
      <p:ext uri="{BB962C8B-B14F-4D97-AF65-F5344CB8AC3E}">
        <p14:creationId xmlns:p14="http://schemas.microsoft.com/office/powerpoint/2010/main" val="4074568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2688146-8469-4F19-BB9E-D029A1C98B92}"/>
              </a:ext>
            </a:extLst>
          </p:cNvPr>
          <p:cNvSpPr>
            <a:spLocks noGrp="1"/>
          </p:cNvSpPr>
          <p:nvPr>
            <p:ph type="title"/>
          </p:nvPr>
        </p:nvSpPr>
        <p:spPr/>
        <p:txBody>
          <a:bodyPr>
            <a:normAutofit/>
          </a:bodyPr>
          <a:lstStyle/>
          <a:p>
            <a:r>
              <a:rPr lang="es-MX" sz="2800" dirty="0">
                <a:latin typeface="Franklin Gothic Demi" panose="020B0703020102020204" pitchFamily="34" charset="0"/>
              </a:rPr>
              <a:t>Audiencia</a:t>
            </a:r>
            <a:br>
              <a:rPr lang="es-MX" sz="2800" dirty="0">
                <a:latin typeface="Franklin Gothic Demi" panose="020B0703020102020204" pitchFamily="34" charset="0"/>
              </a:rPr>
            </a:br>
            <a:br>
              <a:rPr lang="es-MX" sz="2800" dirty="0">
                <a:latin typeface="Franklin Gothic Demi" panose="020B0703020102020204" pitchFamily="34" charset="0"/>
              </a:rPr>
            </a:br>
            <a:r>
              <a:rPr lang="es-MX" sz="2800" dirty="0">
                <a:latin typeface="+mn-lt"/>
              </a:rPr>
              <a:t>Profesionales de la salud.</a:t>
            </a:r>
            <a:br>
              <a:rPr lang="es-MX" sz="2800" dirty="0">
                <a:latin typeface="+mn-lt"/>
              </a:rPr>
            </a:br>
            <a:r>
              <a:rPr lang="es-MX" sz="2800" dirty="0">
                <a:latin typeface="+mn-lt"/>
              </a:rPr>
              <a:t>Administraciones  de salud.</a:t>
            </a:r>
            <a:br>
              <a:rPr lang="es-MX" sz="2800" dirty="0">
                <a:latin typeface="+mn-lt"/>
              </a:rPr>
            </a:br>
            <a:r>
              <a:rPr lang="es-MX" sz="2800" dirty="0">
                <a:latin typeface="+mn-lt"/>
              </a:rPr>
              <a:t>Medicinas prepagas.</a:t>
            </a:r>
            <a:br>
              <a:rPr lang="es-MX" sz="2800" dirty="0">
                <a:latin typeface="+mn-lt"/>
              </a:rPr>
            </a:br>
            <a:r>
              <a:rPr lang="es-MX" sz="2800" dirty="0">
                <a:latin typeface="+mn-lt"/>
              </a:rPr>
              <a:t>Población en general</a:t>
            </a:r>
            <a:br>
              <a:rPr lang="es-MX" sz="2800" dirty="0">
                <a:latin typeface="Franklin Gothic Demi" panose="020B0703020102020204" pitchFamily="34" charset="0"/>
              </a:rPr>
            </a:br>
            <a:endParaRPr lang="es-AR" sz="2800" dirty="0">
              <a:latin typeface="Franklin Gothic Demi" panose="020B0703020102020204" pitchFamily="34" charset="0"/>
            </a:endParaRPr>
          </a:p>
        </p:txBody>
      </p:sp>
      <p:pic>
        <p:nvPicPr>
          <p:cNvPr id="23" name="Marcador de contenido 22">
            <a:extLst>
              <a:ext uri="{FF2B5EF4-FFF2-40B4-BE49-F238E27FC236}">
                <a16:creationId xmlns:a16="http://schemas.microsoft.com/office/drawing/2014/main" id="{A2D050AC-1DEC-4E94-9A88-2B46FFE18054}"/>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6097588" y="2266950"/>
            <a:ext cx="2476569" cy="2006021"/>
          </a:xfrm>
        </p:spPr>
      </p:pic>
      <p:sp>
        <p:nvSpPr>
          <p:cNvPr id="24" name="CuadroTexto 23">
            <a:extLst>
              <a:ext uri="{FF2B5EF4-FFF2-40B4-BE49-F238E27FC236}">
                <a16:creationId xmlns:a16="http://schemas.microsoft.com/office/drawing/2014/main" id="{B22ACBC9-D787-4EE8-8946-4375976D4E12}"/>
              </a:ext>
            </a:extLst>
          </p:cNvPr>
          <p:cNvSpPr txBox="1"/>
          <p:nvPr/>
        </p:nvSpPr>
        <p:spPr>
          <a:xfrm>
            <a:off x="6097588" y="4581525"/>
            <a:ext cx="2476569" cy="369332"/>
          </a:xfrm>
          <a:prstGeom prst="rect">
            <a:avLst/>
          </a:prstGeom>
          <a:noFill/>
        </p:spPr>
        <p:txBody>
          <a:bodyPr wrap="square" rtlCol="0">
            <a:spAutoFit/>
          </a:bodyPr>
          <a:lstStyle/>
          <a:p>
            <a:r>
              <a:rPr lang="es-AR" sz="900">
                <a:hlinkClick r:id="rId3" tooltip="https://www.somospacientes.com/noticias/sanidad/%E2%80%98ni-un-paso-atras%E2%80%99-en-el-dia-internacional-del-cancer-de-pulmon/"/>
              </a:rPr>
              <a:t>Esta foto</a:t>
            </a:r>
            <a:r>
              <a:rPr lang="es-AR" sz="900"/>
              <a:t> de Autor desconocido está bajo licencia </a:t>
            </a:r>
            <a:r>
              <a:rPr lang="es-AR" sz="900">
                <a:hlinkClick r:id="rId4" tooltip="https://creativecommons.org/licenses/by-nc-nd/3.0/"/>
              </a:rPr>
              <a:t>CC BY-NC-ND</a:t>
            </a:r>
            <a:endParaRPr lang="es-AR" sz="900"/>
          </a:p>
        </p:txBody>
      </p:sp>
    </p:spTree>
    <p:extLst>
      <p:ext uri="{BB962C8B-B14F-4D97-AF65-F5344CB8AC3E}">
        <p14:creationId xmlns:p14="http://schemas.microsoft.com/office/powerpoint/2010/main" val="1715237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CCFB4AD-A67A-4F4C-AFE5-A278A803CD3A}"/>
              </a:ext>
            </a:extLst>
          </p:cNvPr>
          <p:cNvSpPr>
            <a:spLocks noGrp="1"/>
          </p:cNvSpPr>
          <p:nvPr>
            <p:ph type="ctrTitle"/>
          </p:nvPr>
        </p:nvSpPr>
        <p:spPr>
          <a:xfrm>
            <a:off x="1069848" y="1298448"/>
            <a:ext cx="7315200" cy="2875987"/>
          </a:xfrm>
        </p:spPr>
        <p:txBody>
          <a:bodyPr>
            <a:normAutofit fontScale="90000"/>
          </a:bodyPr>
          <a:lstStyle/>
          <a:p>
            <a:r>
              <a:rPr lang="es-MX" sz="3200" dirty="0">
                <a:latin typeface="Franklin Gothic Demi" panose="020B0703020102020204" pitchFamily="34" charset="0"/>
              </a:rPr>
              <a:t>Hipótesis de trabajo:</a:t>
            </a:r>
            <a:br>
              <a:rPr lang="es-MX" sz="3200" dirty="0">
                <a:latin typeface="Franklin Gothic Demi" panose="020B0703020102020204" pitchFamily="34" charset="0"/>
              </a:rPr>
            </a:br>
            <a:br>
              <a:rPr lang="es-MX" sz="3200" dirty="0">
                <a:latin typeface="Franklin Gothic Demi" panose="020B0703020102020204" pitchFamily="34" charset="0"/>
              </a:rPr>
            </a:br>
            <a:r>
              <a:rPr lang="es-MX" sz="2200" dirty="0">
                <a:latin typeface="+mn-lt"/>
              </a:rPr>
              <a:t>Hipótesis nula (Ho) de que no existen factores predisponentes al origen del cáncer de pulmón en humanos, es decir que la ocurrencia de cáncer de pulmón es independiente de las demás variables a analizar sobre una muestra tomada al azar en una población y en un rango etario determinado.</a:t>
            </a:r>
            <a:br>
              <a:rPr lang="es-MX" sz="2200" dirty="0">
                <a:latin typeface="+mn-lt"/>
              </a:rPr>
            </a:br>
            <a:r>
              <a:rPr lang="es-MX" sz="2200" dirty="0">
                <a:latin typeface="+mn-lt"/>
              </a:rPr>
              <a:t>Hipótesis alternativa (H1) de que la aparición de cáncer de pulmón tiene factores predisponentes.</a:t>
            </a:r>
            <a:br>
              <a:rPr lang="es-MX" sz="2200" dirty="0">
                <a:latin typeface="+mn-lt"/>
              </a:rPr>
            </a:br>
            <a:endParaRPr lang="es-AR" sz="2200" dirty="0">
              <a:latin typeface="+mn-lt"/>
            </a:endParaRPr>
          </a:p>
        </p:txBody>
      </p:sp>
      <p:sp>
        <p:nvSpPr>
          <p:cNvPr id="5" name="Subtítulo 4">
            <a:extLst>
              <a:ext uri="{FF2B5EF4-FFF2-40B4-BE49-F238E27FC236}">
                <a16:creationId xmlns:a16="http://schemas.microsoft.com/office/drawing/2014/main" id="{B82FFF2F-2D0C-450C-BDE3-8885DC9B261D}"/>
              </a:ext>
            </a:extLst>
          </p:cNvPr>
          <p:cNvSpPr>
            <a:spLocks noGrp="1"/>
          </p:cNvSpPr>
          <p:nvPr>
            <p:ph type="subTitle" idx="1"/>
          </p:nvPr>
        </p:nvSpPr>
        <p:spPr>
          <a:xfrm>
            <a:off x="1100015" y="4174435"/>
            <a:ext cx="7315200" cy="1410211"/>
          </a:xfrm>
        </p:spPr>
        <p:txBody>
          <a:bodyPr>
            <a:normAutofit fontScale="92500" lnSpcReduction="10000"/>
          </a:bodyPr>
          <a:lstStyle/>
          <a:p>
            <a:r>
              <a:rPr lang="es-MX" sz="1400" dirty="0"/>
              <a:t>OBJETIVO:</a:t>
            </a:r>
          </a:p>
          <a:p>
            <a:r>
              <a:rPr lang="es-MX" sz="1400" dirty="0"/>
              <a:t>En base al análisis de hipótesis poder definir la profilaxis a seguir a fin de evitar un desarrollo temprano de la enfermedad, minimizando el riesgo, es decir elaborando un plan de aviso para evitar que los factores predisponentes tengan una presencia significativa en la vida diaria de las personas en caso de que estos existan. Estimamos que esto sería de importancia relevante para que las personas estén distanciadas de la enfermedad, que no solo ocasiona muertes de importancia en la población sino que también genera una calidad de vida deprimida para quienes la padecen.</a:t>
            </a:r>
            <a:endParaRPr lang="es-AR" sz="1400" dirty="0"/>
          </a:p>
        </p:txBody>
      </p:sp>
    </p:spTree>
    <p:extLst>
      <p:ext uri="{BB962C8B-B14F-4D97-AF65-F5344CB8AC3E}">
        <p14:creationId xmlns:p14="http://schemas.microsoft.com/office/powerpoint/2010/main" val="2810911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828C663-3CAF-4423-B246-313F157EE31B}"/>
              </a:ext>
            </a:extLst>
          </p:cNvPr>
          <p:cNvSpPr>
            <a:spLocks noGrp="1"/>
          </p:cNvSpPr>
          <p:nvPr>
            <p:ph type="title"/>
          </p:nvPr>
        </p:nvSpPr>
        <p:spPr/>
        <p:txBody>
          <a:bodyPr/>
          <a:lstStyle/>
          <a:p>
            <a:r>
              <a:rPr lang="es-MX" dirty="0">
                <a:latin typeface="Franklin Gothic Demi" panose="020B0703020102020204" pitchFamily="34" charset="0"/>
              </a:rPr>
              <a:t>Datos</a:t>
            </a:r>
            <a:br>
              <a:rPr lang="es-MX" dirty="0">
                <a:latin typeface="Franklin Gothic Demi" panose="020B0703020102020204" pitchFamily="34" charset="0"/>
              </a:rPr>
            </a:br>
            <a:br>
              <a:rPr lang="es-MX" dirty="0">
                <a:latin typeface="Franklin Gothic Demi" panose="020B0703020102020204" pitchFamily="34" charset="0"/>
              </a:rPr>
            </a:br>
            <a:br>
              <a:rPr lang="es-MX" dirty="0">
                <a:latin typeface="Franklin Gothic Demi" panose="020B0703020102020204" pitchFamily="34" charset="0"/>
              </a:rPr>
            </a:br>
            <a:br>
              <a:rPr lang="es-MX" dirty="0">
                <a:latin typeface="Franklin Gothic Demi" panose="020B0703020102020204" pitchFamily="34" charset="0"/>
              </a:rPr>
            </a:br>
            <a:br>
              <a:rPr lang="es-MX" dirty="0">
                <a:latin typeface="Franklin Gothic Demi" panose="020B0703020102020204" pitchFamily="34" charset="0"/>
              </a:rPr>
            </a:br>
            <a:br>
              <a:rPr lang="es-MX" dirty="0">
                <a:latin typeface="Franklin Gothic Demi" panose="020B0703020102020204" pitchFamily="34" charset="0"/>
              </a:rPr>
            </a:br>
            <a:br>
              <a:rPr lang="es-MX" dirty="0">
                <a:latin typeface="Franklin Gothic Demi" panose="020B0703020102020204" pitchFamily="34" charset="0"/>
              </a:rPr>
            </a:br>
            <a:br>
              <a:rPr lang="es-MX" dirty="0">
                <a:latin typeface="Franklin Gothic Demi" panose="020B0703020102020204" pitchFamily="34" charset="0"/>
              </a:rPr>
            </a:br>
            <a:endParaRPr lang="es-AR" dirty="0"/>
          </a:p>
        </p:txBody>
      </p:sp>
      <p:pic>
        <p:nvPicPr>
          <p:cNvPr id="5" name="Imagen 4">
            <a:extLst>
              <a:ext uri="{FF2B5EF4-FFF2-40B4-BE49-F238E27FC236}">
                <a16:creationId xmlns:a16="http://schemas.microsoft.com/office/drawing/2014/main" id="{783FE93C-7028-4F09-9D06-CFFFB00991C2}"/>
              </a:ext>
            </a:extLst>
          </p:cNvPr>
          <p:cNvPicPr>
            <a:picLocks noChangeAspect="1"/>
          </p:cNvPicPr>
          <p:nvPr/>
        </p:nvPicPr>
        <p:blipFill>
          <a:blip r:embed="rId2"/>
          <a:stretch>
            <a:fillRect/>
          </a:stretch>
        </p:blipFill>
        <p:spPr>
          <a:xfrm>
            <a:off x="3842479" y="750535"/>
            <a:ext cx="5858764" cy="1566808"/>
          </a:xfrm>
          <a:prstGeom prst="rect">
            <a:avLst/>
          </a:prstGeom>
        </p:spPr>
      </p:pic>
      <p:sp>
        <p:nvSpPr>
          <p:cNvPr id="6" name="CuadroTexto 5">
            <a:extLst>
              <a:ext uri="{FF2B5EF4-FFF2-40B4-BE49-F238E27FC236}">
                <a16:creationId xmlns:a16="http://schemas.microsoft.com/office/drawing/2014/main" id="{5FC2F821-157D-4C50-8E96-8BF6E568959B}"/>
              </a:ext>
            </a:extLst>
          </p:cNvPr>
          <p:cNvSpPr txBox="1"/>
          <p:nvPr/>
        </p:nvSpPr>
        <p:spPr>
          <a:xfrm>
            <a:off x="3842479" y="2788851"/>
            <a:ext cx="6414704" cy="2862322"/>
          </a:xfrm>
          <a:prstGeom prst="rect">
            <a:avLst/>
          </a:prstGeom>
          <a:noFill/>
        </p:spPr>
        <p:txBody>
          <a:bodyPr wrap="square" rtlCol="0">
            <a:spAutoFit/>
          </a:bodyPr>
          <a:lstStyle/>
          <a:p>
            <a:r>
              <a:rPr lang="es-MX" dirty="0"/>
              <a:t>¿Qué es </a:t>
            </a:r>
            <a:r>
              <a:rPr lang="es-MX" dirty="0" err="1"/>
              <a:t>Kaggle</a:t>
            </a:r>
            <a:r>
              <a:rPr lang="es-MX" dirty="0"/>
              <a:t>?</a:t>
            </a:r>
          </a:p>
          <a:p>
            <a:r>
              <a:rPr lang="es-MX" dirty="0" err="1"/>
              <a:t>Kaggle</a:t>
            </a:r>
            <a:r>
              <a:rPr lang="es-MX" dirty="0"/>
              <a:t> es una plataforma web que reúne la comunidad Data </a:t>
            </a:r>
            <a:r>
              <a:rPr lang="es-MX" dirty="0" err="1"/>
              <a:t>Science</a:t>
            </a:r>
            <a:r>
              <a:rPr lang="es-MX" dirty="0"/>
              <a:t> más grande del mundo, con más de 536 </a:t>
            </a:r>
          </a:p>
          <a:p>
            <a:r>
              <a:rPr lang="es-MX" dirty="0"/>
              <a:t>mil miembros activos en 194 países, recibe más de 150 mil publicaciones por mes, que brindan todas las herramientas y recursos más importantes para progresar al máximo en data </a:t>
            </a:r>
            <a:r>
              <a:rPr lang="es-MX" dirty="0" err="1"/>
              <a:t>science</a:t>
            </a:r>
            <a:r>
              <a:rPr lang="es-MX" dirty="0"/>
              <a:t>.</a:t>
            </a:r>
          </a:p>
          <a:p>
            <a:endParaRPr lang="es-MX" dirty="0"/>
          </a:p>
          <a:p>
            <a:r>
              <a:rPr lang="es-AR" dirty="0">
                <a:solidFill>
                  <a:srgbClr val="0070C0"/>
                </a:solidFill>
              </a:rPr>
              <a:t>https://www.kaggle.com/datasets/mysarahmadbhat/lung-cancer</a:t>
            </a:r>
          </a:p>
          <a:p>
            <a:endParaRPr lang="es-AR" dirty="0"/>
          </a:p>
        </p:txBody>
      </p:sp>
    </p:spTree>
    <p:extLst>
      <p:ext uri="{BB962C8B-B14F-4D97-AF65-F5344CB8AC3E}">
        <p14:creationId xmlns:p14="http://schemas.microsoft.com/office/powerpoint/2010/main" val="3045925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40964D-5913-4FA0-8E9B-24E3B12DBB18}"/>
              </a:ext>
            </a:extLst>
          </p:cNvPr>
          <p:cNvSpPr>
            <a:spLocks noGrp="1"/>
          </p:cNvSpPr>
          <p:nvPr>
            <p:ph type="title"/>
          </p:nvPr>
        </p:nvSpPr>
        <p:spPr/>
        <p:txBody>
          <a:bodyPr>
            <a:normAutofit fontScale="90000"/>
          </a:bodyPr>
          <a:lstStyle/>
          <a:p>
            <a:r>
              <a:rPr lang="es-MX" dirty="0">
                <a:latin typeface="Franklin Gothic Demi" panose="020B0703020102020204" pitchFamily="34" charset="0"/>
              </a:rPr>
              <a:t>EDA</a:t>
            </a:r>
            <a:br>
              <a:rPr lang="es-MX" dirty="0">
                <a:latin typeface="Franklin Gothic Demi" panose="020B0703020102020204" pitchFamily="34" charset="0"/>
              </a:rPr>
            </a:br>
            <a:br>
              <a:rPr lang="es-MX" dirty="0">
                <a:latin typeface="Franklin Gothic Demi" panose="020B0703020102020204" pitchFamily="34" charset="0"/>
              </a:rPr>
            </a:br>
            <a:r>
              <a:rPr lang="es-MX" sz="2700" dirty="0">
                <a:latin typeface="+mn-lt"/>
              </a:rPr>
              <a:t>Análisis exploratorio de datos</a:t>
            </a:r>
            <a:br>
              <a:rPr lang="es-MX" dirty="0">
                <a:latin typeface="Franklin Gothic Demi" panose="020B0703020102020204" pitchFamily="34" charset="0"/>
              </a:rPr>
            </a:br>
            <a:br>
              <a:rPr lang="es-MX" dirty="0">
                <a:latin typeface="Franklin Gothic Demi" panose="020B0703020102020204" pitchFamily="34" charset="0"/>
              </a:rPr>
            </a:br>
            <a:br>
              <a:rPr lang="es-MX" dirty="0">
                <a:latin typeface="Franklin Gothic Demi" panose="020B0703020102020204" pitchFamily="34" charset="0"/>
              </a:rPr>
            </a:br>
            <a:br>
              <a:rPr lang="es-MX" dirty="0">
                <a:latin typeface="Franklin Gothic Demi" panose="020B0703020102020204" pitchFamily="34" charset="0"/>
              </a:rPr>
            </a:br>
            <a:br>
              <a:rPr lang="es-MX" dirty="0">
                <a:latin typeface="Franklin Gothic Demi" panose="020B0703020102020204" pitchFamily="34" charset="0"/>
              </a:rPr>
            </a:br>
            <a:br>
              <a:rPr lang="es-MX" dirty="0">
                <a:latin typeface="Franklin Gothic Demi" panose="020B0703020102020204" pitchFamily="34" charset="0"/>
              </a:rPr>
            </a:br>
            <a:br>
              <a:rPr lang="es-MX" dirty="0">
                <a:latin typeface="Franklin Gothic Demi" panose="020B0703020102020204" pitchFamily="34" charset="0"/>
              </a:rPr>
            </a:br>
            <a:endParaRPr lang="es-AR" dirty="0">
              <a:latin typeface="Franklin Gothic Demi" panose="020B0703020102020204" pitchFamily="34" charset="0"/>
            </a:endParaRPr>
          </a:p>
        </p:txBody>
      </p:sp>
      <p:sp>
        <p:nvSpPr>
          <p:cNvPr id="4" name="CuadroTexto 3">
            <a:extLst>
              <a:ext uri="{FF2B5EF4-FFF2-40B4-BE49-F238E27FC236}">
                <a16:creationId xmlns:a16="http://schemas.microsoft.com/office/drawing/2014/main" id="{341D9F6A-9D6F-4E40-9F39-0252A34C0428}"/>
              </a:ext>
            </a:extLst>
          </p:cNvPr>
          <p:cNvSpPr txBox="1"/>
          <p:nvPr/>
        </p:nvSpPr>
        <p:spPr>
          <a:xfrm>
            <a:off x="3869636" y="689113"/>
            <a:ext cx="5473148" cy="1477328"/>
          </a:xfrm>
          <a:prstGeom prst="rect">
            <a:avLst/>
          </a:prstGeom>
          <a:noFill/>
        </p:spPr>
        <p:txBody>
          <a:bodyPr wrap="square" rtlCol="0">
            <a:spAutoFit/>
          </a:bodyPr>
          <a:lstStyle/>
          <a:p>
            <a:r>
              <a:rPr lang="es-MX" dirty="0"/>
              <a:t>Se realizará un análisis exploratorio de datos (EDA por sus siglas en inglés) que implica el uso de gráficos y visualizaciones para explorar y analizar el conjunto de datos. El objetivo es explorar, investigar y aprender a partir de los datos sin confirmar hipótesis estadísticas.</a:t>
            </a:r>
            <a:endParaRPr lang="es-AR" dirty="0"/>
          </a:p>
        </p:txBody>
      </p:sp>
      <p:pic>
        <p:nvPicPr>
          <p:cNvPr id="6" name="Imagen 5">
            <a:extLst>
              <a:ext uri="{FF2B5EF4-FFF2-40B4-BE49-F238E27FC236}">
                <a16:creationId xmlns:a16="http://schemas.microsoft.com/office/drawing/2014/main" id="{8B7D8C06-33F5-4C71-9AEC-F5F20F25A20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928143" y="2495527"/>
            <a:ext cx="6455465" cy="3442528"/>
          </a:xfrm>
          <a:prstGeom prst="rect">
            <a:avLst/>
          </a:prstGeom>
        </p:spPr>
      </p:pic>
      <p:sp>
        <p:nvSpPr>
          <p:cNvPr id="7" name="CuadroTexto 6">
            <a:extLst>
              <a:ext uri="{FF2B5EF4-FFF2-40B4-BE49-F238E27FC236}">
                <a16:creationId xmlns:a16="http://schemas.microsoft.com/office/drawing/2014/main" id="{0512B668-16C3-4D08-AEBF-6C31DABA147F}"/>
              </a:ext>
            </a:extLst>
          </p:cNvPr>
          <p:cNvSpPr txBox="1"/>
          <p:nvPr/>
        </p:nvSpPr>
        <p:spPr>
          <a:xfrm>
            <a:off x="3928143" y="5938055"/>
            <a:ext cx="6455465" cy="230832"/>
          </a:xfrm>
          <a:prstGeom prst="rect">
            <a:avLst/>
          </a:prstGeom>
          <a:noFill/>
        </p:spPr>
        <p:txBody>
          <a:bodyPr wrap="square" rtlCol="0">
            <a:spAutoFit/>
          </a:bodyPr>
          <a:lstStyle/>
          <a:p>
            <a:r>
              <a:rPr lang="es-AR" sz="900">
                <a:hlinkClick r:id="rId3" tooltip="https://www.inteldig.com/2018/12/analisis-datos-excel/"/>
              </a:rPr>
              <a:t>Esta foto</a:t>
            </a:r>
            <a:r>
              <a:rPr lang="es-AR" sz="900"/>
              <a:t> de Autor desconocido está bajo licencia </a:t>
            </a:r>
            <a:r>
              <a:rPr lang="es-AR" sz="900">
                <a:hlinkClick r:id="rId4" tooltip="https://creativecommons.org/licenses/by/3.0/"/>
              </a:rPr>
              <a:t>CC BY</a:t>
            </a:r>
            <a:endParaRPr lang="es-AR" sz="900"/>
          </a:p>
        </p:txBody>
      </p:sp>
    </p:spTree>
    <p:extLst>
      <p:ext uri="{BB962C8B-B14F-4D97-AF65-F5344CB8AC3E}">
        <p14:creationId xmlns:p14="http://schemas.microsoft.com/office/powerpoint/2010/main" val="2641995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878A1854-6252-4EBB-8DC6-63D3C5D8CF5F}"/>
              </a:ext>
            </a:extLst>
          </p:cNvPr>
          <p:cNvSpPr>
            <a:spLocks noGrp="1"/>
          </p:cNvSpPr>
          <p:nvPr>
            <p:ph type="title"/>
          </p:nvPr>
        </p:nvSpPr>
        <p:spPr/>
        <p:txBody>
          <a:bodyPr/>
          <a:lstStyle/>
          <a:p>
            <a:r>
              <a:rPr lang="es-MX" dirty="0">
                <a:latin typeface="Franklin Gothic Demi" panose="020B0703020102020204" pitchFamily="34" charset="0"/>
              </a:rPr>
              <a:t>Insights</a:t>
            </a:r>
            <a:br>
              <a:rPr lang="es-MX" dirty="0">
                <a:latin typeface="Franklin Gothic Demi" panose="020B0703020102020204" pitchFamily="34" charset="0"/>
              </a:rPr>
            </a:br>
            <a:br>
              <a:rPr lang="es-MX" dirty="0">
                <a:latin typeface="Franklin Gothic Demi" panose="020B0703020102020204" pitchFamily="34" charset="0"/>
              </a:rPr>
            </a:br>
            <a:br>
              <a:rPr lang="es-MX" dirty="0">
                <a:latin typeface="Franklin Gothic Demi" panose="020B0703020102020204" pitchFamily="34" charset="0"/>
              </a:rPr>
            </a:br>
            <a:br>
              <a:rPr lang="es-MX" dirty="0">
                <a:latin typeface="Franklin Gothic Demi" panose="020B0703020102020204" pitchFamily="34" charset="0"/>
              </a:rPr>
            </a:br>
            <a:br>
              <a:rPr lang="es-MX" dirty="0">
                <a:latin typeface="Franklin Gothic Demi" panose="020B0703020102020204" pitchFamily="34" charset="0"/>
              </a:rPr>
            </a:br>
            <a:br>
              <a:rPr lang="es-MX" dirty="0">
                <a:latin typeface="Franklin Gothic Demi" panose="020B0703020102020204" pitchFamily="34" charset="0"/>
              </a:rPr>
            </a:br>
            <a:br>
              <a:rPr lang="es-MX" dirty="0">
                <a:latin typeface="Franklin Gothic Demi" panose="020B0703020102020204" pitchFamily="34" charset="0"/>
              </a:rPr>
            </a:br>
            <a:br>
              <a:rPr lang="es-MX" dirty="0">
                <a:latin typeface="Franklin Gothic Demi" panose="020B0703020102020204" pitchFamily="34" charset="0"/>
              </a:rPr>
            </a:br>
            <a:endParaRPr lang="es-AR" dirty="0">
              <a:latin typeface="Franklin Gothic Demi" panose="020B0703020102020204" pitchFamily="34" charset="0"/>
            </a:endParaRPr>
          </a:p>
        </p:txBody>
      </p:sp>
      <p:sp>
        <p:nvSpPr>
          <p:cNvPr id="7" name="CuadroTexto 6">
            <a:extLst>
              <a:ext uri="{FF2B5EF4-FFF2-40B4-BE49-F238E27FC236}">
                <a16:creationId xmlns:a16="http://schemas.microsoft.com/office/drawing/2014/main" id="{0CC0A5D3-20F2-4D12-BE99-C9236A98E8A0}"/>
              </a:ext>
            </a:extLst>
          </p:cNvPr>
          <p:cNvSpPr txBox="1"/>
          <p:nvPr/>
        </p:nvSpPr>
        <p:spPr>
          <a:xfrm>
            <a:off x="3657598" y="3501530"/>
            <a:ext cx="7262192" cy="2677656"/>
          </a:xfrm>
          <a:prstGeom prst="rect">
            <a:avLst/>
          </a:prstGeom>
          <a:noFill/>
        </p:spPr>
        <p:txBody>
          <a:bodyPr wrap="square" rtlCol="0">
            <a:spAutoFit/>
          </a:bodyPr>
          <a:lstStyle/>
          <a:p>
            <a:r>
              <a:rPr lang="es-MX" sz="2400" dirty="0"/>
              <a:t>Insights: En una primera observación de los datos y visualizaciones gráficas, y en un acercamiento a la hipótesis de trabajo, se verifica que la aparición de cáncer de pulmón es una enfermedad que se manifiesta en el ser humano con aparente independencia del sexo y de la edad correspondiéndose a lo que muestran los antecedentes</a:t>
            </a:r>
            <a:endParaRPr lang="es-AR" sz="2400" dirty="0"/>
          </a:p>
        </p:txBody>
      </p:sp>
      <p:pic>
        <p:nvPicPr>
          <p:cNvPr id="9" name="Imagen 8">
            <a:extLst>
              <a:ext uri="{FF2B5EF4-FFF2-40B4-BE49-F238E27FC236}">
                <a16:creationId xmlns:a16="http://schemas.microsoft.com/office/drawing/2014/main" id="{5C4ED36B-52E9-4564-8A53-A0E4A49F3BE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657598" y="834889"/>
            <a:ext cx="6440557" cy="2286000"/>
          </a:xfrm>
          <a:prstGeom prst="rect">
            <a:avLst/>
          </a:prstGeom>
        </p:spPr>
      </p:pic>
    </p:spTree>
    <p:extLst>
      <p:ext uri="{BB962C8B-B14F-4D97-AF65-F5344CB8AC3E}">
        <p14:creationId xmlns:p14="http://schemas.microsoft.com/office/powerpoint/2010/main" val="230245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E53C097-E195-4AEE-B94A-5F9322624BAB}"/>
              </a:ext>
            </a:extLst>
          </p:cNvPr>
          <p:cNvSpPr>
            <a:spLocks noGrp="1"/>
          </p:cNvSpPr>
          <p:nvPr>
            <p:ph type="title"/>
          </p:nvPr>
        </p:nvSpPr>
        <p:spPr>
          <a:xfrm>
            <a:off x="252918" y="1123837"/>
            <a:ext cx="3073377" cy="4601183"/>
          </a:xfrm>
        </p:spPr>
        <p:txBody>
          <a:bodyPr>
            <a:normAutofit/>
          </a:bodyPr>
          <a:lstStyle/>
          <a:p>
            <a:r>
              <a:rPr lang="es-MX" sz="2800" b="1" dirty="0">
                <a:latin typeface="Franklin Gothic Demi" panose="020B0703020102020204" pitchFamily="34" charset="0"/>
              </a:rPr>
              <a:t>Recomendaciones</a:t>
            </a:r>
            <a:br>
              <a:rPr lang="es-MX" sz="2800" b="1" dirty="0"/>
            </a:br>
            <a:br>
              <a:rPr lang="es-MX" sz="2800" b="1" dirty="0"/>
            </a:br>
            <a:br>
              <a:rPr lang="es-MX" sz="2800" b="1" dirty="0"/>
            </a:br>
            <a:br>
              <a:rPr lang="es-MX" sz="2800" b="1" dirty="0"/>
            </a:br>
            <a:br>
              <a:rPr lang="es-MX" sz="2800" b="1" dirty="0"/>
            </a:br>
            <a:br>
              <a:rPr lang="es-MX" sz="2800" b="1" dirty="0"/>
            </a:br>
            <a:br>
              <a:rPr lang="es-MX" sz="2800" b="1" dirty="0"/>
            </a:br>
            <a:br>
              <a:rPr lang="es-MX" sz="2800" b="1" dirty="0"/>
            </a:br>
            <a:br>
              <a:rPr lang="es-MX" sz="2800" b="1" dirty="0"/>
            </a:br>
            <a:br>
              <a:rPr lang="es-MX" sz="2800" b="1" dirty="0"/>
            </a:br>
            <a:endParaRPr lang="es-AR" sz="2800" b="1" dirty="0"/>
          </a:p>
        </p:txBody>
      </p:sp>
      <p:sp>
        <p:nvSpPr>
          <p:cNvPr id="6" name="CuadroTexto 5">
            <a:extLst>
              <a:ext uri="{FF2B5EF4-FFF2-40B4-BE49-F238E27FC236}">
                <a16:creationId xmlns:a16="http://schemas.microsoft.com/office/drawing/2014/main" id="{13D74B5D-1D78-4F22-9237-799BE4954259}"/>
              </a:ext>
            </a:extLst>
          </p:cNvPr>
          <p:cNvSpPr txBox="1"/>
          <p:nvPr/>
        </p:nvSpPr>
        <p:spPr>
          <a:xfrm>
            <a:off x="4002155" y="808383"/>
            <a:ext cx="7195931" cy="1631216"/>
          </a:xfrm>
          <a:prstGeom prst="rect">
            <a:avLst/>
          </a:prstGeom>
          <a:noFill/>
        </p:spPr>
        <p:txBody>
          <a:bodyPr wrap="square" rtlCol="0">
            <a:spAutoFit/>
          </a:bodyPr>
          <a:lstStyle/>
          <a:p>
            <a:r>
              <a:rPr lang="es-MX" sz="2000" dirty="0"/>
              <a:t>Recomendaciones: Evaluar la correlación entre otras variables estudiadas en función de verificar si en la enfermedad existen o no factores predisponentes a la misma a fin de poder llevar adelante un sistema predictivo o de aviso temprano a contraer la enfermedad</a:t>
            </a:r>
            <a:endParaRPr lang="es-AR" sz="2000" dirty="0"/>
          </a:p>
        </p:txBody>
      </p:sp>
      <p:pic>
        <p:nvPicPr>
          <p:cNvPr id="8" name="Imagen 7">
            <a:extLst>
              <a:ext uri="{FF2B5EF4-FFF2-40B4-BE49-F238E27FC236}">
                <a16:creationId xmlns:a16="http://schemas.microsoft.com/office/drawing/2014/main" id="{D750558D-DA1B-4A22-8E33-7D598F96E56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002154" y="2481136"/>
            <a:ext cx="7195931" cy="3243884"/>
          </a:xfrm>
          <a:prstGeom prst="rect">
            <a:avLst/>
          </a:prstGeom>
        </p:spPr>
      </p:pic>
      <p:sp>
        <p:nvSpPr>
          <p:cNvPr id="9" name="CuadroTexto 8">
            <a:extLst>
              <a:ext uri="{FF2B5EF4-FFF2-40B4-BE49-F238E27FC236}">
                <a16:creationId xmlns:a16="http://schemas.microsoft.com/office/drawing/2014/main" id="{B4BBAABC-9533-49E9-9EB1-386CDECB408D}"/>
              </a:ext>
            </a:extLst>
          </p:cNvPr>
          <p:cNvSpPr txBox="1"/>
          <p:nvPr/>
        </p:nvSpPr>
        <p:spPr>
          <a:xfrm>
            <a:off x="4002155" y="6397114"/>
            <a:ext cx="6178826" cy="230832"/>
          </a:xfrm>
          <a:prstGeom prst="rect">
            <a:avLst/>
          </a:prstGeom>
          <a:noFill/>
        </p:spPr>
        <p:txBody>
          <a:bodyPr wrap="square" rtlCol="0">
            <a:spAutoFit/>
          </a:bodyPr>
          <a:lstStyle/>
          <a:p>
            <a:r>
              <a:rPr lang="es-AR" sz="900">
                <a:hlinkClick r:id="rId3" tooltip="https://www.marketing-analitico.com/analitica-web/modelos-predictivos-analisis-de-datos/"/>
              </a:rPr>
              <a:t>Esta foto</a:t>
            </a:r>
            <a:r>
              <a:rPr lang="es-AR" sz="900"/>
              <a:t> de Autor desconocido está bajo licencia </a:t>
            </a:r>
            <a:r>
              <a:rPr lang="es-AR" sz="900">
                <a:hlinkClick r:id="rId4" tooltip="https://creativecommons.org/licenses/by-sa/3.0/"/>
              </a:rPr>
              <a:t>CC BY-SA</a:t>
            </a:r>
            <a:endParaRPr lang="es-AR" sz="900"/>
          </a:p>
        </p:txBody>
      </p:sp>
    </p:spTree>
    <p:extLst>
      <p:ext uri="{BB962C8B-B14F-4D97-AF65-F5344CB8AC3E}">
        <p14:creationId xmlns:p14="http://schemas.microsoft.com/office/powerpoint/2010/main" val="3089448193"/>
      </p:ext>
    </p:extLst>
  </p:cSld>
  <p:clrMapOvr>
    <a:masterClrMapping/>
  </p:clrMapOvr>
</p:sld>
</file>

<file path=ppt/theme/theme1.xml><?xml version="1.0" encoding="utf-8"?>
<a:theme xmlns:a="http://schemas.openxmlformats.org/drawingml/2006/main" name="Marco">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docProps/app.xml><?xml version="1.0" encoding="utf-8"?>
<Properties xmlns="http://schemas.openxmlformats.org/officeDocument/2006/extended-properties" xmlns:vt="http://schemas.openxmlformats.org/officeDocument/2006/docPropsVTypes">
  <Template>TM03457475[[fn=Marco]]</Template>
  <TotalTime>108</TotalTime>
  <Words>478</Words>
  <Application>Microsoft Office PowerPoint</Application>
  <PresentationFormat>Panorámica</PresentationFormat>
  <Paragraphs>27</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Corbel</vt:lpstr>
      <vt:lpstr>Franklin Gothic Demi</vt:lpstr>
      <vt:lpstr>Wingdings 2</vt:lpstr>
      <vt:lpstr>Marco</vt:lpstr>
      <vt:lpstr>Desarrollo de un modelo  predictivo de cáncer de pulmón</vt:lpstr>
      <vt:lpstr>         Temario  1 Fundamentos 2 Audiencia 3 Hipótesis 4 Datos 5 Análisis  de datos 6 Insights 7 Recomendaciones                                    </vt:lpstr>
      <vt:lpstr>Fundamentos</vt:lpstr>
      <vt:lpstr>Audiencia  Profesionales de la salud. Administraciones  de salud. Medicinas prepagas. Población en general </vt:lpstr>
      <vt:lpstr>Hipótesis de trabajo:  Hipótesis nula (Ho) de que no existen factores predisponentes al origen del cáncer de pulmón en humanos, es decir que la ocurrencia de cáncer de pulmón es independiente de las demás variables a analizar sobre una muestra tomada al azar en una población y en un rango etario determinado. Hipótesis alternativa (H1) de que la aparición de cáncer de pulmón tiene factores predisponentes. </vt:lpstr>
      <vt:lpstr>Datos        </vt:lpstr>
      <vt:lpstr>EDA  Análisis exploratorio de datos       </vt:lpstr>
      <vt:lpstr>Insights        </vt:lpstr>
      <vt:lpstr>Recomendaciones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un modelo  predictivo de cáncer de pulmón</dc:title>
  <dc:creator>David</dc:creator>
  <cp:lastModifiedBy>David</cp:lastModifiedBy>
  <cp:revision>12</cp:revision>
  <dcterms:created xsi:type="dcterms:W3CDTF">2022-12-29T21:22:41Z</dcterms:created>
  <dcterms:modified xsi:type="dcterms:W3CDTF">2022-12-29T23:10:42Z</dcterms:modified>
</cp:coreProperties>
</file>