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1" r:id="rId5"/>
    <p:sldId id="268" r:id="rId6"/>
    <p:sldId id="260" r:id="rId7"/>
    <p:sldId id="269" r:id="rId8"/>
    <p:sldId id="270" r:id="rId9"/>
    <p:sldId id="263" r:id="rId10"/>
    <p:sldId id="272"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4" autoAdjust="0"/>
    <p:restoredTop sz="94660"/>
  </p:normalViewPr>
  <p:slideViewPr>
    <p:cSldViewPr snapToGrid="0">
      <p:cViewPr varScale="1">
        <p:scale>
          <a:sx n="72" d="100"/>
          <a:sy n="72"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3F0825-F40D-440E-946D-454F4D73AB1F}"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285723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366831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76526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0051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337122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B3F0825-F40D-440E-946D-454F4D73AB1F}" type="datetimeFigureOut">
              <a:rPr lang="es-MX" smtClean="0"/>
              <a:t>22/03/2023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2091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B3F0825-F40D-440E-946D-454F4D73AB1F}" type="datetimeFigureOut">
              <a:rPr lang="es-MX" smtClean="0"/>
              <a:t>22/03/2023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183718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3F0825-F40D-440E-946D-454F4D73AB1F}"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2177791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3F0825-F40D-440E-946D-454F4D73AB1F}"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315794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3F0825-F40D-440E-946D-454F4D73AB1F}"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91581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B3F0825-F40D-440E-946D-454F4D73AB1F}"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62547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410324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B3F0825-F40D-440E-946D-454F4D73AB1F}" type="datetimeFigureOut">
              <a:rPr lang="es-MX" smtClean="0"/>
              <a:t>22/03/2023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6001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B3F0825-F40D-440E-946D-454F4D73AB1F}" type="datetimeFigureOut">
              <a:rPr lang="es-MX" smtClean="0"/>
              <a:t>22/03/2023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186296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F0825-F40D-440E-946D-454F4D73AB1F}" type="datetimeFigureOut">
              <a:rPr lang="es-MX" smtClean="0"/>
              <a:t>22/03/2023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139115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335510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B3F0825-F40D-440E-946D-454F4D73AB1F}"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D29E754-4591-4968-B2B1-C79B10CAFD2B}" type="slidenum">
              <a:rPr lang="es-MX" smtClean="0"/>
              <a:t>‹Nº›</a:t>
            </a:fld>
            <a:endParaRPr lang="es-MX"/>
          </a:p>
        </p:txBody>
      </p:sp>
    </p:spTree>
    <p:extLst>
      <p:ext uri="{BB962C8B-B14F-4D97-AF65-F5344CB8AC3E}">
        <p14:creationId xmlns:p14="http://schemas.microsoft.com/office/powerpoint/2010/main" val="276649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3F0825-F40D-440E-946D-454F4D73AB1F}" type="datetimeFigureOut">
              <a:rPr lang="es-MX" smtClean="0"/>
              <a:t>22/03/2023</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D29E754-4591-4968-B2B1-C79B10CAFD2B}" type="slidenum">
              <a:rPr lang="es-MX" smtClean="0"/>
              <a:t>‹Nº›</a:t>
            </a:fld>
            <a:endParaRPr lang="es-MX"/>
          </a:p>
        </p:txBody>
      </p:sp>
    </p:spTree>
    <p:extLst>
      <p:ext uri="{BB962C8B-B14F-4D97-AF65-F5344CB8AC3E}">
        <p14:creationId xmlns:p14="http://schemas.microsoft.com/office/powerpoint/2010/main" val="29021921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EF329-E34E-4478-8402-BFAF756AF8AD}"/>
              </a:ext>
            </a:extLst>
          </p:cNvPr>
          <p:cNvSpPr>
            <a:spLocks noGrp="1"/>
          </p:cNvSpPr>
          <p:nvPr>
            <p:ph type="ctrTitle"/>
          </p:nvPr>
        </p:nvSpPr>
        <p:spPr>
          <a:xfrm>
            <a:off x="1595269" y="752659"/>
            <a:ext cx="9001462" cy="2387600"/>
          </a:xfrm>
        </p:spPr>
        <p:txBody>
          <a:bodyPr/>
          <a:lstStyle/>
          <a:p>
            <a:r>
              <a:rPr lang="es-MX" dirty="0"/>
              <a:t>ENTREGA FINAL DATA SCIENCE</a:t>
            </a:r>
          </a:p>
        </p:txBody>
      </p:sp>
      <p:sp>
        <p:nvSpPr>
          <p:cNvPr id="3" name="Subtítulo 2">
            <a:extLst>
              <a:ext uri="{FF2B5EF4-FFF2-40B4-BE49-F238E27FC236}">
                <a16:creationId xmlns:a16="http://schemas.microsoft.com/office/drawing/2014/main" id="{C35F54E1-38E8-427B-A894-8F4E05F218D6}"/>
              </a:ext>
            </a:extLst>
          </p:cNvPr>
          <p:cNvSpPr>
            <a:spLocks noGrp="1"/>
          </p:cNvSpPr>
          <p:nvPr>
            <p:ph type="subTitle" idx="1"/>
          </p:nvPr>
        </p:nvSpPr>
        <p:spPr>
          <a:xfrm>
            <a:off x="2199862" y="3310490"/>
            <a:ext cx="7338222" cy="814504"/>
          </a:xfrm>
        </p:spPr>
        <p:txBody>
          <a:bodyPr>
            <a:normAutofit fontScale="92500" lnSpcReduction="20000"/>
          </a:bodyPr>
          <a:lstStyle/>
          <a:p>
            <a:r>
              <a:rPr lang="es-MX" dirty="0"/>
              <a:t>Entrenamiento y optimización de Modelos de Machine </a:t>
            </a:r>
            <a:r>
              <a:rPr lang="es-MX" dirty="0" err="1"/>
              <a:t>Learning</a:t>
            </a:r>
            <a:endParaRPr lang="es-MX" dirty="0"/>
          </a:p>
        </p:txBody>
      </p:sp>
      <p:pic>
        <p:nvPicPr>
          <p:cNvPr id="5" name="Imagen 4">
            <a:extLst>
              <a:ext uri="{FF2B5EF4-FFF2-40B4-BE49-F238E27FC236}">
                <a16:creationId xmlns:a16="http://schemas.microsoft.com/office/drawing/2014/main" id="{922150EB-E0D1-4708-91FE-A3C67D754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148" y="4841599"/>
            <a:ext cx="4057650" cy="1123950"/>
          </a:xfrm>
          <a:prstGeom prst="rect">
            <a:avLst/>
          </a:prstGeom>
        </p:spPr>
      </p:pic>
    </p:spTree>
    <p:extLst>
      <p:ext uri="{BB962C8B-B14F-4D97-AF65-F5344CB8AC3E}">
        <p14:creationId xmlns:p14="http://schemas.microsoft.com/office/powerpoint/2010/main" val="339286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977054" y="385198"/>
            <a:ext cx="10353761" cy="1326321"/>
          </a:xfrm>
        </p:spPr>
        <p:txBody>
          <a:bodyPr/>
          <a:lstStyle/>
          <a:p>
            <a:pPr algn="ctr"/>
            <a:r>
              <a:rPr lang="es-MX" sz="4400" b="1" i="0" u="none" strike="noStrike" dirty="0">
                <a:solidFill>
                  <a:srgbClr val="999999"/>
                </a:solidFill>
                <a:effectLst/>
                <a:latin typeface="DM Sans"/>
              </a:rPr>
              <a:t>Aplicación de algoritmos de ML</a:t>
            </a:r>
            <a:endParaRPr lang="es-MX" dirty="0"/>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p:txBody>
          <a:bodyPr/>
          <a:lstStyle/>
          <a:p>
            <a:pPr marL="0" indent="0">
              <a:buNone/>
            </a:pPr>
            <a:r>
              <a:rPr lang="es-MX" b="1" i="0" dirty="0">
                <a:effectLst/>
                <a:latin typeface="-apple-system"/>
              </a:rPr>
              <a:t>A continuación se presenta un resumen con los principales resultados obtenidos para cada modelo aplicado al datasets con una división de 70/30 para </a:t>
            </a:r>
            <a:r>
              <a:rPr lang="es-MX" b="1" i="0" dirty="0" err="1">
                <a:effectLst/>
                <a:latin typeface="-apple-system"/>
              </a:rPr>
              <a:t>train</a:t>
            </a:r>
            <a:r>
              <a:rPr lang="es-MX" b="1" i="0" dirty="0">
                <a:effectLst/>
                <a:latin typeface="-apple-system"/>
              </a:rPr>
              <a:t>/test:</a:t>
            </a:r>
          </a:p>
          <a:p>
            <a:pPr marL="0" indent="0">
              <a:buNone/>
            </a:pPr>
            <a:endParaRPr lang="es-MX" b="1" dirty="0">
              <a:latin typeface="-apple-system"/>
            </a:endParaRPr>
          </a:p>
          <a:p>
            <a:pPr marL="0" indent="0">
              <a:buNone/>
            </a:pPr>
            <a:endParaRPr lang="es-MX" b="1" i="0" dirty="0">
              <a:effectLst/>
              <a:latin typeface="-apple-system"/>
            </a:endParaRPr>
          </a:p>
          <a:p>
            <a:pPr marL="0" indent="0">
              <a:buNone/>
            </a:pPr>
            <a:endParaRPr lang="es-MX" b="1" dirty="0">
              <a:latin typeface="-apple-system"/>
            </a:endParaRPr>
          </a:p>
          <a:p>
            <a:pPr marL="0" indent="0">
              <a:buNone/>
            </a:pPr>
            <a:endParaRPr lang="es-MX" b="1" i="0" dirty="0">
              <a:effectLst/>
              <a:latin typeface="-apple-system"/>
            </a:endParaRPr>
          </a:p>
          <a:p>
            <a:pPr marL="0" indent="0">
              <a:buNone/>
            </a:pPr>
            <a:endParaRPr lang="es-MX" b="1" dirty="0">
              <a:latin typeface="-apple-system"/>
            </a:endParaRP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8" name="Tabla 7">
            <a:extLst>
              <a:ext uri="{FF2B5EF4-FFF2-40B4-BE49-F238E27FC236}">
                <a16:creationId xmlns:a16="http://schemas.microsoft.com/office/drawing/2014/main" id="{328905D4-559E-4D53-A463-6F684FD993D4}"/>
              </a:ext>
            </a:extLst>
          </p:cNvPr>
          <p:cNvGraphicFramePr>
            <a:graphicFrameLocks noGrp="1"/>
          </p:cNvGraphicFramePr>
          <p:nvPr>
            <p:extLst>
              <p:ext uri="{D42A27DB-BD31-4B8C-83A1-F6EECF244321}">
                <p14:modId xmlns:p14="http://schemas.microsoft.com/office/powerpoint/2010/main" val="574273102"/>
              </p:ext>
            </p:extLst>
          </p:nvPr>
        </p:nvGraphicFramePr>
        <p:xfrm>
          <a:off x="1429201" y="3522119"/>
          <a:ext cx="9601200" cy="1109164"/>
        </p:xfrm>
        <a:graphic>
          <a:graphicData uri="http://schemas.openxmlformats.org/drawingml/2006/table">
            <a:tbl>
              <a:tblPr>
                <a:tableStyleId>{3C2FFA5D-87B4-456A-9821-1D502468CF0F}</a:tableStyleId>
              </a:tblPr>
              <a:tblGrid>
                <a:gridCol w="3200400">
                  <a:extLst>
                    <a:ext uri="{9D8B030D-6E8A-4147-A177-3AD203B41FA5}">
                      <a16:colId xmlns:a16="http://schemas.microsoft.com/office/drawing/2014/main" val="1441346915"/>
                    </a:ext>
                  </a:extLst>
                </a:gridCol>
                <a:gridCol w="3200400">
                  <a:extLst>
                    <a:ext uri="{9D8B030D-6E8A-4147-A177-3AD203B41FA5}">
                      <a16:colId xmlns:a16="http://schemas.microsoft.com/office/drawing/2014/main" val="3471498709"/>
                    </a:ext>
                  </a:extLst>
                </a:gridCol>
                <a:gridCol w="3200400">
                  <a:extLst>
                    <a:ext uri="{9D8B030D-6E8A-4147-A177-3AD203B41FA5}">
                      <a16:colId xmlns:a16="http://schemas.microsoft.com/office/drawing/2014/main" val="2224905000"/>
                    </a:ext>
                  </a:extLst>
                </a:gridCol>
              </a:tblGrid>
              <a:tr h="277291">
                <a:tc>
                  <a:txBody>
                    <a:bodyPr/>
                    <a:lstStyle/>
                    <a:p>
                      <a:pPr algn="l" rtl="0" fontAlgn="b"/>
                      <a:r>
                        <a:rPr lang="es-MX" sz="1600" u="none" strike="noStrike">
                          <a:effectLst/>
                        </a:rPr>
                        <a:t>Metrica/Modelo</a:t>
                      </a:r>
                      <a:endParaRPr lang="es-MX" sz="1600" b="0" i="0" u="none" strike="noStrike">
                        <a:solidFill>
                          <a:srgbClr val="000000"/>
                        </a:solidFill>
                        <a:effectLst/>
                        <a:latin typeface="Franklin Gothic Demi Cond" panose="020B0706030402020204" pitchFamily="34" charset="0"/>
                      </a:endParaRPr>
                    </a:p>
                  </a:txBody>
                  <a:tcPr marL="8665" marR="8665" marT="8665" marB="0" anchor="b"/>
                </a:tc>
                <a:tc>
                  <a:txBody>
                    <a:bodyPr/>
                    <a:lstStyle/>
                    <a:p>
                      <a:pPr algn="l" rtl="0" fontAlgn="ctr"/>
                      <a:r>
                        <a:rPr lang="es-MX" sz="1600" u="none" strike="noStrike">
                          <a:effectLst/>
                        </a:rPr>
                        <a:t>Random Forest</a:t>
                      </a:r>
                      <a:endParaRPr lang="es-MX" sz="1600" b="0" i="0" u="none" strike="noStrike">
                        <a:solidFill>
                          <a:srgbClr val="000000"/>
                        </a:solidFill>
                        <a:effectLst/>
                        <a:latin typeface="Franklin Gothic Demi Cond" panose="020B0706030402020204" pitchFamily="34" charset="0"/>
                      </a:endParaRPr>
                    </a:p>
                  </a:txBody>
                  <a:tcPr marL="8665" marR="8665" marT="8665" marB="0" anchor="ctr"/>
                </a:tc>
                <a:tc>
                  <a:txBody>
                    <a:bodyPr/>
                    <a:lstStyle/>
                    <a:p>
                      <a:pPr algn="l" rtl="0" fontAlgn="ctr"/>
                      <a:r>
                        <a:rPr lang="es-MX" sz="1600" u="none" strike="noStrike">
                          <a:effectLst/>
                        </a:rPr>
                        <a:t>Logistic Regression</a:t>
                      </a:r>
                      <a:endParaRPr lang="es-MX" sz="1600" b="0" i="0" u="none" strike="noStrike">
                        <a:solidFill>
                          <a:srgbClr val="000000"/>
                        </a:solidFill>
                        <a:effectLst/>
                        <a:latin typeface="Franklin Gothic Demi Cond" panose="020B0706030402020204" pitchFamily="34" charset="0"/>
                      </a:endParaRPr>
                    </a:p>
                  </a:txBody>
                  <a:tcPr marL="8665" marR="8665" marT="8665" marB="0" anchor="ctr"/>
                </a:tc>
                <a:extLst>
                  <a:ext uri="{0D108BD9-81ED-4DB2-BD59-A6C34878D82A}">
                    <a16:rowId xmlns:a16="http://schemas.microsoft.com/office/drawing/2014/main" val="3514146513"/>
                  </a:ext>
                </a:extLst>
              </a:tr>
              <a:tr h="277291">
                <a:tc>
                  <a:txBody>
                    <a:bodyPr/>
                    <a:lstStyle/>
                    <a:p>
                      <a:pPr algn="l" rtl="0" fontAlgn="ctr"/>
                      <a:r>
                        <a:rPr lang="es-MX" sz="1600" u="none" strike="noStrike">
                          <a:effectLst/>
                        </a:rPr>
                        <a:t>Accuracy</a:t>
                      </a:r>
                      <a:endParaRPr lang="es-MX" sz="1600" b="0" i="0" u="none" strike="noStrike">
                        <a:solidFill>
                          <a:srgbClr val="000000"/>
                        </a:solidFill>
                        <a:effectLst/>
                        <a:latin typeface="Franklin Gothic Demi Cond" panose="020B0706030402020204" pitchFamily="34" charset="0"/>
                      </a:endParaRPr>
                    </a:p>
                  </a:txBody>
                  <a:tcPr marL="8665" marR="8665" marT="8665" marB="0" anchor="ctr"/>
                </a:tc>
                <a:tc>
                  <a:txBody>
                    <a:bodyPr/>
                    <a:lstStyle/>
                    <a:p>
                      <a:pPr algn="l" fontAlgn="ctr"/>
                      <a:r>
                        <a:rPr lang="es-MX" sz="900" u="none" strike="noStrike" dirty="0">
                          <a:effectLst/>
                        </a:rPr>
                        <a:t>94.68%</a:t>
                      </a:r>
                      <a:endParaRPr lang="es-MX" sz="900" b="0" i="0" u="none" strike="noStrike" dirty="0">
                        <a:solidFill>
                          <a:srgbClr val="000000"/>
                        </a:solidFill>
                        <a:effectLst/>
                        <a:latin typeface="Var(--jp-code-font-family)"/>
                      </a:endParaRPr>
                    </a:p>
                  </a:txBody>
                  <a:tcPr marL="8665" marR="8665" marT="8665" marB="0" anchor="ctr"/>
                </a:tc>
                <a:tc>
                  <a:txBody>
                    <a:bodyPr/>
                    <a:lstStyle/>
                    <a:p>
                      <a:pPr algn="l" fontAlgn="ctr"/>
                      <a:r>
                        <a:rPr lang="es-MX" sz="900" u="none" strike="noStrike" dirty="0">
                          <a:effectLst/>
                        </a:rPr>
                        <a:t>90.74%</a:t>
                      </a:r>
                      <a:endParaRPr lang="es-MX" sz="900" b="0" i="0" u="none" strike="noStrike" dirty="0">
                        <a:solidFill>
                          <a:srgbClr val="000000"/>
                        </a:solidFill>
                        <a:effectLst/>
                        <a:latin typeface="Var(--jp-code-font-family)"/>
                      </a:endParaRPr>
                    </a:p>
                  </a:txBody>
                  <a:tcPr marL="8665" marR="8665" marT="8665" marB="0" anchor="ctr"/>
                </a:tc>
                <a:extLst>
                  <a:ext uri="{0D108BD9-81ED-4DB2-BD59-A6C34878D82A}">
                    <a16:rowId xmlns:a16="http://schemas.microsoft.com/office/drawing/2014/main" val="4134223063"/>
                  </a:ext>
                </a:extLst>
              </a:tr>
              <a:tr h="277291">
                <a:tc>
                  <a:txBody>
                    <a:bodyPr/>
                    <a:lstStyle/>
                    <a:p>
                      <a:pPr algn="l" rtl="0" fontAlgn="ctr"/>
                      <a:r>
                        <a:rPr lang="es-MX" sz="1600" u="none" strike="noStrike">
                          <a:effectLst/>
                        </a:rPr>
                        <a:t>Precision</a:t>
                      </a:r>
                      <a:endParaRPr lang="es-MX" sz="1600" b="0" i="0" u="none" strike="noStrike">
                        <a:solidFill>
                          <a:srgbClr val="000000"/>
                        </a:solidFill>
                        <a:effectLst/>
                        <a:latin typeface="Franklin Gothic Demi Cond" panose="020B0706030402020204" pitchFamily="34" charset="0"/>
                      </a:endParaRPr>
                    </a:p>
                  </a:txBody>
                  <a:tcPr marL="8665" marR="8665" marT="8665" marB="0" anchor="ctr"/>
                </a:tc>
                <a:tc>
                  <a:txBody>
                    <a:bodyPr/>
                    <a:lstStyle/>
                    <a:p>
                      <a:pPr algn="l" fontAlgn="ctr"/>
                      <a:r>
                        <a:rPr lang="es-MX" sz="900" u="none" strike="noStrike" dirty="0">
                          <a:effectLst/>
                        </a:rPr>
                        <a:t>96.00%</a:t>
                      </a:r>
                      <a:endParaRPr lang="es-MX" sz="900" b="0" i="0" u="none" strike="noStrike" dirty="0">
                        <a:solidFill>
                          <a:srgbClr val="000000"/>
                        </a:solidFill>
                        <a:effectLst/>
                        <a:latin typeface="Var(--jp-code-font-family)"/>
                      </a:endParaRPr>
                    </a:p>
                  </a:txBody>
                  <a:tcPr marL="8665" marR="8665" marT="8665" marB="0" anchor="ctr"/>
                </a:tc>
                <a:tc>
                  <a:txBody>
                    <a:bodyPr/>
                    <a:lstStyle/>
                    <a:p>
                      <a:pPr algn="l" fontAlgn="ctr"/>
                      <a:r>
                        <a:rPr lang="es-MX" sz="900" u="none" strike="noStrike">
                          <a:effectLst/>
                        </a:rPr>
                        <a:t>94.00%</a:t>
                      </a:r>
                      <a:endParaRPr lang="es-MX" sz="900" b="0" i="0" u="none" strike="noStrike">
                        <a:solidFill>
                          <a:srgbClr val="000000"/>
                        </a:solidFill>
                        <a:effectLst/>
                        <a:latin typeface="Var(--jp-code-font-family)"/>
                      </a:endParaRPr>
                    </a:p>
                  </a:txBody>
                  <a:tcPr marL="8665" marR="8665" marT="8665" marB="0" anchor="ctr"/>
                </a:tc>
                <a:extLst>
                  <a:ext uri="{0D108BD9-81ED-4DB2-BD59-A6C34878D82A}">
                    <a16:rowId xmlns:a16="http://schemas.microsoft.com/office/drawing/2014/main" val="488301671"/>
                  </a:ext>
                </a:extLst>
              </a:tr>
              <a:tr h="277291">
                <a:tc>
                  <a:txBody>
                    <a:bodyPr/>
                    <a:lstStyle/>
                    <a:p>
                      <a:pPr algn="l" rtl="0" fontAlgn="b"/>
                      <a:r>
                        <a:rPr lang="es-MX" sz="1600" u="none" strike="noStrike">
                          <a:effectLst/>
                        </a:rPr>
                        <a:t>Recall</a:t>
                      </a:r>
                      <a:endParaRPr lang="es-MX" sz="1600" b="0" i="0" u="none" strike="noStrike">
                        <a:solidFill>
                          <a:srgbClr val="000000"/>
                        </a:solidFill>
                        <a:effectLst/>
                        <a:latin typeface="Franklin Gothic Demi Cond" panose="020B0706030402020204" pitchFamily="34" charset="0"/>
                      </a:endParaRPr>
                    </a:p>
                  </a:txBody>
                  <a:tcPr marL="8665" marR="8665" marT="8665" marB="0" anchor="b"/>
                </a:tc>
                <a:tc>
                  <a:txBody>
                    <a:bodyPr/>
                    <a:lstStyle/>
                    <a:p>
                      <a:pPr algn="l" fontAlgn="ctr"/>
                      <a:r>
                        <a:rPr lang="es-MX" sz="900" u="none" strike="noStrike">
                          <a:effectLst/>
                        </a:rPr>
                        <a:t>98.00%</a:t>
                      </a:r>
                      <a:endParaRPr lang="es-MX" sz="900" b="0" i="0" u="none" strike="noStrike">
                        <a:solidFill>
                          <a:srgbClr val="000000"/>
                        </a:solidFill>
                        <a:effectLst/>
                        <a:latin typeface="Var(--jp-code-font-family)"/>
                      </a:endParaRPr>
                    </a:p>
                  </a:txBody>
                  <a:tcPr marL="8665" marR="8665" marT="8665" marB="0" anchor="ctr"/>
                </a:tc>
                <a:tc>
                  <a:txBody>
                    <a:bodyPr/>
                    <a:lstStyle/>
                    <a:p>
                      <a:pPr algn="l" fontAlgn="ctr"/>
                      <a:r>
                        <a:rPr lang="es-MX" sz="900" u="none" strike="noStrike" dirty="0">
                          <a:effectLst/>
                        </a:rPr>
                        <a:t>95.00%</a:t>
                      </a:r>
                      <a:endParaRPr lang="es-MX" sz="900" b="0" i="0" u="none" strike="noStrike" dirty="0">
                        <a:solidFill>
                          <a:srgbClr val="000000"/>
                        </a:solidFill>
                        <a:effectLst/>
                        <a:latin typeface="Var(--jp-code-font-family)"/>
                      </a:endParaRPr>
                    </a:p>
                  </a:txBody>
                  <a:tcPr marL="8665" marR="8665" marT="8665" marB="0" anchor="ctr"/>
                </a:tc>
                <a:extLst>
                  <a:ext uri="{0D108BD9-81ED-4DB2-BD59-A6C34878D82A}">
                    <a16:rowId xmlns:a16="http://schemas.microsoft.com/office/drawing/2014/main" val="3440318470"/>
                  </a:ext>
                </a:extLst>
              </a:tr>
            </a:tbl>
          </a:graphicData>
        </a:graphic>
      </p:graphicFrame>
      <p:sp>
        <p:nvSpPr>
          <p:cNvPr id="6" name="Rectángulo 5">
            <a:extLst>
              <a:ext uri="{FF2B5EF4-FFF2-40B4-BE49-F238E27FC236}">
                <a16:creationId xmlns:a16="http://schemas.microsoft.com/office/drawing/2014/main" id="{470777BC-6465-4C04-97C9-950A71F3A96B}"/>
              </a:ext>
            </a:extLst>
          </p:cNvPr>
          <p:cNvSpPr/>
          <p:nvPr/>
        </p:nvSpPr>
        <p:spPr>
          <a:xfrm>
            <a:off x="1371599" y="3429000"/>
            <a:ext cx="9658801" cy="120228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36695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1206424" y="293407"/>
            <a:ext cx="10353761" cy="1326321"/>
          </a:xfrm>
        </p:spPr>
        <p:txBody>
          <a:bodyPr/>
          <a:lstStyle/>
          <a:p>
            <a:pPr algn="ctr"/>
            <a:r>
              <a:rPr lang="es-MX" sz="4400" b="1" i="0" u="none" strike="noStrike" dirty="0">
                <a:solidFill>
                  <a:srgbClr val="999999"/>
                </a:solidFill>
                <a:effectLst/>
                <a:latin typeface="DM Sans"/>
              </a:rPr>
              <a:t>Conclusiones</a:t>
            </a:r>
            <a:endParaRPr lang="es-MX" dirty="0"/>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p:txBody>
          <a:bodyPr>
            <a:normAutofit fontScale="92500" lnSpcReduction="10000"/>
          </a:bodyPr>
          <a:lstStyle/>
          <a:p>
            <a:pPr marL="0" indent="0">
              <a:buNone/>
            </a:pPr>
            <a:endParaRPr lang="es-MX" b="1" dirty="0">
              <a:solidFill>
                <a:srgbClr val="FF0000"/>
              </a:solidFill>
              <a:latin typeface="-apple-system"/>
            </a:endParaRPr>
          </a:p>
          <a:p>
            <a:pPr marL="0" indent="0">
              <a:buNone/>
            </a:pPr>
            <a:r>
              <a:rPr lang="es-MX" b="1" dirty="0">
                <a:solidFill>
                  <a:schemeClr val="tx1"/>
                </a:solidFill>
                <a:latin typeface="-apple-system"/>
              </a:rPr>
              <a:t>Conclusiones:</a:t>
            </a:r>
          </a:p>
          <a:p>
            <a:pPr marL="0" indent="0">
              <a:buNone/>
            </a:pPr>
            <a:r>
              <a:rPr lang="es-MX" b="1" dirty="0">
                <a:solidFill>
                  <a:schemeClr val="tx1"/>
                </a:solidFill>
                <a:latin typeface="-apple-system"/>
              </a:rPr>
              <a:t>Podemos observar un modelo de regresión logística que nos devuelve valores altos de </a:t>
            </a:r>
            <a:r>
              <a:rPr lang="es-MX" b="1" dirty="0" err="1">
                <a:solidFill>
                  <a:schemeClr val="tx1"/>
                </a:solidFill>
                <a:latin typeface="-apple-system"/>
              </a:rPr>
              <a:t>Accuracy</a:t>
            </a:r>
            <a:r>
              <a:rPr lang="es-MX" b="1" dirty="0">
                <a:solidFill>
                  <a:schemeClr val="tx1"/>
                </a:solidFill>
                <a:latin typeface="-apple-system"/>
              </a:rPr>
              <a:t>, Precisión y </a:t>
            </a:r>
            <a:r>
              <a:rPr lang="es-MX" b="1" dirty="0" err="1">
                <a:solidFill>
                  <a:schemeClr val="tx1"/>
                </a:solidFill>
                <a:latin typeface="-apple-system"/>
              </a:rPr>
              <a:t>Recall</a:t>
            </a:r>
            <a:r>
              <a:rPr lang="es-MX" b="1" dirty="0">
                <a:solidFill>
                  <a:schemeClr val="tx1"/>
                </a:solidFill>
                <a:latin typeface="-apple-system"/>
              </a:rPr>
              <a:t>. Por un lado nos otorga una buena predicción lo que lo hace seguro ante nuevas instancias y por otro lado tiene un error de tipo II bajo. Este último dato lo consideramos relevante ya que minimizaría descartar un posible Cáncer positivo en aquellos pacientes que si son cáncer positivo.</a:t>
            </a:r>
          </a:p>
          <a:p>
            <a:pPr marL="0" indent="0">
              <a:buNone/>
            </a:pPr>
            <a:r>
              <a:rPr lang="es-MX" b="1" dirty="0">
                <a:solidFill>
                  <a:schemeClr val="tx1"/>
                </a:solidFill>
                <a:latin typeface="-apple-system"/>
              </a:rPr>
              <a:t>Esto nos permite descartar la H0 y tomar como válida la H1, es decir, que existen factores predisponentes en la enfermedad y son la variables consideradas y evaluadas luego de definirlas en el Forward </a:t>
            </a:r>
            <a:r>
              <a:rPr lang="es-MX" b="1" dirty="0" err="1">
                <a:solidFill>
                  <a:schemeClr val="tx1"/>
                </a:solidFill>
                <a:latin typeface="-apple-system"/>
              </a:rPr>
              <a:t>Selection</a:t>
            </a:r>
            <a:r>
              <a:rPr lang="es-MX" b="1" dirty="0">
                <a:solidFill>
                  <a:schemeClr val="tx1"/>
                </a:solidFill>
                <a:latin typeface="-apple-system"/>
              </a:rPr>
              <a:t>.</a:t>
            </a:r>
            <a:endParaRPr lang="es-MX" b="1" i="0" dirty="0">
              <a:solidFill>
                <a:srgbClr val="FF0000"/>
              </a:solidFill>
              <a:effectLst/>
              <a:latin typeface="-apple-system"/>
            </a:endParaRP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E1C3A949-9AFE-405D-BF04-D68136C36DE2}"/>
              </a:ext>
            </a:extLst>
          </p:cNvPr>
          <p:cNvSpPr txBox="1"/>
          <p:nvPr/>
        </p:nvSpPr>
        <p:spPr>
          <a:xfrm>
            <a:off x="9574525" y="6195261"/>
            <a:ext cx="2043108" cy="369332"/>
          </a:xfrm>
          <a:prstGeom prst="rect">
            <a:avLst/>
          </a:prstGeom>
          <a:noFill/>
        </p:spPr>
        <p:txBody>
          <a:bodyPr wrap="square" rtlCol="0">
            <a:spAutoFit/>
          </a:bodyPr>
          <a:lstStyle/>
          <a:p>
            <a:r>
              <a:rPr lang="es-MX" dirty="0"/>
              <a:t>Gracias…!</a:t>
            </a:r>
            <a:endParaRPr lang="es-AR" dirty="0"/>
          </a:p>
        </p:txBody>
      </p:sp>
    </p:spTree>
    <p:extLst>
      <p:ext uri="{BB962C8B-B14F-4D97-AF65-F5344CB8AC3E}">
        <p14:creationId xmlns:p14="http://schemas.microsoft.com/office/powerpoint/2010/main" val="393470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7F23A-0359-4712-A406-9CBC3477B270}"/>
              </a:ext>
            </a:extLst>
          </p:cNvPr>
          <p:cNvSpPr>
            <a:spLocks noGrp="1"/>
          </p:cNvSpPr>
          <p:nvPr>
            <p:ph type="title"/>
          </p:nvPr>
        </p:nvSpPr>
        <p:spPr/>
        <p:txBody>
          <a:bodyPr>
            <a:normAutofit/>
          </a:bodyPr>
          <a:lstStyle/>
          <a:p>
            <a:r>
              <a:rPr lang="es-MX" dirty="0"/>
              <a:t>INDICE</a:t>
            </a:r>
            <a:br>
              <a:rPr lang="es-MX" dirty="0"/>
            </a:br>
            <a:endParaRPr lang="es-MX" dirty="0"/>
          </a:p>
        </p:txBody>
      </p:sp>
      <p:sp>
        <p:nvSpPr>
          <p:cNvPr id="3" name="Marcador de contenido 2">
            <a:extLst>
              <a:ext uri="{FF2B5EF4-FFF2-40B4-BE49-F238E27FC236}">
                <a16:creationId xmlns:a16="http://schemas.microsoft.com/office/drawing/2014/main" id="{CBD73516-B411-4B48-851C-DA025430ED89}"/>
              </a:ext>
            </a:extLst>
          </p:cNvPr>
          <p:cNvSpPr>
            <a:spLocks noGrp="1"/>
          </p:cNvSpPr>
          <p:nvPr>
            <p:ph idx="1"/>
          </p:nvPr>
        </p:nvSpPr>
        <p:spPr/>
        <p:txBody>
          <a:bodyPr>
            <a:normAutofit/>
          </a:bodyPr>
          <a:lstStyle/>
          <a:p>
            <a:pPr rtl="0" fontAlgn="base">
              <a:spcBef>
                <a:spcPts val="0"/>
              </a:spcBef>
              <a:spcAft>
                <a:spcPts val="0"/>
              </a:spcAft>
              <a:buFont typeface="+mj-lt"/>
              <a:buAutoNum type="arabicPeriod"/>
            </a:pPr>
            <a:endParaRPr lang="es-MX" sz="1800" b="1" i="0" u="none" strike="noStrike" dirty="0">
              <a:solidFill>
                <a:srgbClr val="999999"/>
              </a:solidFill>
              <a:effectLst/>
              <a:latin typeface="DM Sans"/>
            </a:endParaRPr>
          </a:p>
          <a:p>
            <a:pPr marL="0" indent="0" rtl="0" fontAlgn="base">
              <a:spcBef>
                <a:spcPts val="0"/>
              </a:spcBef>
              <a:spcAft>
                <a:spcPts val="0"/>
              </a:spcAft>
              <a:buNone/>
            </a:pPr>
            <a:r>
              <a:rPr lang="es-MX" sz="1800" b="1" dirty="0">
                <a:solidFill>
                  <a:srgbClr val="999999"/>
                </a:solidFill>
                <a:latin typeface="DM Sans"/>
              </a:rPr>
              <a:t>3     Equipo.</a:t>
            </a:r>
          </a:p>
          <a:p>
            <a:pPr marL="0" indent="0" rtl="0" fontAlgn="base">
              <a:spcBef>
                <a:spcPts val="0"/>
              </a:spcBef>
              <a:spcAft>
                <a:spcPts val="0"/>
              </a:spcAft>
              <a:buNone/>
            </a:pPr>
            <a:r>
              <a:rPr lang="es-MX" sz="1800" b="1" i="0" u="none" strike="noStrike" dirty="0">
                <a:solidFill>
                  <a:srgbClr val="999999"/>
                </a:solidFill>
                <a:effectLst/>
                <a:latin typeface="DM Sans"/>
              </a:rPr>
              <a:t>4     Abstracto con motivación y audiencia.</a:t>
            </a:r>
          </a:p>
          <a:p>
            <a:pPr marL="0" indent="0" rtl="0" fontAlgn="base">
              <a:spcBef>
                <a:spcPts val="0"/>
              </a:spcBef>
              <a:spcAft>
                <a:spcPts val="0"/>
              </a:spcAft>
              <a:buNone/>
            </a:pPr>
            <a:r>
              <a:rPr lang="es-MX" sz="1800" b="1" i="0" u="none" strike="noStrike" dirty="0">
                <a:solidFill>
                  <a:srgbClr val="999999"/>
                </a:solidFill>
                <a:effectLst/>
                <a:latin typeface="DM Sans"/>
              </a:rPr>
              <a:t>6     Preguntas/Problema que buscamos resolver.</a:t>
            </a:r>
            <a:endParaRPr lang="es-MX" sz="1800" b="0" i="0" u="none" strike="noStrike" dirty="0">
              <a:solidFill>
                <a:srgbClr val="999999"/>
              </a:solidFill>
              <a:effectLst/>
              <a:latin typeface="DM Sans"/>
            </a:endParaRPr>
          </a:p>
          <a:p>
            <a:pPr marL="0" indent="0" rtl="0" fontAlgn="base">
              <a:spcBef>
                <a:spcPts val="0"/>
              </a:spcBef>
              <a:spcAft>
                <a:spcPts val="0"/>
              </a:spcAft>
              <a:buNone/>
            </a:pPr>
            <a:r>
              <a:rPr lang="es-MX" sz="1800" b="1" i="0" u="none" strike="noStrike" dirty="0">
                <a:solidFill>
                  <a:srgbClr val="999999"/>
                </a:solidFill>
                <a:effectLst/>
                <a:latin typeface="DM Sans"/>
              </a:rPr>
              <a:t>7     Breve Análisis Exploratorio de Datos (EDA). </a:t>
            </a:r>
            <a:endParaRPr lang="es-MX" sz="1800" b="1" dirty="0">
              <a:solidFill>
                <a:srgbClr val="999999"/>
              </a:solidFill>
              <a:latin typeface="DM Sans"/>
            </a:endParaRPr>
          </a:p>
          <a:p>
            <a:pPr marL="342900" indent="-342900" rtl="0" fontAlgn="base">
              <a:spcBef>
                <a:spcPts val="0"/>
              </a:spcBef>
              <a:spcAft>
                <a:spcPts val="0"/>
              </a:spcAft>
              <a:buAutoNum type="arabicPlain" startAt="8"/>
            </a:pPr>
            <a:r>
              <a:rPr lang="es-MX" sz="1800" b="1" i="0" u="none" strike="noStrike" dirty="0">
                <a:solidFill>
                  <a:srgbClr val="999999"/>
                </a:solidFill>
                <a:effectLst/>
                <a:latin typeface="DM Sans"/>
              </a:rPr>
              <a:t>Entrenamiento y Testeo. Optimización.</a:t>
            </a:r>
            <a:endParaRPr lang="es-MX" sz="1800" b="1" dirty="0">
              <a:solidFill>
                <a:srgbClr val="999999"/>
              </a:solidFill>
              <a:latin typeface="DM Sans"/>
            </a:endParaRPr>
          </a:p>
          <a:p>
            <a:pPr marL="342900" indent="-342900" rtl="0" fontAlgn="base">
              <a:spcBef>
                <a:spcPts val="0"/>
              </a:spcBef>
              <a:spcAft>
                <a:spcPts val="0"/>
              </a:spcAft>
              <a:buAutoNum type="arabicPlain" startAt="8"/>
            </a:pPr>
            <a:r>
              <a:rPr lang="es-MX" sz="1800" b="1" i="0" u="none" strike="noStrike" dirty="0">
                <a:solidFill>
                  <a:srgbClr val="999999"/>
                </a:solidFill>
                <a:effectLst/>
                <a:latin typeface="DM Sans"/>
              </a:rPr>
              <a:t>Selección de modelos.</a:t>
            </a:r>
          </a:p>
          <a:p>
            <a:pPr marL="342900" indent="-342900" rtl="0" fontAlgn="base">
              <a:spcBef>
                <a:spcPts val="0"/>
              </a:spcBef>
              <a:spcAft>
                <a:spcPts val="0"/>
              </a:spcAft>
              <a:buAutoNum type="arabicPlain" startAt="10"/>
            </a:pPr>
            <a:r>
              <a:rPr lang="es-MX" sz="1800" b="1" i="0" u="none" strike="noStrike" dirty="0">
                <a:solidFill>
                  <a:srgbClr val="999999"/>
                </a:solidFill>
                <a:effectLst/>
                <a:latin typeface="DM Sans"/>
              </a:rPr>
              <a:t>Métricas</a:t>
            </a:r>
          </a:p>
          <a:p>
            <a:pPr marL="342900" indent="-342900" rtl="0" fontAlgn="base">
              <a:spcBef>
                <a:spcPts val="0"/>
              </a:spcBef>
              <a:spcAft>
                <a:spcPts val="0"/>
              </a:spcAft>
              <a:buAutoNum type="arabicPlain" startAt="10"/>
            </a:pPr>
            <a:r>
              <a:rPr lang="es-MX" sz="1800" b="1" i="0" u="none" strike="noStrike" dirty="0">
                <a:solidFill>
                  <a:srgbClr val="999999"/>
                </a:solidFill>
                <a:effectLst/>
                <a:latin typeface="DM Sans"/>
              </a:rPr>
              <a:t>Conclusiones</a:t>
            </a:r>
          </a:p>
          <a:p>
            <a:pPr rtl="0" fontAlgn="base">
              <a:spcBef>
                <a:spcPts val="0"/>
              </a:spcBef>
              <a:spcAft>
                <a:spcPts val="0"/>
              </a:spcAft>
              <a:buFont typeface="+mj-lt"/>
              <a:buAutoNum type="arabicPeriod"/>
            </a:pPr>
            <a:endParaRPr lang="es-MX" sz="1800" b="0" i="0" u="none" strike="noStrike" dirty="0">
              <a:solidFill>
                <a:srgbClr val="999999"/>
              </a:solidFill>
              <a:effectLst/>
              <a:latin typeface="DM Sans"/>
            </a:endParaRPr>
          </a:p>
        </p:txBody>
      </p:sp>
    </p:spTree>
    <p:extLst>
      <p:ext uri="{BB962C8B-B14F-4D97-AF65-F5344CB8AC3E}">
        <p14:creationId xmlns:p14="http://schemas.microsoft.com/office/powerpoint/2010/main" val="235542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913795" y="367198"/>
            <a:ext cx="10353761" cy="1326321"/>
          </a:xfrm>
        </p:spPr>
        <p:txBody>
          <a:bodyPr/>
          <a:lstStyle/>
          <a:p>
            <a:pPr algn="ctr"/>
            <a:r>
              <a:rPr lang="es-MX" dirty="0"/>
              <a:t>Integrantes del Equipo</a:t>
            </a:r>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p:txBody>
          <a:bodyPr/>
          <a:lstStyle/>
          <a:p>
            <a:r>
              <a:rPr lang="es-MX" b="1" i="0" dirty="0">
                <a:effectLst/>
                <a:latin typeface="-apple-system"/>
              </a:rPr>
              <a:t>Ricardo David Minhot</a:t>
            </a:r>
          </a:p>
          <a:p>
            <a:r>
              <a:rPr lang="es-MX" b="1" i="0" dirty="0">
                <a:effectLst/>
                <a:latin typeface="-apple-system"/>
              </a:rPr>
              <a:t>Sergio Antonio Moreno Banda</a:t>
            </a:r>
          </a:p>
          <a:p>
            <a:r>
              <a:rPr lang="es-MX" b="1" dirty="0">
                <a:latin typeface="-apple-system"/>
              </a:rPr>
              <a:t>Tutora Maris Botero</a:t>
            </a: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5389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p:txBody>
          <a:bodyPr>
            <a:normAutofit fontScale="90000"/>
          </a:bodyPr>
          <a:lstStyle/>
          <a:p>
            <a:pPr algn="ctr"/>
            <a:r>
              <a:rPr lang="es-MX" sz="4400" b="1" i="0" u="none" strike="noStrike" dirty="0">
                <a:solidFill>
                  <a:srgbClr val="999999"/>
                </a:solidFill>
                <a:effectLst/>
                <a:latin typeface="DM Sans"/>
              </a:rPr>
              <a:t>Abstracto con motivación y audiencia</a:t>
            </a:r>
            <a:br>
              <a:rPr lang="es-MX" sz="4400" b="0" i="0" u="none" strike="noStrike" dirty="0">
                <a:solidFill>
                  <a:srgbClr val="999999"/>
                </a:solidFill>
                <a:effectLst/>
                <a:latin typeface="DM Sans"/>
              </a:rPr>
            </a:br>
            <a:endParaRPr lang="es-MX" dirty="0"/>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a:xfrm>
            <a:off x="1371601" y="2286000"/>
            <a:ext cx="4719816" cy="3581400"/>
          </a:xfrm>
        </p:spPr>
        <p:txBody>
          <a:bodyPr>
            <a:normAutofit/>
          </a:bodyPr>
          <a:lstStyle/>
          <a:p>
            <a:pPr marL="0" indent="0">
              <a:buNone/>
            </a:pPr>
            <a:r>
              <a:rPr lang="es-MX" b="1" i="0" dirty="0">
                <a:effectLst/>
                <a:latin typeface="-apple-system"/>
              </a:rPr>
              <a:t>Caso: Datasets Cáncer de Pulmón.</a:t>
            </a:r>
          </a:p>
          <a:p>
            <a:r>
              <a:rPr lang="es-MX" b="1" i="0" dirty="0">
                <a:effectLst/>
                <a:latin typeface="-apple-system"/>
              </a:rPr>
              <a:t>Corresponde a un muestreo desde la perspectiva de la presencia o no de cáncer de pulmón.</a:t>
            </a:r>
          </a:p>
          <a:p>
            <a:r>
              <a:rPr lang="es-MX" b="1" dirty="0">
                <a:latin typeface="-apple-system"/>
              </a:rPr>
              <a:t>Incluye variables de con otras sintomatologías registradas a fin del objetivo de estudio.</a:t>
            </a:r>
          </a:p>
          <a:p>
            <a:r>
              <a:rPr lang="es-MX" b="1" dirty="0">
                <a:latin typeface="-apple-system"/>
              </a:rPr>
              <a:t>1847 registros.</a:t>
            </a:r>
          </a:p>
          <a:p>
            <a:pPr marL="0" indent="0">
              <a:buNone/>
            </a:pPr>
            <a:endParaRPr lang="es-MX" b="1" dirty="0">
              <a:latin typeface="-apple-system"/>
            </a:endParaRP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6" name="Tabla 5">
            <a:extLst>
              <a:ext uri="{FF2B5EF4-FFF2-40B4-BE49-F238E27FC236}">
                <a16:creationId xmlns:a16="http://schemas.microsoft.com/office/drawing/2014/main" id="{783E2BEA-E1F9-49D7-B34C-0F23F0F3B96A}"/>
              </a:ext>
            </a:extLst>
          </p:cNvPr>
          <p:cNvGraphicFramePr>
            <a:graphicFrameLocks noGrp="1"/>
          </p:cNvGraphicFramePr>
          <p:nvPr>
            <p:extLst>
              <p:ext uri="{D42A27DB-BD31-4B8C-83A1-F6EECF244321}">
                <p14:modId xmlns:p14="http://schemas.microsoft.com/office/powerpoint/2010/main" val="297305554"/>
              </p:ext>
            </p:extLst>
          </p:nvPr>
        </p:nvGraphicFramePr>
        <p:xfrm>
          <a:off x="7509979" y="2310325"/>
          <a:ext cx="3086100" cy="3855720"/>
        </p:xfrm>
        <a:graphic>
          <a:graphicData uri="http://schemas.openxmlformats.org/drawingml/2006/table">
            <a:tbl>
              <a:tblPr>
                <a:tableStyleId>{3C2FFA5D-87B4-456A-9821-1D502468CF0F}</a:tableStyleId>
              </a:tblPr>
              <a:tblGrid>
                <a:gridCol w="1587409">
                  <a:extLst>
                    <a:ext uri="{9D8B030D-6E8A-4147-A177-3AD203B41FA5}">
                      <a16:colId xmlns:a16="http://schemas.microsoft.com/office/drawing/2014/main" val="3330125451"/>
                    </a:ext>
                  </a:extLst>
                </a:gridCol>
                <a:gridCol w="456261">
                  <a:extLst>
                    <a:ext uri="{9D8B030D-6E8A-4147-A177-3AD203B41FA5}">
                      <a16:colId xmlns:a16="http://schemas.microsoft.com/office/drawing/2014/main" val="3701389782"/>
                    </a:ext>
                  </a:extLst>
                </a:gridCol>
                <a:gridCol w="598843">
                  <a:extLst>
                    <a:ext uri="{9D8B030D-6E8A-4147-A177-3AD203B41FA5}">
                      <a16:colId xmlns:a16="http://schemas.microsoft.com/office/drawing/2014/main" val="4160123191"/>
                    </a:ext>
                  </a:extLst>
                </a:gridCol>
                <a:gridCol w="443587">
                  <a:extLst>
                    <a:ext uri="{9D8B030D-6E8A-4147-A177-3AD203B41FA5}">
                      <a16:colId xmlns:a16="http://schemas.microsoft.com/office/drawing/2014/main" val="1772626206"/>
                    </a:ext>
                  </a:extLst>
                </a:gridCol>
              </a:tblGrid>
              <a:tr h="190500">
                <a:tc>
                  <a:txBody>
                    <a:bodyPr/>
                    <a:lstStyle/>
                    <a:p>
                      <a:pPr algn="l" fontAlgn="b"/>
                      <a:r>
                        <a:rPr lang="es-MX" sz="1100" u="none" strike="noStrike">
                          <a:effectLst/>
                        </a:rPr>
                        <a:t>Column</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ull Count</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Dtype</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635596064"/>
                  </a:ext>
                </a:extLst>
              </a:tr>
              <a:tr h="190500">
                <a:tc>
                  <a:txBody>
                    <a:bodyPr/>
                    <a:lstStyle/>
                    <a:p>
                      <a:pPr algn="l" fontAlgn="b"/>
                      <a:r>
                        <a:rPr lang="es-MX" sz="1100" u="none" strike="noStrike">
                          <a:effectLst/>
                        </a:rPr>
                        <a:t>SEX</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object</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911921046"/>
                  </a:ext>
                </a:extLst>
              </a:tr>
              <a:tr h="190500">
                <a:tc>
                  <a:txBody>
                    <a:bodyPr/>
                    <a:lstStyle/>
                    <a:p>
                      <a:pPr algn="l" fontAlgn="b"/>
                      <a:r>
                        <a:rPr lang="es-MX" sz="1100" u="none" strike="noStrike">
                          <a:effectLst/>
                        </a:rPr>
                        <a:t>AGE</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796302619"/>
                  </a:ext>
                </a:extLst>
              </a:tr>
              <a:tr h="190500">
                <a:tc>
                  <a:txBody>
                    <a:bodyPr/>
                    <a:lstStyle/>
                    <a:p>
                      <a:pPr algn="l" fontAlgn="b"/>
                      <a:r>
                        <a:rPr lang="es-MX" sz="1100" u="none" strike="noStrike">
                          <a:effectLst/>
                        </a:rPr>
                        <a:t>SMOKING</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277578916"/>
                  </a:ext>
                </a:extLst>
              </a:tr>
              <a:tr h="190500">
                <a:tc>
                  <a:txBody>
                    <a:bodyPr/>
                    <a:lstStyle/>
                    <a:p>
                      <a:pPr algn="l" fontAlgn="b"/>
                      <a:r>
                        <a:rPr lang="es-MX" sz="1100" u="none" strike="noStrike">
                          <a:effectLst/>
                        </a:rPr>
                        <a:t>YELLOW_FINGERS</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818358819"/>
                  </a:ext>
                </a:extLst>
              </a:tr>
              <a:tr h="190500">
                <a:tc>
                  <a:txBody>
                    <a:bodyPr/>
                    <a:lstStyle/>
                    <a:p>
                      <a:pPr algn="l" fontAlgn="b"/>
                      <a:r>
                        <a:rPr lang="es-MX" sz="1100" u="none" strike="noStrike">
                          <a:effectLst/>
                        </a:rPr>
                        <a:t>ANXIETY</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476879729"/>
                  </a:ext>
                </a:extLst>
              </a:tr>
              <a:tr h="190500">
                <a:tc>
                  <a:txBody>
                    <a:bodyPr/>
                    <a:lstStyle/>
                    <a:p>
                      <a:pPr algn="l" fontAlgn="b"/>
                      <a:r>
                        <a:rPr lang="es-MX" sz="1100" u="none" strike="noStrike">
                          <a:effectLst/>
                        </a:rPr>
                        <a:t>PEER_PRESSURE</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215146016"/>
                  </a:ext>
                </a:extLst>
              </a:tr>
              <a:tr h="190500">
                <a:tc>
                  <a:txBody>
                    <a:bodyPr/>
                    <a:lstStyle/>
                    <a:p>
                      <a:pPr algn="l" fontAlgn="b"/>
                      <a:r>
                        <a:rPr lang="es-MX" sz="1100" u="none" strike="noStrike">
                          <a:effectLst/>
                        </a:rPr>
                        <a:t>CHRONIC DISEASE</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389518532"/>
                  </a:ext>
                </a:extLst>
              </a:tr>
              <a:tr h="190500">
                <a:tc>
                  <a:txBody>
                    <a:bodyPr/>
                    <a:lstStyle/>
                    <a:p>
                      <a:pPr algn="l" fontAlgn="b"/>
                      <a:r>
                        <a:rPr lang="es-MX" sz="1100" u="none" strike="noStrike">
                          <a:effectLst/>
                        </a:rPr>
                        <a:t>FATIGUE</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570460041"/>
                  </a:ext>
                </a:extLst>
              </a:tr>
              <a:tr h="190500">
                <a:tc>
                  <a:txBody>
                    <a:bodyPr/>
                    <a:lstStyle/>
                    <a:p>
                      <a:pPr algn="l" fontAlgn="b"/>
                      <a:r>
                        <a:rPr lang="es-MX" sz="1100" u="none" strike="noStrike">
                          <a:effectLst/>
                        </a:rPr>
                        <a:t>ALLERGY</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947856654"/>
                  </a:ext>
                </a:extLst>
              </a:tr>
              <a:tr h="190500">
                <a:tc>
                  <a:txBody>
                    <a:bodyPr/>
                    <a:lstStyle/>
                    <a:p>
                      <a:pPr algn="l" fontAlgn="b"/>
                      <a:r>
                        <a:rPr lang="es-MX" sz="1100" u="none" strike="noStrike">
                          <a:effectLst/>
                        </a:rPr>
                        <a:t>WHEEZING</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79727674"/>
                  </a:ext>
                </a:extLst>
              </a:tr>
              <a:tr h="190500">
                <a:tc>
                  <a:txBody>
                    <a:bodyPr/>
                    <a:lstStyle/>
                    <a:p>
                      <a:pPr algn="l" fontAlgn="b"/>
                      <a:r>
                        <a:rPr lang="es-MX" sz="1100" u="none" strike="noStrike">
                          <a:effectLst/>
                        </a:rPr>
                        <a:t>ALCOHOL CONSUMING</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591534520"/>
                  </a:ext>
                </a:extLst>
              </a:tr>
              <a:tr h="190500">
                <a:tc>
                  <a:txBody>
                    <a:bodyPr/>
                    <a:lstStyle/>
                    <a:p>
                      <a:pPr algn="l" fontAlgn="b"/>
                      <a:r>
                        <a:rPr lang="es-MX" sz="1100" u="none" strike="noStrike">
                          <a:effectLst/>
                        </a:rPr>
                        <a:t>COUGHING</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680367394"/>
                  </a:ext>
                </a:extLst>
              </a:tr>
              <a:tr h="190500">
                <a:tc>
                  <a:txBody>
                    <a:bodyPr/>
                    <a:lstStyle/>
                    <a:p>
                      <a:pPr algn="l" fontAlgn="b"/>
                      <a:r>
                        <a:rPr lang="es-MX" sz="1100" u="none" strike="noStrike">
                          <a:effectLst/>
                        </a:rPr>
                        <a:t>SHORTNESS OF BREATH</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673256961"/>
                  </a:ext>
                </a:extLst>
              </a:tr>
              <a:tr h="190500">
                <a:tc>
                  <a:txBody>
                    <a:bodyPr/>
                    <a:lstStyle/>
                    <a:p>
                      <a:pPr algn="l" fontAlgn="b"/>
                      <a:r>
                        <a:rPr lang="es-MX" sz="1100" u="none" strike="noStrike">
                          <a:effectLst/>
                        </a:rPr>
                        <a:t>SWALLOWING DIFFICULTY</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282462032"/>
                  </a:ext>
                </a:extLst>
              </a:tr>
              <a:tr h="190500">
                <a:tc>
                  <a:txBody>
                    <a:bodyPr/>
                    <a:lstStyle/>
                    <a:p>
                      <a:pPr algn="l" fontAlgn="b"/>
                      <a:r>
                        <a:rPr lang="es-MX" sz="1100" u="none" strike="noStrike">
                          <a:effectLst/>
                        </a:rPr>
                        <a:t>CHEST PAIN</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int64</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750846553"/>
                  </a:ext>
                </a:extLst>
              </a:tr>
              <a:tr h="190500">
                <a:tc>
                  <a:txBody>
                    <a:bodyPr/>
                    <a:lstStyle/>
                    <a:p>
                      <a:pPr algn="l" fontAlgn="b"/>
                      <a:r>
                        <a:rPr lang="es-MX" sz="1100" u="none" strike="noStrike">
                          <a:effectLst/>
                        </a:rPr>
                        <a:t>LUNG_CANCER</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r" fontAlgn="b"/>
                      <a:r>
                        <a:rPr lang="es-MX" sz="1100" u="none" strike="noStrike">
                          <a:effectLst/>
                        </a:rPr>
                        <a:t>1848</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a:effectLst/>
                        </a:rPr>
                        <a:t>non-null</a:t>
                      </a:r>
                      <a:endParaRPr lang="es-MX"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l" fontAlgn="b"/>
                      <a:r>
                        <a:rPr lang="es-MX" sz="1100" u="none" strike="noStrike" dirty="0" err="1">
                          <a:effectLst/>
                        </a:rPr>
                        <a:t>object</a:t>
                      </a:r>
                      <a:endParaRPr lang="es-MX"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781088596"/>
                  </a:ext>
                </a:extLst>
              </a:tr>
            </a:tbl>
          </a:graphicData>
        </a:graphic>
      </p:graphicFrame>
    </p:spTree>
    <p:extLst>
      <p:ext uri="{BB962C8B-B14F-4D97-AF65-F5344CB8AC3E}">
        <p14:creationId xmlns:p14="http://schemas.microsoft.com/office/powerpoint/2010/main" val="264951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p:txBody>
          <a:bodyPr>
            <a:normAutofit fontScale="90000"/>
          </a:bodyPr>
          <a:lstStyle/>
          <a:p>
            <a:pPr algn="ctr"/>
            <a:r>
              <a:rPr lang="es-MX" sz="4400" b="1" i="0" u="none" strike="noStrike" dirty="0">
                <a:solidFill>
                  <a:srgbClr val="999999"/>
                </a:solidFill>
                <a:effectLst/>
                <a:latin typeface="DM Sans"/>
              </a:rPr>
              <a:t>Abstracto con motivación y audiencia</a:t>
            </a:r>
            <a:br>
              <a:rPr lang="es-MX" sz="4400" b="0" i="0" u="none" strike="noStrike" dirty="0">
                <a:solidFill>
                  <a:srgbClr val="999999"/>
                </a:solidFill>
                <a:effectLst/>
                <a:latin typeface="DM Sans"/>
              </a:rPr>
            </a:br>
            <a:endParaRPr lang="es-MX" dirty="0"/>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a:xfrm>
            <a:off x="1170424" y="2286000"/>
            <a:ext cx="10489986" cy="695419"/>
          </a:xfrm>
        </p:spPr>
        <p:txBody>
          <a:bodyPr>
            <a:normAutofit fontScale="70000" lnSpcReduction="20000"/>
          </a:bodyPr>
          <a:lstStyle/>
          <a:p>
            <a:pPr marL="0" indent="0" algn="ctr">
              <a:buNone/>
            </a:pPr>
            <a:r>
              <a:rPr lang="es-MX" b="1" i="0" dirty="0">
                <a:effectLst/>
                <a:latin typeface="-apple-system"/>
              </a:rPr>
              <a:t>Se evaluará la correlación entre las diferentes variables del modelo y la variable a analizar</a:t>
            </a:r>
          </a:p>
          <a:p>
            <a:pPr marL="0" indent="0" algn="ctr">
              <a:buNone/>
            </a:pPr>
            <a:r>
              <a:rPr lang="es-MX" b="1" i="0" dirty="0">
                <a:effectLst/>
                <a:latin typeface="-apple-system"/>
              </a:rPr>
              <a:t>( cáncer de pulmón)</a:t>
            </a: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Marcador de contenido 2">
            <a:extLst>
              <a:ext uri="{FF2B5EF4-FFF2-40B4-BE49-F238E27FC236}">
                <a16:creationId xmlns:a16="http://schemas.microsoft.com/office/drawing/2014/main" id="{77FBF9F8-5883-4CB0-9A82-82E037B04BF6}"/>
              </a:ext>
            </a:extLst>
          </p:cNvPr>
          <p:cNvSpPr txBox="1">
            <a:spLocks/>
          </p:cNvSpPr>
          <p:nvPr/>
        </p:nvSpPr>
        <p:spPr>
          <a:xfrm>
            <a:off x="1148400" y="3298293"/>
            <a:ext cx="3698263" cy="104865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s-MX" b="1" dirty="0">
                <a:latin typeface="-apple-system"/>
              </a:rPr>
              <a:t>Clasificados en:</a:t>
            </a:r>
          </a:p>
          <a:p>
            <a:pPr algn="ctr"/>
            <a:r>
              <a:rPr lang="es-MX" b="1" dirty="0">
                <a:latin typeface="-apple-system"/>
              </a:rPr>
              <a:t>Si padecen cáncer</a:t>
            </a:r>
          </a:p>
        </p:txBody>
      </p:sp>
      <p:sp>
        <p:nvSpPr>
          <p:cNvPr id="28" name="Marcador de contenido 2">
            <a:extLst>
              <a:ext uri="{FF2B5EF4-FFF2-40B4-BE49-F238E27FC236}">
                <a16:creationId xmlns:a16="http://schemas.microsoft.com/office/drawing/2014/main" id="{F3C5CFF0-FA6D-4CE7-A8AA-B0CB74C40BD1}"/>
              </a:ext>
            </a:extLst>
          </p:cNvPr>
          <p:cNvSpPr txBox="1">
            <a:spLocks/>
          </p:cNvSpPr>
          <p:nvPr/>
        </p:nvSpPr>
        <p:spPr>
          <a:xfrm>
            <a:off x="1206424" y="4346949"/>
            <a:ext cx="3698263" cy="65271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ctr"/>
            <a:r>
              <a:rPr lang="es-MX" b="1" dirty="0">
                <a:latin typeface="-apple-system"/>
              </a:rPr>
              <a:t>No padecen cáncer</a:t>
            </a:r>
          </a:p>
        </p:txBody>
      </p:sp>
    </p:spTree>
    <p:extLst>
      <p:ext uri="{BB962C8B-B14F-4D97-AF65-F5344CB8AC3E}">
        <p14:creationId xmlns:p14="http://schemas.microsoft.com/office/powerpoint/2010/main" val="309481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1049144" y="408004"/>
            <a:ext cx="10353761" cy="1326321"/>
          </a:xfrm>
        </p:spPr>
        <p:txBody>
          <a:bodyPr/>
          <a:lstStyle/>
          <a:p>
            <a:pPr algn="ctr"/>
            <a:r>
              <a:rPr lang="es-MX" sz="4400" b="1" i="0" u="none" strike="noStrike" dirty="0">
                <a:solidFill>
                  <a:srgbClr val="999999"/>
                </a:solidFill>
                <a:effectLst/>
                <a:latin typeface="DM Sans"/>
              </a:rPr>
              <a:t>Preguntas que buscamos resolver</a:t>
            </a:r>
            <a:endParaRPr lang="es-MX" dirty="0"/>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a:xfrm>
            <a:off x="913795" y="2122568"/>
            <a:ext cx="10353762" cy="3695136"/>
          </a:xfrm>
        </p:spPr>
        <p:txBody>
          <a:bodyPr/>
          <a:lstStyle/>
          <a:p>
            <a:r>
              <a:rPr lang="es-MX" b="1" i="0" dirty="0">
                <a:effectLst/>
                <a:latin typeface="-apple-system"/>
              </a:rPr>
              <a:t>La edad es un factor para la enfermedad ?</a:t>
            </a:r>
          </a:p>
          <a:p>
            <a:r>
              <a:rPr lang="es-MX" b="1" dirty="0">
                <a:solidFill>
                  <a:schemeClr val="tx1"/>
                </a:solidFill>
                <a:latin typeface="-apple-system"/>
              </a:rPr>
              <a:t>Pondría La enfermedad está relacionada al sexo? </a:t>
            </a:r>
            <a:endParaRPr lang="es-MX" b="1" i="0" dirty="0">
              <a:solidFill>
                <a:schemeClr val="tx1"/>
              </a:solidFill>
              <a:effectLst/>
              <a:latin typeface="-apple-system"/>
            </a:endParaRPr>
          </a:p>
          <a:p>
            <a:r>
              <a:rPr lang="es-MX" b="1" i="0" dirty="0">
                <a:effectLst/>
                <a:latin typeface="-apple-system"/>
              </a:rPr>
              <a:t>Existen factores predisponentes para la enfermedad ?</a:t>
            </a:r>
          </a:p>
          <a:p>
            <a:r>
              <a:rPr lang="es-MX" b="1" dirty="0">
                <a:latin typeface="-apple-system"/>
              </a:rPr>
              <a:t>Existen relaciones entre los síntomas para la enfermedad ?</a:t>
            </a:r>
          </a:p>
          <a:p>
            <a:pPr marL="0" indent="0">
              <a:buNone/>
            </a:pPr>
            <a:endParaRPr lang="es-MX" b="1" i="0" dirty="0">
              <a:effectLst/>
              <a:latin typeface="-apple-system"/>
            </a:endParaRP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1651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990306" y="264004"/>
            <a:ext cx="10353761" cy="1326321"/>
          </a:xfrm>
        </p:spPr>
        <p:txBody>
          <a:bodyPr/>
          <a:lstStyle/>
          <a:p>
            <a:pPr algn="ctr"/>
            <a:r>
              <a:rPr lang="es-MX" sz="4400" b="1" i="0" u="none" strike="noStrike" dirty="0">
                <a:solidFill>
                  <a:srgbClr val="999999"/>
                </a:solidFill>
                <a:effectLst/>
                <a:latin typeface="DM Sans"/>
              </a:rPr>
              <a:t>Análisis Exploratorio de Datos (EDA)</a:t>
            </a:r>
            <a:endParaRPr lang="es-MX" dirty="0"/>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Marcador de contenido 2">
            <a:extLst>
              <a:ext uri="{FF2B5EF4-FFF2-40B4-BE49-F238E27FC236}">
                <a16:creationId xmlns:a16="http://schemas.microsoft.com/office/drawing/2014/main" id="{012504F4-BAF9-4A51-8789-DBD22D91FC65}"/>
              </a:ext>
            </a:extLst>
          </p:cNvPr>
          <p:cNvSpPr txBox="1">
            <a:spLocks/>
          </p:cNvSpPr>
          <p:nvPr/>
        </p:nvSpPr>
        <p:spPr>
          <a:xfrm>
            <a:off x="1021183" y="2427714"/>
            <a:ext cx="2283144" cy="149811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MX" b="1" dirty="0">
                <a:latin typeface="-apple-system"/>
              </a:rPr>
              <a:t>Primeros insight a partir de las gráficas.</a:t>
            </a:r>
          </a:p>
          <a:p>
            <a:pPr marL="0" indent="0">
              <a:buNone/>
            </a:pPr>
            <a:endParaRPr lang="es-MX" b="1" dirty="0">
              <a:latin typeface="-apple-system"/>
            </a:endParaRPr>
          </a:p>
        </p:txBody>
      </p:sp>
      <p:sp>
        <p:nvSpPr>
          <p:cNvPr id="33" name="Marcador de contenido 2">
            <a:extLst>
              <a:ext uri="{FF2B5EF4-FFF2-40B4-BE49-F238E27FC236}">
                <a16:creationId xmlns:a16="http://schemas.microsoft.com/office/drawing/2014/main" id="{78873E5D-08B8-4E99-B315-39B292F5C0EF}"/>
              </a:ext>
            </a:extLst>
          </p:cNvPr>
          <p:cNvSpPr txBox="1">
            <a:spLocks/>
          </p:cNvSpPr>
          <p:nvPr/>
        </p:nvSpPr>
        <p:spPr>
          <a:xfrm>
            <a:off x="3404816" y="2101298"/>
            <a:ext cx="1992385" cy="57091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MX" b="1" dirty="0">
                <a:latin typeface="-apple-system"/>
              </a:rPr>
              <a:t>Univariado</a:t>
            </a:r>
          </a:p>
          <a:p>
            <a:pPr marL="0" indent="0">
              <a:buNone/>
            </a:pPr>
            <a:endParaRPr lang="es-MX" b="1" dirty="0">
              <a:latin typeface="-apple-system"/>
            </a:endParaRPr>
          </a:p>
        </p:txBody>
      </p:sp>
      <p:sp>
        <p:nvSpPr>
          <p:cNvPr id="35" name="Marcador de contenido 2">
            <a:extLst>
              <a:ext uri="{FF2B5EF4-FFF2-40B4-BE49-F238E27FC236}">
                <a16:creationId xmlns:a16="http://schemas.microsoft.com/office/drawing/2014/main" id="{2248D17B-EF56-4E83-BDC2-FAA556FFF031}"/>
              </a:ext>
            </a:extLst>
          </p:cNvPr>
          <p:cNvSpPr txBox="1">
            <a:spLocks/>
          </p:cNvSpPr>
          <p:nvPr/>
        </p:nvSpPr>
        <p:spPr>
          <a:xfrm>
            <a:off x="8133892" y="2045515"/>
            <a:ext cx="1992385" cy="5460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MX" b="1" dirty="0">
                <a:latin typeface="-apple-system"/>
              </a:rPr>
              <a:t>Bivariado</a:t>
            </a:r>
          </a:p>
          <a:p>
            <a:endParaRPr lang="es-MX" b="1" dirty="0">
              <a:latin typeface="-apple-system"/>
            </a:endParaRPr>
          </a:p>
        </p:txBody>
      </p:sp>
      <p:pic>
        <p:nvPicPr>
          <p:cNvPr id="32" name="Imagen 31">
            <a:extLst>
              <a:ext uri="{FF2B5EF4-FFF2-40B4-BE49-F238E27FC236}">
                <a16:creationId xmlns:a16="http://schemas.microsoft.com/office/drawing/2014/main" id="{01672084-7889-4F26-A864-3589B8DD89CE}"/>
              </a:ext>
            </a:extLst>
          </p:cNvPr>
          <p:cNvPicPr>
            <a:picLocks noChangeAspect="1"/>
          </p:cNvPicPr>
          <p:nvPr/>
        </p:nvPicPr>
        <p:blipFill rotWithShape="1">
          <a:blip r:embed="rId2"/>
          <a:srcRect l="18578" t="48315" r="67661" b="33479"/>
          <a:stretch/>
        </p:blipFill>
        <p:spPr>
          <a:xfrm>
            <a:off x="8189843" y="2524785"/>
            <a:ext cx="3451079" cy="1959464"/>
          </a:xfrm>
          <a:prstGeom prst="rect">
            <a:avLst/>
          </a:prstGeom>
          <a:effectLst>
            <a:reflection blurRad="6350" stA="50000" endA="300" endPos="38500" dist="50800" dir="5400000" sy="-100000" algn="bl" rotWithShape="0"/>
          </a:effectLst>
        </p:spPr>
      </p:pic>
      <p:pic>
        <p:nvPicPr>
          <p:cNvPr id="9" name="Imagen 8">
            <a:extLst>
              <a:ext uri="{FF2B5EF4-FFF2-40B4-BE49-F238E27FC236}">
                <a16:creationId xmlns:a16="http://schemas.microsoft.com/office/drawing/2014/main" id="{AC2A82C7-E24E-40DE-8DEB-31C9341E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09" y="2410506"/>
            <a:ext cx="4778842" cy="2278137"/>
          </a:xfrm>
          <a:prstGeom prst="rect">
            <a:avLst/>
          </a:prstGeom>
          <a:effectLst>
            <a:glow rad="101600">
              <a:srgbClr val="CCFFFF">
                <a:alpha val="60000"/>
              </a:srgbClr>
            </a:glow>
            <a:outerShdw blurRad="76200" dir="13500000" sy="23000" kx="1200000" algn="br" rotWithShape="0">
              <a:prstClr val="black">
                <a:alpha val="20000"/>
              </a:prstClr>
            </a:outerShdw>
            <a:reflection blurRad="6350" stA="52000" endA="300" endPos="35000" dir="5400000" sy="-100000" algn="bl" rotWithShape="0"/>
          </a:effectLst>
        </p:spPr>
      </p:pic>
      <p:sp>
        <p:nvSpPr>
          <p:cNvPr id="13" name="CuadroTexto 12">
            <a:extLst>
              <a:ext uri="{FF2B5EF4-FFF2-40B4-BE49-F238E27FC236}">
                <a16:creationId xmlns:a16="http://schemas.microsoft.com/office/drawing/2014/main" id="{5E28FD71-C219-4CCC-883C-37E46258AB42}"/>
              </a:ext>
            </a:extLst>
          </p:cNvPr>
          <p:cNvSpPr txBox="1"/>
          <p:nvPr/>
        </p:nvSpPr>
        <p:spPr>
          <a:xfrm>
            <a:off x="3400308" y="5285815"/>
            <a:ext cx="8240613" cy="646331"/>
          </a:xfrm>
          <a:prstGeom prst="rect">
            <a:avLst/>
          </a:prstGeom>
          <a:noFill/>
        </p:spPr>
        <p:txBody>
          <a:bodyPr wrap="square" rtlCol="0">
            <a:spAutoFit/>
          </a:bodyPr>
          <a:lstStyle/>
          <a:p>
            <a:r>
              <a:rPr lang="es-MX" b="1" dirty="0">
                <a:latin typeface="-apple-system"/>
              </a:rPr>
              <a:t>Observación de gráficas:  la presencia de cáncer aparece independientemente de sexo y tiene presencia sobre todo el rango etario de la población muestreada</a:t>
            </a:r>
            <a:endParaRPr lang="es-AR" b="1" dirty="0">
              <a:latin typeface="-apple-system"/>
            </a:endParaRPr>
          </a:p>
        </p:txBody>
      </p:sp>
    </p:spTree>
    <p:extLst>
      <p:ext uri="{BB962C8B-B14F-4D97-AF65-F5344CB8AC3E}">
        <p14:creationId xmlns:p14="http://schemas.microsoft.com/office/powerpoint/2010/main" val="185359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1047872" y="394278"/>
            <a:ext cx="10353761" cy="1326321"/>
          </a:xfrm>
        </p:spPr>
        <p:txBody>
          <a:bodyPr/>
          <a:lstStyle/>
          <a:p>
            <a:pPr algn="ctr"/>
            <a:r>
              <a:rPr lang="es-MX" sz="4400" b="1" i="0" u="none" strike="noStrike" dirty="0">
                <a:solidFill>
                  <a:srgbClr val="999999"/>
                </a:solidFill>
                <a:effectLst/>
                <a:latin typeface="DM Sans"/>
              </a:rPr>
              <a:t>Análisis Exploratorio de Datos (EDA)</a:t>
            </a:r>
            <a:endParaRPr lang="es-MX" dirty="0"/>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Marcador de contenido 2">
            <a:extLst>
              <a:ext uri="{FF2B5EF4-FFF2-40B4-BE49-F238E27FC236}">
                <a16:creationId xmlns:a16="http://schemas.microsoft.com/office/drawing/2014/main" id="{012504F4-BAF9-4A51-8789-DBD22D91FC65}"/>
              </a:ext>
            </a:extLst>
          </p:cNvPr>
          <p:cNvSpPr txBox="1">
            <a:spLocks/>
          </p:cNvSpPr>
          <p:nvPr/>
        </p:nvSpPr>
        <p:spPr>
          <a:xfrm>
            <a:off x="983647" y="2610487"/>
            <a:ext cx="4662143" cy="401934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MX" b="1" dirty="0">
                <a:latin typeface="-apple-system"/>
              </a:rPr>
              <a:t>Se exploran las correlaciones de los síntomas.</a:t>
            </a:r>
          </a:p>
          <a:p>
            <a:endParaRPr lang="es-MX" b="1" dirty="0">
              <a:latin typeface="-apple-system"/>
            </a:endParaRPr>
          </a:p>
        </p:txBody>
      </p:sp>
      <p:sp>
        <p:nvSpPr>
          <p:cNvPr id="35" name="Marcador de contenido 2">
            <a:extLst>
              <a:ext uri="{FF2B5EF4-FFF2-40B4-BE49-F238E27FC236}">
                <a16:creationId xmlns:a16="http://schemas.microsoft.com/office/drawing/2014/main" id="{2248D17B-EF56-4E83-BDC2-FAA556FFF031}"/>
              </a:ext>
            </a:extLst>
          </p:cNvPr>
          <p:cNvSpPr txBox="1">
            <a:spLocks/>
          </p:cNvSpPr>
          <p:nvPr/>
        </p:nvSpPr>
        <p:spPr>
          <a:xfrm>
            <a:off x="6485344" y="2238325"/>
            <a:ext cx="1992385" cy="5460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s-MX" b="1" dirty="0">
                <a:latin typeface="-apple-system"/>
              </a:rPr>
              <a:t>Multivariado</a:t>
            </a:r>
          </a:p>
        </p:txBody>
      </p:sp>
      <p:pic>
        <p:nvPicPr>
          <p:cNvPr id="9" name="Imagen 8">
            <a:extLst>
              <a:ext uri="{FF2B5EF4-FFF2-40B4-BE49-F238E27FC236}">
                <a16:creationId xmlns:a16="http://schemas.microsoft.com/office/drawing/2014/main" id="{773050F2-820A-4990-A93A-5ABAEF4890DD}"/>
              </a:ext>
            </a:extLst>
          </p:cNvPr>
          <p:cNvPicPr>
            <a:picLocks noChangeAspect="1"/>
          </p:cNvPicPr>
          <p:nvPr/>
        </p:nvPicPr>
        <p:blipFill rotWithShape="1">
          <a:blip r:embed="rId2"/>
          <a:srcRect l="26697" t="19595" r="39784" b="9610"/>
          <a:stretch/>
        </p:blipFill>
        <p:spPr>
          <a:xfrm>
            <a:off x="6552475" y="2799482"/>
            <a:ext cx="4086545" cy="3641351"/>
          </a:xfrm>
          <a:prstGeom prst="rect">
            <a:avLst/>
          </a:prstGeom>
        </p:spPr>
      </p:pic>
    </p:spTree>
    <p:extLst>
      <p:ext uri="{BB962C8B-B14F-4D97-AF65-F5344CB8AC3E}">
        <p14:creationId xmlns:p14="http://schemas.microsoft.com/office/powerpoint/2010/main" val="99865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35A03-2DAD-4D06-B8F2-6D8299F5F2ED}"/>
              </a:ext>
            </a:extLst>
          </p:cNvPr>
          <p:cNvSpPr>
            <a:spLocks noGrp="1"/>
          </p:cNvSpPr>
          <p:nvPr>
            <p:ph type="title"/>
          </p:nvPr>
        </p:nvSpPr>
        <p:spPr>
          <a:xfrm>
            <a:off x="1026439" y="398237"/>
            <a:ext cx="10353761" cy="1326321"/>
          </a:xfrm>
        </p:spPr>
        <p:txBody>
          <a:bodyPr/>
          <a:lstStyle/>
          <a:p>
            <a:pPr algn="ctr"/>
            <a:r>
              <a:rPr lang="es-MX" sz="4400" b="1" i="0" u="none" strike="noStrike" dirty="0">
                <a:solidFill>
                  <a:srgbClr val="999999"/>
                </a:solidFill>
                <a:effectLst/>
                <a:latin typeface="DM Sans"/>
              </a:rPr>
              <a:t>Aplicación de algoritmos de ML</a:t>
            </a:r>
            <a:endParaRPr lang="es-MX" dirty="0"/>
          </a:p>
        </p:txBody>
      </p:sp>
      <p:sp>
        <p:nvSpPr>
          <p:cNvPr id="3" name="Marcador de contenido 2">
            <a:extLst>
              <a:ext uri="{FF2B5EF4-FFF2-40B4-BE49-F238E27FC236}">
                <a16:creationId xmlns:a16="http://schemas.microsoft.com/office/drawing/2014/main" id="{F364D086-AF61-4A6B-AED2-48BFA117CE96}"/>
              </a:ext>
            </a:extLst>
          </p:cNvPr>
          <p:cNvSpPr>
            <a:spLocks noGrp="1"/>
          </p:cNvSpPr>
          <p:nvPr>
            <p:ph idx="1"/>
          </p:nvPr>
        </p:nvSpPr>
        <p:spPr>
          <a:xfrm>
            <a:off x="1429201" y="2528642"/>
            <a:ext cx="2577548" cy="731419"/>
          </a:xfrm>
        </p:spPr>
        <p:txBody>
          <a:bodyPr>
            <a:normAutofit/>
          </a:bodyPr>
          <a:lstStyle/>
          <a:p>
            <a:pPr marL="342900" indent="-342900">
              <a:buSzPct val="130000"/>
              <a:buFont typeface="Wingdings" panose="05000000000000000000" pitchFamily="2" charset="2"/>
              <a:buChar char="§"/>
            </a:pPr>
            <a:r>
              <a:rPr lang="es-MX" b="1" dirty="0">
                <a:latin typeface="-apple-system"/>
              </a:rPr>
              <a:t>RANDOM FOREST</a:t>
            </a:r>
            <a:endParaRPr lang="es-AR" b="1" dirty="0">
              <a:latin typeface="-apple-system"/>
            </a:endParaRPr>
          </a:p>
        </p:txBody>
      </p:sp>
      <p:sp>
        <p:nvSpPr>
          <p:cNvPr id="4" name="Rectángulo 3">
            <a:extLst>
              <a:ext uri="{FF2B5EF4-FFF2-40B4-BE49-F238E27FC236}">
                <a16:creationId xmlns:a16="http://schemas.microsoft.com/office/drawing/2014/main" id="{19F00778-C137-41F0-A66A-3ECB3541DBDF}"/>
              </a:ext>
            </a:extLst>
          </p:cNvPr>
          <p:cNvSpPr/>
          <p:nvPr/>
        </p:nvSpPr>
        <p:spPr>
          <a:xfrm>
            <a:off x="947647" y="1626325"/>
            <a:ext cx="10973683" cy="10800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BCFB9D26-6512-4763-80C9-4A56B5B2BCDB}"/>
              </a:ext>
            </a:extLst>
          </p:cNvPr>
          <p:cNvSpPr/>
          <p:nvPr/>
        </p:nvSpPr>
        <p:spPr>
          <a:xfrm>
            <a:off x="11660410"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a:extLst>
              <a:ext uri="{FF2B5EF4-FFF2-40B4-BE49-F238E27FC236}">
                <a16:creationId xmlns:a16="http://schemas.microsoft.com/office/drawing/2014/main" id="{3CE91E2F-2197-47C2-8592-957A4D3D2197}"/>
              </a:ext>
            </a:extLst>
          </p:cNvPr>
          <p:cNvSpPr/>
          <p:nvPr/>
        </p:nvSpPr>
        <p:spPr>
          <a:xfrm>
            <a:off x="6998194"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19" name="Elipse 18">
            <a:extLst>
              <a:ext uri="{FF2B5EF4-FFF2-40B4-BE49-F238E27FC236}">
                <a16:creationId xmlns:a16="http://schemas.microsoft.com/office/drawing/2014/main" id="{809E0D66-D512-4096-B97B-33BCA68C4938}"/>
              </a:ext>
            </a:extLst>
          </p:cNvPr>
          <p:cNvSpPr/>
          <p:nvPr/>
        </p:nvSpPr>
        <p:spPr>
          <a:xfrm>
            <a:off x="7832971"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0" name="Elipse 19">
            <a:extLst>
              <a:ext uri="{FF2B5EF4-FFF2-40B4-BE49-F238E27FC236}">
                <a16:creationId xmlns:a16="http://schemas.microsoft.com/office/drawing/2014/main" id="{283AE6CE-BA95-4F7A-85FC-C009250BB445}"/>
              </a:ext>
            </a:extLst>
          </p:cNvPr>
          <p:cNvSpPr/>
          <p:nvPr/>
        </p:nvSpPr>
        <p:spPr>
          <a:xfrm>
            <a:off x="8595748"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1" name="Elipse 20">
            <a:extLst>
              <a:ext uri="{FF2B5EF4-FFF2-40B4-BE49-F238E27FC236}">
                <a16:creationId xmlns:a16="http://schemas.microsoft.com/office/drawing/2014/main" id="{1A94D6CE-1CCA-4FCF-95A8-97312701C916}"/>
              </a:ext>
            </a:extLst>
          </p:cNvPr>
          <p:cNvSpPr/>
          <p:nvPr/>
        </p:nvSpPr>
        <p:spPr>
          <a:xfrm>
            <a:off x="9286525"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2" name="Elipse 21">
            <a:extLst>
              <a:ext uri="{FF2B5EF4-FFF2-40B4-BE49-F238E27FC236}">
                <a16:creationId xmlns:a16="http://schemas.microsoft.com/office/drawing/2014/main" id="{D9690505-9B26-4EC2-A8C9-FD9905D9F655}"/>
              </a:ext>
            </a:extLst>
          </p:cNvPr>
          <p:cNvSpPr/>
          <p:nvPr/>
        </p:nvSpPr>
        <p:spPr>
          <a:xfrm>
            <a:off x="990530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3" name="Elipse 22">
            <a:extLst>
              <a:ext uri="{FF2B5EF4-FFF2-40B4-BE49-F238E27FC236}">
                <a16:creationId xmlns:a16="http://schemas.microsoft.com/office/drawing/2014/main" id="{33C260D6-DB6C-4D51-B5D7-2F1B5E064BE1}"/>
              </a:ext>
            </a:extLst>
          </p:cNvPr>
          <p:cNvSpPr/>
          <p:nvPr/>
        </p:nvSpPr>
        <p:spPr>
          <a:xfrm>
            <a:off x="10452079"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4" name="Elipse 23">
            <a:extLst>
              <a:ext uri="{FF2B5EF4-FFF2-40B4-BE49-F238E27FC236}">
                <a16:creationId xmlns:a16="http://schemas.microsoft.com/office/drawing/2014/main" id="{CB1CA124-29BF-45B7-A32C-BECC3DDDF866}"/>
              </a:ext>
            </a:extLst>
          </p:cNvPr>
          <p:cNvSpPr/>
          <p:nvPr/>
        </p:nvSpPr>
        <p:spPr>
          <a:xfrm>
            <a:off x="10926856"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25" name="Elipse 24">
            <a:extLst>
              <a:ext uri="{FF2B5EF4-FFF2-40B4-BE49-F238E27FC236}">
                <a16:creationId xmlns:a16="http://schemas.microsoft.com/office/drawing/2014/main" id="{AC528958-1B92-4EA1-A978-69EE1D74CAC6}"/>
              </a:ext>
            </a:extLst>
          </p:cNvPr>
          <p:cNvSpPr/>
          <p:nvPr/>
        </p:nvSpPr>
        <p:spPr>
          <a:xfrm>
            <a:off x="11329633"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30" name="Elipse 29">
            <a:extLst>
              <a:ext uri="{FF2B5EF4-FFF2-40B4-BE49-F238E27FC236}">
                <a16:creationId xmlns:a16="http://schemas.microsoft.com/office/drawing/2014/main" id="{92808084-B45E-4AB0-81DF-5EBC4CE00D08}"/>
              </a:ext>
            </a:extLst>
          </p:cNvPr>
          <p:cNvSpPr/>
          <p:nvPr/>
        </p:nvSpPr>
        <p:spPr>
          <a:xfrm>
            <a:off x="11919193"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Elipse 41">
            <a:extLst>
              <a:ext uri="{FF2B5EF4-FFF2-40B4-BE49-F238E27FC236}">
                <a16:creationId xmlns:a16="http://schemas.microsoft.com/office/drawing/2014/main" id="{09125528-949B-4C4F-819C-04C80529346C}"/>
              </a:ext>
            </a:extLst>
          </p:cNvPr>
          <p:cNvSpPr/>
          <p:nvPr/>
        </p:nvSpPr>
        <p:spPr>
          <a:xfrm>
            <a:off x="1170424" y="1639519"/>
            <a:ext cx="72000" cy="7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C6F66059-83D3-4164-80F8-B4FF73CA1605}"/>
              </a:ext>
            </a:extLst>
          </p:cNvPr>
          <p:cNvSpPr/>
          <p:nvPr/>
        </p:nvSpPr>
        <p:spPr>
          <a:xfrm>
            <a:off x="6091417" y="1315519"/>
            <a:ext cx="720000" cy="72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a:p>
            <a:pPr algn="ctr"/>
            <a:endParaRPr lang="es-MX" dirty="0">
              <a:latin typeface="Franklin Gothic Demi Cond" panose="020B0706030402020204" pitchFamily="34" charset="0"/>
            </a:endParaRPr>
          </a:p>
        </p:txBody>
      </p:sp>
      <p:sp>
        <p:nvSpPr>
          <p:cNvPr id="44" name="Elipse 43">
            <a:extLst>
              <a:ext uri="{FF2B5EF4-FFF2-40B4-BE49-F238E27FC236}">
                <a16:creationId xmlns:a16="http://schemas.microsoft.com/office/drawing/2014/main" id="{0D1A9CD6-1DAE-4CEA-8114-3E989535284D}"/>
              </a:ext>
            </a:extLst>
          </p:cNvPr>
          <p:cNvSpPr/>
          <p:nvPr/>
        </p:nvSpPr>
        <p:spPr>
          <a:xfrm>
            <a:off x="5256640" y="1351519"/>
            <a:ext cx="648000" cy="64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5" name="Elipse 44">
            <a:extLst>
              <a:ext uri="{FF2B5EF4-FFF2-40B4-BE49-F238E27FC236}">
                <a16:creationId xmlns:a16="http://schemas.microsoft.com/office/drawing/2014/main" id="{556D5D0B-5014-4CF7-B624-97B65677DB1C}"/>
              </a:ext>
            </a:extLst>
          </p:cNvPr>
          <p:cNvSpPr/>
          <p:nvPr/>
        </p:nvSpPr>
        <p:spPr>
          <a:xfrm>
            <a:off x="4493863" y="1387519"/>
            <a:ext cx="576000" cy="57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6" name="Elipse 45">
            <a:extLst>
              <a:ext uri="{FF2B5EF4-FFF2-40B4-BE49-F238E27FC236}">
                <a16:creationId xmlns:a16="http://schemas.microsoft.com/office/drawing/2014/main" id="{286D7772-1F4F-4796-B7E3-7FEF766F1A86}"/>
              </a:ext>
            </a:extLst>
          </p:cNvPr>
          <p:cNvSpPr/>
          <p:nvPr/>
        </p:nvSpPr>
        <p:spPr>
          <a:xfrm>
            <a:off x="3803086" y="1423519"/>
            <a:ext cx="504000" cy="50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7" name="Elipse 46">
            <a:extLst>
              <a:ext uri="{FF2B5EF4-FFF2-40B4-BE49-F238E27FC236}">
                <a16:creationId xmlns:a16="http://schemas.microsoft.com/office/drawing/2014/main" id="{C2ED72D5-0BFF-46AA-8B15-948366C797B6}"/>
              </a:ext>
            </a:extLst>
          </p:cNvPr>
          <p:cNvSpPr/>
          <p:nvPr/>
        </p:nvSpPr>
        <p:spPr>
          <a:xfrm>
            <a:off x="3184309" y="1459519"/>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8" name="Elipse 47">
            <a:extLst>
              <a:ext uri="{FF2B5EF4-FFF2-40B4-BE49-F238E27FC236}">
                <a16:creationId xmlns:a16="http://schemas.microsoft.com/office/drawing/2014/main" id="{3EFD4BF2-1139-4A39-83BE-5F4FF1E081D7}"/>
              </a:ext>
            </a:extLst>
          </p:cNvPr>
          <p:cNvSpPr/>
          <p:nvPr/>
        </p:nvSpPr>
        <p:spPr>
          <a:xfrm>
            <a:off x="2637532" y="1495519"/>
            <a:ext cx="360000" cy="3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49" name="Elipse 48">
            <a:extLst>
              <a:ext uri="{FF2B5EF4-FFF2-40B4-BE49-F238E27FC236}">
                <a16:creationId xmlns:a16="http://schemas.microsoft.com/office/drawing/2014/main" id="{9078E19E-1BD2-4529-964C-685DBE9D7418}"/>
              </a:ext>
            </a:extLst>
          </p:cNvPr>
          <p:cNvSpPr/>
          <p:nvPr/>
        </p:nvSpPr>
        <p:spPr>
          <a:xfrm>
            <a:off x="2162755" y="1531519"/>
            <a:ext cx="288000" cy="28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0" name="Elipse 49">
            <a:extLst>
              <a:ext uri="{FF2B5EF4-FFF2-40B4-BE49-F238E27FC236}">
                <a16:creationId xmlns:a16="http://schemas.microsoft.com/office/drawing/2014/main" id="{D664C9F6-0C5E-488D-BF29-12A1C409C2B6}"/>
              </a:ext>
            </a:extLst>
          </p:cNvPr>
          <p:cNvSpPr/>
          <p:nvPr/>
        </p:nvSpPr>
        <p:spPr>
          <a:xfrm>
            <a:off x="1759978" y="156751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1" name="Elipse 50">
            <a:extLst>
              <a:ext uri="{FF2B5EF4-FFF2-40B4-BE49-F238E27FC236}">
                <a16:creationId xmlns:a16="http://schemas.microsoft.com/office/drawing/2014/main" id="{7B286696-44CD-4CB8-9610-68BF0BF5DCBF}"/>
              </a:ext>
            </a:extLst>
          </p:cNvPr>
          <p:cNvSpPr/>
          <p:nvPr/>
        </p:nvSpPr>
        <p:spPr>
          <a:xfrm>
            <a:off x="1429201" y="1603519"/>
            <a:ext cx="144000" cy="14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Franklin Gothic Demi Cond" panose="020B0706030402020204" pitchFamily="34" charset="0"/>
            </a:endParaRPr>
          </a:p>
        </p:txBody>
      </p:sp>
      <p:sp>
        <p:nvSpPr>
          <p:cNvPr id="52" name="Elipse 51">
            <a:extLst>
              <a:ext uri="{FF2B5EF4-FFF2-40B4-BE49-F238E27FC236}">
                <a16:creationId xmlns:a16="http://schemas.microsoft.com/office/drawing/2014/main" id="{6A2B4646-0437-4029-8D86-4387D56F3DE2}"/>
              </a:ext>
            </a:extLst>
          </p:cNvPr>
          <p:cNvSpPr/>
          <p:nvPr/>
        </p:nvSpPr>
        <p:spPr>
          <a:xfrm>
            <a:off x="947647" y="1657519"/>
            <a:ext cx="36000" cy="3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a:extLst>
              <a:ext uri="{FF2B5EF4-FFF2-40B4-BE49-F238E27FC236}">
                <a16:creationId xmlns:a16="http://schemas.microsoft.com/office/drawing/2014/main" id="{5FEB1F11-1FDF-424F-9D0A-0D519686B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07" y="3174867"/>
            <a:ext cx="4533333" cy="336507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Imagen 7">
            <a:extLst>
              <a:ext uri="{FF2B5EF4-FFF2-40B4-BE49-F238E27FC236}">
                <a16:creationId xmlns:a16="http://schemas.microsoft.com/office/drawing/2014/main" id="{250DC9D2-4E9A-43F3-BDF5-7E842E505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300" y="3174868"/>
            <a:ext cx="4533333" cy="336507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2" name="CuadroTexto 11">
            <a:extLst>
              <a:ext uri="{FF2B5EF4-FFF2-40B4-BE49-F238E27FC236}">
                <a16:creationId xmlns:a16="http://schemas.microsoft.com/office/drawing/2014/main" id="{4D6AEE90-1BD2-43F4-988A-E97617D6E35D}"/>
              </a:ext>
            </a:extLst>
          </p:cNvPr>
          <p:cNvSpPr txBox="1"/>
          <p:nvPr/>
        </p:nvSpPr>
        <p:spPr>
          <a:xfrm>
            <a:off x="7049107" y="2540744"/>
            <a:ext cx="3036195" cy="707886"/>
          </a:xfrm>
          <a:prstGeom prst="rect">
            <a:avLst/>
          </a:prstGeom>
          <a:noFill/>
        </p:spPr>
        <p:txBody>
          <a:bodyPr wrap="square" rtlCol="0">
            <a:spAutoFit/>
          </a:bodyPr>
          <a:lstStyle/>
          <a:p>
            <a:pPr marL="342900" indent="-342900">
              <a:buSzPct val="130000"/>
              <a:buFont typeface="Wingdings" panose="05000000000000000000" pitchFamily="2" charset="2"/>
              <a:buChar char="§"/>
            </a:pPr>
            <a:r>
              <a:rPr lang="es-MX" sz="2000" b="1" dirty="0">
                <a:latin typeface="-apple-system"/>
              </a:rPr>
              <a:t>LOGISTIC REGRESSION</a:t>
            </a:r>
            <a:endParaRPr lang="es-AR" sz="2000" b="1" dirty="0">
              <a:latin typeface="-apple-system"/>
            </a:endParaRPr>
          </a:p>
          <a:p>
            <a:pPr marL="342900" indent="-342900">
              <a:buFont typeface="Arial" panose="020B0604020202020204" pitchFamily="34" charset="0"/>
              <a:buChar char="•"/>
            </a:pPr>
            <a:endParaRPr lang="es-AR" sz="2000" b="1" dirty="0">
              <a:latin typeface="-apple-system"/>
            </a:endParaRPr>
          </a:p>
        </p:txBody>
      </p:sp>
    </p:spTree>
    <p:extLst>
      <p:ext uri="{BB962C8B-B14F-4D97-AF65-F5344CB8AC3E}">
        <p14:creationId xmlns:p14="http://schemas.microsoft.com/office/powerpoint/2010/main" val="2149704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575</TotalTime>
  <Words>496</Words>
  <Application>Microsoft Office PowerPoint</Application>
  <PresentationFormat>Panorámica</PresentationFormat>
  <Paragraphs>134</Paragraphs>
  <Slides>11</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11</vt:i4>
      </vt:variant>
    </vt:vector>
  </HeadingPairs>
  <TitlesOfParts>
    <vt:vector size="22" baseType="lpstr">
      <vt:lpstr>-apple-system</vt:lpstr>
      <vt:lpstr>Arial</vt:lpstr>
      <vt:lpstr>Bookman Old Style</vt:lpstr>
      <vt:lpstr>Calibri</vt:lpstr>
      <vt:lpstr>DM Sans</vt:lpstr>
      <vt:lpstr>Franklin Gothic Book</vt:lpstr>
      <vt:lpstr>Franklin Gothic Demi Cond</vt:lpstr>
      <vt:lpstr>Rockwell</vt:lpstr>
      <vt:lpstr>Var(--jp-code-font-family)</vt:lpstr>
      <vt:lpstr>Wingdings</vt:lpstr>
      <vt:lpstr>Damask</vt:lpstr>
      <vt:lpstr>ENTREGA FINAL DATA SCIENCE</vt:lpstr>
      <vt:lpstr>INDICE </vt:lpstr>
      <vt:lpstr>Integrantes del Equipo</vt:lpstr>
      <vt:lpstr>Abstracto con motivación y audiencia </vt:lpstr>
      <vt:lpstr>Abstracto con motivación y audiencia </vt:lpstr>
      <vt:lpstr>Preguntas que buscamos resolver</vt:lpstr>
      <vt:lpstr>Análisis Exploratorio de Datos (EDA)</vt:lpstr>
      <vt:lpstr>Análisis Exploratorio de Datos (EDA)</vt:lpstr>
      <vt:lpstr>Aplicación de algoritmos de ML</vt:lpstr>
      <vt:lpstr>Aplicación de algoritmos de ML</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DATA SCIENCE</dc:title>
  <dc:creator>Sergio Antonio Moreno Banda</dc:creator>
  <cp:lastModifiedBy>David</cp:lastModifiedBy>
  <cp:revision>40</cp:revision>
  <dcterms:created xsi:type="dcterms:W3CDTF">2023-03-20T19:10:36Z</dcterms:created>
  <dcterms:modified xsi:type="dcterms:W3CDTF">2023-03-22T22:18:24Z</dcterms:modified>
</cp:coreProperties>
</file>